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70" r:id="rId5"/>
    <p:sldId id="271" r:id="rId6"/>
    <p:sldId id="259" r:id="rId7"/>
    <p:sldId id="267" r:id="rId8"/>
    <p:sldId id="275" r:id="rId9"/>
    <p:sldId id="276" r:id="rId10"/>
    <p:sldId id="274" r:id="rId11"/>
  </p:sldIdLst>
  <p:sldSz cx="12192000" cy="6858000"/>
  <p:notesSz cx="9144000" cy="6858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innehåll 3">
            <a:extLst>
              <a:ext uri="{FF2B5EF4-FFF2-40B4-BE49-F238E27FC236}">
                <a16:creationId xmlns:a16="http://schemas.microsoft.com/office/drawing/2014/main" id="{6D93728D-93FF-A5BF-FDF2-80D10C5A7E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86336" y="0"/>
            <a:ext cx="5205663" cy="588745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971528E-FE38-24D6-AC70-865E4EC649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979" y="1163053"/>
            <a:ext cx="5759116" cy="253423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0212AE-CAD0-FCCC-2281-16DD4E7F9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2284" y="4266535"/>
            <a:ext cx="4002505" cy="83210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0736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D47682-4452-8C6A-3248-FA23A0623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136EFB5-A56E-AAB1-F5E7-4EFFE952A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9065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2889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DF789B-F85A-263A-BB35-C005B8352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3ECF3C-C42B-BBC1-AC46-D5196EB5D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0611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518253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C95335-EDB6-8548-A463-DA8B49D49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776319-A824-F5D2-E72A-754E6E34D0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699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7D8A71-60A0-B42D-D6E7-B769B2B4C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6995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5073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0A0811-F6DA-A5BB-1C9D-233132E97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45933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315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F63411-8B01-83E6-852F-9858E3F1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A08D6CE-FC24-78F3-9D87-F160F6B31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6354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36DEF71-9281-8E09-11A2-0696D94DC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5654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99765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A97ED1-4DB6-E358-5EC6-48BEACDB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95571DB-86C2-A034-F290-2B7396BE4B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6763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E325628-800D-C7EB-CCDA-F20466171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60642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3016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8FB3E03-9245-7FE8-F48B-AB2356DAE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B8CD0F8-C65C-1208-115C-6EC5EE72B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29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EAED9F10-AE1C-553B-7B09-236D39DD8BFD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768" y="6330950"/>
            <a:ext cx="1014663" cy="370482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id="{888188A8-1D23-BD44-8231-106EDA14E3D3}"/>
              </a:ext>
            </a:extLst>
          </p:cNvPr>
          <p:cNvGrpSpPr/>
          <p:nvPr userDrawn="1"/>
        </p:nvGrpSpPr>
        <p:grpSpPr>
          <a:xfrm>
            <a:off x="-38" y="6035594"/>
            <a:ext cx="12192038" cy="178674"/>
            <a:chOff x="-38" y="5848805"/>
            <a:chExt cx="12192038" cy="178674"/>
          </a:xfrm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09CEFDB7-AE69-0530-3E99-7776D161DD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-38" y="5848806"/>
              <a:ext cx="4203070" cy="178673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581BB56B-F859-CB2C-03B4-500279925BE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203032" y="5848806"/>
              <a:ext cx="4203070" cy="178673"/>
            </a:xfrm>
            <a:prstGeom prst="rect">
              <a:avLst/>
            </a:prstGeom>
          </p:spPr>
        </p:pic>
        <p:pic>
          <p:nvPicPr>
            <p:cNvPr id="11" name="Bild 10">
              <a:extLst>
                <a:ext uri="{FF2B5EF4-FFF2-40B4-BE49-F238E27FC236}">
                  <a16:creationId xmlns:a16="http://schemas.microsoft.com/office/drawing/2014/main" id="{F320AFC8-8300-71EB-B9BF-C78DA1D1BA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 t="1" r="9925" b="-1"/>
            <a:stretch/>
          </p:blipFill>
          <p:spPr>
            <a:xfrm>
              <a:off x="8406064" y="5848805"/>
              <a:ext cx="3785936" cy="178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1746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iki.sydarkivera.se/wiki/Arkivmyndighe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vgsilh.com/image/1910474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4DF3567-9D3D-439A-FD78-736C9D9C66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Meningsfulla Måltider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635BCBD-E6AC-AC0E-344B-C0AA1A3A9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På särskilda boende</a:t>
            </a:r>
          </a:p>
          <a:p>
            <a:r>
              <a:rPr lang="sv-SE" dirty="0"/>
              <a:t>Värnamo kommun</a:t>
            </a:r>
          </a:p>
        </p:txBody>
      </p:sp>
      <p:pic>
        <p:nvPicPr>
          <p:cNvPr id="4" name="Bildobjekt 3" descr="En bild som visar stängsel, träd, utomhus, gräs&#10;&#10;Automatiskt genererad beskrivning">
            <a:extLst>
              <a:ext uri="{FF2B5EF4-FFF2-40B4-BE49-F238E27FC236}">
                <a16:creationId xmlns:a16="http://schemas.microsoft.com/office/drawing/2014/main" id="{5975DB13-A7D0-6450-78EB-EC2E35ECAB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8" t="-1" r="18729" b="12398"/>
          <a:stretch/>
        </p:blipFill>
        <p:spPr>
          <a:xfrm>
            <a:off x="7956883" y="0"/>
            <a:ext cx="4235116" cy="6007767"/>
          </a:xfrm>
          <a:prstGeom prst="rect">
            <a:avLst/>
          </a:prstGeom>
        </p:spPr>
      </p:pic>
      <p:grpSp>
        <p:nvGrpSpPr>
          <p:cNvPr id="5" name="Grupp 4">
            <a:extLst>
              <a:ext uri="{FF2B5EF4-FFF2-40B4-BE49-F238E27FC236}">
                <a16:creationId xmlns:a16="http://schemas.microsoft.com/office/drawing/2014/main" id="{BC630F57-A1EA-81CE-6958-35773ADCF99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43009" y="5670832"/>
            <a:ext cx="4948990" cy="336935"/>
            <a:chOff x="7243010" y="5646796"/>
            <a:chExt cx="4948990" cy="336935"/>
          </a:xfrm>
        </p:grpSpPr>
        <p:pic>
          <p:nvPicPr>
            <p:cNvPr id="6" name="Bildobjekt 5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29EF61F2-E3DF-1F88-73B8-BE8D64EDD00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43"/>
            <a:stretch/>
          </p:blipFill>
          <p:spPr>
            <a:xfrm>
              <a:off x="7243010" y="5646796"/>
              <a:ext cx="4459705" cy="336935"/>
            </a:xfrm>
            <a:prstGeom prst="rect">
              <a:avLst/>
            </a:prstGeom>
          </p:spPr>
        </p:pic>
        <p:pic>
          <p:nvPicPr>
            <p:cNvPr id="7" name="Bildobjekt 6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04B96B6F-9483-2250-8AAA-866452AE20C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10" b="80943"/>
            <a:stretch/>
          </p:blipFill>
          <p:spPr>
            <a:xfrm>
              <a:off x="8285747" y="5646796"/>
              <a:ext cx="3906253" cy="336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949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76C79C-BC65-BBCE-92DA-C55B18D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Syftet </a:t>
            </a:r>
          </a:p>
        </p:txBody>
      </p:sp>
      <p:pic>
        <p:nvPicPr>
          <p:cNvPr id="13" name="Platshållare för innehåll 12">
            <a:extLst>
              <a:ext uri="{FF2B5EF4-FFF2-40B4-BE49-F238E27FC236}">
                <a16:creationId xmlns:a16="http://schemas.microsoft.com/office/drawing/2014/main" id="{D7235051-6537-6878-0CD6-D4649B6203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29647" y="-184922"/>
            <a:ext cx="4338578" cy="6139636"/>
          </a:xfr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05E45993-E232-7502-4270-5C0AFFE7A139}"/>
              </a:ext>
            </a:extLst>
          </p:cNvPr>
          <p:cNvSpPr txBox="1"/>
          <p:nvPr/>
        </p:nvSpPr>
        <p:spPr>
          <a:xfrm>
            <a:off x="838200" y="1961566"/>
            <a:ext cx="6458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Öka brukarinflytande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Göra förbättringar/utveckla verksamheteten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Stärka kostombuden i sin roll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Skapa struktur och systematik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Enhetligt arbetssätt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B024597F-09A2-16AE-E3F9-9BA14D5728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984" b="-1"/>
          <a:stretch/>
        </p:blipFill>
        <p:spPr>
          <a:xfrm>
            <a:off x="7475455" y="365125"/>
            <a:ext cx="4326905" cy="5394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9744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84CFD557-1EA6-47CE-CE64-ADDC42B38D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17305" y="-181980"/>
            <a:ext cx="4337808" cy="613854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876C79C-BC65-BBCE-92DA-C55B18D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Genomförande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E45993-E232-7502-4270-5C0AFFE7A139}"/>
              </a:ext>
            </a:extLst>
          </p:cNvPr>
          <p:cNvSpPr txBox="1"/>
          <p:nvPr/>
        </p:nvSpPr>
        <p:spPr>
          <a:xfrm>
            <a:off x="942473" y="1871630"/>
            <a:ext cx="7174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Började i liten skala som ett pilotprojekt under 1 års tid på ett boende.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Förankring i ledningsgrupp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Genomgång av ansvarsfördelning vem gör vad ( aktivitetsplan och kommunikationsplan)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Information till alla berörda inför uppstart externa och interna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6" name="Bildobjekt 5" descr="En bild som visar byggnad, utomhus, tegelsten, sten&#10;&#10;Automatiskt genererad beskrivning">
            <a:extLst>
              <a:ext uri="{FF2B5EF4-FFF2-40B4-BE49-F238E27FC236}">
                <a16:creationId xmlns:a16="http://schemas.microsoft.com/office/drawing/2014/main" id="{D89DA4A1-F896-9022-4C4F-4CA5CD8261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" b="13170"/>
          <a:stretch/>
        </p:blipFill>
        <p:spPr>
          <a:xfrm>
            <a:off x="9351460" y="138225"/>
            <a:ext cx="2840540" cy="595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41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>
            <a:extLst>
              <a:ext uri="{FF2B5EF4-FFF2-40B4-BE49-F238E27FC236}">
                <a16:creationId xmlns:a16="http://schemas.microsoft.com/office/drawing/2014/main" id="{AB2744DE-9A2A-0B99-D078-A65AC2035D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25142" y="-424579"/>
            <a:ext cx="4919106" cy="696115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1876C79C-BC65-BBCE-92DA-C55B18D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Nulägesanalys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E45993-E232-7502-4270-5C0AFFE7A139}"/>
              </a:ext>
            </a:extLst>
          </p:cNvPr>
          <p:cNvSpPr txBox="1"/>
          <p:nvPr/>
        </p:nvSpPr>
        <p:spPr>
          <a:xfrm>
            <a:off x="838201" y="1925053"/>
            <a:ext cx="7174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/>
              <a:t>Inför uppstarten behövde vi skapa oss en bild hur såg det ut !</a:t>
            </a:r>
          </a:p>
          <a:p>
            <a:r>
              <a:rPr lang="sv-SE" i="1" dirty="0"/>
              <a:t>Det gjordes genom att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/>
              <a:t>Titta på brukarundersökningen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/>
              <a:t>Genomföra måltidsobservationer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i="1" dirty="0"/>
              <a:t>Genomföra intervjuer till alla brukare som ville och kunde delta.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i="1" dirty="0"/>
          </a:p>
        </p:txBody>
      </p:sp>
    </p:spTree>
    <p:extLst>
      <p:ext uri="{BB962C8B-B14F-4D97-AF65-F5344CB8AC3E}">
        <p14:creationId xmlns:p14="http://schemas.microsoft.com/office/powerpoint/2010/main" val="121171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76C79C-BC65-BBCE-92DA-C55B18DF2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Brukardialoger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E45993-E232-7502-4270-5C0AFFE7A139}"/>
              </a:ext>
            </a:extLst>
          </p:cNvPr>
          <p:cNvSpPr txBox="1"/>
          <p:nvPr/>
        </p:nvSpPr>
        <p:spPr>
          <a:xfrm>
            <a:off x="838201" y="1925053"/>
            <a:ext cx="7174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1" dirty="0"/>
              <a:t>Genomförs 4 gånger om året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Utgår från en fast dagordning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Deltagare är brukarrepresentanter, kostombud och enhetschef</a:t>
            </a:r>
          </a:p>
          <a:p>
            <a:r>
              <a:rPr lang="sv-SE" dirty="0"/>
              <a:t>(sammankallande är enhetschef)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Mötet dokumenteras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Synpunkter från brukarna tas vidare i kostmöte med Serviceförvaltningen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Kostombud och enhetschef fångar upp synpunkter som de kan arbeta vidare med. ( förankrar i arbetslagen på APT)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Nutritonsamordnare i kommunen tar del av dokumentationen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24B1BC9-7BFF-61A0-D68D-C6380F968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8503" y="525493"/>
            <a:ext cx="3141440" cy="491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014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B5F96-5FBE-5DCD-1F7A-8DAB2FFF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Utvärdering efter 1 år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5250B3-D985-687B-614A-2AB451447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Vilka förbättringar som genomförts</a:t>
            </a:r>
          </a:p>
          <a:p>
            <a:r>
              <a:rPr lang="sv-SE" dirty="0"/>
              <a:t>Ny brukarintervju  </a:t>
            </a:r>
          </a:p>
          <a:p>
            <a:r>
              <a:rPr lang="sv-SE" dirty="0"/>
              <a:t>Nattfastemätningar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446F8C1-78CA-0DB2-24D3-DF097A9EEEF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43010" y="5646796"/>
            <a:ext cx="4948990" cy="336935"/>
            <a:chOff x="7243010" y="5646796"/>
            <a:chExt cx="4948990" cy="336935"/>
          </a:xfrm>
        </p:grpSpPr>
        <p:pic>
          <p:nvPicPr>
            <p:cNvPr id="6" name="Bildobjekt 5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5EE791B3-266A-6A5D-DAB3-BC83D614176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43"/>
            <a:stretch/>
          </p:blipFill>
          <p:spPr>
            <a:xfrm>
              <a:off x="7243010" y="5646796"/>
              <a:ext cx="4459705" cy="336935"/>
            </a:xfrm>
            <a:prstGeom prst="rect">
              <a:avLst/>
            </a:prstGeom>
          </p:spPr>
        </p:pic>
        <p:pic>
          <p:nvPicPr>
            <p:cNvPr id="8" name="Bildobjekt 7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29B96CE0-0241-1502-7832-5EE06D8131E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10" b="80943"/>
            <a:stretch/>
          </p:blipFill>
          <p:spPr>
            <a:xfrm>
              <a:off x="8285747" y="5646796"/>
              <a:ext cx="3906253" cy="336935"/>
            </a:xfrm>
            <a:prstGeom prst="rect">
              <a:avLst/>
            </a:prstGeom>
          </p:spPr>
        </p:pic>
      </p:grpSp>
      <p:pic>
        <p:nvPicPr>
          <p:cNvPr id="9" name="Bildobjekt 8" descr="En bild som visar tecknad serie, bord, clipart&#10;&#10;AI-genererat innehåll kan vara felaktigt.">
            <a:extLst>
              <a:ext uri="{FF2B5EF4-FFF2-40B4-BE49-F238E27FC236}">
                <a16:creationId xmlns:a16="http://schemas.microsoft.com/office/drawing/2014/main" id="{80C93B83-B904-0BC3-F76E-75F7FB201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477372" y="1884089"/>
            <a:ext cx="3876427" cy="27328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3303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BB5F96-5FBE-5DCD-1F7A-8DAB2FFF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Implementering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5250B3-D985-687B-614A-2AB451447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Presentation i nämnden</a:t>
            </a:r>
          </a:p>
          <a:p>
            <a:r>
              <a:rPr lang="sv-SE" dirty="0"/>
              <a:t>Beslut i ledningsgrupp</a:t>
            </a:r>
          </a:p>
          <a:p>
            <a:r>
              <a:rPr lang="sv-SE" dirty="0"/>
              <a:t>Uppstart på samtliga boende</a:t>
            </a:r>
          </a:p>
          <a:p>
            <a:r>
              <a:rPr lang="sv-SE" dirty="0"/>
              <a:t>Utbilda måltidsobservatörer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5" name="Bildobjekt 4" descr="En bild som visar byggnad, utomhus, tegelsten, sten&#10;&#10;Automatiskt genererad beskrivning">
            <a:extLst>
              <a:ext uri="{FF2B5EF4-FFF2-40B4-BE49-F238E27FC236}">
                <a16:creationId xmlns:a16="http://schemas.microsoft.com/office/drawing/2014/main" id="{4C5E6C80-11F0-0BE6-562F-69EAB09B6E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9" b="13170"/>
          <a:stretch/>
        </p:blipFill>
        <p:spPr>
          <a:xfrm>
            <a:off x="7956813" y="-3177"/>
            <a:ext cx="4235117" cy="5954798"/>
          </a:xfrm>
          <a:prstGeom prst="rect">
            <a:avLst/>
          </a:prstGeom>
        </p:spPr>
      </p:pic>
      <p:grpSp>
        <p:nvGrpSpPr>
          <p:cNvPr id="6" name="Grupp 5">
            <a:extLst>
              <a:ext uri="{FF2B5EF4-FFF2-40B4-BE49-F238E27FC236}">
                <a16:creationId xmlns:a16="http://schemas.microsoft.com/office/drawing/2014/main" id="{9F3F5688-2D20-9F40-05E4-740318EF366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43010" y="5646796"/>
            <a:ext cx="4948990" cy="336935"/>
            <a:chOff x="7243010" y="5646796"/>
            <a:chExt cx="4948990" cy="336935"/>
          </a:xfrm>
        </p:grpSpPr>
        <p:pic>
          <p:nvPicPr>
            <p:cNvPr id="7" name="Bildobjekt 6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C1BF10D0-25DA-7856-AE1D-E5D50238865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43"/>
            <a:stretch/>
          </p:blipFill>
          <p:spPr>
            <a:xfrm>
              <a:off x="7243010" y="5646796"/>
              <a:ext cx="4459705" cy="336935"/>
            </a:xfrm>
            <a:prstGeom prst="rect">
              <a:avLst/>
            </a:prstGeom>
          </p:spPr>
        </p:pic>
        <p:pic>
          <p:nvPicPr>
            <p:cNvPr id="8" name="Bildobjekt 7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2C813A99-32DE-D589-A153-F8A73EF362A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10" b="80943"/>
            <a:stretch/>
          </p:blipFill>
          <p:spPr>
            <a:xfrm>
              <a:off x="8285747" y="5646796"/>
              <a:ext cx="3906253" cy="336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515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DEE1D-9C51-EDB0-03BD-00FEE0E4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8CB366-B00F-BBF3-4BE9-D46CAFF0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Framångfaktorer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7B29565-8B1C-2609-32A9-EB099A221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Ledning och nämnd intresserad</a:t>
            </a:r>
          </a:p>
          <a:p>
            <a:r>
              <a:rPr lang="sv-SE" dirty="0"/>
              <a:t>Införande av måltidsvärd/värdinna vid måltiderna</a:t>
            </a:r>
          </a:p>
          <a:p>
            <a:r>
              <a:rPr lang="sv-SE" dirty="0"/>
              <a:t>Information och tydlig kommunikationsplan</a:t>
            </a:r>
          </a:p>
          <a:p>
            <a:r>
              <a:rPr lang="sv-SE" dirty="0"/>
              <a:t>Checklistor för vikarie </a:t>
            </a:r>
          </a:p>
          <a:p>
            <a:r>
              <a:rPr lang="sv-SE" dirty="0"/>
              <a:t>Brukare som känner sig mer delaktiga </a:t>
            </a:r>
          </a:p>
          <a:p>
            <a:r>
              <a:rPr lang="sv-SE" dirty="0"/>
              <a:t>Struktur hur man tar tillvara på brukares synpunkter</a:t>
            </a:r>
          </a:p>
          <a:p>
            <a:r>
              <a:rPr lang="sv-SE" dirty="0"/>
              <a:t>Personal upplever ett lugnare arbetsklimat </a:t>
            </a:r>
          </a:p>
          <a:p>
            <a:r>
              <a:rPr lang="sv-SE" dirty="0"/>
              <a:t>Arbetssättet medför ingen ökad kostnad</a:t>
            </a:r>
          </a:p>
          <a:p>
            <a:pPr marL="0" indent="0">
              <a:buNone/>
            </a:pPr>
            <a:r>
              <a:rPr lang="sv-SE" dirty="0"/>
              <a:t>   </a:t>
            </a:r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47199B75-8DCF-68B1-F0C7-BC161931A09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43010" y="5646796"/>
            <a:ext cx="4948990" cy="336935"/>
            <a:chOff x="7243010" y="5646796"/>
            <a:chExt cx="4948990" cy="336935"/>
          </a:xfrm>
        </p:grpSpPr>
        <p:pic>
          <p:nvPicPr>
            <p:cNvPr id="7" name="Bildobjekt 6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466FC03F-ACD4-F042-0592-535297F48C0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43"/>
            <a:stretch/>
          </p:blipFill>
          <p:spPr>
            <a:xfrm>
              <a:off x="7243010" y="5646796"/>
              <a:ext cx="4459705" cy="336935"/>
            </a:xfrm>
            <a:prstGeom prst="rect">
              <a:avLst/>
            </a:prstGeom>
          </p:spPr>
        </p:pic>
        <p:pic>
          <p:nvPicPr>
            <p:cNvPr id="8" name="Bildobjekt 7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CFD52DA6-9894-ACD3-3C7D-3CDC9EC32D9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10" b="80943"/>
            <a:stretch/>
          </p:blipFill>
          <p:spPr>
            <a:xfrm>
              <a:off x="8285747" y="5646796"/>
              <a:ext cx="3906253" cy="3369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3633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053F9-1E28-A778-098B-18D0964A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16AED0-45D5-A71D-70CF-1DAC0D59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Utmaningar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774A4E-A4A1-46CD-4833-CB3B8D166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Att hålla arbetet levande över tid</a:t>
            </a:r>
          </a:p>
          <a:p>
            <a:r>
              <a:rPr lang="sv-SE" sz="2000" dirty="0"/>
              <a:t>Att arbetssättet blir en naturlig del i vardagen</a:t>
            </a:r>
          </a:p>
          <a:p>
            <a:endParaRPr lang="sv-SE" sz="1800" dirty="0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E98581AF-D151-0DE8-F8EE-3180AB6FFDF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243010" y="5646796"/>
            <a:ext cx="4948990" cy="336935"/>
            <a:chOff x="7243010" y="5646796"/>
            <a:chExt cx="4948990" cy="336935"/>
          </a:xfrm>
        </p:grpSpPr>
        <p:pic>
          <p:nvPicPr>
            <p:cNvPr id="7" name="Bildobjekt 6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41A9A7B2-E8B9-3812-E3C3-57E6C223A85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0943"/>
            <a:stretch/>
          </p:blipFill>
          <p:spPr>
            <a:xfrm>
              <a:off x="7243010" y="5646796"/>
              <a:ext cx="4459705" cy="336935"/>
            </a:xfrm>
            <a:prstGeom prst="rect">
              <a:avLst/>
            </a:prstGeom>
          </p:spPr>
        </p:pic>
        <p:pic>
          <p:nvPicPr>
            <p:cNvPr id="8" name="Bildobjekt 7" descr="En bild som visar silhuett&#10;&#10;Automatiskt genererad beskrivning">
              <a:extLst>
                <a:ext uri="{FF2B5EF4-FFF2-40B4-BE49-F238E27FC236}">
                  <a16:creationId xmlns:a16="http://schemas.microsoft.com/office/drawing/2014/main" id="{369747F9-27E9-486A-9651-B3488A0F9CD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410" b="80943"/>
            <a:stretch/>
          </p:blipFill>
          <p:spPr>
            <a:xfrm>
              <a:off x="8285747" y="5646796"/>
              <a:ext cx="3906253" cy="336935"/>
            </a:xfrm>
            <a:prstGeom prst="rect">
              <a:avLst/>
            </a:prstGeom>
          </p:spPr>
        </p:pic>
      </p:grpSp>
      <p:pic>
        <p:nvPicPr>
          <p:cNvPr id="9" name="Bild 8">
            <a:extLst>
              <a:ext uri="{FF2B5EF4-FFF2-40B4-BE49-F238E27FC236}">
                <a16:creationId xmlns:a16="http://schemas.microsoft.com/office/drawing/2014/main" id="{A1311E6B-3C26-9A0B-51E2-3791CA170B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75273" y="1424791"/>
            <a:ext cx="4186933" cy="376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66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B5C0DFF-2A87-C64D-F4A3-5DF6408F5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1983"/>
            <a:ext cx="10515600" cy="3601040"/>
          </a:xfrm>
        </p:spPr>
        <p:txBody>
          <a:bodyPr>
            <a:normAutofit fontScale="90000"/>
          </a:bodyPr>
          <a:lstStyle/>
          <a:p>
            <a:r>
              <a:rPr lang="sv-SE" dirty="0"/>
              <a:t>Tack för att ni lyssnat!</a:t>
            </a:r>
            <a:br>
              <a:rPr lang="sv-SE" dirty="0"/>
            </a:br>
            <a:br>
              <a:rPr lang="sv-SE" dirty="0"/>
            </a:br>
            <a:br>
              <a:rPr lang="sv-SE" dirty="0"/>
            </a:br>
            <a:r>
              <a:rPr lang="sv-SE" sz="1600" b="1" dirty="0"/>
              <a:t>Kontaktuppgifter :</a:t>
            </a:r>
            <a:br>
              <a:rPr lang="sv-SE" sz="1600" dirty="0"/>
            </a:br>
            <a:r>
              <a:rPr lang="sv-SE" sz="1600" dirty="0"/>
              <a:t>Mail : lisbeth.skoogh@varnamo.se </a:t>
            </a:r>
            <a:br>
              <a:rPr lang="sv-SE" sz="1600" dirty="0"/>
            </a:br>
            <a:r>
              <a:rPr lang="sv-SE" sz="1600" dirty="0"/>
              <a:t>Tele:0370-37 81 98</a:t>
            </a:r>
            <a:br>
              <a:rPr lang="sv-SE" sz="1600" dirty="0"/>
            </a:br>
            <a:br>
              <a:rPr lang="sv-SE" dirty="0"/>
            </a:b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85E8F4D-AF46-4C3F-9779-D68768AE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010" y="1372197"/>
            <a:ext cx="3431839" cy="3601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35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Anpassat 6">
      <a:dk1>
        <a:sysClr val="windowText" lastClr="000000"/>
      </a:dk1>
      <a:lt1>
        <a:srgbClr val="FFFFFF"/>
      </a:lt1>
      <a:dk2>
        <a:srgbClr val="743669"/>
      </a:dk2>
      <a:lt2>
        <a:srgbClr val="FFFFFF"/>
      </a:lt2>
      <a:accent1>
        <a:srgbClr val="2DAFE6"/>
      </a:accent1>
      <a:accent2>
        <a:srgbClr val="A3BD6A"/>
      </a:accent2>
      <a:accent3>
        <a:srgbClr val="FDC75F"/>
      </a:accent3>
      <a:accent4>
        <a:srgbClr val="B6B6B7"/>
      </a:accent4>
      <a:accent5>
        <a:srgbClr val="743669"/>
      </a:accent5>
      <a:accent6>
        <a:srgbClr val="00528C"/>
      </a:accent6>
      <a:hlink>
        <a:srgbClr val="000000"/>
      </a:hlink>
      <a:folHlink>
        <a:srgbClr val="7B7B7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l_4" id="{7077B582-2534-41E9-B399-AC738D0967DC}" vid="{BF945A5C-63A3-41A1-B605-79D960E0E0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mall_ljusbla</Template>
  <TotalTime>287</TotalTime>
  <Words>273</Words>
  <Application>Microsoft Office PowerPoint</Application>
  <PresentationFormat>Bredbild</PresentationFormat>
  <Paragraphs>52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2" baseType="lpstr">
      <vt:lpstr>Arial</vt:lpstr>
      <vt:lpstr>Office-tema</vt:lpstr>
      <vt:lpstr>Meningsfulla Måltider</vt:lpstr>
      <vt:lpstr>Syftet </vt:lpstr>
      <vt:lpstr>Genomförande</vt:lpstr>
      <vt:lpstr> Nulägesanalys</vt:lpstr>
      <vt:lpstr>Brukardialoger</vt:lpstr>
      <vt:lpstr>Utvärdering efter 1 år </vt:lpstr>
      <vt:lpstr>Implementering  </vt:lpstr>
      <vt:lpstr>Framångfaktorer </vt:lpstr>
      <vt:lpstr>Utmaningar </vt:lpstr>
      <vt:lpstr>Tack för att ni lyssnat!   Kontaktuppgifter : Mail : lisbeth.skoogh@varnamo.se  Tele:0370-37 81 98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Cajsa Andersson</dc:creator>
  <cp:lastModifiedBy>Lisbeth Skoogh</cp:lastModifiedBy>
  <cp:revision>14</cp:revision>
  <dcterms:created xsi:type="dcterms:W3CDTF">2022-10-06T07:39:17Z</dcterms:created>
  <dcterms:modified xsi:type="dcterms:W3CDTF">2026-10-15T12:06:29Z</dcterms:modified>
</cp:coreProperties>
</file>