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147478945" r:id="rId5"/>
    <p:sldId id="2147478946" r:id="rId6"/>
    <p:sldId id="282" r:id="rId7"/>
    <p:sldId id="284" r:id="rId8"/>
    <p:sldId id="2147478892" r:id="rId9"/>
    <p:sldId id="2147478947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1593D4BC-82F1-4E6D-93F9-BCAD12178630}">
          <p14:sldIdLst>
            <p14:sldId id="2147478945"/>
            <p14:sldId id="2147478946"/>
            <p14:sldId id="282"/>
            <p14:sldId id="284"/>
            <p14:sldId id="2147478892"/>
            <p14:sldId id="2147478947"/>
          </p14:sldIdLst>
        </p14:section>
        <p14:section name="För enskild verksamhet" id="{88168486-A0D7-44B1-B028-FAA9F368B36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4E3"/>
    <a:srgbClr val="E8F1DC"/>
    <a:srgbClr val="FFFFFF"/>
    <a:srgbClr val="F6E6F2"/>
    <a:srgbClr val="4A4A49"/>
    <a:srgbClr val="8C2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DB98DA-940E-4B4F-8039-16AA6203877A}" v="2" dt="2026-10-07T07:33:48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6" autoAdjust="0"/>
    <p:restoredTop sz="76718" autoAdjust="0"/>
  </p:normalViewPr>
  <p:slideViewPr>
    <p:cSldViewPr snapToGrid="0">
      <p:cViewPr varScale="1">
        <p:scale>
          <a:sx n="67" d="100"/>
          <a:sy n="67" d="100"/>
        </p:scale>
        <p:origin x="640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3A6AE-4BFA-4635-A77A-F8A5FE5BADC4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C21C3-B54F-4679-B389-65CBD6BD40F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375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0C21C3-B54F-4679-B389-65CBD6BD40FC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5406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0C21C3-B54F-4679-B389-65CBD6BD40FC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1543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0C21C3-B54F-4679-B389-65CBD6BD40FC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140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86CEA9E-7B9B-64A9-5663-24CA2A8B4B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bIns="720000"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CAA8A53B-6D01-D06D-0231-AFF240913DC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70438" y="4540196"/>
            <a:ext cx="6021562" cy="2317805"/>
          </a:xfrm>
          <a:custGeom>
            <a:avLst/>
            <a:gdLst>
              <a:gd name="connsiteX0" fmla="*/ 408470 w 6021562"/>
              <a:gd name="connsiteY0" fmla="*/ 0 h 2317805"/>
              <a:gd name="connsiteX1" fmla="*/ 6021562 w 6021562"/>
              <a:gd name="connsiteY1" fmla="*/ 0 h 2317805"/>
              <a:gd name="connsiteX2" fmla="*/ 6021562 w 6021562"/>
              <a:gd name="connsiteY2" fmla="*/ 2317805 h 2317805"/>
              <a:gd name="connsiteX3" fmla="*/ 0 w 6021562"/>
              <a:gd name="connsiteY3" fmla="*/ 2317805 h 2317805"/>
              <a:gd name="connsiteX4" fmla="*/ 0 w 6021562"/>
              <a:gd name="connsiteY4" fmla="*/ 408470 h 2317805"/>
              <a:gd name="connsiteX5" fmla="*/ 408470 w 6021562"/>
              <a:gd name="connsiteY5" fmla="*/ 0 h 231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21562" h="2317805">
                <a:moveTo>
                  <a:pt x="408470" y="0"/>
                </a:moveTo>
                <a:lnTo>
                  <a:pt x="6021562" y="0"/>
                </a:lnTo>
                <a:lnTo>
                  <a:pt x="6021562" y="2317805"/>
                </a:lnTo>
                <a:lnTo>
                  <a:pt x="0" y="2317805"/>
                </a:lnTo>
                <a:lnTo>
                  <a:pt x="0" y="408470"/>
                </a:lnTo>
                <a:cubicBezTo>
                  <a:pt x="0" y="182878"/>
                  <a:pt x="182878" y="0"/>
                  <a:pt x="408470" y="0"/>
                </a:cubicBezTo>
                <a:close/>
              </a:path>
            </a:pathLst>
          </a:custGeom>
          <a:solidFill>
            <a:schemeClr val="accent1">
              <a:alpha val="92941"/>
            </a:schemeClr>
          </a:solidFill>
        </p:spPr>
        <p:txBody>
          <a:bodyPr wrap="square" lIns="612000" tIns="360000" anchor="t">
            <a:no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1923259-B88B-0D77-56E5-14A72B8A9A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67788" y="120896"/>
            <a:ext cx="2859881" cy="74894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 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2A2864D2-835C-3D68-138C-E9D16962D4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28607" y="5841400"/>
            <a:ext cx="4525934" cy="55052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3959674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right 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86CEA9E-7B9B-64A9-5663-24CA2A8B4B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85" y="0"/>
            <a:ext cx="12192000" cy="6858000"/>
          </a:xfrm>
        </p:spPr>
        <p:txBody>
          <a:bodyPr bIns="720000"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CAA8A53B-6D01-D06D-0231-AFF240913DC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70438" y="4540196"/>
            <a:ext cx="6021562" cy="2317805"/>
          </a:xfrm>
          <a:custGeom>
            <a:avLst/>
            <a:gdLst>
              <a:gd name="connsiteX0" fmla="*/ 408470 w 6021562"/>
              <a:gd name="connsiteY0" fmla="*/ 0 h 2317805"/>
              <a:gd name="connsiteX1" fmla="*/ 6021562 w 6021562"/>
              <a:gd name="connsiteY1" fmla="*/ 0 h 2317805"/>
              <a:gd name="connsiteX2" fmla="*/ 6021562 w 6021562"/>
              <a:gd name="connsiteY2" fmla="*/ 2317805 h 2317805"/>
              <a:gd name="connsiteX3" fmla="*/ 0 w 6021562"/>
              <a:gd name="connsiteY3" fmla="*/ 2317805 h 2317805"/>
              <a:gd name="connsiteX4" fmla="*/ 0 w 6021562"/>
              <a:gd name="connsiteY4" fmla="*/ 408470 h 2317805"/>
              <a:gd name="connsiteX5" fmla="*/ 408470 w 6021562"/>
              <a:gd name="connsiteY5" fmla="*/ 0 h 231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21562" h="2317805">
                <a:moveTo>
                  <a:pt x="408470" y="0"/>
                </a:moveTo>
                <a:lnTo>
                  <a:pt x="6021562" y="0"/>
                </a:lnTo>
                <a:lnTo>
                  <a:pt x="6021562" y="2317805"/>
                </a:lnTo>
                <a:lnTo>
                  <a:pt x="0" y="2317805"/>
                </a:lnTo>
                <a:lnTo>
                  <a:pt x="0" y="408470"/>
                </a:lnTo>
                <a:cubicBezTo>
                  <a:pt x="0" y="182878"/>
                  <a:pt x="182878" y="0"/>
                  <a:pt x="408470" y="0"/>
                </a:cubicBezTo>
                <a:close/>
              </a:path>
            </a:pathLst>
          </a:custGeom>
          <a:solidFill>
            <a:schemeClr val="accent1">
              <a:alpha val="92941"/>
            </a:schemeClr>
          </a:solidFill>
        </p:spPr>
        <p:txBody>
          <a:bodyPr wrap="square" lIns="612000" tIns="360000" rIns="0" anchor="t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1923259-B88B-0D77-56E5-14A72B8A9A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67788" y="120896"/>
            <a:ext cx="2859881" cy="74894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 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BCB63D7F-3304-4047-2E6C-2B5D5917C2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28607" y="5841400"/>
            <a:ext cx="4525934" cy="55052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39400" indent="0">
              <a:buNone/>
              <a:defRPr>
                <a:solidFill>
                  <a:srgbClr val="F6E6F2"/>
                </a:solidFill>
              </a:defRPr>
            </a:lvl2pPr>
            <a:lvl3pPr>
              <a:defRPr>
                <a:solidFill>
                  <a:srgbClr val="F6E6F2"/>
                </a:solidFill>
              </a:defRPr>
            </a:lvl3pPr>
            <a:lvl4pPr>
              <a:defRPr>
                <a:solidFill>
                  <a:srgbClr val="F6E6F2"/>
                </a:solidFill>
              </a:defRPr>
            </a:lvl4pPr>
            <a:lvl5pPr>
              <a:defRPr>
                <a:solidFill>
                  <a:srgbClr val="F6E6F2"/>
                </a:solidFill>
              </a:defRPr>
            </a:lvl5pPr>
          </a:lstStyle>
          <a:p>
            <a:pPr lvl="0"/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20704516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F80F62-A9B4-0A94-2C0A-83D24B7E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FCC2E9-4CF4-B4F2-92CA-15A4B8C77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451E21-DD6E-A932-16DF-9425B525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68D83-1EAC-4337-B272-3FF3E2400F81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CC6FEB-B513-D934-BB45-1F52E8767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1802F5-C739-CC46-6DFA-F7A12BFA3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DC974-90D7-4BD8-9411-C6152B96D6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1850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srub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F2DB447-C012-0C6E-2D69-84F377A01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tIns="720000"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3CF76CFB-D9FE-1A2D-378E-F8C9EDE58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8300"/>
            <a:ext cx="3864099" cy="1976921"/>
          </a:xfrm>
          <a:custGeom>
            <a:avLst/>
            <a:gdLst>
              <a:gd name="connsiteX0" fmla="*/ 0 w 3864099"/>
              <a:gd name="connsiteY0" fmla="*/ 0 h 1976921"/>
              <a:gd name="connsiteX1" fmla="*/ 3534606 w 3864099"/>
              <a:gd name="connsiteY1" fmla="*/ 0 h 1976921"/>
              <a:gd name="connsiteX2" fmla="*/ 3864099 w 3864099"/>
              <a:gd name="connsiteY2" fmla="*/ 329493 h 1976921"/>
              <a:gd name="connsiteX3" fmla="*/ 3864099 w 3864099"/>
              <a:gd name="connsiteY3" fmla="*/ 1976921 h 1976921"/>
              <a:gd name="connsiteX4" fmla="*/ 0 w 3864099"/>
              <a:gd name="connsiteY4" fmla="*/ 1976921 h 197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4099" h="1976921">
                <a:moveTo>
                  <a:pt x="0" y="0"/>
                </a:moveTo>
                <a:lnTo>
                  <a:pt x="3534606" y="0"/>
                </a:lnTo>
                <a:cubicBezTo>
                  <a:pt x="3716580" y="0"/>
                  <a:pt x="3864099" y="147519"/>
                  <a:pt x="3864099" y="329493"/>
                </a:cubicBezTo>
                <a:lnTo>
                  <a:pt x="3864099" y="1976921"/>
                </a:lnTo>
                <a:lnTo>
                  <a:pt x="0" y="1976921"/>
                </a:lnTo>
                <a:close/>
              </a:path>
            </a:pathLst>
          </a:custGeom>
          <a:solidFill>
            <a:srgbClr val="FFFFFF">
              <a:alpha val="93000"/>
            </a:srgbClr>
          </a:solidFill>
        </p:spPr>
        <p:txBody>
          <a:bodyPr wrap="square" lIns="504000" anchor="ctr">
            <a:noAutofit/>
          </a:bodyPr>
          <a:lstStyle>
            <a:lvl1pPr>
              <a:defRPr sz="3600">
                <a:solidFill>
                  <a:srgbClr val="4A4A49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4FD3EAD-3295-8F53-D9B0-6ECEF917E0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801225" y="6331789"/>
            <a:ext cx="1549582" cy="405802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6683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right 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8F2DB447-C012-0C6E-2D69-84F377A01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tIns="720000"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3CF76CFB-D9FE-1A2D-378E-F8C9EDE58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8300"/>
            <a:ext cx="3864099" cy="1976921"/>
          </a:xfrm>
          <a:custGeom>
            <a:avLst/>
            <a:gdLst>
              <a:gd name="connsiteX0" fmla="*/ 0 w 3864099"/>
              <a:gd name="connsiteY0" fmla="*/ 0 h 1976921"/>
              <a:gd name="connsiteX1" fmla="*/ 3534606 w 3864099"/>
              <a:gd name="connsiteY1" fmla="*/ 0 h 1976921"/>
              <a:gd name="connsiteX2" fmla="*/ 3864099 w 3864099"/>
              <a:gd name="connsiteY2" fmla="*/ 329493 h 1976921"/>
              <a:gd name="connsiteX3" fmla="*/ 3864099 w 3864099"/>
              <a:gd name="connsiteY3" fmla="*/ 1976921 h 1976921"/>
              <a:gd name="connsiteX4" fmla="*/ 0 w 3864099"/>
              <a:gd name="connsiteY4" fmla="*/ 1976921 h 197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4099" h="1976921">
                <a:moveTo>
                  <a:pt x="0" y="0"/>
                </a:moveTo>
                <a:lnTo>
                  <a:pt x="3534606" y="0"/>
                </a:lnTo>
                <a:cubicBezTo>
                  <a:pt x="3716580" y="0"/>
                  <a:pt x="3864099" y="147519"/>
                  <a:pt x="3864099" y="329493"/>
                </a:cubicBezTo>
                <a:lnTo>
                  <a:pt x="3864099" y="1976921"/>
                </a:lnTo>
                <a:lnTo>
                  <a:pt x="0" y="1976921"/>
                </a:lnTo>
                <a:close/>
              </a:path>
            </a:pathLst>
          </a:custGeom>
          <a:solidFill>
            <a:srgbClr val="FFFFFF">
              <a:alpha val="93000"/>
            </a:srgbClr>
          </a:solidFill>
        </p:spPr>
        <p:txBody>
          <a:bodyPr wrap="square" lIns="504000" anchor="ctr">
            <a:noAutofit/>
          </a:bodyPr>
          <a:lstStyle>
            <a:lvl1pPr>
              <a:defRPr sz="3600">
                <a:solidFill>
                  <a:srgbClr val="4A4A49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4FD3EAD-3295-8F53-D9B0-6ECEF917E0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801225" y="6331789"/>
            <a:ext cx="1549582" cy="405802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6516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34B5994-8599-DC0B-3624-5A49B2FC8255}"/>
              </a:ext>
            </a:extLst>
          </p:cNvPr>
          <p:cNvSpPr/>
          <p:nvPr userDrawn="1"/>
        </p:nvSpPr>
        <p:spPr>
          <a:xfrm>
            <a:off x="1" y="1484312"/>
            <a:ext cx="12191999" cy="47164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5F80F62-A9B4-0A94-2C0A-83D24B7E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FCC2E9-4CF4-B4F2-92CA-15A4B8C77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451E21-DD6E-A932-16DF-9425B525D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68D83-1EAC-4337-B272-3FF3E2400F81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CC6FEB-B513-D934-BB45-1F52E8767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1802F5-C739-CC46-6DFA-F7A12BFA3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DC974-90D7-4BD8-9411-C6152B96D6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36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16885718-D61D-456E-BF5D-D86767B0E3E5}"/>
              </a:ext>
            </a:extLst>
          </p:cNvPr>
          <p:cNvSpPr/>
          <p:nvPr userDrawn="1"/>
        </p:nvSpPr>
        <p:spPr>
          <a:xfrm>
            <a:off x="1" y="1484312"/>
            <a:ext cx="12191999" cy="4716461"/>
          </a:xfrm>
          <a:prstGeom prst="rect">
            <a:avLst/>
          </a:prstGeom>
          <a:solidFill>
            <a:srgbClr val="FCE4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44DAA06-7BAC-7BBA-9619-0FAB29D6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747FF6-C023-F4E3-69A2-BC211CBE62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1050"/>
            <a:ext cx="5181600" cy="39116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527D063-6589-F2CD-0A8C-376A2EACD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1049"/>
            <a:ext cx="5181600" cy="39116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EB5CFB0-3467-AA6C-6731-C5F9764DC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68D83-1EAC-4337-B272-3FF3E2400F81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0C3BC69-B693-C1FD-C6CE-FCCBA797B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A38095E-1DFC-3AAD-3DBB-415C1BC23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DC974-90D7-4BD8-9411-C6152B96D648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6B1830D-62F3-3D0C-B99D-76DEB1AAC2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84313"/>
            <a:ext cx="10515600" cy="454025"/>
          </a:xfrm>
        </p:spPr>
        <p:txBody>
          <a:bodyPr anchor="ctr"/>
          <a:lstStyle>
            <a:lvl1pPr marL="0" indent="0">
              <a:buNone/>
              <a:defRPr/>
            </a:lvl1pPr>
            <a:lvl2pPr marL="239400" indent="0">
              <a:buNone/>
              <a:defRPr/>
            </a:lvl2pPr>
            <a:lvl3pPr marL="491400" indent="0">
              <a:buNone/>
              <a:defRPr/>
            </a:lvl3pPr>
            <a:lvl4pPr marL="743400" indent="0">
              <a:buNone/>
              <a:defRPr/>
            </a:lvl4pPr>
            <a:lvl5pPr marL="995400" indent="0">
              <a:buNone/>
              <a:defRPr/>
            </a:lvl5pPr>
          </a:lstStyle>
          <a:p>
            <a:pPr lvl="0"/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2917356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4DAA06-7BAC-7BBA-9619-0FAB29D69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747FF6-C023-F4E3-69A2-BC211CBE62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1050"/>
            <a:ext cx="5181600" cy="39116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527D063-6589-F2CD-0A8C-376A2EACD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1049"/>
            <a:ext cx="5181600" cy="39116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EB5CFB0-3467-AA6C-6731-C5F9764DC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68D83-1EAC-4337-B272-3FF3E2400F81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0C3BC69-B693-C1FD-C6CE-FCCBA797B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A38095E-1DFC-3AAD-3DBB-415C1BC23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DC974-90D7-4BD8-9411-C6152B96D648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6B1830D-62F3-3D0C-B99D-76DEB1AAC2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84313"/>
            <a:ext cx="10515600" cy="454025"/>
          </a:xfrm>
        </p:spPr>
        <p:txBody>
          <a:bodyPr anchor="ctr"/>
          <a:lstStyle>
            <a:lvl1pPr marL="0" indent="0">
              <a:buNone/>
              <a:defRPr/>
            </a:lvl1pPr>
            <a:lvl2pPr marL="239400" indent="0">
              <a:buNone/>
              <a:defRPr/>
            </a:lvl2pPr>
            <a:lvl3pPr marL="491400" indent="0">
              <a:buNone/>
              <a:defRPr/>
            </a:lvl3pPr>
            <a:lvl4pPr marL="743400" indent="0">
              <a:buNone/>
              <a:defRPr/>
            </a:lvl4pPr>
            <a:lvl5pPr marL="995400" indent="0">
              <a:buNone/>
              <a:defRPr/>
            </a:lvl5pPr>
          </a:lstStyle>
          <a:p>
            <a:pPr lvl="0"/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2712025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BAC355-6139-3424-58FF-0B1F3EBB0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90A3BE3-CB92-3750-9A09-B173EE193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68D83-1EAC-4337-B272-3FF3E2400F81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4E6E4ED-F905-91ED-DB49-8BEFE377F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71CCA61-EE7C-461D-F160-FCE02B574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DC974-90D7-4BD8-9411-C6152B96D6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2916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C1CC29F-CAF8-0B27-D567-5B29DF7D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68D83-1EAC-4337-B272-3FF3E2400F81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DB944C8-4D5D-E6DF-7710-CA9961D88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FFE8D1A-551F-67F0-118B-014341AE8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DC974-90D7-4BD8-9411-C6152B96D64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1817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cture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A0938B7D-C8A5-D459-BF79-3497901626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484312"/>
            <a:ext cx="12192000" cy="4716460"/>
          </a:xfrm>
          <a:solidFill>
            <a:schemeClr val="bg2"/>
          </a:solidFill>
        </p:spPr>
        <p:txBody>
          <a:bodyPr tIns="0" bIns="720000"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3BAC355-6139-3424-58FF-0B1F3EBB0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90A3BE3-CB92-3750-9A09-B173EE193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68D83-1EAC-4337-B272-3FF3E2400F81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4E6E4ED-F905-91ED-DB49-8BEFE377F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71CCA61-EE7C-461D-F160-FCE02B574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DC974-90D7-4BD8-9411-C6152B96D648}" type="slidenum">
              <a:rPr lang="sv-SE" smtClean="0"/>
              <a:t>‹#›</a:t>
            </a:fld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635950B9-E24C-BA0A-F426-22D32A2C01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1599" y="4010021"/>
            <a:ext cx="7010401" cy="2190750"/>
          </a:xfrm>
          <a:custGeom>
            <a:avLst/>
            <a:gdLst>
              <a:gd name="connsiteX0" fmla="*/ 365132 w 7010401"/>
              <a:gd name="connsiteY0" fmla="*/ 0 h 2190750"/>
              <a:gd name="connsiteX1" fmla="*/ 7010401 w 7010401"/>
              <a:gd name="connsiteY1" fmla="*/ 0 h 2190750"/>
              <a:gd name="connsiteX2" fmla="*/ 7010401 w 7010401"/>
              <a:gd name="connsiteY2" fmla="*/ 2190750 h 2190750"/>
              <a:gd name="connsiteX3" fmla="*/ 7010400 w 7010401"/>
              <a:gd name="connsiteY3" fmla="*/ 2190750 h 2190750"/>
              <a:gd name="connsiteX4" fmla="*/ 1533525 w 7010401"/>
              <a:gd name="connsiteY4" fmla="*/ 2190750 h 2190750"/>
              <a:gd name="connsiteX5" fmla="*/ 0 w 7010401"/>
              <a:gd name="connsiteY5" fmla="*/ 2190750 h 2190750"/>
              <a:gd name="connsiteX6" fmla="*/ 0 w 7010401"/>
              <a:gd name="connsiteY6" fmla="*/ 365132 h 2190750"/>
              <a:gd name="connsiteX7" fmla="*/ 365132 w 7010401"/>
              <a:gd name="connsiteY7" fmla="*/ 0 h 2190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0401" h="2190750">
                <a:moveTo>
                  <a:pt x="365132" y="0"/>
                </a:moveTo>
                <a:lnTo>
                  <a:pt x="7010401" y="0"/>
                </a:lnTo>
                <a:lnTo>
                  <a:pt x="7010401" y="2190750"/>
                </a:lnTo>
                <a:lnTo>
                  <a:pt x="7010400" y="2190750"/>
                </a:lnTo>
                <a:lnTo>
                  <a:pt x="1533525" y="2190750"/>
                </a:lnTo>
                <a:lnTo>
                  <a:pt x="0" y="2190750"/>
                </a:lnTo>
                <a:lnTo>
                  <a:pt x="0" y="365132"/>
                </a:lnTo>
                <a:cubicBezTo>
                  <a:pt x="0" y="163475"/>
                  <a:pt x="163475" y="0"/>
                  <a:pt x="36513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</p:spPr>
        <p:txBody>
          <a:bodyPr wrap="square" lIns="612000" tIns="360000">
            <a:noAutofit/>
          </a:bodyPr>
          <a:lstStyle>
            <a:lvl1pPr marL="0" indent="0">
              <a:buNone/>
              <a:defRPr sz="3600" b="1">
                <a:latin typeface="+mj-lt"/>
              </a:defRPr>
            </a:lvl1pPr>
            <a:lvl2pPr marL="239400" indent="0">
              <a:buNone/>
              <a:defRPr/>
            </a:lvl2pPr>
            <a:lvl3pPr marL="491400" indent="0">
              <a:buNone/>
              <a:defRPr/>
            </a:lvl3pPr>
            <a:lvl4pPr marL="743400" indent="0">
              <a:buNone/>
              <a:defRPr/>
            </a:lvl4pPr>
            <a:lvl5pPr marL="995400" indent="0">
              <a:buNone/>
              <a:defRPr/>
            </a:lvl5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E0D721D0-84AD-12E8-9BCE-6EF3DE358CF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00724" y="4962524"/>
            <a:ext cx="5553075" cy="714375"/>
          </a:xfrm>
        </p:spPr>
        <p:txBody>
          <a:bodyPr/>
          <a:lstStyle>
            <a:lvl1pPr marL="0" indent="0">
              <a:buNone/>
              <a:defRPr/>
            </a:lvl1pPr>
            <a:lvl2pPr marL="239400" indent="0">
              <a:buNone/>
              <a:defRPr/>
            </a:lvl2pPr>
            <a:lvl3pPr marL="491400" indent="0">
              <a:buNone/>
              <a:defRPr/>
            </a:lvl3pPr>
            <a:lvl4pPr marL="743400" indent="0">
              <a:buNone/>
              <a:defRPr/>
            </a:lvl4pPr>
            <a:lvl5pPr marL="995400" indent="0">
              <a:buNone/>
              <a:defRPr/>
            </a:lvl5pPr>
          </a:lstStyle>
          <a:p>
            <a:pPr lvl="0"/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24230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innehåll 19">
            <a:extLst>
              <a:ext uri="{FF2B5EF4-FFF2-40B4-BE49-F238E27FC236}">
                <a16:creationId xmlns:a16="http://schemas.microsoft.com/office/drawing/2014/main" id="{44D25DD6-6477-1104-AB3E-FC35F989836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93496" y="2024063"/>
            <a:ext cx="3405008" cy="4125600"/>
          </a:xfrm>
          <a:custGeom>
            <a:avLst/>
            <a:gdLst>
              <a:gd name="connsiteX0" fmla="*/ 0 w 3405008"/>
              <a:gd name="connsiteY0" fmla="*/ 0 h 4125600"/>
              <a:gd name="connsiteX1" fmla="*/ 2837495 w 3405008"/>
              <a:gd name="connsiteY1" fmla="*/ 0 h 4125600"/>
              <a:gd name="connsiteX2" fmla="*/ 3405008 w 3405008"/>
              <a:gd name="connsiteY2" fmla="*/ 567513 h 4125600"/>
              <a:gd name="connsiteX3" fmla="*/ 3405008 w 3405008"/>
              <a:gd name="connsiteY3" fmla="*/ 4125600 h 4125600"/>
              <a:gd name="connsiteX4" fmla="*/ 0 w 3405008"/>
              <a:gd name="connsiteY4" fmla="*/ 4125600 h 41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5008" h="4125600">
                <a:moveTo>
                  <a:pt x="0" y="0"/>
                </a:moveTo>
                <a:lnTo>
                  <a:pt x="2837495" y="0"/>
                </a:lnTo>
                <a:cubicBezTo>
                  <a:pt x="3150924" y="0"/>
                  <a:pt x="3405008" y="254084"/>
                  <a:pt x="3405008" y="567513"/>
                </a:cubicBezTo>
                <a:lnTo>
                  <a:pt x="3405008" y="4125600"/>
                </a:lnTo>
                <a:lnTo>
                  <a:pt x="0" y="41256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180000" rIns="180000" bIns="7200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39400" indent="0">
              <a:buNone/>
              <a:defRPr>
                <a:solidFill>
                  <a:schemeClr val="bg1"/>
                </a:solidFill>
              </a:defRPr>
            </a:lvl2pPr>
            <a:lvl3pPr marL="491400" indent="0">
              <a:buNone/>
              <a:defRPr>
                <a:solidFill>
                  <a:schemeClr val="bg1"/>
                </a:solidFill>
              </a:defRPr>
            </a:lvl3pPr>
            <a:lvl4pPr marL="743400" indent="0">
              <a:buNone/>
              <a:defRPr>
                <a:solidFill>
                  <a:schemeClr val="bg1"/>
                </a:solidFill>
              </a:defRPr>
            </a:lvl4pPr>
            <a:lvl5pPr marL="995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321B130D-49D1-6561-9ABD-28541D7D41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8792" y="2024063"/>
            <a:ext cx="3405008" cy="4125600"/>
          </a:xfrm>
          <a:custGeom>
            <a:avLst/>
            <a:gdLst>
              <a:gd name="connsiteX0" fmla="*/ 0 w 3405008"/>
              <a:gd name="connsiteY0" fmla="*/ 0 h 4125600"/>
              <a:gd name="connsiteX1" fmla="*/ 2837495 w 3405008"/>
              <a:gd name="connsiteY1" fmla="*/ 0 h 4125600"/>
              <a:gd name="connsiteX2" fmla="*/ 3405008 w 3405008"/>
              <a:gd name="connsiteY2" fmla="*/ 567513 h 4125600"/>
              <a:gd name="connsiteX3" fmla="*/ 3405008 w 3405008"/>
              <a:gd name="connsiteY3" fmla="*/ 4125600 h 4125600"/>
              <a:gd name="connsiteX4" fmla="*/ 0 w 3405008"/>
              <a:gd name="connsiteY4" fmla="*/ 4125600 h 41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5008" h="4125600">
                <a:moveTo>
                  <a:pt x="0" y="0"/>
                </a:moveTo>
                <a:lnTo>
                  <a:pt x="2837495" y="0"/>
                </a:lnTo>
                <a:cubicBezTo>
                  <a:pt x="3150924" y="0"/>
                  <a:pt x="3405008" y="254084"/>
                  <a:pt x="3405008" y="567513"/>
                </a:cubicBezTo>
                <a:lnTo>
                  <a:pt x="3405008" y="4125600"/>
                </a:lnTo>
                <a:lnTo>
                  <a:pt x="0" y="41256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720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54C8DDAC-0E4A-8ADE-EA82-8A9AB599EF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2024063"/>
            <a:ext cx="3405008" cy="4125600"/>
          </a:xfrm>
          <a:custGeom>
            <a:avLst/>
            <a:gdLst>
              <a:gd name="connsiteX0" fmla="*/ 0 w 3405008"/>
              <a:gd name="connsiteY0" fmla="*/ 0 h 4125600"/>
              <a:gd name="connsiteX1" fmla="*/ 2837495 w 3405008"/>
              <a:gd name="connsiteY1" fmla="*/ 0 h 4125600"/>
              <a:gd name="connsiteX2" fmla="*/ 3405008 w 3405008"/>
              <a:gd name="connsiteY2" fmla="*/ 567513 h 4125600"/>
              <a:gd name="connsiteX3" fmla="*/ 3405008 w 3405008"/>
              <a:gd name="connsiteY3" fmla="*/ 4125600 h 4125600"/>
              <a:gd name="connsiteX4" fmla="*/ 0 w 3405008"/>
              <a:gd name="connsiteY4" fmla="*/ 4125600 h 41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5008" h="4125600">
                <a:moveTo>
                  <a:pt x="0" y="0"/>
                </a:moveTo>
                <a:lnTo>
                  <a:pt x="2837495" y="0"/>
                </a:lnTo>
                <a:cubicBezTo>
                  <a:pt x="3150924" y="0"/>
                  <a:pt x="3405008" y="254084"/>
                  <a:pt x="3405008" y="567513"/>
                </a:cubicBezTo>
                <a:lnTo>
                  <a:pt x="3405008" y="4125600"/>
                </a:lnTo>
                <a:lnTo>
                  <a:pt x="0" y="41256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720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3BAC355-6139-3424-58FF-0B1F3EBB0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90A3BE3-CB92-3750-9A09-B173EE193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68D83-1EAC-4337-B272-3FF3E2400F81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4E6E4ED-F905-91ED-DB49-8BEFE377F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71CCA61-EE7C-461D-F160-FCE02B574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DC974-90D7-4BD8-9411-C6152B96D648}" type="slidenum">
              <a:rPr lang="sv-SE" smtClean="0"/>
              <a:t>‹#›</a:t>
            </a:fld>
            <a:endParaRPr lang="sv-SE"/>
          </a:p>
        </p:txBody>
      </p:sp>
      <p:sp>
        <p:nvSpPr>
          <p:cNvPr id="22" name="Platshållare för text 21">
            <a:extLst>
              <a:ext uri="{FF2B5EF4-FFF2-40B4-BE49-F238E27FC236}">
                <a16:creationId xmlns:a16="http://schemas.microsoft.com/office/drawing/2014/main" id="{19DB4EF8-757B-7161-594E-66EA9A4C39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484313"/>
            <a:ext cx="10515600" cy="454025"/>
          </a:xfrm>
        </p:spPr>
        <p:txBody>
          <a:bodyPr/>
          <a:lstStyle>
            <a:lvl1pPr marL="0" indent="0">
              <a:buNone/>
              <a:defRPr sz="2000"/>
            </a:lvl1pPr>
            <a:lvl2pPr marL="239400" indent="0">
              <a:buNone/>
              <a:defRPr/>
            </a:lvl2pPr>
            <a:lvl3pPr marL="491400" indent="0">
              <a:buNone/>
              <a:defRPr/>
            </a:lvl3pPr>
            <a:lvl4pPr marL="743400" indent="0">
              <a:buNone/>
              <a:defRPr/>
            </a:lvl4pPr>
            <a:lvl5pPr marL="995400" indent="0">
              <a:buNone/>
              <a:defRPr/>
            </a:lvl5pPr>
          </a:lstStyle>
          <a:p>
            <a:pPr lvl="0"/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2381227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P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4CBA03F6-8FF2-CE80-BF65-DB8239FB8C15}"/>
              </a:ext>
            </a:extLst>
          </p:cNvPr>
          <p:cNvSpPr txBox="1"/>
          <p:nvPr userDrawn="1"/>
        </p:nvSpPr>
        <p:spPr>
          <a:xfrm>
            <a:off x="4699969" y="3540659"/>
            <a:ext cx="2792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Vi gör världen lite bättre, en människa i taget</a:t>
            </a:r>
          </a:p>
        </p:txBody>
      </p:sp>
      <p:pic>
        <p:nvPicPr>
          <p:cNvPr id="3" name="Bildobjekt 2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1612BC4F-3268-972D-A40F-3B485DD333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62" y="2856065"/>
            <a:ext cx="2691674" cy="70305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19F08847-08D2-FBC4-6C23-DEA79FC58A14}"/>
              </a:ext>
            </a:extLst>
          </p:cNvPr>
          <p:cNvSpPr txBox="1"/>
          <p:nvPr userDrawn="1"/>
        </p:nvSpPr>
        <p:spPr>
          <a:xfrm>
            <a:off x="10449289" y="5952967"/>
            <a:ext cx="1334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vardaga.se</a:t>
            </a:r>
          </a:p>
        </p:txBody>
      </p:sp>
    </p:spTree>
    <p:extLst>
      <p:ext uri="{BB962C8B-B14F-4D97-AF65-F5344CB8AC3E}">
        <p14:creationId xmlns:p14="http://schemas.microsoft.com/office/powerpoint/2010/main" val="1123933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Teckensnitt, Grafik, grafisk design, logotyp&#10;&#10;Automatiskt genererad beskrivning">
            <a:extLst>
              <a:ext uri="{FF2B5EF4-FFF2-40B4-BE49-F238E27FC236}">
                <a16:creationId xmlns:a16="http://schemas.microsoft.com/office/drawing/2014/main" id="{FA252BB2-8149-4A14-8511-9C90BD65006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225" y="6331789"/>
            <a:ext cx="1549582" cy="405802"/>
          </a:xfrm>
          <a:prstGeom prst="rect">
            <a:avLst/>
          </a:prstGeom>
        </p:spPr>
      </p:pic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1124118-5C5E-ED59-FB7D-5EF4B8594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4175"/>
            <a:ext cx="10515600" cy="9874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DC2FEEF-5BD1-3A64-A700-B208038D5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83254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324A6D9-4B93-D0C8-E88C-05E3A1B5A6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10160" y="6356350"/>
            <a:ext cx="217124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9C168D83-1EAC-4337-B272-3FF3E2400F81}" type="datetimeFigureOut">
              <a:rPr lang="sv-SE" smtClean="0"/>
              <a:pPr/>
              <a:t>2026-10-19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135DCF-4070-F64A-DE34-4FEDE36615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1B3AD91-33B7-6A6C-C036-526CBDA07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5719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215DC974-90D7-4BD8-9411-C6152B96D648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241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9" r:id="rId5"/>
    <p:sldLayoutId id="2147483660" r:id="rId6"/>
    <p:sldLayoutId id="2147483652" r:id="rId7"/>
    <p:sldLayoutId id="2147483665" r:id="rId8"/>
    <p:sldLayoutId id="2147483654" r:id="rId9"/>
    <p:sldLayoutId id="2147483655" r:id="rId10"/>
    <p:sldLayoutId id="2147483661" r:id="rId11"/>
    <p:sldLayoutId id="2147483662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68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20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972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224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804F7F29-A52F-FE09-3FCF-A22EC956BC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CE901ED2-352E-D4EC-65A5-92BF90D3E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0438" y="4540196"/>
            <a:ext cx="6021562" cy="2317805"/>
          </a:xfrm>
        </p:spPr>
        <p:txBody>
          <a:bodyPr/>
          <a:lstStyle/>
          <a:p>
            <a:r>
              <a:rPr lang="en-US" sz="4400" dirty="0"/>
              <a:t>Leda </a:t>
            </a:r>
            <a:r>
              <a:rPr lang="en-US" sz="4400" dirty="0" err="1"/>
              <a:t>i</a:t>
            </a:r>
            <a:r>
              <a:rPr lang="en-US" sz="4400" dirty="0"/>
              <a:t> </a:t>
            </a:r>
            <a:r>
              <a:rPr lang="en-US" sz="4400" dirty="0" err="1"/>
              <a:t>förändring</a:t>
            </a:r>
            <a:endParaRPr lang="en-US" sz="4400" dirty="0"/>
          </a:p>
        </p:txBody>
      </p:sp>
      <p:sp>
        <p:nvSpPr>
          <p:cNvPr id="17" name="Subtitle 3">
            <a:extLst>
              <a:ext uri="{FF2B5EF4-FFF2-40B4-BE49-F238E27FC236}">
                <a16:creationId xmlns:a16="http://schemas.microsoft.com/office/drawing/2014/main" id="{39DA8A92-D2E9-72B0-A56E-DC1FE69F9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67788" y="120896"/>
            <a:ext cx="2859881" cy="74894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99C631C7-D3A1-872F-B04D-308E299A29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28607" y="5841400"/>
            <a:ext cx="4525934" cy="550522"/>
          </a:xfrm>
        </p:spPr>
        <p:txBody>
          <a:bodyPr/>
          <a:lstStyle/>
          <a:p>
            <a:r>
              <a:rPr lang="en-US" dirty="0"/>
              <a:t>Andrea </a:t>
            </a:r>
            <a:r>
              <a:rPr lang="en-US" dirty="0" err="1"/>
              <a:t>Gisslén</a:t>
            </a:r>
            <a:r>
              <a:rPr lang="en-US" dirty="0"/>
              <a:t>, </a:t>
            </a:r>
            <a:r>
              <a:rPr lang="en-US" dirty="0" err="1"/>
              <a:t>webbinarium</a:t>
            </a:r>
            <a:r>
              <a:rPr lang="en-US" dirty="0"/>
              <a:t> för </a:t>
            </a:r>
            <a:r>
              <a:rPr lang="en-US" dirty="0" err="1"/>
              <a:t>Socialstyrelsen</a:t>
            </a:r>
            <a:endParaRPr lang="en-US" dirty="0"/>
          </a:p>
          <a:p>
            <a:r>
              <a:rPr lang="en-US" dirty="0"/>
              <a:t>2026-10-21</a:t>
            </a:r>
          </a:p>
        </p:txBody>
      </p:sp>
    </p:spTree>
    <p:extLst>
      <p:ext uri="{BB962C8B-B14F-4D97-AF65-F5344CB8AC3E}">
        <p14:creationId xmlns:p14="http://schemas.microsoft.com/office/powerpoint/2010/main" val="798066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B6FA9-C8A6-EE72-077A-31371BEEA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4">
            <a:extLst>
              <a:ext uri="{FF2B5EF4-FFF2-40B4-BE49-F238E27FC236}">
                <a16:creationId xmlns:a16="http://schemas.microsoft.com/office/drawing/2014/main" id="{A25D925D-253D-6611-268D-B69B0E03F8AA}"/>
              </a:ext>
            </a:extLst>
          </p:cNvPr>
          <p:cNvSpPr txBox="1">
            <a:spLocks/>
          </p:cNvSpPr>
          <p:nvPr/>
        </p:nvSpPr>
        <p:spPr>
          <a:xfrm>
            <a:off x="838200" y="692150"/>
            <a:ext cx="10515600" cy="79618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Andrea </a:t>
            </a:r>
            <a:r>
              <a:rPr kumimoji="0" lang="sv-SE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Gisslén</a:t>
            </a: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– vem är ja</a:t>
            </a:r>
            <a:r>
              <a:rPr lang="sv-SE" dirty="0">
                <a:solidFill>
                  <a:schemeClr val="accent1"/>
                </a:solidFill>
                <a:latin typeface="Arial" panose="020B0604020202020204"/>
              </a:rPr>
              <a:t>g?</a:t>
            </a:r>
            <a:endParaRPr kumimoji="0" lang="sv-SE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31" name="Platshållare för innehåll 9">
            <a:extLst>
              <a:ext uri="{FF2B5EF4-FFF2-40B4-BE49-F238E27FC236}">
                <a16:creationId xmlns:a16="http://schemas.microsoft.com/office/drawing/2014/main" id="{A274D53C-4B07-02CE-092E-0F89B59C2E84}"/>
              </a:ext>
            </a:extLst>
          </p:cNvPr>
          <p:cNvSpPr txBox="1">
            <a:spLocks/>
          </p:cNvSpPr>
          <p:nvPr/>
        </p:nvSpPr>
        <p:spPr>
          <a:xfrm>
            <a:off x="6321809" y="1828800"/>
            <a:ext cx="5034566" cy="374168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8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20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72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sv-SE" dirty="0">
                <a:solidFill>
                  <a:schemeClr val="tx1"/>
                </a:solidFill>
              </a:rPr>
              <a:t>Leg. Sjuksköterska, magister i Ledarskap och arbetsliv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sv-SE" dirty="0">
                <a:solidFill>
                  <a:schemeClr val="tx1"/>
                </a:solidFill>
              </a:rPr>
              <a:t>Arbetat i 35 år med äldre i olika roller och sedan 2010 som chef både inom privat och kommunal äldreomsorg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sv-SE" dirty="0">
                <a:solidFill>
                  <a:schemeClr val="tx1"/>
                </a:solidFill>
              </a:rPr>
              <a:t>Idag verksamhetschef på Vardaga Krusmyntan i Tyresö sedan 2025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17BAB8F3-4DD8-38DC-0174-C34E0D146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78" y="2034874"/>
            <a:ext cx="5412550" cy="361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70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4">
            <a:extLst>
              <a:ext uri="{FF2B5EF4-FFF2-40B4-BE49-F238E27FC236}">
                <a16:creationId xmlns:a16="http://schemas.microsoft.com/office/drawing/2014/main" id="{8AC9C28A-4FAB-DBDC-1F66-9F9619BC6653}"/>
              </a:ext>
            </a:extLst>
          </p:cNvPr>
          <p:cNvSpPr txBox="1">
            <a:spLocks/>
          </p:cNvSpPr>
          <p:nvPr/>
        </p:nvSpPr>
        <p:spPr>
          <a:xfrm>
            <a:off x="838200" y="692150"/>
            <a:ext cx="10515600" cy="79618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Vardaga – vilka är vi?</a:t>
            </a:r>
          </a:p>
        </p:txBody>
      </p:sp>
      <p:grpSp>
        <p:nvGrpSpPr>
          <p:cNvPr id="22" name="Grupp 21">
            <a:extLst>
              <a:ext uri="{FF2B5EF4-FFF2-40B4-BE49-F238E27FC236}">
                <a16:creationId xmlns:a16="http://schemas.microsoft.com/office/drawing/2014/main" id="{9A68EF7F-40E7-2540-E803-A7433C4A2152}"/>
              </a:ext>
            </a:extLst>
          </p:cNvPr>
          <p:cNvGrpSpPr/>
          <p:nvPr/>
        </p:nvGrpSpPr>
        <p:grpSpPr>
          <a:xfrm>
            <a:off x="6315595" y="4266301"/>
            <a:ext cx="1632425" cy="832164"/>
            <a:chOff x="831986" y="4434701"/>
            <a:chExt cx="1632425" cy="832164"/>
          </a:xfrm>
        </p:grpSpPr>
        <p:sp>
          <p:nvSpPr>
            <p:cNvPr id="23" name="textruta 22">
              <a:extLst>
                <a:ext uri="{FF2B5EF4-FFF2-40B4-BE49-F238E27FC236}">
                  <a16:creationId xmlns:a16="http://schemas.microsoft.com/office/drawing/2014/main" id="{ECA5E911-0B0D-CD7A-F136-F7CB37D0F7DA}"/>
                </a:ext>
              </a:extLst>
            </p:cNvPr>
            <p:cNvSpPr txBox="1"/>
            <p:nvPr/>
          </p:nvSpPr>
          <p:spPr>
            <a:xfrm>
              <a:off x="838200" y="5051421"/>
              <a:ext cx="161999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sv-SE" sz="1400" b="1">
                  <a:solidFill>
                    <a:srgbClr val="921E14"/>
                  </a:solidFill>
                </a:rPr>
                <a:t>verksamheter</a:t>
              </a:r>
              <a:r>
                <a:rPr lang="sv-SE" sz="1400" b="1">
                  <a:solidFill>
                    <a:srgbClr val="376B2D"/>
                  </a:solidFill>
                </a:rPr>
                <a:t> </a:t>
              </a:r>
            </a:p>
          </p:txBody>
        </p:sp>
        <p:sp>
          <p:nvSpPr>
            <p:cNvPr id="24" name="textruta 23">
              <a:extLst>
                <a:ext uri="{FF2B5EF4-FFF2-40B4-BE49-F238E27FC236}">
                  <a16:creationId xmlns:a16="http://schemas.microsoft.com/office/drawing/2014/main" id="{411142DF-24BA-10B5-C9DD-C5970703ED34}"/>
                </a:ext>
              </a:extLst>
            </p:cNvPr>
            <p:cNvSpPr txBox="1"/>
            <p:nvPr/>
          </p:nvSpPr>
          <p:spPr>
            <a:xfrm>
              <a:off x="831986" y="4434701"/>
              <a:ext cx="163242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sv-SE" sz="4400" b="1">
                  <a:solidFill>
                    <a:srgbClr val="921E14"/>
                  </a:solidFill>
                </a:rPr>
                <a:t>110</a:t>
              </a:r>
              <a:endParaRPr lang="sv-SE" sz="4400" b="1" dirty="0">
                <a:solidFill>
                  <a:srgbClr val="921E14"/>
                </a:solidFill>
              </a:endParaRPr>
            </a:p>
          </p:txBody>
        </p:sp>
      </p:grpSp>
      <p:grpSp>
        <p:nvGrpSpPr>
          <p:cNvPr id="25" name="Grupp 24">
            <a:extLst>
              <a:ext uri="{FF2B5EF4-FFF2-40B4-BE49-F238E27FC236}">
                <a16:creationId xmlns:a16="http://schemas.microsoft.com/office/drawing/2014/main" id="{68C60EDC-CE0C-9EAE-2A3C-E21D8000ACDF}"/>
              </a:ext>
            </a:extLst>
          </p:cNvPr>
          <p:cNvGrpSpPr/>
          <p:nvPr/>
        </p:nvGrpSpPr>
        <p:grpSpPr>
          <a:xfrm>
            <a:off x="9993355" y="4259631"/>
            <a:ext cx="1714220" cy="1023500"/>
            <a:chOff x="4327626" y="4428031"/>
            <a:chExt cx="1714220" cy="1023500"/>
          </a:xfrm>
        </p:grpSpPr>
        <p:sp>
          <p:nvSpPr>
            <p:cNvPr id="26" name="textruta 25">
              <a:extLst>
                <a:ext uri="{FF2B5EF4-FFF2-40B4-BE49-F238E27FC236}">
                  <a16:creationId xmlns:a16="http://schemas.microsoft.com/office/drawing/2014/main" id="{572B8DAA-A76F-CA24-A858-038B8D811495}"/>
                </a:ext>
              </a:extLst>
            </p:cNvPr>
            <p:cNvSpPr txBox="1"/>
            <p:nvPr/>
          </p:nvSpPr>
          <p:spPr>
            <a:xfrm>
              <a:off x="4327626" y="4428031"/>
              <a:ext cx="1613787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sv-SE" sz="4400" b="1" dirty="0">
                  <a:solidFill>
                    <a:srgbClr val="921E14"/>
                  </a:solidFill>
                </a:rPr>
                <a:t>81</a:t>
              </a:r>
            </a:p>
          </p:txBody>
        </p:sp>
        <p:sp>
          <p:nvSpPr>
            <p:cNvPr id="27" name="textruta 26">
              <a:extLst>
                <a:ext uri="{FF2B5EF4-FFF2-40B4-BE49-F238E27FC236}">
                  <a16:creationId xmlns:a16="http://schemas.microsoft.com/office/drawing/2014/main" id="{50D3B210-BFD3-C7B7-6857-3CC7C229E74B}"/>
                </a:ext>
              </a:extLst>
            </p:cNvPr>
            <p:cNvSpPr txBox="1"/>
            <p:nvPr/>
          </p:nvSpPr>
          <p:spPr>
            <a:xfrm>
              <a:off x="4327626" y="5051421"/>
              <a:ext cx="1714220" cy="4001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sv-SE" sz="1400" b="1">
                  <a:solidFill>
                    <a:srgbClr val="921E14"/>
                  </a:solidFill>
                </a:rPr>
                <a:t>Total nöjdhet</a:t>
              </a:r>
            </a:p>
            <a:p>
              <a:r>
                <a:rPr lang="sv-SE" sz="1200" i="1">
                  <a:solidFill>
                    <a:srgbClr val="921E14"/>
                  </a:solidFill>
                </a:rPr>
                <a:t>Skala 1–100</a:t>
              </a:r>
            </a:p>
          </p:txBody>
        </p:sp>
      </p:grpSp>
      <p:grpSp>
        <p:nvGrpSpPr>
          <p:cNvPr id="28" name="Grupp 27">
            <a:extLst>
              <a:ext uri="{FF2B5EF4-FFF2-40B4-BE49-F238E27FC236}">
                <a16:creationId xmlns:a16="http://schemas.microsoft.com/office/drawing/2014/main" id="{43D42E27-373D-2B3F-4373-B09D911FAC33}"/>
              </a:ext>
            </a:extLst>
          </p:cNvPr>
          <p:cNvGrpSpPr/>
          <p:nvPr/>
        </p:nvGrpSpPr>
        <p:grpSpPr>
          <a:xfrm>
            <a:off x="7853388" y="4259631"/>
            <a:ext cx="1829621" cy="838834"/>
            <a:chOff x="2514265" y="4428031"/>
            <a:chExt cx="1829621" cy="838834"/>
          </a:xfrm>
        </p:grpSpPr>
        <p:sp>
          <p:nvSpPr>
            <p:cNvPr id="29" name="textruta 28">
              <a:extLst>
                <a:ext uri="{FF2B5EF4-FFF2-40B4-BE49-F238E27FC236}">
                  <a16:creationId xmlns:a16="http://schemas.microsoft.com/office/drawing/2014/main" id="{CD23548B-E978-10F1-892D-95908B2375A3}"/>
                </a:ext>
              </a:extLst>
            </p:cNvPr>
            <p:cNvSpPr txBox="1"/>
            <p:nvPr/>
          </p:nvSpPr>
          <p:spPr>
            <a:xfrm>
              <a:off x="2514265" y="4428031"/>
              <a:ext cx="1829621" cy="67710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sv-SE" sz="4400" b="1">
                  <a:solidFill>
                    <a:srgbClr val="921E14"/>
                  </a:solidFill>
                </a:rPr>
                <a:t>8 000</a:t>
              </a:r>
            </a:p>
          </p:txBody>
        </p:sp>
        <p:sp>
          <p:nvSpPr>
            <p:cNvPr id="30" name="textruta 29">
              <a:extLst>
                <a:ext uri="{FF2B5EF4-FFF2-40B4-BE49-F238E27FC236}">
                  <a16:creationId xmlns:a16="http://schemas.microsoft.com/office/drawing/2014/main" id="{6F24A1FC-E24B-36F1-2BBD-5ADA35D570C4}"/>
                </a:ext>
              </a:extLst>
            </p:cNvPr>
            <p:cNvSpPr txBox="1"/>
            <p:nvPr/>
          </p:nvSpPr>
          <p:spPr>
            <a:xfrm>
              <a:off x="2514265" y="5051421"/>
              <a:ext cx="1620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sv-SE" sz="1400" b="1">
                  <a:solidFill>
                    <a:srgbClr val="921E14"/>
                  </a:solidFill>
                  <a:cs typeface="Arial"/>
                </a:rPr>
                <a:t>omsorgstagare</a:t>
              </a:r>
            </a:p>
          </p:txBody>
        </p:sp>
      </p:grpSp>
      <p:sp>
        <p:nvSpPr>
          <p:cNvPr id="31" name="Platshållare för innehåll 9">
            <a:extLst>
              <a:ext uri="{FF2B5EF4-FFF2-40B4-BE49-F238E27FC236}">
                <a16:creationId xmlns:a16="http://schemas.microsoft.com/office/drawing/2014/main" id="{4C431E4E-30E6-C41D-30DE-5537FDE12EC7}"/>
              </a:ext>
            </a:extLst>
          </p:cNvPr>
          <p:cNvSpPr txBox="1">
            <a:spLocks/>
          </p:cNvSpPr>
          <p:nvPr/>
        </p:nvSpPr>
        <p:spPr>
          <a:xfrm>
            <a:off x="6321809" y="1828800"/>
            <a:ext cx="5034566" cy="191432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8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20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72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224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v-SE" dirty="0" err="1">
                <a:solidFill>
                  <a:schemeClr val="tx1"/>
                </a:solidFill>
              </a:rPr>
              <a:t>Vardaga</a:t>
            </a:r>
            <a:r>
              <a:rPr lang="sv-SE" dirty="0">
                <a:solidFill>
                  <a:schemeClr val="tx1"/>
                </a:solidFill>
              </a:rPr>
              <a:t> är en av Sveriges största privata aktörer inom äldreomsorg med boenden runt om i landet samt hemtjänst på utvalda orter.</a:t>
            </a:r>
          </a:p>
          <a:p>
            <a:r>
              <a:rPr lang="sv-SE" dirty="0">
                <a:solidFill>
                  <a:schemeClr val="tx1"/>
                </a:solidFill>
              </a:rPr>
              <a:t>Vår omsorgsmodell: Den goda dagen</a:t>
            </a:r>
          </a:p>
          <a:p>
            <a:r>
              <a:rPr lang="sv-SE" dirty="0">
                <a:solidFill>
                  <a:schemeClr val="tx1"/>
                </a:solidFill>
              </a:rPr>
              <a:t>Demensakademin</a:t>
            </a:r>
          </a:p>
        </p:txBody>
      </p:sp>
      <p:grpSp>
        <p:nvGrpSpPr>
          <p:cNvPr id="32" name="Grupp 31">
            <a:extLst>
              <a:ext uri="{FF2B5EF4-FFF2-40B4-BE49-F238E27FC236}">
                <a16:creationId xmlns:a16="http://schemas.microsoft.com/office/drawing/2014/main" id="{9AACE0D4-7C41-8943-483B-D518FAA27A77}"/>
              </a:ext>
            </a:extLst>
          </p:cNvPr>
          <p:cNvGrpSpPr/>
          <p:nvPr/>
        </p:nvGrpSpPr>
        <p:grpSpPr>
          <a:xfrm>
            <a:off x="7669383" y="4298543"/>
            <a:ext cx="2088204" cy="975372"/>
            <a:chOff x="7669383" y="4298543"/>
            <a:chExt cx="2088204" cy="975372"/>
          </a:xfrm>
        </p:grpSpPr>
        <p:cxnSp>
          <p:nvCxnSpPr>
            <p:cNvPr id="33" name="Rak koppling 32">
              <a:extLst>
                <a:ext uri="{FF2B5EF4-FFF2-40B4-BE49-F238E27FC236}">
                  <a16:creationId xmlns:a16="http://schemas.microsoft.com/office/drawing/2014/main" id="{32C9AB1D-B848-860C-6F63-9E06EA87A798}"/>
                </a:ext>
              </a:extLst>
            </p:cNvPr>
            <p:cNvCxnSpPr>
              <a:cxnSpLocks/>
            </p:cNvCxnSpPr>
            <p:nvPr/>
          </p:nvCxnSpPr>
          <p:spPr>
            <a:xfrm>
              <a:off x="7669383" y="4298543"/>
              <a:ext cx="0" cy="975372"/>
            </a:xfrm>
            <a:prstGeom prst="line">
              <a:avLst/>
            </a:prstGeom>
            <a:ln>
              <a:solidFill>
                <a:srgbClr val="921E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ak koppling 33">
              <a:extLst>
                <a:ext uri="{FF2B5EF4-FFF2-40B4-BE49-F238E27FC236}">
                  <a16:creationId xmlns:a16="http://schemas.microsoft.com/office/drawing/2014/main" id="{2A318E6B-01D2-E4DB-A9B7-C1227F174B44}"/>
                </a:ext>
              </a:extLst>
            </p:cNvPr>
            <p:cNvCxnSpPr>
              <a:cxnSpLocks/>
            </p:cNvCxnSpPr>
            <p:nvPr/>
          </p:nvCxnSpPr>
          <p:spPr>
            <a:xfrm>
              <a:off x="9757587" y="4298543"/>
              <a:ext cx="0" cy="975372"/>
            </a:xfrm>
            <a:prstGeom prst="line">
              <a:avLst/>
            </a:prstGeom>
            <a:ln>
              <a:solidFill>
                <a:srgbClr val="921E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Platshållare för innehåll 14">
            <a:extLst>
              <a:ext uri="{FF2B5EF4-FFF2-40B4-BE49-F238E27FC236}">
                <a16:creationId xmlns:a16="http://schemas.microsoft.com/office/drawing/2014/main" id="{8A419934-F70F-33C8-A58E-D96980B83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4" t="7678" r="10405"/>
          <a:stretch/>
        </p:blipFill>
        <p:spPr>
          <a:xfrm>
            <a:off x="848710" y="1742399"/>
            <a:ext cx="5180013" cy="4458375"/>
          </a:xfrm>
          <a:prstGeom prst="round1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29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9BFDAB-5279-DB51-3547-CBFA90DDE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accent1"/>
                </a:solidFill>
              </a:rPr>
              <a:t>Ett konkret exempel på en förändringsresa- från angivelse till avvikelse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B77E1E-799D-5569-72C0-99774A8E2A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484314"/>
            <a:ext cx="5181600" cy="4716462"/>
          </a:xfrm>
        </p:spPr>
        <p:txBody>
          <a:bodyPr/>
          <a:lstStyle/>
          <a:p>
            <a:pPr marL="0" indent="0">
              <a:buNone/>
            </a:pPr>
            <a:endParaRPr lang="sv-SE" dirty="0"/>
          </a:p>
          <a:p>
            <a:r>
              <a:rPr lang="sv-SE" dirty="0"/>
              <a:t>Teoretisk modell </a:t>
            </a:r>
            <a:r>
              <a:rPr lang="sv-SE" b="1" dirty="0"/>
              <a:t>KASAM</a:t>
            </a:r>
          </a:p>
          <a:p>
            <a:r>
              <a:rPr lang="sv-SE" b="1" dirty="0"/>
              <a:t>A Begriplighet – VAD? – </a:t>
            </a:r>
            <a:r>
              <a:rPr lang="sv-SE" dirty="0"/>
              <a:t>återkommande dialog på APT/planmöten för att skapa en gemensam förståelse för vad avvikelser är/inte är. </a:t>
            </a:r>
            <a:endParaRPr lang="sv-SE" b="1" dirty="0"/>
          </a:p>
          <a:p>
            <a:r>
              <a:rPr lang="sv-SE" b="1" dirty="0"/>
              <a:t>B Hanterbarhet- HUR? – </a:t>
            </a:r>
            <a:r>
              <a:rPr lang="sv-SE" dirty="0"/>
              <a:t>rätt förutsättningar (datorer, digitala system, kunskap, stöd, snabb uppföljning)</a:t>
            </a:r>
          </a:p>
          <a:p>
            <a:r>
              <a:rPr lang="sv-SE" b="1" dirty="0"/>
              <a:t>C Meningsfullhet – VARFÖR? - </a:t>
            </a:r>
            <a:r>
              <a:rPr lang="sv-SE" dirty="0"/>
              <a:t>att som medarbetare se ett värde med hjälp av återkoppling (konkreta resultat, bidrar till kvalitet)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 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C7CC946-487F-3029-F750-A3056D1C1C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D53D7DC-5BE4-62EB-17BA-AA85CEA542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78807"/>
            <a:ext cx="5181600" cy="345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82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E778A-66FC-98B3-60D1-6B9E4EE3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D2CB61-07C9-9014-2182-67863063A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accent1"/>
                </a:solidFill>
              </a:rPr>
              <a:t>C Meningsfullhet -fortsättning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975CB75C-72EB-58C2-6209-09F60DF475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1050"/>
            <a:ext cx="5181600" cy="3911600"/>
          </a:xfrm>
        </p:spPr>
        <p:txBody>
          <a:bodyPr/>
          <a:lstStyle/>
          <a:p>
            <a:pPr marL="0" indent="0">
              <a:buNone/>
            </a:pPr>
            <a:r>
              <a:rPr lang="sv-SE" b="1" dirty="0"/>
              <a:t>ATTITYDEN</a:t>
            </a:r>
            <a:r>
              <a:rPr lang="sv-SE" dirty="0"/>
              <a:t> – den viktigaste förändringen, att förändra synen i arbetsgrupperna </a:t>
            </a:r>
          </a:p>
          <a:p>
            <a:pPr fontAlgn="t">
              <a:buNone/>
            </a:pPr>
            <a:r>
              <a:rPr lang="sv-SE" b="1" dirty="0"/>
              <a:t>Från: </a:t>
            </a:r>
          </a:p>
          <a:p>
            <a:pPr fontAlgn="t">
              <a:buNone/>
            </a:pPr>
            <a:r>
              <a:rPr lang="sv-SE" dirty="0"/>
              <a:t>❌ Vem gjorde fel?</a:t>
            </a:r>
          </a:p>
          <a:p>
            <a:pPr fontAlgn="t">
              <a:buNone/>
            </a:pPr>
            <a:r>
              <a:rPr lang="sv-SE" b="1" dirty="0"/>
              <a:t>Till:</a:t>
            </a:r>
          </a:p>
          <a:p>
            <a:pPr fontAlgn="t">
              <a:buNone/>
            </a:pPr>
            <a:r>
              <a:rPr lang="sv-SE" dirty="0"/>
              <a:t>✅ Vad kan vi lära oss?</a:t>
            </a:r>
          </a:p>
          <a:p>
            <a:pPr fontAlgn="t">
              <a:buNone/>
            </a:pPr>
            <a:endParaRPr lang="sv-SE" dirty="0"/>
          </a:p>
          <a:p>
            <a:pPr fontAlgn="t">
              <a:buNone/>
            </a:pPr>
            <a:r>
              <a:rPr lang="sv-SE" dirty="0"/>
              <a:t>”</a:t>
            </a:r>
            <a:r>
              <a:rPr lang="sv-SE" i="1" dirty="0"/>
              <a:t>En avvikelse är inte ett kvitto på misslyckande. Det är ett kvitto på att vårt kvalitetsarbete fungerar."</a:t>
            </a:r>
          </a:p>
          <a:p>
            <a:pPr fontAlgn="t">
              <a:buNone/>
            </a:pPr>
            <a:endParaRPr lang="sv-SE" dirty="0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A804FBF6-5FE9-6DEC-A326-B92C7F10BB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8" r="13758"/>
          <a:stretch/>
        </p:blipFill>
        <p:spPr>
          <a:xfrm>
            <a:off x="6306671" y="2051050"/>
            <a:ext cx="5047130" cy="3911600"/>
          </a:xfrm>
        </p:spPr>
      </p:pic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3342E24-0AE9-3E3F-A9CA-BF9B34B72C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7109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6FE24BA4-1B25-7C26-63FE-25E7398BEDCD}"/>
              </a:ext>
            </a:extLst>
          </p:cNvPr>
          <p:cNvSpPr txBox="1"/>
          <p:nvPr/>
        </p:nvSpPr>
        <p:spPr>
          <a:xfrm>
            <a:off x="2695575" y="5381624"/>
            <a:ext cx="642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Andrea Gisslén, Verksamhetschef Krusmyntan Vardaga</a:t>
            </a:r>
          </a:p>
          <a:p>
            <a:r>
              <a:rPr lang="sv-SE" dirty="0"/>
              <a:t>Email: andrea.gisslen@vardaga.se</a:t>
            </a:r>
          </a:p>
        </p:txBody>
      </p:sp>
    </p:spTree>
    <p:extLst>
      <p:ext uri="{BB962C8B-B14F-4D97-AF65-F5344CB8AC3E}">
        <p14:creationId xmlns:p14="http://schemas.microsoft.com/office/powerpoint/2010/main" val="1793684784"/>
      </p:ext>
    </p:extLst>
  </p:cSld>
  <p:clrMapOvr>
    <a:masterClrMapping/>
  </p:clrMapOvr>
</p:sld>
</file>

<file path=ppt/theme/theme1.xml><?xml version="1.0" encoding="utf-8"?>
<a:theme xmlns:a="http://schemas.openxmlformats.org/drawingml/2006/main" name="Vardaga">
  <a:themeElements>
    <a:clrScheme name="Vardaga">
      <a:dk1>
        <a:sysClr val="windowText" lastClr="000000"/>
      </a:dk1>
      <a:lt1>
        <a:sysClr val="window" lastClr="FFFFFF"/>
      </a:lt1>
      <a:dk2>
        <a:srgbClr val="4A4A49"/>
      </a:dk2>
      <a:lt2>
        <a:srgbClr val="E8E8E8"/>
      </a:lt2>
      <a:accent1>
        <a:srgbClr val="921E14"/>
      </a:accent1>
      <a:accent2>
        <a:srgbClr val="DE3F29"/>
      </a:accent2>
      <a:accent3>
        <a:srgbClr val="4A4A49"/>
      </a:accent3>
      <a:accent4>
        <a:srgbClr val="6B787F"/>
      </a:accent4>
      <a:accent5>
        <a:srgbClr val="E8BAB6"/>
      </a:accent5>
      <a:accent6>
        <a:srgbClr val="C3CBD0"/>
      </a:accent6>
      <a:hlink>
        <a:srgbClr val="467886"/>
      </a:hlink>
      <a:folHlink>
        <a:srgbClr val="96607D"/>
      </a:folHlink>
    </a:clrScheme>
    <a:fontScheme name="Ambe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ardaga.potx" id="{DC901BCE-8E6C-44BC-9125-B2FD7DDD21AC}" vid="{0D55EE83-11DF-4499-B4BB-DB8F3D463AA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d96ccc-b23e-44e3-99bb-7172e9cf37cb">
      <Terms xmlns="http://schemas.microsoft.com/office/infopath/2007/PartnerControls"/>
    </lcf76f155ced4ddcb4097134ff3c332f>
    <TaxCatchAll xmlns="4374a4d6-f60a-457a-b54f-82025dc68437">
      <Value>8</Value>
      <Value>10</Value>
    </TaxCatchAll>
    <i62b3dfe6253439681a7d739cbc354e1 xmlns="a3d96ccc-b23e-44e3-99bb-7172e9cf37cb">
      <Terms xmlns="http://schemas.microsoft.com/office/infopath/2007/PartnerControls">
        <TermInfo xmlns="http://schemas.microsoft.com/office/infopath/2007/PartnerControls">
          <TermName xmlns="http://schemas.microsoft.com/office/infopath/2007/PartnerControls">Vardaga</TermName>
          <TermId xmlns="http://schemas.microsoft.com/office/infopath/2007/PartnerControls">7706ae56-722c-4139-8a65-75091f075816</TermId>
        </TermInfo>
      </Terms>
    </i62b3dfe6253439681a7d739cbc354e1>
    <bcfd62b728cf444bb7bba59726697ba9 xmlns="a3d96ccc-b23e-44e3-99bb-7172e9cf37cb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Mall</TermName>
          <TermId xmlns="http://schemas.microsoft.com/office/infopath/2007/PartnerControls">0e8350ac-366f-4298-ba84-4c721db31b2c</TermId>
        </TermInfo>
      </Terms>
    </bcfd62b728cf444bb7bba59726697ba9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87D99620EC92A4DB391AEFE0F5DF295" ma:contentTypeVersion="15" ma:contentTypeDescription="Skapa ett nytt dokument." ma:contentTypeScope="" ma:versionID="9ea3c6e3290cb5d92f04f65345403059">
  <xsd:schema xmlns:xsd="http://www.w3.org/2001/XMLSchema" xmlns:xs="http://www.w3.org/2001/XMLSchema" xmlns:p="http://schemas.microsoft.com/office/2006/metadata/properties" xmlns:ns2="a3d96ccc-b23e-44e3-99bb-7172e9cf37cb" xmlns:ns3="4374a4d6-f60a-457a-b54f-82025dc68437" targetNamespace="http://schemas.microsoft.com/office/2006/metadata/properties" ma:root="true" ma:fieldsID="b1ffc18089053f027ed707bda16e3dce" ns2:_="" ns3:_="">
    <xsd:import namespace="a3d96ccc-b23e-44e3-99bb-7172e9cf37cb"/>
    <xsd:import namespace="4374a4d6-f60a-457a-b54f-82025dc684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bcfd62b728cf444bb7bba59726697ba9" minOccurs="0"/>
                <xsd:element ref="ns3:TaxCatchAll" minOccurs="0"/>
                <xsd:element ref="ns2:i62b3dfe6253439681a7d739cbc354e1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d96ccc-b23e-44e3-99bb-7172e9cf37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bcfd62b728cf444bb7bba59726697ba9" ma:index="12" ma:taxonomy="true" ma:internalName="bcfd62b728cf444bb7bba59726697ba9" ma:taxonomyFieldName="Dokumenttyp" ma:displayName="Dokumenttyp" ma:default="" ma:fieldId="{bcfd62b7-28cf-444b-b7bb-a59726697ba9}" ma:sspId="c696576c-f0fc-4227-81e2-72304f3d21a3" ma:termSetId="29677397-6dc7-415a-84f1-d01cd1a5b3d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62b3dfe6253439681a7d739cbc354e1" ma:index="15" ma:taxonomy="true" ma:internalName="i62b3dfe6253439681a7d739cbc354e1" ma:taxonomyFieldName="_x00c4_mne" ma:displayName="Ämne" ma:default="" ma:fieldId="{262b3dfe-6253-4396-81a7-d739cbc354e1}" ma:sspId="c696576c-f0fc-4227-81e2-72304f3d21a3" ma:termSetId="7eb08f9e-d675-4bba-a0cd-e82d830a332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c696576c-f0fc-4227-81e2-72304f3d21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4a4d6-f60a-457a-b54f-82025dc6843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7084da4-5d6c-4919-940d-ccdb4f035d39}" ma:internalName="TaxCatchAll" ma:showField="CatchAllData" ma:web="4374a4d6-f60a-457a-b54f-82025dc684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973466-AAD5-468E-AAF9-93CF5FBDCBD0}">
  <ds:schemaRefs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a3d96ccc-b23e-44e3-99bb-7172e9cf37cb"/>
    <ds:schemaRef ds:uri="http://schemas.microsoft.com/office/2006/documentManagement/types"/>
    <ds:schemaRef ds:uri="http://schemas.microsoft.com/office/2006/metadata/properties"/>
    <ds:schemaRef ds:uri="http://purl.org/dc/dcmitype/"/>
    <ds:schemaRef ds:uri="4374a4d6-f60a-457a-b54f-82025dc68437"/>
  </ds:schemaRefs>
</ds:datastoreItem>
</file>

<file path=customXml/itemProps2.xml><?xml version="1.0" encoding="utf-8"?>
<ds:datastoreItem xmlns:ds="http://schemas.openxmlformats.org/officeDocument/2006/customXml" ds:itemID="{AFC50EE5-AAA1-453C-A0DC-6BFA7EF9BE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B7D815-6ABA-44EF-961C-598ED3966B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d96ccc-b23e-44e3-99bb-7172e9cf37cb"/>
    <ds:schemaRef ds:uri="4374a4d6-f60a-457a-b54f-82025dc684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e12a699-1963-4362-935a-24315197552f}" enabled="1" method="Privileged" siteId="{fd91b09f-a8ee-4530-96a0-dcf31719113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Vardaga</Template>
  <TotalTime>543</TotalTime>
  <Words>253</Words>
  <Application>Microsoft Office PowerPoint</Application>
  <PresentationFormat>Bredbild</PresentationFormat>
  <Paragraphs>40</Paragraphs>
  <Slides>6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9" baseType="lpstr">
      <vt:lpstr>Aptos</vt:lpstr>
      <vt:lpstr>Arial</vt:lpstr>
      <vt:lpstr>Vardaga</vt:lpstr>
      <vt:lpstr>Leda i förändring</vt:lpstr>
      <vt:lpstr>PowerPoint-presentation</vt:lpstr>
      <vt:lpstr>PowerPoint-presentation</vt:lpstr>
      <vt:lpstr>Ett konkret exempel på en förändringsresa- från angivelse till avvikelse</vt:lpstr>
      <vt:lpstr>C Meningsfullhet -fortsättning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Törnquist Louise Rosmari</dc:creator>
  <cp:lastModifiedBy>Gisslén Andrea</cp:lastModifiedBy>
  <cp:revision>22</cp:revision>
  <dcterms:created xsi:type="dcterms:W3CDTF">2026-03-19T06:43:18Z</dcterms:created>
  <dcterms:modified xsi:type="dcterms:W3CDTF">2026-10-19T14:00:55Z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0x010100187D99620EC92A4DB391AEFE0F5DF295</vt:lpwstr>
  </property>
  <property fmtid="{D5CDD505-2E9C-101B-9397-08002B2CF9AE}" pid="3" name="MediaServiceImageTags">
    <vt:lpwstr/>
  </property>
  <property fmtid="{D5CDD505-2E9C-101B-9397-08002B2CF9AE}" pid="4" name="Ämne">
    <vt:lpwstr>10;#Vardaga|7706ae56-722c-4139-8a65-75091f075816</vt:lpwstr>
  </property>
  <property fmtid="{D5CDD505-2E9C-101B-9397-08002B2CF9AE}" pid="5" name="Dokumenttyp">
    <vt:lpwstr>8;#Mall|0e8350ac-366f-4298-ba84-4c721db31b2c</vt:lpwstr>
  </property>
  <property fmtid="{D5CDD505-2E9C-101B-9397-08002B2CF9AE}" pid="6" name="_x00c4_mne">
    <vt:lpwstr>10;#Vardaga|7706ae56-722c-4139-8a65-75091f075816</vt:lpwstr>
  </property>
</Properties>
</file>