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 autoCompressPictures="0">
  <p:sldMasterIdLst>
    <p:sldMasterId id="2147483648" r:id="rId1"/>
    <p:sldMasterId id="2147483712" r:id="rId2"/>
  </p:sldMasterIdLst>
  <p:notesMasterIdLst>
    <p:notesMasterId r:id="rId32"/>
  </p:notesMasterIdLst>
  <p:handoutMasterIdLst>
    <p:handoutMasterId r:id="rId33"/>
  </p:handoutMasterIdLst>
  <p:sldIdLst>
    <p:sldId id="406" r:id="rId3"/>
    <p:sldId id="371" r:id="rId4"/>
    <p:sldId id="411" r:id="rId5"/>
    <p:sldId id="412" r:id="rId6"/>
    <p:sldId id="413" r:id="rId7"/>
    <p:sldId id="414" r:id="rId8"/>
    <p:sldId id="415" r:id="rId9"/>
    <p:sldId id="416" r:id="rId10"/>
    <p:sldId id="418" r:id="rId11"/>
    <p:sldId id="417" r:id="rId12"/>
    <p:sldId id="420" r:id="rId13"/>
    <p:sldId id="410" r:id="rId14"/>
    <p:sldId id="408" r:id="rId15"/>
    <p:sldId id="409" r:id="rId16"/>
    <p:sldId id="405" r:id="rId17"/>
    <p:sldId id="400" r:id="rId18"/>
    <p:sldId id="361" r:id="rId19"/>
    <p:sldId id="375" r:id="rId20"/>
    <p:sldId id="376" r:id="rId21"/>
    <p:sldId id="397" r:id="rId22"/>
    <p:sldId id="379" r:id="rId23"/>
    <p:sldId id="386" r:id="rId24"/>
    <p:sldId id="369" r:id="rId25"/>
    <p:sldId id="363" r:id="rId26"/>
    <p:sldId id="393" r:id="rId27"/>
    <p:sldId id="389" r:id="rId28"/>
    <p:sldId id="346" r:id="rId29"/>
    <p:sldId id="377" r:id="rId30"/>
    <p:sldId id="401" r:id="rId3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orient="horz" pos="3908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1341" userDrawn="1">
          <p15:clr>
            <a:srgbClr val="A4A3A4"/>
          </p15:clr>
        </p15:guide>
        <p15:guide id="5" orient="horz" pos="443" userDrawn="1">
          <p15:clr>
            <a:srgbClr val="A4A3A4"/>
          </p15:clr>
        </p15:guide>
        <p15:guide id="6" pos="511" userDrawn="1">
          <p15:clr>
            <a:srgbClr val="A4A3A4"/>
          </p15:clr>
        </p15:guide>
        <p15:guide id="7" pos="4889" userDrawn="1">
          <p15:clr>
            <a:srgbClr val="A4A3A4"/>
          </p15:clr>
        </p15:guide>
        <p15:guide id="8" pos="21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din, Brita" initials="SB" lastIdx="1" clrIdx="0">
    <p:extLst>
      <p:ext uri="{19B8F6BF-5375-455C-9EA6-DF929625EA0E}">
        <p15:presenceInfo xmlns:p15="http://schemas.microsoft.com/office/powerpoint/2012/main" userId="S-1-5-21-2075942658-1792417684-393963531-18121" providerId="AD"/>
      </p:ext>
    </p:extLst>
  </p:cmAuthor>
  <p:cmAuthor id="2" name="Lindskog, Anna" initials="LA" lastIdx="26" clrIdx="1">
    <p:extLst>
      <p:ext uri="{19B8F6BF-5375-455C-9EA6-DF929625EA0E}">
        <p15:presenceInfo xmlns:p15="http://schemas.microsoft.com/office/powerpoint/2012/main" userId="S-1-5-21-2075942658-1792417684-393963531-34400" providerId="AD"/>
      </p:ext>
    </p:extLst>
  </p:cmAuthor>
  <p:cmAuthor id="3" name="Lundgren, Gudrun" initials="LG" lastIdx="35" clrIdx="2">
    <p:extLst>
      <p:ext uri="{19B8F6BF-5375-455C-9EA6-DF929625EA0E}">
        <p15:presenceInfo xmlns:p15="http://schemas.microsoft.com/office/powerpoint/2012/main" userId="S-1-5-21-2075942658-1792417684-393963531-357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32" autoAdjust="0"/>
    <p:restoredTop sz="93978" autoAdjust="0"/>
  </p:normalViewPr>
  <p:slideViewPr>
    <p:cSldViewPr snapToGrid="0" showGuides="1">
      <p:cViewPr varScale="1">
        <p:scale>
          <a:sx n="104" d="100"/>
          <a:sy n="104" d="100"/>
        </p:scale>
        <p:origin x="-66" y="56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78" d="100"/>
          <a:sy n="178" d="100"/>
        </p:scale>
        <p:origin x="414" y="-88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966" cy="497126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945" y="0"/>
            <a:ext cx="2943966" cy="497126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2626941D-6ED6-4480-B48D-D720ADA45BF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3966" cy="497125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945" y="9432687"/>
            <a:ext cx="2943966" cy="497125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4BCD1ED4-416D-4DD7-8370-109B0FEA21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46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4" rIns="95565" bIns="4778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4" rIns="95565" bIns="4778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1097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377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175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67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84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14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688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931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16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280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83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0529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314"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392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89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315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69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266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63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587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63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31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98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9046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405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40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5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90" y="4266507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1" y="5380368"/>
            <a:ext cx="1152128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44" indent="0">
              <a:buNone/>
              <a:defRPr sz="1400">
                <a:solidFill>
                  <a:schemeClr val="bg2"/>
                </a:solidFill>
              </a:defRPr>
            </a:lvl2pPr>
            <a:lvl3pPr marL="539737" indent="0">
              <a:buNone/>
              <a:defRPr sz="1400">
                <a:solidFill>
                  <a:schemeClr val="bg2"/>
                </a:solidFill>
              </a:defRPr>
            </a:lvl3pPr>
            <a:lvl4pPr marL="723882" indent="0">
              <a:buNone/>
              <a:defRPr sz="1400">
                <a:solidFill>
                  <a:schemeClr val="bg2"/>
                </a:solidFill>
              </a:defRPr>
            </a:lvl4pPr>
            <a:lvl5pPr marL="927077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2" y="2128877"/>
            <a:ext cx="329979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70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801689" y="2139955"/>
            <a:ext cx="3338991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90" y="2139356"/>
            <a:ext cx="3410272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2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40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446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90" y="2139356"/>
            <a:ext cx="3410272" cy="363279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2" y="2127600"/>
            <a:ext cx="3481397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40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6804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90" y="2139356"/>
            <a:ext cx="3410272" cy="363279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2" y="2127600"/>
            <a:ext cx="3481397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40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5388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2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40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801691" y="2130425"/>
            <a:ext cx="3252727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44" indent="0">
              <a:buNone/>
              <a:defRPr/>
            </a:lvl2pPr>
            <a:lvl3pPr marL="539737" indent="0">
              <a:buNone/>
              <a:defRPr/>
            </a:lvl3pPr>
            <a:lvl4pPr marL="723882" indent="0">
              <a:buNone/>
              <a:defRPr/>
            </a:lvl4pPr>
            <a:lvl5pPr marL="927077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2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40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90" y="2139356"/>
            <a:ext cx="3410272" cy="363279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58760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91" y="2127604"/>
            <a:ext cx="329979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87330" y="5221275"/>
            <a:ext cx="3493699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86594" y="2139955"/>
            <a:ext cx="3338991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7718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2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78702" y="5221275"/>
            <a:ext cx="3528204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86594" y="2139955"/>
            <a:ext cx="3338991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91" y="2127604"/>
            <a:ext cx="329979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87330" y="5221275"/>
            <a:ext cx="3493699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78702" y="2130426"/>
            <a:ext cx="3501636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44" indent="0">
              <a:buNone/>
              <a:defRPr sz="2000"/>
            </a:lvl2pPr>
            <a:lvl3pPr marL="539737" indent="0">
              <a:buNone/>
              <a:defRPr/>
            </a:lvl3pPr>
            <a:lvl4pPr marL="723882" indent="0">
              <a:buNone/>
              <a:defRPr/>
            </a:lvl4pPr>
            <a:lvl5pPr marL="927077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91" y="2127604"/>
            <a:ext cx="329979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87330" y="5221275"/>
            <a:ext cx="3493699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78702" y="2130426"/>
            <a:ext cx="3501636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7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6"/>
            <a:ext cx="77724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7718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2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78702" y="5221275"/>
            <a:ext cx="3528204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78702" y="2130426"/>
            <a:ext cx="3501636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44" indent="0">
              <a:buNone/>
              <a:defRPr sz="2000"/>
            </a:lvl2pPr>
            <a:lvl3pPr marL="539737" indent="0">
              <a:buNone/>
              <a:defRPr/>
            </a:lvl3pPr>
            <a:lvl4pPr marL="723882" indent="0">
              <a:buNone/>
              <a:defRPr/>
            </a:lvl4pPr>
            <a:lvl5pPr marL="927077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7718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2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78702" y="5221275"/>
            <a:ext cx="3528204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78702" y="2130426"/>
            <a:ext cx="3501636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90" y="2074075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9" y="5612283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31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9" y="5612283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44" indent="0">
              <a:buNone/>
              <a:defRPr sz="900"/>
            </a:lvl2pPr>
            <a:lvl3pPr marL="539737" indent="0">
              <a:buNone/>
              <a:defRPr sz="900"/>
            </a:lvl3pPr>
            <a:lvl4pPr marL="723882" indent="0">
              <a:buNone/>
              <a:defRPr sz="900"/>
            </a:lvl4pPr>
            <a:lvl5pPr marL="927077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9144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6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45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elsida utan bil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3D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6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" y="6210006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48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7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551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90" y="4266509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1">
                <a:solidFill>
                  <a:srgbClr val="FFFFFF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1" y="5380370"/>
            <a:ext cx="1152128" cy="267235"/>
          </a:xfrm>
        </p:spPr>
        <p:txBody>
          <a:bodyPr/>
          <a:lstStyle>
            <a:lvl1pPr>
              <a:defRPr sz="675" b="1">
                <a:solidFill>
                  <a:srgbClr val="FFFFFF"/>
                </a:solidFill>
              </a:defRPr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1" b="0">
                <a:solidFill>
                  <a:srgbClr val="FFFFFF"/>
                </a:solidFill>
              </a:defRPr>
            </a:lvl1pPr>
            <a:lvl2pPr marL="214308" indent="0">
              <a:buNone/>
              <a:defRPr sz="1051">
                <a:solidFill>
                  <a:schemeClr val="bg2"/>
                </a:solidFill>
              </a:defRPr>
            </a:lvl2pPr>
            <a:lvl3pPr marL="404803" indent="0">
              <a:buNone/>
              <a:defRPr sz="1051">
                <a:solidFill>
                  <a:schemeClr val="bg2"/>
                </a:solidFill>
              </a:defRPr>
            </a:lvl3pPr>
            <a:lvl4pPr marL="542912" indent="0">
              <a:buNone/>
              <a:defRPr sz="1051">
                <a:solidFill>
                  <a:schemeClr val="bg2"/>
                </a:solidFill>
              </a:defRPr>
            </a:lvl4pPr>
            <a:lvl5pPr marL="695308" indent="0">
              <a:buNone/>
              <a:defRPr sz="1051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2" y="800438"/>
            <a:ext cx="1944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6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8"/>
            <a:ext cx="7772400" cy="1408385"/>
          </a:xfrm>
        </p:spPr>
        <p:txBody>
          <a:bodyPr/>
          <a:lstStyle>
            <a:lvl1pPr>
              <a:defRPr sz="2551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696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6"/>
            <a:ext cx="77724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6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25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8"/>
            <a:ext cx="7772400" cy="1408385"/>
          </a:xfrm>
        </p:spPr>
        <p:txBody>
          <a:bodyPr/>
          <a:lstStyle>
            <a:lvl1pPr>
              <a:defRPr sz="2551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3" y="6210007"/>
            <a:ext cx="10476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82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sz="1951" b="1"/>
            </a:lvl1pPr>
            <a:lvl2pPr>
              <a:defRPr sz="1500"/>
            </a:lvl2pPr>
            <a:lvl3pPr>
              <a:defRPr sz="1200"/>
            </a:lvl3pPr>
            <a:lvl4pPr>
              <a:defRPr sz="1051"/>
            </a:lvl4pPr>
            <a:lvl5pPr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6166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sz="1951" b="0"/>
            </a:lvl1pPr>
            <a:lvl2pPr>
              <a:defRPr sz="15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069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951"/>
            </a:lvl1pPr>
            <a:lvl2pPr marL="0" indent="0">
              <a:buFontTx/>
              <a:buNone/>
              <a:defRPr sz="1500"/>
            </a:lvl2pPr>
            <a:lvl3pPr marL="0" indent="0">
              <a:spcAft>
                <a:spcPts val="0"/>
              </a:spcAft>
              <a:buFontTx/>
              <a:buNone/>
              <a:defRPr sz="1425" b="1"/>
            </a:lvl3pPr>
            <a:lvl4pPr marL="0" indent="0">
              <a:spcAft>
                <a:spcPts val="0"/>
              </a:spcAft>
              <a:buFontTx/>
              <a:buNone/>
              <a:defRPr sz="1200"/>
            </a:lvl4pPr>
            <a:lvl5pPr marL="0" indent="0">
              <a:spcAft>
                <a:spcPts val="0"/>
              </a:spcAft>
              <a:buFontTx/>
              <a:buNone/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059735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12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279790" indent="-279790">
              <a:spcBef>
                <a:spcPts val="751"/>
              </a:spcBef>
              <a:buSzPct val="115000"/>
              <a:buFont typeface="Arial" pitchFamily="34" charset="0"/>
              <a:buChar char="•"/>
              <a:defRPr sz="1951">
                <a:solidFill>
                  <a:srgbClr val="FFFFFF"/>
                </a:solidFill>
              </a:defRPr>
            </a:lvl1pPr>
            <a:lvl2pPr>
              <a:defRPr sz="15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051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175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12"/>
            <a:ext cx="91476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279790" indent="-279790">
              <a:spcBef>
                <a:spcPts val="751"/>
              </a:spcBef>
              <a:buSzPct val="115000"/>
              <a:buFont typeface="Arial" pitchFamily="34" charset="0"/>
              <a:buChar char="•"/>
              <a:defRPr sz="1951">
                <a:solidFill>
                  <a:srgbClr val="FFFFFF"/>
                </a:solidFill>
              </a:defRPr>
            </a:lvl1pPr>
            <a:lvl2pPr>
              <a:defRPr sz="15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051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736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600"/>
              </a:spcBef>
              <a:defRPr sz="1951" b="0"/>
            </a:lvl1pPr>
            <a:lvl2pPr>
              <a:defRPr sz="1500"/>
            </a:lvl2pPr>
            <a:lvl3pPr>
              <a:defRPr sz="1200"/>
            </a:lvl3pPr>
            <a:lvl4pPr>
              <a:defRPr sz="1051"/>
            </a:lvl4pPr>
            <a:lvl5pPr marL="695308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1951" b="0" i="1">
                <a:solidFill>
                  <a:srgbClr val="FFFFFF"/>
                </a:solidFill>
              </a:defRPr>
            </a:lvl1pPr>
            <a:lvl2pPr>
              <a:defRPr sz="2251" b="0" i="1">
                <a:solidFill>
                  <a:srgbClr val="E6C99B"/>
                </a:solidFill>
              </a:defRPr>
            </a:lvl2pPr>
            <a:lvl3pPr>
              <a:defRPr sz="2251" b="0" i="1">
                <a:solidFill>
                  <a:srgbClr val="E6C99B"/>
                </a:solidFill>
              </a:defRPr>
            </a:lvl3pPr>
            <a:lvl4pPr>
              <a:defRPr sz="2251" b="0" i="1">
                <a:solidFill>
                  <a:srgbClr val="E6C99B"/>
                </a:solidFill>
              </a:defRPr>
            </a:lvl4pPr>
            <a:lvl5pPr>
              <a:defRPr sz="2251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47617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3" y="2128878"/>
            <a:ext cx="3299791" cy="3095625"/>
          </a:xfrm>
        </p:spPr>
        <p:txBody>
          <a:bodyPr/>
          <a:lstStyle>
            <a:lvl1pPr marL="0" indent="0">
              <a:buNone/>
              <a:defRPr sz="1051" b="0" baseline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72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801689" y="2139955"/>
            <a:ext cx="3338991" cy="3648075"/>
          </a:xfrm>
        </p:spPr>
        <p:txBody>
          <a:bodyPr/>
          <a:lstStyle>
            <a:lvl1pPr>
              <a:spcBef>
                <a:spcPts val="0"/>
              </a:spcBef>
              <a:defRPr sz="1951"/>
            </a:lvl1pPr>
            <a:lvl2pPr>
              <a:defRPr sz="15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025626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90" y="2139357"/>
            <a:ext cx="3410272" cy="3632799"/>
          </a:xfrm>
        </p:spPr>
        <p:txBody>
          <a:bodyPr/>
          <a:lstStyle>
            <a:lvl1pPr>
              <a:spcBef>
                <a:spcPts val="0"/>
              </a:spcBef>
              <a:defRPr sz="1951"/>
            </a:lvl1pPr>
            <a:lvl2pPr>
              <a:defRPr sz="15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3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40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4522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90" y="2139357"/>
            <a:ext cx="3410272" cy="3632799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5000"/>
              <a:buFont typeface="Century Gothic" pitchFamily="34" charset="0"/>
              <a:buNone/>
              <a:tabLst/>
              <a:defRPr sz="1951"/>
            </a:lvl1pPr>
            <a:lvl2pPr>
              <a:defRPr sz="1500"/>
            </a:lvl2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6857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3" y="2127600"/>
            <a:ext cx="3481397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40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2415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90" y="2139357"/>
            <a:ext cx="3410272" cy="3632799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5000"/>
              <a:buFont typeface="Century Gothic" pitchFamily="34" charset="0"/>
              <a:buNone/>
              <a:tabLst/>
              <a:defRPr sz="1500"/>
            </a:lvl1pPr>
            <a:lvl2pPr>
              <a:defRPr sz="1500"/>
            </a:lvl2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6857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3" y="2127600"/>
            <a:ext cx="3481397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40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19471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3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40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801692" y="2130425"/>
            <a:ext cx="3252727" cy="3054050"/>
          </a:xfrm>
        </p:spPr>
        <p:txBody>
          <a:bodyPr/>
          <a:lstStyle>
            <a:lvl1pPr marL="0" indent="0">
              <a:buNone/>
              <a:defRPr sz="1951" b="1"/>
            </a:lvl1pPr>
            <a:lvl2pPr marL="214308" indent="0">
              <a:buNone/>
              <a:defRPr/>
            </a:lvl2pPr>
            <a:lvl3pPr marL="404803" indent="0">
              <a:buNone/>
              <a:defRPr/>
            </a:lvl3pPr>
            <a:lvl4pPr marL="542912" indent="0">
              <a:buNone/>
              <a:defRPr/>
            </a:lvl4pPr>
            <a:lvl5pPr marL="695308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07437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13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40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90" y="2139357"/>
            <a:ext cx="3410272" cy="3632799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5000"/>
              <a:buFont typeface="Century Gothic" pitchFamily="34" charset="0"/>
              <a:buNone/>
              <a:tabLst/>
              <a:defRPr sz="1500"/>
            </a:lvl1pPr>
            <a:lvl2pPr>
              <a:defRPr sz="1500"/>
            </a:lvl2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6857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285467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92" y="2127604"/>
            <a:ext cx="3299791" cy="3441117"/>
          </a:xfrm>
        </p:spPr>
        <p:txBody>
          <a:bodyPr/>
          <a:lstStyle>
            <a:lvl1pPr marL="0" indent="0">
              <a:buNone/>
              <a:defRPr sz="1051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87331" y="5221275"/>
            <a:ext cx="3493699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86594" y="2139955"/>
            <a:ext cx="3338991" cy="3648075"/>
          </a:xfrm>
        </p:spPr>
        <p:txBody>
          <a:bodyPr/>
          <a:lstStyle>
            <a:lvl1pPr>
              <a:spcBef>
                <a:spcPts val="0"/>
              </a:spcBef>
              <a:defRPr sz="1951"/>
            </a:lvl1pPr>
            <a:lvl2pPr>
              <a:defRPr sz="15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17978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7718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2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78702" y="5221275"/>
            <a:ext cx="3528204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86594" y="2139955"/>
            <a:ext cx="3338991" cy="3648075"/>
          </a:xfrm>
        </p:spPr>
        <p:txBody>
          <a:bodyPr/>
          <a:lstStyle>
            <a:lvl1pPr>
              <a:spcBef>
                <a:spcPts val="0"/>
              </a:spcBef>
              <a:defRPr sz="1951"/>
            </a:lvl1pPr>
            <a:lvl2pPr>
              <a:defRPr sz="15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921699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92" y="2127604"/>
            <a:ext cx="3299791" cy="3441117"/>
          </a:xfrm>
        </p:spPr>
        <p:txBody>
          <a:bodyPr/>
          <a:lstStyle>
            <a:lvl1pPr marL="0" indent="0">
              <a:buNone/>
              <a:defRPr sz="1051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87331" y="5221275"/>
            <a:ext cx="3493699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78702" y="2130426"/>
            <a:ext cx="3501636" cy="2976412"/>
          </a:xfrm>
        </p:spPr>
        <p:txBody>
          <a:bodyPr/>
          <a:lstStyle>
            <a:lvl1pPr marL="0" indent="0">
              <a:buNone/>
              <a:defRPr sz="1951"/>
            </a:lvl1pPr>
            <a:lvl2pPr marL="214308" indent="0">
              <a:buNone/>
              <a:defRPr sz="1500"/>
            </a:lvl2pPr>
            <a:lvl3pPr marL="404803" indent="0">
              <a:buNone/>
              <a:defRPr/>
            </a:lvl3pPr>
            <a:lvl4pPr marL="542912" indent="0">
              <a:buNone/>
              <a:defRPr/>
            </a:lvl4pPr>
            <a:lvl5pPr marL="695308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60255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92" y="2127604"/>
            <a:ext cx="3299791" cy="3441117"/>
          </a:xfrm>
        </p:spPr>
        <p:txBody>
          <a:bodyPr/>
          <a:lstStyle>
            <a:lvl1pPr marL="0" indent="0">
              <a:buNone/>
              <a:defRPr sz="1051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87331" y="5221275"/>
            <a:ext cx="3493699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78702" y="2130426"/>
            <a:ext cx="3501636" cy="2976412"/>
          </a:xfrm>
        </p:spPr>
        <p:txBody>
          <a:bodyPr/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03604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7718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2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78702" y="5221275"/>
            <a:ext cx="3528204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78702" y="2130426"/>
            <a:ext cx="3501636" cy="2976412"/>
          </a:xfrm>
        </p:spPr>
        <p:txBody>
          <a:bodyPr/>
          <a:lstStyle>
            <a:lvl1pPr marL="0" indent="0">
              <a:buNone/>
              <a:defRPr sz="1951"/>
            </a:lvl1pPr>
            <a:lvl2pPr marL="214308" indent="0">
              <a:buNone/>
              <a:defRPr sz="1500"/>
            </a:lvl2pPr>
            <a:lvl3pPr marL="404803" indent="0">
              <a:buNone/>
              <a:defRPr/>
            </a:lvl3pPr>
            <a:lvl4pPr marL="542912" indent="0">
              <a:buNone/>
              <a:defRPr/>
            </a:lvl4pPr>
            <a:lvl5pPr marL="695308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87417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7718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2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278702" y="5221275"/>
            <a:ext cx="3528204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4278702" y="2130426"/>
            <a:ext cx="3501636" cy="2976412"/>
          </a:xfrm>
        </p:spPr>
        <p:txBody>
          <a:bodyPr/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89157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90" y="2074075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9" y="5612285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674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6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31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9" y="5612285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75" b="0" i="1"/>
            </a:lvl1pPr>
            <a:lvl2pPr marL="214308" indent="0">
              <a:buNone/>
              <a:defRPr sz="675"/>
            </a:lvl2pPr>
            <a:lvl3pPr marL="404803" indent="0">
              <a:buNone/>
              <a:defRPr sz="675"/>
            </a:lvl3pPr>
            <a:lvl4pPr marL="542912" indent="0">
              <a:buNone/>
              <a:defRPr sz="675"/>
            </a:lvl4pPr>
            <a:lvl5pPr marL="695308" indent="0">
              <a:buNone/>
              <a:defRPr sz="675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75820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9144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9406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348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10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53" indent="-37305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10"/>
            <a:ext cx="91476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53" indent="-37305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4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077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6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90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16060" y="6295900"/>
            <a:ext cx="1152128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868186" y="6295900"/>
            <a:ext cx="28956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900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362309" y="5652398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62309" y="6195324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62309" y="2120322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62309" y="702175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9264772" y="5652398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9264772" y="6195324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9264772" y="2120322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9264772" y="702175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802586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7751763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802586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7751763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700" r:id="rId8"/>
    <p:sldLayoutId id="2147483663" r:id="rId9"/>
    <p:sldLayoutId id="2147483664" r:id="rId10"/>
    <p:sldLayoutId id="2147483703" r:id="rId11"/>
    <p:sldLayoutId id="2147483702" r:id="rId12"/>
    <p:sldLayoutId id="2147483704" r:id="rId13"/>
    <p:sldLayoutId id="2147483667" r:id="rId14"/>
    <p:sldLayoutId id="2147483705" r:id="rId15"/>
    <p:sldLayoutId id="2147483670" r:id="rId16"/>
    <p:sldLayoutId id="2147483668" r:id="rId17"/>
    <p:sldLayoutId id="2147483707" r:id="rId18"/>
    <p:sldLayoutId id="2147483706" r:id="rId19"/>
    <p:sldLayoutId id="2147483708" r:id="rId20"/>
    <p:sldLayoutId id="2147483709" r:id="rId21"/>
    <p:sldLayoutId id="2147483666" r:id="rId22"/>
    <p:sldLayoutId id="2147483669" r:id="rId23"/>
    <p:sldLayoutId id="2147483655" r:id="rId24"/>
    <p:sldLayoutId id="2147483654" r:id="rId25"/>
    <p:sldLayoutId id="2147483710" r:id="rId26"/>
    <p:sldLayoutId id="2147483711" r:id="rId27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56" indent="-271456" algn="l" defTabSz="914377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687" indent="-234945" algn="l" defTabSz="914377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182" indent="-171446" algn="l" defTabSz="914377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28" indent="-196846" algn="l" defTabSz="914377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24" indent="-146047" algn="l" defTabSz="914377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90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422091" y="6295903"/>
            <a:ext cx="1152128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65296" y="6295901"/>
            <a:ext cx="405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Lär dig rädda liv med naloxon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902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362309" y="5652398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62309" y="6195324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62309" y="2120322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62309" y="702175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9264772" y="5652398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9264772" y="6195324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9264772" y="2120322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9264772" y="702175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802586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7751763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802586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7751763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3" y="6210007"/>
            <a:ext cx="10476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hf sldNum="0" hdr="0"/>
  <p:txStyles>
    <p:titleStyle>
      <a:lvl1pPr algn="l" defTabSz="685783" rtl="0" eaLnBrk="1" latinLnBrk="0" hangingPunct="1">
        <a:spcBef>
          <a:spcPct val="0"/>
        </a:spcBef>
        <a:buNone/>
        <a:defRPr sz="2551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3592" indent="-203592" algn="l" defTabSz="685783" rtl="0" eaLnBrk="1" latinLnBrk="0" hangingPunct="1">
        <a:spcBef>
          <a:spcPts val="1425"/>
        </a:spcBef>
        <a:spcAft>
          <a:spcPts val="600"/>
        </a:spcAft>
        <a:buSzPct val="115000"/>
        <a:buFont typeface="Century Gothic" pitchFamily="34" charset="0"/>
        <a:buChar char="•"/>
        <a:defRPr sz="1425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0516" indent="-176209" algn="l" defTabSz="685783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25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3387" indent="-128585" algn="l" defTabSz="685783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90545" indent="-147635" algn="l" defTabSz="685783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051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04843" indent="-109536" algn="l" defTabSz="685783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kunskapsstod-och-regler/omraden/missbruk-och-beroende/material-om-naloxon/" TargetMode="Externa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tyrelsen.s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Rädda liv med naloxon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784343" y="3195802"/>
            <a:ext cx="7001784" cy="466405"/>
          </a:xfrm>
        </p:spPr>
        <p:txBody>
          <a:bodyPr/>
          <a:lstStyle/>
          <a:p>
            <a:r>
              <a:rPr lang="sv-SE" sz="1800" dirty="0"/>
              <a:t>Diskussions- och stödmaterial om naloxon</a:t>
            </a:r>
            <a:endParaRPr lang="sv-SE" sz="1800" dirty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2023-06-15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" t="5231" r="3183" b="52222"/>
          <a:stretch/>
        </p:blipFill>
        <p:spPr>
          <a:xfrm>
            <a:off x="0" y="4173584"/>
            <a:ext cx="9180000" cy="2693929"/>
          </a:xfrm>
        </p:spPr>
      </p:pic>
    </p:spTree>
    <p:extLst>
      <p:ext uri="{BB962C8B-B14F-4D97-AF65-F5344CB8AC3E}">
        <p14:creationId xmlns:p14="http://schemas.microsoft.com/office/powerpoint/2010/main" val="234235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7C87A-9E64-B747-BA1B-D39799B0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Lär dig rädda liv med </a:t>
            </a:r>
            <a:r>
              <a:rPr lang="sv-SE" dirty="0" err="1"/>
              <a:t>naloxon</a:t>
            </a:r>
            <a:endParaRPr lang="sv-SE" dirty="0"/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DA99465A-1B5B-4D44-BA7E-E42E960C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92" y="595622"/>
            <a:ext cx="5523611" cy="1476463"/>
          </a:xfrm>
        </p:spPr>
        <p:txBody>
          <a:bodyPr/>
          <a:lstStyle/>
          <a:p>
            <a:r>
              <a:rPr lang="sv-SE" sz="2000" b="0" dirty="0"/>
              <a:t>Vad kan verksamheter och privatpersoner göra som </a:t>
            </a:r>
            <a:r>
              <a:rPr lang="sv-SE" sz="2000" b="0" i="1" dirty="0"/>
              <a:t>inte</a:t>
            </a:r>
            <a:r>
              <a:rPr lang="sv-SE" sz="2000" b="0" dirty="0"/>
              <a:t> arbetar inom hälso- och sjukvård?</a:t>
            </a:r>
            <a:br>
              <a:rPr lang="sv-SE" sz="2000" b="0" dirty="0"/>
            </a:br>
            <a:br>
              <a:rPr lang="sv-SE" sz="2000" b="0" dirty="0"/>
            </a:br>
            <a:r>
              <a:rPr lang="sv-SE" sz="3400" dirty="0"/>
              <a:t>Alla kan göra skillnad!</a:t>
            </a:r>
            <a:br>
              <a:rPr lang="sv-SE" dirty="0"/>
            </a:br>
            <a:endParaRPr lang="sv-SE" b="0" dirty="0"/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3DAE77B3-A99A-48CE-9769-580680A58E2F}"/>
              </a:ext>
            </a:extLst>
          </p:cNvPr>
          <p:cNvSpPr txBox="1">
            <a:spLocks/>
          </p:cNvSpPr>
          <p:nvPr/>
        </p:nvSpPr>
        <p:spPr>
          <a:xfrm>
            <a:off x="801688" y="2487856"/>
            <a:ext cx="6959600" cy="31951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56" indent="-271456" algn="l" defTabSz="914377" rtl="0" eaLnBrk="1" latinLnBrk="0" hangingPunct="1">
              <a:spcBef>
                <a:spcPts val="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2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687" indent="-234945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182" indent="-1714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28" indent="-1968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24" indent="-146047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/>
              <a:t>ALLA kan bidra till att öka tillgängligheten av </a:t>
            </a:r>
            <a:r>
              <a:rPr lang="sv-SE" sz="1800" dirty="0" err="1"/>
              <a:t>naloxon</a:t>
            </a:r>
            <a:r>
              <a:rPr lang="sv-SE" sz="1800" dirty="0"/>
              <a:t> bland de som behöver det genom att:</a:t>
            </a:r>
          </a:p>
          <a:p>
            <a:pPr marL="342891" indent="-342891">
              <a:buFontTx/>
              <a:buChar char="-"/>
            </a:pPr>
            <a:r>
              <a:rPr lang="sv-SE" sz="1800" dirty="0"/>
              <a:t>Informera om att </a:t>
            </a:r>
            <a:r>
              <a:rPr lang="sv-SE" sz="1800" dirty="0" err="1"/>
              <a:t>naloxon</a:t>
            </a:r>
            <a:r>
              <a:rPr lang="sv-SE" sz="1800" dirty="0"/>
              <a:t> finns och vart personen kan få tag i det.</a:t>
            </a:r>
          </a:p>
          <a:p>
            <a:pPr marL="342891" indent="-342891">
              <a:buFontTx/>
              <a:buChar char="-"/>
            </a:pPr>
            <a:r>
              <a:rPr lang="sv-SE" sz="1800" dirty="0"/>
              <a:t>Sprida kunskap och information om </a:t>
            </a:r>
            <a:r>
              <a:rPr lang="sv-SE" sz="1800" dirty="0" err="1"/>
              <a:t>naloxon</a:t>
            </a:r>
            <a:r>
              <a:rPr lang="sv-SE" sz="1800" dirty="0"/>
              <a:t> nässpray.</a:t>
            </a:r>
          </a:p>
          <a:p>
            <a:pPr marL="342891" indent="-342891">
              <a:buFontTx/>
              <a:buChar char="-"/>
            </a:pPr>
            <a:r>
              <a:rPr lang="sv-SE" sz="1800" dirty="0"/>
              <a:t>Sprida Socialstyrelsens stödmaterial.</a:t>
            </a:r>
          </a:p>
          <a:p>
            <a:pPr marL="342891" indent="-342891">
              <a:buFontTx/>
              <a:buChar char="-"/>
            </a:pPr>
            <a:r>
              <a:rPr lang="sv-SE" sz="1800" dirty="0"/>
              <a:t>Sätta upp Socialstyrelsens affisch i väntrum </a:t>
            </a:r>
            <a:br>
              <a:rPr lang="sv-SE" sz="1800" dirty="0"/>
            </a:br>
            <a:r>
              <a:rPr lang="sv-SE" sz="1800" dirty="0"/>
              <a:t>eller andra offentliga lokaler.</a:t>
            </a:r>
          </a:p>
          <a:p>
            <a:pPr marL="342891" indent="-342891">
              <a:buFontTx/>
              <a:buChar char="-"/>
            </a:pPr>
            <a:r>
              <a:rPr lang="sv-SE" sz="1800" dirty="0"/>
              <a:t>Dela ut Socialstyrelsens fickfolder och broschyr.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DAC14C42-39D8-4EC5-831F-A713717B7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291" y="634754"/>
            <a:ext cx="1260000" cy="114764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821D81-42E1-4BE5-A2EA-6DD4628FC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90"/>
          <a:stretch/>
        </p:blipFill>
        <p:spPr>
          <a:xfrm rot="948354">
            <a:off x="6776939" y="4054796"/>
            <a:ext cx="1332000" cy="18984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382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7C87A-9E64-B747-BA1B-D39799B0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Lär dig rädda liv med </a:t>
            </a:r>
            <a:r>
              <a:rPr lang="sv-SE" dirty="0" err="1"/>
              <a:t>naloxon</a:t>
            </a: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61D2587-856B-47D8-8C8F-038254026503}"/>
              </a:ext>
            </a:extLst>
          </p:cNvPr>
          <p:cNvSpPr txBox="1">
            <a:spLocks/>
          </p:cNvSpPr>
          <p:nvPr/>
        </p:nvSpPr>
        <p:spPr>
          <a:xfrm>
            <a:off x="835807" y="687600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Bikupor och reflektion</a:t>
            </a:r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3C8413A2-297D-4164-A7D4-AACA23C22422}"/>
              </a:ext>
            </a:extLst>
          </p:cNvPr>
          <p:cNvSpPr txBox="1">
            <a:spLocks/>
          </p:cNvSpPr>
          <p:nvPr/>
        </p:nvSpPr>
        <p:spPr>
          <a:xfrm>
            <a:off x="835807" y="1983744"/>
            <a:ext cx="6959600" cy="3943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56" indent="-271456" algn="l" defTabSz="914377" rtl="0" eaLnBrk="1" latinLnBrk="0" hangingPunct="1">
              <a:spcBef>
                <a:spcPts val="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2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687" indent="-234945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182" indent="-1714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28" indent="-1968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24" indent="-146047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Hur arbetar vi i vår verksamhet?</a:t>
            </a:r>
          </a:p>
          <a:p>
            <a:pPr marL="214308" indent="-21430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Vad kan vi göra för att öka kunskapen hos våra patienter/klienter om </a:t>
            </a:r>
            <a:r>
              <a:rPr lang="sv-SE" sz="1800" dirty="0" err="1"/>
              <a:t>naloxon</a:t>
            </a:r>
            <a:r>
              <a:rPr lang="sv-SE" sz="1800" dirty="0"/>
              <a:t>?</a:t>
            </a:r>
          </a:p>
          <a:p>
            <a:pPr marL="214308" indent="-21430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Vad kan vi göra för att öka tillgängligheten till </a:t>
            </a:r>
            <a:r>
              <a:rPr lang="sv-SE" sz="1800" dirty="0" err="1"/>
              <a:t>naloxon</a:t>
            </a:r>
            <a:r>
              <a:rPr lang="sv-SE" sz="1800" dirty="0"/>
              <a:t> för personer som kan vara i behov av det?</a:t>
            </a:r>
          </a:p>
          <a:p>
            <a:pPr marL="214308" indent="-21430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Har vi rutiner för att informera om </a:t>
            </a:r>
            <a:r>
              <a:rPr lang="sv-SE" sz="1800" dirty="0" err="1"/>
              <a:t>naloxon</a:t>
            </a:r>
            <a:r>
              <a:rPr lang="sv-SE" sz="1800" dirty="0"/>
              <a:t>?</a:t>
            </a:r>
          </a:p>
          <a:p>
            <a:pPr marL="214308" indent="-21430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I vilka kanaler och på vilka platser kan vi sprida information om </a:t>
            </a:r>
            <a:r>
              <a:rPr lang="sv-SE" sz="1800" dirty="0" err="1"/>
              <a:t>naloxon</a:t>
            </a:r>
            <a:r>
              <a:rPr lang="sv-SE" sz="1800" dirty="0"/>
              <a:t>? </a:t>
            </a:r>
          </a:p>
          <a:p>
            <a:pPr marL="214308" indent="-21430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Hur går vi vidare och vem ansvarar för vad? </a:t>
            </a:r>
          </a:p>
          <a:p>
            <a:pPr marL="214308" indent="-21430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När ska det vara klart?</a:t>
            </a:r>
          </a:p>
          <a:p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3542E90-3639-41BB-905D-B3B5C3A68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694" y="560573"/>
            <a:ext cx="1260000" cy="113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3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3FA16D-19F6-43F4-98ED-6730FBDBDB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/>
              <a:t>Socialstyrelsens stödmaterial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2360BF-5C17-4165-8741-76EE17B86F6C}"/>
              </a:ext>
            </a:extLst>
          </p:cNvPr>
          <p:cNvSpPr/>
          <p:nvPr/>
        </p:nvSpPr>
        <p:spPr>
          <a:xfrm>
            <a:off x="550634" y="4400744"/>
            <a:ext cx="787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https://www.socialstyrelsen.se/kunskapsstod-och-regler/omraden/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missbruk-och-beroende/material-om-naloxon/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131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9F2B6-AA41-4143-89FE-6F6CE10D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44" y="686597"/>
            <a:ext cx="6951600" cy="998247"/>
          </a:xfrm>
        </p:spPr>
        <p:txBody>
          <a:bodyPr/>
          <a:lstStyle/>
          <a:p>
            <a:r>
              <a:rPr lang="sv-SE" dirty="0"/>
              <a:t>Beställningsbart material via </a:t>
            </a:r>
            <a:br>
              <a:rPr lang="sv-SE" sz="2800" dirty="0"/>
            </a:br>
            <a:r>
              <a:rPr lang="sv-SE" sz="2600" b="0" dirty="0">
                <a:hlinkClick r:id="rId2"/>
              </a:rPr>
              <a:t>Socialstyrelsen.se </a:t>
            </a:r>
            <a:endParaRPr lang="sv-SE" sz="2600" b="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415804-552E-488F-8F2D-EDC3B57C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0D1AC9-AA9A-46C1-AA36-D723675E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D47215E-5218-4631-9A5D-A6FD71A12F52}"/>
              </a:ext>
            </a:extLst>
          </p:cNvPr>
          <p:cNvSpPr/>
          <p:nvPr/>
        </p:nvSpPr>
        <p:spPr>
          <a:xfrm>
            <a:off x="901520" y="1911306"/>
            <a:ext cx="1564852" cy="49244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v-SE" sz="2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Broschyr</a:t>
            </a:r>
            <a:r>
              <a:rPr lang="sv-SE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F070E8-6A11-45A0-9C2B-73475BABD37E}"/>
              </a:ext>
            </a:extLst>
          </p:cNvPr>
          <p:cNvSpPr/>
          <p:nvPr/>
        </p:nvSpPr>
        <p:spPr>
          <a:xfrm>
            <a:off x="6499973" y="1965479"/>
            <a:ext cx="1630575" cy="49244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v-SE" sz="2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Fickfolder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EB9766F-277A-4D90-9FDB-E262C01B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90"/>
          <a:stretch/>
        </p:blipFill>
        <p:spPr>
          <a:xfrm rot="948354">
            <a:off x="5352126" y="2357214"/>
            <a:ext cx="1332000" cy="18984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E78BBE-54F0-4362-80B8-8D0292195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2394">
            <a:off x="1066320" y="2616052"/>
            <a:ext cx="2016000" cy="28597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6B18F6C-2D53-40BA-9810-BCD8F7BC0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275" y="4002596"/>
            <a:ext cx="3673024" cy="19160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799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313075-22DD-4E12-8475-444D8AF4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44" y="460097"/>
            <a:ext cx="6951600" cy="1049927"/>
          </a:xfrm>
        </p:spPr>
        <p:txBody>
          <a:bodyPr/>
          <a:lstStyle/>
          <a:p>
            <a:r>
              <a:rPr lang="sv-SE" sz="3200" dirty="0"/>
              <a:t>Ut</a:t>
            </a:r>
            <a:r>
              <a:rPr lang="sv-SE" sz="2800" dirty="0"/>
              <a:t>skriftsvänligt material via </a:t>
            </a:r>
            <a:r>
              <a:rPr lang="sv-SE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Socialstyrelsen.se</a:t>
            </a:r>
            <a:r>
              <a:rPr lang="sv-SE" sz="2800" dirty="0"/>
              <a:t>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9F526C-732B-4E7A-802D-CD58871E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09658D9-7D60-4BFD-B168-1C676FCD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Lär dig rädda liv med naloxon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1E77355-D3F7-4167-B06D-B2C008D300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5844" y="2277300"/>
            <a:ext cx="6959600" cy="2303400"/>
          </a:xfrm>
        </p:spPr>
        <p:txBody>
          <a:bodyPr/>
          <a:lstStyle/>
          <a:p>
            <a:pPr marL="640064" indent="-457189" defTabSz="685783" fontAlgn="ctr">
              <a:spcBef>
                <a:spcPts val="600"/>
              </a:spcBef>
              <a:spcAft>
                <a:spcPts val="0"/>
              </a:spcAft>
            </a:pPr>
            <a:r>
              <a:rPr lang="sv-SE" sz="1800" dirty="0">
                <a:highlight>
                  <a:srgbClr val="FFFFFF"/>
                </a:highlight>
                <a:latin typeface="Arial" panose="020B0604020202020204"/>
              </a:rPr>
              <a:t>Rädda liv med naloxon – </a:t>
            </a:r>
            <a:r>
              <a:rPr lang="sv-SE" sz="1800" dirty="0">
                <a:latin typeface="Arial" panose="020B0604020202020204"/>
              </a:rPr>
              <a:t>Diskussions- och stödmaterial om naloxon (</a:t>
            </a:r>
            <a:r>
              <a:rPr lang="sv-SE" sz="1800" dirty="0" err="1">
                <a:latin typeface="Arial" panose="020B0604020202020204"/>
              </a:rPr>
              <a:t>ppt</a:t>
            </a:r>
            <a:r>
              <a:rPr lang="sv-SE" sz="1800" dirty="0">
                <a:latin typeface="Arial" panose="020B0604020202020204"/>
              </a:rPr>
              <a:t>)</a:t>
            </a:r>
            <a:br>
              <a:rPr lang="sv-SE" sz="1800" dirty="0">
                <a:latin typeface="Arial" panose="020B0604020202020204"/>
              </a:rPr>
            </a:br>
            <a:endParaRPr lang="sv-SE" sz="1800" dirty="0">
              <a:latin typeface="Arial" panose="020B0604020202020204"/>
            </a:endParaRPr>
          </a:p>
          <a:p>
            <a:pPr marL="640064" indent="-457189" defTabSz="685783" fontAlgn="ctr">
              <a:spcBef>
                <a:spcPts val="600"/>
              </a:spcBef>
              <a:spcAft>
                <a:spcPts val="0"/>
              </a:spcAft>
            </a:pPr>
            <a:r>
              <a:rPr lang="sv-SE" sz="1800" dirty="0">
                <a:latin typeface="Arial" panose="020B0604020202020204"/>
              </a:rPr>
              <a:t>Rädda liv med naloxon </a:t>
            </a:r>
            <a:r>
              <a:rPr lang="sv-SE" sz="1800" dirty="0">
                <a:highlight>
                  <a:srgbClr val="FFFFFF"/>
                </a:highlight>
                <a:latin typeface="Arial" panose="020B0604020202020204"/>
              </a:rPr>
              <a:t>–</a:t>
            </a:r>
            <a:r>
              <a:rPr lang="sv-SE" sz="1800" dirty="0">
                <a:latin typeface="Arial" panose="020B0604020202020204"/>
              </a:rPr>
              <a:t> Affisch om att känna igen och häva en opioidöverdos</a:t>
            </a:r>
            <a:br>
              <a:rPr lang="sv-SE" sz="1800" dirty="0">
                <a:latin typeface="Arial" panose="020B0604020202020204"/>
              </a:rPr>
            </a:br>
            <a:endParaRPr lang="sv-SE" sz="1800" dirty="0">
              <a:latin typeface="Arial" panose="020B0604020202020204"/>
            </a:endParaRPr>
          </a:p>
          <a:p>
            <a:pPr marL="640064" indent="-457189" defTabSz="685783" fontAlgn="ctr">
              <a:spcBef>
                <a:spcPts val="600"/>
              </a:spcBef>
              <a:spcAft>
                <a:spcPts val="0"/>
              </a:spcAft>
            </a:pPr>
            <a:r>
              <a:rPr lang="sv-SE" sz="1800" dirty="0">
                <a:latin typeface="Arial" panose="020B0604020202020204"/>
              </a:rPr>
              <a:t>Sjuksköterskor får förskriva naloxon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9A65B70-D20C-42E5-A04D-68D2C87F3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4146">
            <a:off x="6110567" y="4117623"/>
            <a:ext cx="2015398" cy="15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4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/>
              <a:t>Stöd vid samtal om naloxon</a:t>
            </a:r>
          </a:p>
        </p:txBody>
      </p:sp>
    </p:spTree>
    <p:extLst>
      <p:ext uri="{BB962C8B-B14F-4D97-AF65-F5344CB8AC3E}">
        <p14:creationId xmlns:p14="http://schemas.microsoft.com/office/powerpoint/2010/main" val="51769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7"/>
            <a:ext cx="6951600" cy="1075095"/>
          </a:xfrm>
        </p:spPr>
        <p:txBody>
          <a:bodyPr/>
          <a:lstStyle/>
          <a:p>
            <a:r>
              <a:rPr lang="sv-SE" dirty="0"/>
              <a:t>Till dig som ska hålla samtal om naloxon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01692" y="2059200"/>
            <a:ext cx="4370159" cy="3829872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Till dig som i ditt arbete vill informera om naloxon. </a:t>
            </a:r>
          </a:p>
          <a:p>
            <a:pPr marL="0" indent="0">
              <a:buNone/>
            </a:pPr>
            <a:r>
              <a:rPr lang="sv-SE" sz="1200" dirty="0"/>
              <a:t>På </a:t>
            </a:r>
            <a:r>
              <a:rPr lang="sv-SE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Socialstyrelsen.se</a:t>
            </a:r>
            <a:r>
              <a:rPr lang="sv-SE" sz="1200" dirty="0"/>
              <a:t> finns flera olika stödmaterial att välja mellan utifrån era behov. Det finns bland annat en broschyr att använda och dela ut samt en fickfolder som får plats i en ficka eller i plånboken. Du hittar även en affisch att skriva ut och sätta upp i era verksamheter för att sprida information om både naloxon och överdoser.</a:t>
            </a:r>
          </a:p>
          <a:p>
            <a:pPr marL="0" indent="0">
              <a:buNone/>
            </a:pPr>
            <a:r>
              <a:rPr lang="sv-SE" sz="1200" dirty="0"/>
              <a:t>Stödmaterialet kan bland annat användas inom hälso- och sjukvård, socialtjänst, Kriminalvård, patient- och anhörigorganisationer och civilsamhället. Det tar upp viktiga fakta om naloxon och instruerar i hur man kan rädda livet på någon som har överdoserat opioider.</a:t>
            </a:r>
            <a:br>
              <a:rPr lang="sv-SE" sz="1200" dirty="0"/>
            </a:br>
            <a:br>
              <a:rPr lang="sv-SE" sz="1200" dirty="0"/>
            </a:br>
            <a:r>
              <a:rPr lang="sv-SE" sz="1200" dirty="0"/>
              <a:t>Du kan själv välja om du vill visa stödmaterialet på dator, på papper som ett blädderblock eller bara använda det som ett minnesstöd till dig själv.</a:t>
            </a:r>
            <a:br>
              <a:rPr lang="sv-SE" sz="1200" dirty="0"/>
            </a:br>
            <a:endParaRPr lang="sv-SE" sz="1200" dirty="0"/>
          </a:p>
          <a:p>
            <a:pPr marL="0" indent="0">
              <a:buNone/>
            </a:pPr>
            <a:endParaRPr lang="sv-SE" sz="1000" dirty="0"/>
          </a:p>
        </p:txBody>
      </p:sp>
      <p:pic>
        <p:nvPicPr>
          <p:cNvPr id="7" name="Bildobjek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88" y="1631883"/>
            <a:ext cx="2093479" cy="1996723"/>
          </a:xfrm>
          <a:prstGeom prst="rect">
            <a:avLst/>
          </a:prstGeom>
        </p:spPr>
      </p:pic>
      <p:sp>
        <p:nvSpPr>
          <p:cNvPr id="9" name="Platshållare för innehåll 5"/>
          <p:cNvSpPr txBox="1">
            <a:spLocks/>
          </p:cNvSpPr>
          <p:nvPr/>
        </p:nvSpPr>
        <p:spPr>
          <a:xfrm>
            <a:off x="5621016" y="3876429"/>
            <a:ext cx="2259247" cy="5139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63" indent="-271463" algn="l" defTabSz="914400" rtl="0" eaLnBrk="1" latinLnBrk="0" hangingPunct="1">
              <a:spcBef>
                <a:spcPts val="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2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700" indent="-2349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200" indent="-1714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50" indent="-1968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46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900" i="1" dirty="0"/>
              <a:t>Du kan skriva ut de delar du vill prata om.</a:t>
            </a:r>
          </a:p>
          <a:p>
            <a:pPr marL="0" indent="0">
              <a:buNone/>
            </a:pPr>
            <a:endParaRPr lang="sv-SE" sz="10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Lär dig rädda liv med </a:t>
            </a:r>
            <a:r>
              <a:rPr lang="sv-SE" dirty="0" err="1"/>
              <a:t>naloxon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5C57D07-EBE0-4501-8F70-7A5518FDD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390"/>
          <a:stretch/>
        </p:blipFill>
        <p:spPr>
          <a:xfrm rot="948354">
            <a:off x="6210639" y="4508342"/>
            <a:ext cx="1080000" cy="15393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7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97778-F565-6345-857C-2E93D5A2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48" y="686595"/>
            <a:ext cx="7712475" cy="844312"/>
          </a:xfrm>
        </p:spPr>
        <p:txBody>
          <a:bodyPr/>
          <a:lstStyle/>
          <a:p>
            <a:r>
              <a:rPr lang="sv-SE" sz="3200" dirty="0"/>
              <a:t>Informationen vänder sig till den som: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FEC0CE5-2448-D04F-A470-F82176DE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2023-06-15</a:t>
            </a:r>
            <a:endParaRPr lang="sv-SE" dirty="0">
              <a:solidFill>
                <a:srgbClr val="002B45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5EF807-5689-264E-A9EA-BCC479E1E0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848" y="2499853"/>
            <a:ext cx="6959600" cy="3116679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sv-SE" sz="1800" dirty="0"/>
              <a:t>Riskerar att överdosera opioider.</a:t>
            </a:r>
          </a:p>
          <a:p>
            <a:pPr>
              <a:spcAft>
                <a:spcPts val="1600"/>
              </a:spcAft>
            </a:pPr>
            <a:r>
              <a:rPr lang="sv-SE" sz="1800" dirty="0"/>
              <a:t>Riskerar att se någon annan </a:t>
            </a:r>
            <a:br>
              <a:rPr lang="sv-SE" sz="1800" dirty="0"/>
            </a:br>
            <a:r>
              <a:rPr lang="sv-SE" sz="1800" dirty="0"/>
              <a:t>överdosera opioider.</a:t>
            </a:r>
          </a:p>
          <a:p>
            <a:pPr>
              <a:spcAft>
                <a:spcPts val="1600"/>
              </a:spcAft>
            </a:pPr>
            <a:r>
              <a:rPr lang="sv-SE" sz="1800" dirty="0"/>
              <a:t>I arbetet möter personer som använder opioider.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sv-SE" sz="1800" dirty="0"/>
              <a:t>Stödet kan exempelvis användas inom </a:t>
            </a:r>
            <a:br>
              <a:rPr lang="sv-SE" sz="1800" dirty="0"/>
            </a:br>
            <a:r>
              <a:rPr lang="sv-SE" sz="1800" dirty="0"/>
              <a:t>hälso- och sjukvård, socialtjänst, Kriminalvård, </a:t>
            </a:r>
            <a:br>
              <a:rPr lang="sv-SE" sz="1800" dirty="0"/>
            </a:br>
            <a:r>
              <a:rPr lang="sv-SE" sz="1800" dirty="0"/>
              <a:t>patient- och anhörigorganisationer och civilsamhället. </a:t>
            </a:r>
            <a:br>
              <a:rPr lang="sv-SE" sz="1800" dirty="0">
                <a:solidFill>
                  <a:schemeClr val="tx1"/>
                </a:solidFill>
              </a:rPr>
            </a:b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1086AD-E60F-4E9A-8FA2-AB9C9FDF7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19"/>
          <a:stretch/>
        </p:blipFill>
        <p:spPr>
          <a:xfrm>
            <a:off x="6009926" y="1530907"/>
            <a:ext cx="3022979" cy="27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4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Naloxon kan häva </a:t>
            </a:r>
            <a:br>
              <a:rPr lang="sv-SE" dirty="0"/>
            </a:br>
            <a:r>
              <a:rPr lang="sv-SE" dirty="0"/>
              <a:t>en </a:t>
            </a:r>
            <a:r>
              <a:rPr lang="sv-SE" dirty="0">
                <a:highlight>
                  <a:srgbClr val="FFFFFF"/>
                </a:highlight>
              </a:rPr>
              <a:t>opioidöverdos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03844" y="2471923"/>
            <a:ext cx="6959600" cy="3201859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sv-SE" sz="1800" dirty="0"/>
              <a:t>Naloxon är ett motgift </a:t>
            </a:r>
            <a:br>
              <a:rPr lang="sv-SE" sz="1800" dirty="0"/>
            </a:br>
            <a:r>
              <a:rPr lang="sv-SE" sz="1800" dirty="0"/>
              <a:t>mot alla sorters opioider.</a:t>
            </a:r>
          </a:p>
          <a:p>
            <a:pPr>
              <a:spcAft>
                <a:spcPts val="1600"/>
              </a:spcAft>
            </a:pPr>
            <a:r>
              <a:rPr lang="sv-SE" sz="1800" dirty="0"/>
              <a:t>En överdos kan försämra andningen. </a:t>
            </a:r>
            <a:br>
              <a:rPr lang="sv-SE" sz="1800" dirty="0"/>
            </a:br>
            <a:r>
              <a:rPr lang="sv-SE" sz="1800" dirty="0"/>
              <a:t>Utan motgift kan man få syrebrist </a:t>
            </a:r>
            <a:br>
              <a:rPr lang="sv-SE" sz="1800" dirty="0"/>
            </a:br>
            <a:r>
              <a:rPr lang="sv-SE" sz="1800" dirty="0"/>
              <a:t>och till slut hjärtstopp.</a:t>
            </a:r>
          </a:p>
          <a:p>
            <a:pPr>
              <a:spcAft>
                <a:spcPts val="1600"/>
              </a:spcAft>
            </a:pPr>
            <a:r>
              <a:rPr lang="sv-SE" sz="1800" dirty="0"/>
              <a:t>Naloxon tar bort opioidernas effekt i </a:t>
            </a:r>
            <a:br>
              <a:rPr lang="sv-SE" sz="1800" dirty="0"/>
            </a:br>
            <a:r>
              <a:rPr lang="sv-SE" sz="1800" dirty="0"/>
              <a:t>ungefär </a:t>
            </a:r>
            <a:r>
              <a:rPr lang="sv-SE" sz="1800" dirty="0">
                <a:highlight>
                  <a:srgbClr val="FFFFFF"/>
                </a:highlight>
              </a:rPr>
              <a:t>en halvtimme </a:t>
            </a:r>
            <a:r>
              <a:rPr lang="sv-SE" sz="1800" dirty="0"/>
              <a:t>så att personen kan andas igen. </a:t>
            </a:r>
            <a:endParaRPr lang="sv-SE" sz="2000" dirty="0"/>
          </a:p>
        </p:txBody>
      </p:sp>
      <p:pic>
        <p:nvPicPr>
          <p:cNvPr id="8" name="Bildobjek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75" y="2173817"/>
            <a:ext cx="2556000" cy="1899036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  <p:sp>
        <p:nvSpPr>
          <p:cNvPr id="9" name="Platshållare för datum 2">
            <a:extLst>
              <a:ext uri="{FF2B5EF4-FFF2-40B4-BE49-F238E27FC236}">
                <a16:creationId xmlns:a16="http://schemas.microsoft.com/office/drawing/2014/main" id="{D3704A83-4A1A-4EB3-904E-F02932E2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111" y="6295900"/>
            <a:ext cx="1152128" cy="267235"/>
          </a:xfrm>
        </p:spPr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067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Naloxon hjälper mot </a:t>
            </a:r>
            <a:br>
              <a:rPr lang="sv-SE" dirty="0"/>
            </a:br>
            <a:r>
              <a:rPr lang="sv-SE" dirty="0" err="1"/>
              <a:t>opioid</a:t>
            </a:r>
            <a:r>
              <a:rPr lang="sv-SE" dirty="0" err="1">
                <a:highlight>
                  <a:srgbClr val="FFFFFF"/>
                </a:highlight>
              </a:rPr>
              <a:t>överdoser</a:t>
            </a:r>
            <a:endParaRPr lang="sv-SE" dirty="0">
              <a:highlight>
                <a:srgbClr val="FFFFFF"/>
              </a:highlight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795844" y="3004702"/>
            <a:ext cx="6959600" cy="2003134"/>
          </a:xfrm>
        </p:spPr>
        <p:txBody>
          <a:bodyPr/>
          <a:lstStyle/>
          <a:p>
            <a:r>
              <a:rPr lang="sv-SE" sz="1800" dirty="0"/>
              <a:t>Naloxon tar bort effekt av opioider.</a:t>
            </a:r>
          </a:p>
          <a:p>
            <a:r>
              <a:rPr lang="sv-SE" sz="1800" dirty="0"/>
              <a:t>Naloxon hjälper inte mot</a:t>
            </a:r>
            <a:r>
              <a:rPr lang="sv-SE" sz="1800" dirty="0">
                <a:highlight>
                  <a:srgbClr val="FFFFFF"/>
                </a:highlight>
              </a:rPr>
              <a:t> överdoser </a:t>
            </a:r>
            <a:r>
              <a:rPr lang="sv-SE" sz="1800" dirty="0"/>
              <a:t>av andra droger</a:t>
            </a:r>
            <a:br>
              <a:rPr lang="sv-SE" sz="1800" dirty="0"/>
            </a:br>
            <a:r>
              <a:rPr lang="sv-SE" sz="1800" dirty="0"/>
              <a:t>men tar bort </a:t>
            </a:r>
            <a:r>
              <a:rPr lang="sv-SE" sz="1800" dirty="0" err="1"/>
              <a:t>opioidernas</a:t>
            </a:r>
            <a:r>
              <a:rPr lang="sv-SE" sz="1800" dirty="0"/>
              <a:t> effekt även vid </a:t>
            </a:r>
            <a:r>
              <a:rPr lang="sv-SE" sz="1800" dirty="0">
                <a:highlight>
                  <a:srgbClr val="FFFFFF"/>
                </a:highlight>
              </a:rPr>
              <a:t>blandning av droger.</a:t>
            </a:r>
          </a:p>
          <a:p>
            <a:r>
              <a:rPr lang="sv-SE" sz="1800" dirty="0"/>
              <a:t>Naloxon ger inget rus och inget beroende. </a:t>
            </a:r>
          </a:p>
        </p:txBody>
      </p:sp>
      <p:pic>
        <p:nvPicPr>
          <p:cNvPr id="7" name="Bildobjek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43" y="1329250"/>
            <a:ext cx="2052000" cy="2128255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</p:spTree>
    <p:extLst>
      <p:ext uri="{BB962C8B-B14F-4D97-AF65-F5344CB8AC3E}">
        <p14:creationId xmlns:p14="http://schemas.microsoft.com/office/powerpoint/2010/main" val="296883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7BD133-5A5B-594A-A535-9C4046EE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790" y="626774"/>
            <a:ext cx="7419035" cy="771835"/>
          </a:xfrm>
        </p:spPr>
        <p:txBody>
          <a:bodyPr/>
          <a:lstStyle/>
          <a:p>
            <a:r>
              <a:rPr lang="sv-SE" dirty="0"/>
              <a:t>Här får du kunskap </a:t>
            </a:r>
            <a:br>
              <a:rPr lang="sv-SE" dirty="0"/>
            </a:br>
            <a:r>
              <a:rPr lang="sv-SE" dirty="0"/>
              <a:t>som kan rädda liv</a:t>
            </a:r>
            <a:br>
              <a:rPr lang="sv-SE" dirty="0"/>
            </a:br>
            <a:endParaRPr lang="sv-SE" sz="14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7C87A-9E64-B747-BA1B-D39799B0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2023-06-15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0E01E25-8056-9A4D-84DE-DB4391F5C0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2029780"/>
            <a:ext cx="6959600" cy="3968417"/>
          </a:xfrm>
        </p:spPr>
        <p:txBody>
          <a:bodyPr/>
          <a:lstStyle/>
          <a:p>
            <a:pPr marL="0" indent="0">
              <a:spcAft>
                <a:spcPts val="1600"/>
              </a:spcAft>
              <a:buNone/>
            </a:pPr>
            <a:r>
              <a:rPr lang="sv-SE" sz="1800" dirty="0"/>
              <a:t>Du får veta:</a:t>
            </a:r>
          </a:p>
          <a:p>
            <a:r>
              <a:rPr lang="sv-SE" sz="1800" dirty="0"/>
              <a:t>varför det är viktigt att ha kunskap om naloxon nässprej</a:t>
            </a:r>
          </a:p>
          <a:p>
            <a:r>
              <a:rPr lang="sv-SE" sz="1800" dirty="0"/>
              <a:t>vad naloxon är och hur det fungerar</a:t>
            </a:r>
          </a:p>
          <a:p>
            <a:r>
              <a:rPr lang="sv-SE" sz="1800" dirty="0"/>
              <a:t>hur du känner igen en </a:t>
            </a:r>
            <a:r>
              <a:rPr lang="sv-SE" sz="1800" dirty="0">
                <a:highlight>
                  <a:srgbClr val="FFFFFF"/>
                </a:highlight>
              </a:rPr>
              <a:t>opioidöverdos</a:t>
            </a:r>
          </a:p>
          <a:p>
            <a:r>
              <a:rPr lang="sv-SE" sz="1800" dirty="0">
                <a:highlight>
                  <a:srgbClr val="FFFFFF"/>
                </a:highlight>
              </a:rPr>
              <a:t>vem som kan eller får göra vad</a:t>
            </a:r>
          </a:p>
          <a:p>
            <a:pPr marL="0" indent="0">
              <a:buNone/>
            </a:pPr>
            <a:r>
              <a:rPr lang="sv-SE" sz="1800" dirty="0">
                <a:highlight>
                  <a:srgbClr val="FFFFFF"/>
                </a:highlight>
              </a:rPr>
              <a:t>Du får även:</a:t>
            </a:r>
          </a:p>
          <a:p>
            <a:r>
              <a:rPr lang="sv-SE" sz="1800" dirty="0">
                <a:highlight>
                  <a:srgbClr val="FFFFFF"/>
                </a:highlight>
              </a:rPr>
              <a:t>förslag till diskussionsfrågor</a:t>
            </a:r>
          </a:p>
          <a:p>
            <a:r>
              <a:rPr lang="sv-SE" sz="1800" dirty="0">
                <a:highlight>
                  <a:srgbClr val="FFFFFF"/>
                </a:highlight>
              </a:rPr>
              <a:t>information om Socialstyrelsens stödmaterial</a:t>
            </a:r>
          </a:p>
          <a:p>
            <a:r>
              <a:rPr lang="sv-SE" sz="1800" dirty="0">
                <a:highlight>
                  <a:srgbClr val="FFFFFF"/>
                </a:highlight>
              </a:rPr>
              <a:t>stöd för samtal om naloxon </a:t>
            </a:r>
          </a:p>
          <a:p>
            <a:r>
              <a:rPr lang="sv-SE" sz="1800" dirty="0">
                <a:highlight>
                  <a:srgbClr val="FFFFFF"/>
                </a:highlight>
              </a:rPr>
              <a:t>information om hur man gör vid en opioidöverdos</a:t>
            </a:r>
          </a:p>
          <a:p>
            <a:pPr>
              <a:spcAft>
                <a:spcPts val="1600"/>
              </a:spcAft>
            </a:pPr>
            <a:endParaRPr lang="sv-SE" sz="1800" dirty="0">
              <a:highlight>
                <a:srgbClr val="FFFFFF"/>
              </a:highlight>
            </a:endParaRPr>
          </a:p>
          <a:p>
            <a:pPr marL="0" indent="0">
              <a:spcAft>
                <a:spcPts val="1600"/>
              </a:spcAft>
              <a:buNone/>
            </a:pPr>
            <a:endParaRPr lang="sv-SE" sz="24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Lär dig rädda liv med naloxon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CC99C5F-A06B-4D3C-A3F7-E349AF887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81" y="548119"/>
            <a:ext cx="1440000" cy="1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Naloxon finns som nässprej</a:t>
            </a:r>
            <a:r>
              <a:rPr lang="sv-SE" strike="sngStrike" dirty="0"/>
              <a:t>  </a:t>
            </a:r>
            <a:r>
              <a:rPr lang="sv-SE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03844" y="2151592"/>
            <a:ext cx="4648136" cy="194399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err="1">
                <a:highlight>
                  <a:srgbClr val="FFFFFF"/>
                </a:highlight>
              </a:rPr>
              <a:t>Naloxon</a:t>
            </a:r>
            <a:r>
              <a:rPr lang="sv-SE" sz="1800" dirty="0">
                <a:highlight>
                  <a:srgbClr val="FFFFFF"/>
                </a:highlight>
              </a:rPr>
              <a:t> nässprej är lätt att ha med sig </a:t>
            </a:r>
            <a:br>
              <a:rPr lang="sv-SE" sz="1800" dirty="0">
                <a:highlight>
                  <a:srgbClr val="FFFFFF"/>
                </a:highlight>
              </a:rPr>
            </a:br>
            <a:r>
              <a:rPr lang="sv-SE" sz="1800" dirty="0">
                <a:highlight>
                  <a:srgbClr val="FFFFFF"/>
                </a:highlight>
              </a:rPr>
              <a:t>och använda.</a:t>
            </a:r>
          </a:p>
          <a:p>
            <a:pPr marL="0" indent="0">
              <a:buNone/>
            </a:pPr>
            <a:endParaRPr lang="sv-SE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sz="1800" dirty="0"/>
              <a:t>Läs alltid bruksanvisningen! </a:t>
            </a:r>
            <a:br>
              <a:rPr lang="sv-SE" sz="1800" dirty="0"/>
            </a:br>
            <a:br>
              <a:rPr lang="sv-SE" sz="2000" dirty="0"/>
            </a:br>
            <a:endParaRPr lang="sv-SE" sz="20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F479A8-0AFC-4EC5-A613-1361494F4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68" y="2151589"/>
            <a:ext cx="1944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07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ökar risken för överdos?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01688" y="1602302"/>
            <a:ext cx="6959600" cy="4165303"/>
          </a:xfrm>
        </p:spPr>
        <p:txBody>
          <a:bodyPr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800" dirty="0"/>
              <a:t>Att ta samma dos som förut efter att man </a:t>
            </a:r>
            <a:br>
              <a:rPr lang="sv-SE" sz="1800" dirty="0"/>
            </a:br>
            <a:r>
              <a:rPr lang="sv-SE" sz="1800" dirty="0"/>
              <a:t>har låtit bli opioider ett tag, </a:t>
            </a:r>
            <a:br>
              <a:rPr lang="sv-SE" sz="1800" dirty="0"/>
            </a:br>
            <a:r>
              <a:rPr lang="sv-SE" sz="1800" dirty="0"/>
              <a:t>till exempel efter en tid på sjukhus.</a:t>
            </a:r>
            <a:br>
              <a:rPr lang="sv-SE" sz="1800" dirty="0"/>
            </a:br>
            <a:endParaRPr lang="sv-SE" sz="18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800" dirty="0"/>
              <a:t>Att blanda opioider med till exempel </a:t>
            </a:r>
            <a:br>
              <a:rPr lang="sv-SE" sz="1800" dirty="0"/>
            </a:br>
            <a:r>
              <a:rPr lang="sv-SE" sz="1800" dirty="0" err="1"/>
              <a:t>bensodiazepiner</a:t>
            </a:r>
            <a:r>
              <a:rPr lang="sv-SE" sz="1800" dirty="0"/>
              <a:t>, </a:t>
            </a:r>
            <a:r>
              <a:rPr lang="sv-SE" sz="1800" dirty="0" err="1"/>
              <a:t>pregabalin</a:t>
            </a:r>
            <a:r>
              <a:rPr lang="sv-SE" sz="1800" dirty="0"/>
              <a:t> eller alkohol.</a:t>
            </a:r>
            <a:br>
              <a:rPr lang="sv-SE" sz="1800" dirty="0"/>
            </a:br>
            <a:endParaRPr lang="sv-SE" sz="18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800" dirty="0"/>
              <a:t>Att ta preparat som är svåra att dosera,</a:t>
            </a:r>
            <a:br>
              <a:rPr lang="sv-SE" sz="1800" dirty="0"/>
            </a:br>
            <a:r>
              <a:rPr lang="sv-SE" sz="1800" dirty="0"/>
              <a:t>till exempel för att de är mycket starka </a:t>
            </a:r>
            <a:br>
              <a:rPr lang="sv-SE" sz="1800" dirty="0"/>
            </a:br>
            <a:r>
              <a:rPr lang="sv-SE" sz="1800" dirty="0"/>
              <a:t>eller stannar kvar länge i kroppen.</a:t>
            </a:r>
            <a:br>
              <a:rPr lang="sv-SE" sz="1800" dirty="0"/>
            </a:br>
            <a:endParaRPr lang="sv-SE" sz="18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800" dirty="0"/>
              <a:t>Att använda droger ensam.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24" y="2059205"/>
            <a:ext cx="2066417" cy="2066417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</p:spTree>
    <p:extLst>
      <p:ext uri="{BB962C8B-B14F-4D97-AF65-F5344CB8AC3E}">
        <p14:creationId xmlns:p14="http://schemas.microsoft.com/office/powerpoint/2010/main" val="2275307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5"/>
            <a:ext cx="6951600" cy="991204"/>
          </a:xfrm>
        </p:spPr>
        <p:txBody>
          <a:bodyPr/>
          <a:lstStyle/>
          <a:p>
            <a:r>
              <a:rPr lang="sv-SE" dirty="0"/>
              <a:t>Ring alltid 112 </a:t>
            </a:r>
            <a:r>
              <a:rPr lang="sv-SE" dirty="0">
                <a:highlight>
                  <a:srgbClr val="FFFFFF"/>
                </a:highlight>
              </a:rPr>
              <a:t>vid misstanke om överdos</a:t>
            </a:r>
            <a:br>
              <a:rPr lang="sv-SE" dirty="0">
                <a:highlight>
                  <a:srgbClr val="FFFF00"/>
                </a:highlight>
              </a:rPr>
            </a:br>
            <a:endParaRPr lang="sv-SE" strike="sngStrik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01688" y="2374085"/>
            <a:ext cx="6959600" cy="3393516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sv-SE" sz="1800" dirty="0"/>
              <a:t>Naloxon verkar bara </a:t>
            </a:r>
            <a:br>
              <a:rPr lang="sv-SE" sz="1800" dirty="0"/>
            </a:br>
            <a:r>
              <a:rPr lang="sv-SE" sz="1800" dirty="0"/>
              <a:t>i ungefär en halvtimme.</a:t>
            </a:r>
          </a:p>
          <a:p>
            <a:pPr>
              <a:spcAft>
                <a:spcPts val="1600"/>
              </a:spcAft>
            </a:pPr>
            <a:r>
              <a:rPr lang="sv-SE" sz="1800" dirty="0"/>
              <a:t>Överdosen kan komma tillbaka,</a:t>
            </a:r>
            <a:br>
              <a:rPr lang="sv-SE" sz="1800" dirty="0"/>
            </a:br>
            <a:r>
              <a:rPr lang="sv-SE" sz="1800" dirty="0"/>
              <a:t>och då kan personen </a:t>
            </a:r>
            <a:br>
              <a:rPr lang="sv-SE" sz="1800" dirty="0"/>
            </a:br>
            <a:r>
              <a:rPr lang="sv-SE" sz="1800" dirty="0"/>
              <a:t>sluta andas igen.</a:t>
            </a:r>
          </a:p>
          <a:p>
            <a:pPr>
              <a:spcAft>
                <a:spcPts val="1600"/>
              </a:spcAft>
            </a:pPr>
            <a:r>
              <a:rPr lang="sv-SE" sz="1800" dirty="0">
                <a:sym typeface="Wingdings" panose="05000000000000000000" pitchFamily="2" charset="2"/>
              </a:rPr>
              <a:t>Ring alltid 112 och stanna kvar </a:t>
            </a:r>
            <a:br>
              <a:rPr lang="sv-SE" sz="1800" dirty="0">
                <a:sym typeface="Wingdings" panose="05000000000000000000" pitchFamily="2" charset="2"/>
              </a:rPr>
            </a:br>
            <a:r>
              <a:rPr lang="sv-SE" sz="1800" dirty="0">
                <a:sym typeface="Wingdings" panose="05000000000000000000" pitchFamily="2" charset="2"/>
              </a:rPr>
              <a:t>tills ambulanspersonal tar över. </a:t>
            </a:r>
            <a:endParaRPr lang="sv-SE" sz="1800" strike="sngStrike" dirty="0"/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8" y="2059203"/>
            <a:ext cx="2241645" cy="2425019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</p:spTree>
    <p:extLst>
      <p:ext uri="{BB962C8B-B14F-4D97-AF65-F5344CB8AC3E}">
        <p14:creationId xmlns:p14="http://schemas.microsoft.com/office/powerpoint/2010/main" val="2265011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B57389-21E0-5D4F-8627-FF325310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47" y="686600"/>
            <a:ext cx="7336109" cy="822601"/>
          </a:xfrm>
        </p:spPr>
        <p:txBody>
          <a:bodyPr/>
          <a:lstStyle/>
          <a:p>
            <a:r>
              <a:rPr lang="sv-SE" sz="3200" dirty="0"/>
              <a:t>Känn igen en opioidöverdos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73580C0-6D0F-B342-BBE9-6F421FF1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90CC0A8-6B73-1840-8C71-F7D0729096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800" y="1917370"/>
            <a:ext cx="6959600" cy="385023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sz="1800" b="1" dirty="0"/>
              <a:t>Medvetslös</a:t>
            </a:r>
            <a:r>
              <a:rPr lang="sv-SE" sz="1800" dirty="0"/>
              <a:t>, vaknar inte </a:t>
            </a:r>
            <a:br>
              <a:rPr lang="sv-SE" sz="1800" dirty="0"/>
            </a:br>
            <a:r>
              <a:rPr lang="sv-SE" sz="1800" dirty="0"/>
              <a:t>även om du ropar högt </a:t>
            </a:r>
            <a:br>
              <a:rPr lang="sv-SE" sz="1800" dirty="0"/>
            </a:br>
            <a:r>
              <a:rPr lang="sv-SE" sz="1800" dirty="0"/>
              <a:t>och gnuggar hårt med knogarna</a:t>
            </a:r>
            <a:br>
              <a:rPr lang="sv-SE" sz="1800" dirty="0"/>
            </a:br>
            <a:r>
              <a:rPr lang="sv-SE" sz="1800" dirty="0"/>
              <a:t>på bröstbenet.</a:t>
            </a:r>
          </a:p>
          <a:p>
            <a:pPr>
              <a:spcAft>
                <a:spcPts val="2400"/>
              </a:spcAft>
            </a:pPr>
            <a:r>
              <a:rPr lang="sv-SE" sz="1800" b="1" dirty="0"/>
              <a:t>Mycket långsam andning</a:t>
            </a:r>
            <a:r>
              <a:rPr lang="sv-SE" sz="1800" dirty="0"/>
              <a:t>,</a:t>
            </a:r>
            <a:r>
              <a:rPr lang="sv-SE" sz="1800" b="1" dirty="0"/>
              <a:t> </a:t>
            </a:r>
            <a:br>
              <a:rPr lang="sv-SE" sz="1800" b="1" dirty="0"/>
            </a:br>
            <a:r>
              <a:rPr lang="sv-SE" sz="1800" dirty="0"/>
              <a:t>eller snarkande andning, </a:t>
            </a:r>
            <a:br>
              <a:rPr lang="sv-SE" sz="1800" dirty="0"/>
            </a:br>
            <a:r>
              <a:rPr lang="sv-SE" sz="1800" dirty="0"/>
              <a:t>eller så har personen slutat andas helt.</a:t>
            </a:r>
          </a:p>
          <a:p>
            <a:pPr>
              <a:spcAft>
                <a:spcPts val="2400"/>
              </a:spcAft>
            </a:pPr>
            <a:r>
              <a:rPr lang="sv-SE" sz="1800" b="1" dirty="0"/>
              <a:t>Små pupiller</a:t>
            </a:r>
            <a:r>
              <a:rPr lang="sv-SE" sz="1800" dirty="0"/>
              <a:t>, </a:t>
            </a:r>
            <a:br>
              <a:rPr lang="sv-SE" sz="1800" dirty="0"/>
            </a:br>
            <a:r>
              <a:rPr lang="sv-SE" sz="1800" dirty="0"/>
              <a:t>som små prickar.</a:t>
            </a:r>
          </a:p>
          <a:p>
            <a:pPr>
              <a:spcAft>
                <a:spcPts val="2400"/>
              </a:spcAft>
            </a:pPr>
            <a:r>
              <a:rPr lang="sv-SE" sz="1800" b="1" dirty="0"/>
              <a:t>Blå eller lila läppar och naglar.</a:t>
            </a:r>
          </a:p>
        </p:txBody>
      </p:sp>
      <p:pic>
        <p:nvPicPr>
          <p:cNvPr id="13" name="Bildobjek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23" y="4390636"/>
            <a:ext cx="619267" cy="634777"/>
          </a:xfrm>
          <a:prstGeom prst="rect">
            <a:avLst/>
          </a:prstGeom>
        </p:spPr>
      </p:pic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76" y="5114397"/>
            <a:ext cx="859424" cy="1089600"/>
          </a:xfrm>
          <a:prstGeom prst="rect">
            <a:avLst/>
          </a:prstGeom>
        </p:spPr>
      </p:pic>
      <p:pic>
        <p:nvPicPr>
          <p:cNvPr id="10" name="Bildobjek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09" y="1663958"/>
            <a:ext cx="1223540" cy="1093644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88" y="3150854"/>
            <a:ext cx="1141699" cy="1111748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</p:spTree>
    <p:extLst>
      <p:ext uri="{BB962C8B-B14F-4D97-AF65-F5344CB8AC3E}">
        <p14:creationId xmlns:p14="http://schemas.microsoft.com/office/powerpoint/2010/main" val="394491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78962-E601-AD47-8E1F-5363B51B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FF"/>
                </a:highlight>
              </a:rPr>
              <a:t>Opioidöverdos? </a:t>
            </a:r>
            <a:r>
              <a:rPr lang="sv-SE" dirty="0"/>
              <a:t>Gör så här: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D9BBAA3-695E-4149-8B33-F29EA21E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65" y="3444990"/>
            <a:ext cx="1013233" cy="1096119"/>
          </a:xfrm>
          <a:prstGeom prst="rect">
            <a:avLst/>
          </a:prstGeom>
        </p:spPr>
      </p:pic>
      <p:pic>
        <p:nvPicPr>
          <p:cNvPr id="14" name="Bildobjek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59" y="1982738"/>
            <a:ext cx="968083" cy="943468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93" y="4792191"/>
            <a:ext cx="987967" cy="102468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03844" y="1903083"/>
            <a:ext cx="37070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spcAft>
                <a:spcPts val="3000"/>
              </a:spcAft>
              <a:buFont typeface="+mj-lt"/>
              <a:buAutoNum type="arabicPeriod"/>
              <a:defRPr/>
            </a:pPr>
            <a:r>
              <a:rPr lang="sv-SE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Fria andningsvägar</a:t>
            </a:r>
            <a:br>
              <a:rPr lang="sv-SE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personen på rygg och </a:t>
            </a:r>
            <a:b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lyft hakan uppåt. </a:t>
            </a:r>
            <a:b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Kontrollera att andningsvägarna </a:t>
            </a:r>
            <a:b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 fria.  </a:t>
            </a:r>
          </a:p>
          <a:p>
            <a:pPr marL="342891" indent="-342891">
              <a:spcAft>
                <a:spcPts val="3000"/>
              </a:spcAft>
              <a:buFont typeface="+mj-lt"/>
              <a:buAutoNum type="arabicPeriod"/>
              <a:defRPr/>
            </a:pPr>
            <a:r>
              <a:rPr lang="sv-SE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112</a:t>
            </a:r>
            <a:br>
              <a:rPr lang="sv-SE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Berätta att en person </a:t>
            </a:r>
            <a:b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 medvetslös. </a:t>
            </a:r>
            <a:endParaRPr lang="sv-SE" dirty="0">
              <a:solidFill>
                <a:schemeClr val="accent4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>
              <a:spcAft>
                <a:spcPts val="4000"/>
              </a:spcAft>
              <a:buFont typeface="+mj-lt"/>
              <a:buAutoNum type="arabicPeriod"/>
              <a:defRPr/>
            </a:pPr>
            <a:r>
              <a:rPr lang="sv-SE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  <a:r>
              <a:rPr lang="sv-SE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naloxon</a:t>
            </a:r>
            <a:br>
              <a:rPr lang="sv-SE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Sätt in pipen i ena </a:t>
            </a:r>
            <a:b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näsborren och spreja.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</p:spTree>
    <p:extLst>
      <p:ext uri="{BB962C8B-B14F-4D97-AF65-F5344CB8AC3E}">
        <p14:creationId xmlns:p14="http://schemas.microsoft.com/office/powerpoint/2010/main" val="1973580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OBS! Testspreja aldrig i luften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2162943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Varje sprejbehållare innehåller endast 1 dos naloxon. </a:t>
            </a:r>
          </a:p>
          <a:p>
            <a:pPr marL="0" indent="0">
              <a:buNone/>
            </a:pPr>
            <a:br>
              <a:rPr lang="sv-SE" sz="1800" dirty="0"/>
            </a:br>
            <a:endParaRPr lang="sv-SE" sz="1800" dirty="0"/>
          </a:p>
          <a:p>
            <a:pPr marL="0" indent="0">
              <a:buNone/>
            </a:pPr>
            <a:r>
              <a:rPr lang="sv-SE" sz="1800" dirty="0"/>
              <a:t>Viktigt att spreja direkt i näsan </a:t>
            </a:r>
            <a:br>
              <a:rPr lang="sv-SE" sz="1800" dirty="0"/>
            </a:br>
            <a:r>
              <a:rPr lang="sv-SE" sz="1800" dirty="0"/>
              <a:t>utan att först testspreja i luften.</a:t>
            </a:r>
            <a:br>
              <a:rPr lang="sv-SE" sz="1800" dirty="0">
                <a:solidFill>
                  <a:srgbClr val="002B45"/>
                </a:solidFill>
              </a:rPr>
            </a:br>
            <a:endParaRPr lang="sv-SE" sz="1800" dirty="0">
              <a:solidFill>
                <a:srgbClr val="002B45"/>
              </a:solidFill>
            </a:endParaRP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15" y="2110897"/>
            <a:ext cx="2117684" cy="2626285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</p:spTree>
    <p:extLst>
      <p:ext uri="{BB962C8B-B14F-4D97-AF65-F5344CB8AC3E}">
        <p14:creationId xmlns:p14="http://schemas.microsoft.com/office/powerpoint/2010/main" val="219089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 efter första dosen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01688" y="1837194"/>
            <a:ext cx="6959600" cy="3930411"/>
          </a:xfrm>
        </p:spPr>
        <p:txBody>
          <a:bodyPr/>
          <a:lstStyle/>
          <a:p>
            <a:pPr marL="342891" indent="-342891">
              <a:spcAft>
                <a:spcPts val="2500"/>
              </a:spcAft>
              <a:buFont typeface="+mj-lt"/>
              <a:buAutoNum type="arabicPeriod" startAt="4"/>
            </a:pPr>
            <a:r>
              <a:rPr lang="sv-SE" sz="1800" b="1" dirty="0"/>
              <a:t>Ingen andning? </a:t>
            </a:r>
            <a:br>
              <a:rPr lang="sv-SE" sz="1800" b="1" dirty="0"/>
            </a:br>
            <a:r>
              <a:rPr lang="sv-SE" sz="1800" dirty="0"/>
              <a:t>Gör 2 inblåsningar var tionde sekund.</a:t>
            </a:r>
          </a:p>
          <a:p>
            <a:pPr marL="342891" indent="-342891">
              <a:spcAft>
                <a:spcPts val="2500"/>
              </a:spcAft>
              <a:buFont typeface="+mj-lt"/>
              <a:buAutoNum type="arabicPeriod" startAt="4"/>
            </a:pPr>
            <a:r>
              <a:rPr lang="sv-SE" sz="1800" b="1" dirty="0"/>
              <a:t>Ingen effekt efter 2 minuter? </a:t>
            </a:r>
            <a:br>
              <a:rPr lang="sv-SE" sz="1800" b="1" dirty="0"/>
            </a:br>
            <a:r>
              <a:rPr lang="sv-SE" sz="1800" dirty="0"/>
              <a:t>Ge mer </a:t>
            </a:r>
            <a:r>
              <a:rPr lang="sv-SE" sz="1800" dirty="0" err="1"/>
              <a:t>naloxon</a:t>
            </a:r>
            <a:r>
              <a:rPr lang="sv-SE" sz="1800" dirty="0"/>
              <a:t>.</a:t>
            </a:r>
            <a:br>
              <a:rPr lang="sv-SE" sz="1800" dirty="0"/>
            </a:br>
            <a:br>
              <a:rPr lang="sv-SE" sz="600" dirty="0"/>
            </a:br>
            <a:r>
              <a:rPr lang="sv-SE" sz="1800" dirty="0"/>
              <a:t>Fortsätt med inblåsningar tills </a:t>
            </a:r>
            <a:br>
              <a:rPr lang="sv-SE" sz="1800" dirty="0"/>
            </a:br>
            <a:r>
              <a:rPr lang="sv-SE" sz="1800" dirty="0"/>
              <a:t>ambulanspersonal tar över.</a:t>
            </a:r>
          </a:p>
          <a:p>
            <a:pPr marL="342891" indent="-342891">
              <a:spcAft>
                <a:spcPts val="2500"/>
              </a:spcAft>
              <a:buFont typeface="+mj-lt"/>
              <a:buAutoNum type="arabicPeriod" startAt="4"/>
            </a:pPr>
            <a:r>
              <a:rPr lang="sv-SE" sz="1800" b="1" dirty="0"/>
              <a:t>Andas personen normalt?  </a:t>
            </a:r>
            <a:br>
              <a:rPr lang="sv-SE" sz="1800" b="1" dirty="0"/>
            </a:br>
            <a:r>
              <a:rPr lang="sv-SE" sz="1800" dirty="0"/>
              <a:t>Lägg personen i stabilt sidoläge.</a:t>
            </a:r>
            <a:br>
              <a:rPr lang="sv-SE" sz="1800" dirty="0"/>
            </a:br>
            <a:br>
              <a:rPr lang="sv-SE" sz="600" dirty="0"/>
            </a:br>
            <a:r>
              <a:rPr lang="sv-SE" sz="1800" dirty="0"/>
              <a:t>Personen kan sluta andas igen, </a:t>
            </a:r>
            <a:br>
              <a:rPr lang="sv-SE" sz="1800" dirty="0"/>
            </a:br>
            <a:r>
              <a:rPr lang="sv-SE" sz="1800" dirty="0"/>
              <a:t>så stanna kvar tills ambulansen </a:t>
            </a:r>
            <a:br>
              <a:rPr lang="sv-SE" sz="1800" dirty="0"/>
            </a:br>
            <a:r>
              <a:rPr lang="sv-SE" sz="1800" dirty="0"/>
              <a:t>kommer. </a:t>
            </a:r>
          </a:p>
        </p:txBody>
      </p:sp>
      <p:pic>
        <p:nvPicPr>
          <p:cNvPr id="8" name="Bildobjek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03" y="3048361"/>
            <a:ext cx="1042960" cy="1081719"/>
          </a:xfrm>
          <a:prstGeom prst="rect">
            <a:avLst/>
          </a:prstGeom>
        </p:spPr>
      </p:pic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63" y="4659348"/>
            <a:ext cx="1106333" cy="1108257"/>
          </a:xfrm>
          <a:prstGeom prst="rect">
            <a:avLst/>
          </a:prstGeom>
        </p:spPr>
      </p:pic>
      <p:pic>
        <p:nvPicPr>
          <p:cNvPr id="12" name="Bildobjek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08" y="1541700"/>
            <a:ext cx="1128305" cy="1186231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</p:spTree>
    <p:extLst>
      <p:ext uri="{BB962C8B-B14F-4D97-AF65-F5344CB8AC3E}">
        <p14:creationId xmlns:p14="http://schemas.microsoft.com/office/powerpoint/2010/main" val="3918588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7E63F-8C0D-E443-AEEF-35828316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 ihåg </a:t>
            </a:r>
            <a:br>
              <a:rPr lang="sv-SE" dirty="0"/>
            </a:br>
            <a:r>
              <a:rPr lang="sv-SE" dirty="0"/>
              <a:t>– korta fakta om naloxon: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1206327-B562-5440-A7CB-CC01BC8B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AC5E035-918E-9145-A573-D66807DEF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8673" y="2621459"/>
            <a:ext cx="6034445" cy="2051437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En opioidöverdos kan göra att man slutar andas.</a:t>
            </a:r>
          </a:p>
          <a:p>
            <a:pPr marL="0" indent="0">
              <a:buNone/>
            </a:pPr>
            <a:r>
              <a:rPr lang="sv-SE" sz="1800" dirty="0"/>
              <a:t>Naloxon är ett motgift mot alla sorters opioider.</a:t>
            </a:r>
          </a:p>
          <a:p>
            <a:pPr marL="0" indent="0">
              <a:buNone/>
            </a:pPr>
            <a:r>
              <a:rPr lang="sv-SE" sz="1800" dirty="0"/>
              <a:t>Naloxon häver bara en överdos i ungefär en halvtimme </a:t>
            </a:r>
            <a:br>
              <a:rPr lang="sv-SE" sz="1800" dirty="0"/>
            </a:br>
            <a:r>
              <a:rPr lang="sv-SE" sz="1800" dirty="0"/>
              <a:t>– var beredd på att överdosen kan komma tillbaka.</a:t>
            </a:r>
          </a:p>
          <a:p>
            <a:pPr marL="0" indent="0">
              <a:buNone/>
            </a:pPr>
            <a:r>
              <a:rPr lang="sv-SE" sz="1800" dirty="0"/>
              <a:t>Ring alltid 112 om någon har tagit en överdos.</a:t>
            </a:r>
          </a:p>
          <a:p>
            <a:pPr marL="0" indent="0">
              <a:buNone/>
            </a:pPr>
            <a:endParaRPr lang="sv-SE" sz="1800" i="1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53294763-BB53-4980-885F-8BB1B6E7B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6348" y="2317738"/>
            <a:ext cx="6799097" cy="2522149"/>
          </a:xfrm>
          <a:prstGeom prst="roundRect">
            <a:avLst/>
          </a:prstGeom>
          <a:noFill/>
          <a:ln w="50800" cmpd="tri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5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5"/>
            <a:ext cx="6951600" cy="844312"/>
          </a:xfrm>
        </p:spPr>
        <p:txBody>
          <a:bodyPr/>
          <a:lstStyle/>
          <a:p>
            <a:r>
              <a:rPr lang="sv-SE" dirty="0"/>
              <a:t>Praktiska råd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0" dirty="0"/>
              <a:t>Det är bra om omgivningen vet:</a:t>
            </a:r>
          </a:p>
          <a:p>
            <a:pPr marL="271456" lvl="1" indent="-271456">
              <a:buSzPct val="115000"/>
              <a:buFont typeface="Century Gothic" pitchFamily="34" charset="0"/>
              <a:buChar char="•"/>
            </a:pPr>
            <a:r>
              <a:rPr lang="sv-SE" dirty="0"/>
              <a:t>Var personen har sitt naloxon.</a:t>
            </a:r>
          </a:p>
          <a:p>
            <a:pPr marL="271456" lvl="1" indent="-271456">
              <a:buSzPct val="115000"/>
              <a:buFont typeface="Century Gothic" pitchFamily="34" charset="0"/>
              <a:buChar char="•"/>
            </a:pPr>
            <a:r>
              <a:rPr lang="sv-SE" dirty="0"/>
              <a:t>Hur de känner igen </a:t>
            </a:r>
            <a:br>
              <a:rPr lang="sv-SE" dirty="0"/>
            </a:br>
            <a:r>
              <a:rPr lang="sv-SE" dirty="0"/>
              <a:t>en opioidöverdos.</a:t>
            </a:r>
          </a:p>
          <a:p>
            <a:pPr marL="271456" lvl="1" indent="-271456">
              <a:buSzPct val="115000"/>
              <a:buFont typeface="Century Gothic" pitchFamily="34" charset="0"/>
              <a:buChar char="•"/>
            </a:pPr>
            <a:r>
              <a:rPr lang="sv-SE" dirty="0"/>
              <a:t>Hur de kan rädda någon </a:t>
            </a:r>
            <a:br>
              <a:rPr lang="sv-SE" dirty="0"/>
            </a:br>
            <a:r>
              <a:rPr lang="sv-SE" dirty="0"/>
              <a:t>som har tagit en opioidöverdos</a:t>
            </a:r>
            <a:r>
              <a:rPr lang="sv-SE" sz="2200" dirty="0"/>
              <a:t>.</a:t>
            </a:r>
          </a:p>
        </p:txBody>
      </p:sp>
      <p:pic>
        <p:nvPicPr>
          <p:cNvPr id="7" name="Bildobjek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17" y="2059205"/>
            <a:ext cx="2173228" cy="2410973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2B45"/>
                </a:solidFill>
              </a:rPr>
              <a:t>Lär dig rädda liv med naloxon</a:t>
            </a:r>
          </a:p>
        </p:txBody>
      </p:sp>
    </p:spTree>
    <p:extLst>
      <p:ext uri="{BB962C8B-B14F-4D97-AF65-F5344CB8AC3E}">
        <p14:creationId xmlns:p14="http://schemas.microsoft.com/office/powerpoint/2010/main" val="316863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825091" y="4877222"/>
            <a:ext cx="5756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 information </a:t>
            </a:r>
            <a:r>
              <a:rPr lang="sv-SE" sz="2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finns på</a:t>
            </a:r>
            <a:endParaRPr lang="sv-SE" sz="2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v-SE" sz="2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317371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7C87A-9E64-B747-BA1B-D39799B0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2023-06-15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Lär dig rädda liv med naloxon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EFF1365-E5CD-4BEB-9AB0-FAF3FCE2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878002"/>
            <a:ext cx="6951600" cy="561071"/>
          </a:xfrm>
        </p:spPr>
        <p:txBody>
          <a:bodyPr/>
          <a:lstStyle/>
          <a:p>
            <a:r>
              <a:rPr lang="sv-SE" sz="3400" dirty="0"/>
              <a:t>Rädda liv med Naloxon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9BD1454-3084-4C7C-85A9-52777C149A1A}"/>
              </a:ext>
            </a:extLst>
          </p:cNvPr>
          <p:cNvSpPr txBox="1">
            <a:spLocks/>
          </p:cNvSpPr>
          <p:nvPr/>
        </p:nvSpPr>
        <p:spPr>
          <a:xfrm>
            <a:off x="806545" y="1945245"/>
            <a:ext cx="6959600" cy="41820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56" indent="-271456" algn="l" defTabSz="914377" rtl="0" eaLnBrk="1" latinLnBrk="0" hangingPunct="1">
              <a:spcBef>
                <a:spcPts val="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2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687" indent="-234945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182" indent="-1714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28" indent="-1968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24" indent="-146047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b="1" dirty="0"/>
              <a:t>Målgrupp</a:t>
            </a:r>
            <a:r>
              <a:rPr lang="sv-SE" sz="1600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600" dirty="0"/>
              <a:t>Till dig som möter personer som använder opioid-</a:t>
            </a:r>
            <a:br>
              <a:rPr lang="sv-SE" sz="1600" dirty="0"/>
            </a:br>
            <a:r>
              <a:rPr lang="sv-SE" sz="1600" dirty="0"/>
              <a:t>preparat och riskerar att överdosera opioider eller </a:t>
            </a:r>
            <a:br>
              <a:rPr lang="sv-SE" sz="1600" dirty="0"/>
            </a:br>
            <a:r>
              <a:rPr lang="sv-SE" sz="1600" dirty="0"/>
              <a:t>riskerar att se någon annan överdosera med </a:t>
            </a:r>
            <a:br>
              <a:rPr lang="sv-SE" sz="1600" dirty="0"/>
            </a:br>
            <a:r>
              <a:rPr lang="sv-SE" sz="1600" dirty="0"/>
              <a:t>opioider.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Till exempelvis inom hälso- och sjukvård, </a:t>
            </a:r>
            <a:br>
              <a:rPr lang="sv-SE" sz="1600" dirty="0"/>
            </a:br>
            <a:r>
              <a:rPr lang="sv-SE" sz="1600" dirty="0"/>
              <a:t>socialtjänst, Kriminalvård, patient- och anhörigorganisationer </a:t>
            </a:r>
            <a:br>
              <a:rPr lang="sv-SE" sz="1600" dirty="0"/>
            </a:br>
            <a:r>
              <a:rPr lang="sv-SE" sz="1600" dirty="0"/>
              <a:t>och civilsamhället.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sv-SE" sz="1600" b="1" dirty="0"/>
              <a:t>Syfte</a:t>
            </a:r>
          </a:p>
          <a:p>
            <a:pPr marL="257168" indent="-25716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Rädda liv!</a:t>
            </a:r>
          </a:p>
          <a:p>
            <a:pPr marL="257168" indent="-25716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Sprida kunskap och öka användning.</a:t>
            </a:r>
          </a:p>
          <a:p>
            <a:pPr marL="257168" indent="-25716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Sprida viktiga fakta om naloxon och informera om hur vi alla kan bidra till att rädda livet på någon som överdoserat med opioider.</a:t>
            </a:r>
          </a:p>
          <a:p>
            <a:endParaRPr lang="sv-SE" sz="15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091C8AC-B92E-4A47-AD14-3944DF10D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649"/>
          <a:stretch/>
        </p:blipFill>
        <p:spPr>
          <a:xfrm>
            <a:off x="5841580" y="820984"/>
            <a:ext cx="3302420" cy="2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7C87A-9E64-B747-BA1B-D39799B0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2023-06-15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Lär dig rädda liv med naloxon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E757716C-7752-4D7B-B025-6F328088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91" y="739992"/>
            <a:ext cx="7058061" cy="847155"/>
          </a:xfrm>
        </p:spPr>
        <p:txBody>
          <a:bodyPr/>
          <a:lstStyle/>
          <a:p>
            <a:r>
              <a:rPr lang="sv-SE" sz="3000" dirty="0"/>
              <a:t>Varför är det viktigt </a:t>
            </a:r>
            <a:br>
              <a:rPr lang="sv-SE" sz="3000" dirty="0"/>
            </a:br>
            <a:r>
              <a:rPr lang="sv-SE" sz="3000" dirty="0"/>
              <a:t>att känna till och ha kunskap </a:t>
            </a:r>
            <a:br>
              <a:rPr lang="sv-SE" sz="3000" dirty="0"/>
            </a:br>
            <a:r>
              <a:rPr lang="sv-SE" sz="3000" dirty="0"/>
              <a:t>om Naloxon nässpray?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8AB287DD-2909-42A7-AE31-DAE3E2D62994}"/>
              </a:ext>
            </a:extLst>
          </p:cNvPr>
          <p:cNvSpPr txBox="1">
            <a:spLocks/>
          </p:cNvSpPr>
          <p:nvPr/>
        </p:nvSpPr>
        <p:spPr>
          <a:xfrm>
            <a:off x="793691" y="2307620"/>
            <a:ext cx="6959600" cy="37550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56" indent="-271456" algn="l" defTabSz="914377" rtl="0" eaLnBrk="1" latinLnBrk="0" hangingPunct="1">
              <a:spcBef>
                <a:spcPts val="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2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687" indent="-234945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182" indent="-1714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28" indent="-1968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24" indent="-146047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För att: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600" dirty="0"/>
              <a:t>Nästan alla som dör i en överdos i Sverige har överdoserat med opioider.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600" dirty="0"/>
              <a:t>Det räddar liv!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600" dirty="0"/>
              <a:t>Öka spridningen och tillgängligheten av Naloxon bland de </a:t>
            </a:r>
            <a:br>
              <a:rPr lang="sv-SE" sz="1600" dirty="0"/>
            </a:br>
            <a:r>
              <a:rPr lang="sv-SE" sz="1600" dirty="0"/>
              <a:t>som kan tänkas behöva det.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600" dirty="0"/>
              <a:t>Sprida informationen till personer med känt eller misstänkt bruk </a:t>
            </a:r>
            <a:br>
              <a:rPr lang="sv-SE" sz="1600" dirty="0"/>
            </a:br>
            <a:r>
              <a:rPr lang="sv-SE" sz="1600" dirty="0"/>
              <a:t>av opioider.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600" dirty="0"/>
              <a:t>Informera om och erbjuda naloxon till patienter med känt eller </a:t>
            </a:r>
            <a:br>
              <a:rPr lang="sv-SE" sz="1600" dirty="0"/>
            </a:br>
            <a:r>
              <a:rPr lang="sv-SE" sz="1600" dirty="0"/>
              <a:t>misstänkt bruk av opioider.</a:t>
            </a:r>
            <a:endParaRPr lang="sv-SE" sz="1500" dirty="0"/>
          </a:p>
          <a:p>
            <a:pPr marL="0" indent="0">
              <a:buNone/>
            </a:pPr>
            <a:r>
              <a:rPr lang="sv-SE" sz="1600" dirty="0"/>
              <a:t>Exempel på opioider är:</a:t>
            </a:r>
            <a:br>
              <a:rPr lang="sv-SE" sz="1600" dirty="0"/>
            </a:br>
            <a:r>
              <a:rPr lang="sv-SE" sz="1600" dirty="0"/>
              <a:t>Heroin, metadon, </a:t>
            </a:r>
            <a:r>
              <a:rPr lang="sv-SE" sz="1600" dirty="0" err="1"/>
              <a:t>fentanyl</a:t>
            </a:r>
            <a:r>
              <a:rPr lang="sv-SE" sz="1600" dirty="0"/>
              <a:t>, </a:t>
            </a:r>
            <a:r>
              <a:rPr lang="sv-SE" sz="1600" dirty="0" err="1"/>
              <a:t>buprenorfin</a:t>
            </a:r>
            <a:r>
              <a:rPr lang="sv-SE" sz="1600" dirty="0"/>
              <a:t> och smärtstillande mediciner </a:t>
            </a:r>
            <a:br>
              <a:rPr lang="sv-SE" sz="1600" dirty="0"/>
            </a:br>
            <a:r>
              <a:rPr lang="sv-SE" sz="1600" dirty="0"/>
              <a:t>som </a:t>
            </a:r>
            <a:r>
              <a:rPr lang="sv-SE" sz="1600" dirty="0" err="1"/>
              <a:t>tramadol</a:t>
            </a:r>
            <a:r>
              <a:rPr lang="sv-SE" sz="1600" dirty="0"/>
              <a:t> och </a:t>
            </a:r>
            <a:r>
              <a:rPr lang="sv-SE" sz="1600" dirty="0" err="1"/>
              <a:t>oxikodon</a:t>
            </a:r>
            <a:r>
              <a:rPr lang="sv-SE" sz="1600" dirty="0"/>
              <a:t>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sv-SE" dirty="0"/>
          </a:p>
          <a:p>
            <a:pPr marL="342891" indent="-342891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65D7F4D-A3DA-4A9F-9476-58820075F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8676">
            <a:off x="6600583" y="711224"/>
            <a:ext cx="1080000" cy="115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7C87A-9E64-B747-BA1B-D39799B0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Lär dig rädda liv med </a:t>
            </a:r>
            <a:r>
              <a:rPr lang="sv-SE" dirty="0" err="1"/>
              <a:t>naloxon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D576E91-F399-4E70-B7D4-790B330D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649386"/>
            <a:ext cx="6951600" cy="558475"/>
          </a:xfrm>
        </p:spPr>
        <p:txBody>
          <a:bodyPr/>
          <a:lstStyle/>
          <a:p>
            <a:r>
              <a:rPr lang="sv-SE" sz="3400" dirty="0"/>
              <a:t>Vad är Naloxon och </a:t>
            </a:r>
            <a:br>
              <a:rPr lang="sv-SE" sz="3400" dirty="0"/>
            </a:br>
            <a:r>
              <a:rPr lang="sv-SE" sz="3400" dirty="0"/>
              <a:t>hur fungerar det?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DAAB542A-8EBC-4202-861C-B2D3FB0A87B5}"/>
              </a:ext>
            </a:extLst>
          </p:cNvPr>
          <p:cNvSpPr txBox="1">
            <a:spLocks/>
          </p:cNvSpPr>
          <p:nvPr/>
        </p:nvSpPr>
        <p:spPr>
          <a:xfrm>
            <a:off x="801688" y="2297946"/>
            <a:ext cx="6959600" cy="26286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56" indent="-271456" algn="l" defTabSz="914377" rtl="0" eaLnBrk="1" latinLnBrk="0" hangingPunct="1">
              <a:spcBef>
                <a:spcPts val="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2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687" indent="-234945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182" indent="-1714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28" indent="-1968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24" indent="-146047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Naloxon är ett motgift mot alla sorters opioidpreparat.</a:t>
            </a:r>
          </a:p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Naloxon kan </a:t>
            </a:r>
            <a:r>
              <a:rPr lang="sv-SE" sz="1800" i="1" dirty="0"/>
              <a:t>tillfälligt</a:t>
            </a:r>
            <a:r>
              <a:rPr lang="sv-SE" sz="1800" dirty="0"/>
              <a:t> hindra </a:t>
            </a:r>
            <a:r>
              <a:rPr lang="sv-SE" sz="1800" dirty="0" err="1"/>
              <a:t>opioidernas</a:t>
            </a:r>
            <a:r>
              <a:rPr lang="sv-SE" sz="1800" dirty="0"/>
              <a:t> effekt.</a:t>
            </a:r>
          </a:p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Naloxon kan ta bort </a:t>
            </a:r>
            <a:r>
              <a:rPr lang="sv-SE" sz="1800" dirty="0" err="1"/>
              <a:t>opioidernas</a:t>
            </a:r>
            <a:r>
              <a:rPr lang="sv-SE" sz="1800" dirty="0"/>
              <a:t> effekt i cirka 30 minuter.</a:t>
            </a:r>
          </a:p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Naloxon hjälper inte mot överdoser av andra droger.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sv-SE" dirty="0"/>
          </a:p>
          <a:p>
            <a:pPr marL="342891" indent="-342891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901CB8A-17C8-4C15-A632-C3D3403C6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55" y="48785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4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7C87A-9E64-B747-BA1B-D39799B0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Lär dig rädda liv med </a:t>
            </a:r>
            <a:r>
              <a:rPr lang="sv-SE" dirty="0" err="1"/>
              <a:t>naloxon</a:t>
            </a: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0965684-7D5E-473C-B56D-AEEB2BEC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z="3400" dirty="0"/>
              <a:t>Tecken på opioidöverdos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D2C537DB-B916-4EC9-BD02-5E63EF4D0C88}"/>
              </a:ext>
            </a:extLst>
          </p:cNvPr>
          <p:cNvSpPr txBox="1">
            <a:spLocks/>
          </p:cNvSpPr>
          <p:nvPr/>
        </p:nvSpPr>
        <p:spPr>
          <a:xfrm>
            <a:off x="801688" y="1636387"/>
            <a:ext cx="6469445" cy="4158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56" indent="-271456" algn="l" defTabSz="914377" rtl="0" eaLnBrk="1" latinLnBrk="0" hangingPunct="1">
              <a:spcBef>
                <a:spcPts val="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2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687" indent="-234945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182" indent="-1714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28" indent="-1968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24" indent="-146047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sv-SE" sz="1800" dirty="0"/>
              <a:t>Vid opioidöverdos hämmas bland annat andningsreflexen vilket kan leda till andningsstillestånd, hjärtstopp och död.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800" dirty="0"/>
              <a:t>Tecken på opioidöverdos är:</a:t>
            </a:r>
          </a:p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Medvetslös, vaknar inte även om du ropar högt eller </a:t>
            </a:r>
            <a:br>
              <a:rPr lang="sv-SE" sz="1800" dirty="0"/>
            </a:br>
            <a:r>
              <a:rPr lang="sv-SE" sz="1800" dirty="0"/>
              <a:t>gnuggar hårt med knogarna på bröstbenet.</a:t>
            </a:r>
          </a:p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Mycket långsam andning, eller snarkande andning, </a:t>
            </a:r>
            <a:br>
              <a:rPr lang="sv-SE" sz="1800" dirty="0"/>
            </a:br>
            <a:r>
              <a:rPr lang="sv-SE" sz="1800" dirty="0"/>
              <a:t>alternativt har personen slutat andas helt.</a:t>
            </a:r>
          </a:p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Mycket små pupiller.</a:t>
            </a:r>
          </a:p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Blå eller lila läppar och naglar.</a:t>
            </a:r>
          </a:p>
          <a:p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37518CB6-9866-4D17-9BD7-6D9A21F9C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19" y="2335357"/>
            <a:ext cx="1223540" cy="109364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3C616F0-10DF-4CCA-B9CC-DBF658599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92" y="4705319"/>
            <a:ext cx="859424" cy="1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7C87A-9E64-B747-BA1B-D39799B0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Lär dig rädda liv med </a:t>
            </a:r>
            <a:r>
              <a:rPr lang="sv-SE" dirty="0" err="1"/>
              <a:t>naloxon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591CD3AA-0CDB-4088-94B3-2C401B64BF52}"/>
              </a:ext>
            </a:extLst>
          </p:cNvPr>
          <p:cNvSpPr txBox="1">
            <a:spLocks/>
          </p:cNvSpPr>
          <p:nvPr/>
        </p:nvSpPr>
        <p:spPr>
          <a:xfrm>
            <a:off x="858044" y="686356"/>
            <a:ext cx="7427912" cy="1548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3200" dirty="0"/>
              <a:t>När kan naloxon nässpray </a:t>
            </a:r>
            <a:br>
              <a:rPr lang="sv-SE" sz="3200" dirty="0"/>
            </a:br>
            <a:r>
              <a:rPr lang="sv-SE" sz="3200" dirty="0"/>
              <a:t>skrivas ut och när kan </a:t>
            </a:r>
            <a:br>
              <a:rPr lang="sv-SE" sz="3200" dirty="0"/>
            </a:br>
            <a:r>
              <a:rPr lang="sv-SE" sz="3200" dirty="0"/>
              <a:t>det användas?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92D59CA7-7801-4101-AFF3-2733A6296356}"/>
              </a:ext>
            </a:extLst>
          </p:cNvPr>
          <p:cNvSpPr txBox="1">
            <a:spLocks/>
          </p:cNvSpPr>
          <p:nvPr/>
        </p:nvSpPr>
        <p:spPr>
          <a:xfrm>
            <a:off x="858044" y="2844844"/>
            <a:ext cx="6985952" cy="204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56" indent="-271456" algn="l" defTabSz="914377" rtl="0" eaLnBrk="1" latinLnBrk="0" hangingPunct="1">
              <a:spcBef>
                <a:spcPts val="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2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687" indent="-234945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182" indent="-1714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28" indent="-1968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24" indent="-146047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Vid misstanke eller kännedom om att någon använder opioidpreparat.</a:t>
            </a:r>
          </a:p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I samband med en opioidöverdos.</a:t>
            </a:r>
          </a:p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Vid misstanke om opioidöverdos.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6942B3B-41C1-421F-B56C-F5A0821D3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0" y="811663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0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7C87A-9E64-B747-BA1B-D39799B0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Lär dig rädda liv med </a:t>
            </a:r>
            <a:r>
              <a:rPr lang="sv-SE" dirty="0" err="1"/>
              <a:t>naloxon</a:t>
            </a:r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2D5BDEB-4C49-4A82-8128-CBCAE7F9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z="3400" dirty="0"/>
              <a:t>Konsekvenser av: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A6435D6D-B144-470B-B455-299C6C4744CA}"/>
              </a:ext>
            </a:extLst>
          </p:cNvPr>
          <p:cNvSpPr txBox="1">
            <a:spLocks/>
          </p:cNvSpPr>
          <p:nvPr/>
        </p:nvSpPr>
        <p:spPr>
          <a:xfrm>
            <a:off x="801688" y="2425476"/>
            <a:ext cx="6959600" cy="25525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56" indent="-271456" algn="l" defTabSz="914377" rtl="0" eaLnBrk="1" latinLnBrk="0" hangingPunct="1">
              <a:spcBef>
                <a:spcPts val="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2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687" indent="-234945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182" indent="-1714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28" indent="-1968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24" indent="-146047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b="1" dirty="0"/>
              <a:t>Att ge naloxon nässpray</a:t>
            </a:r>
          </a:p>
          <a:p>
            <a:pPr marL="361950" indent="0">
              <a:buNone/>
            </a:pPr>
            <a:r>
              <a:rPr lang="sv-SE" sz="1800" dirty="0"/>
              <a:t>Kan rädda liv. </a:t>
            </a:r>
            <a:br>
              <a:rPr lang="sv-SE" sz="1800" dirty="0"/>
            </a:br>
            <a:r>
              <a:rPr lang="sv-SE" sz="1800" dirty="0"/>
              <a:t>Nässpray med naloxon är inte beroendeframkallande </a:t>
            </a:r>
            <a:br>
              <a:rPr lang="sv-SE" sz="1800" dirty="0"/>
            </a:br>
            <a:r>
              <a:rPr lang="sv-SE" sz="1800" dirty="0"/>
              <a:t>och risken för skada eller biverkningar är mycket begränsade.</a:t>
            </a:r>
          </a:p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800" b="1" dirty="0"/>
              <a:t>Att inte ge </a:t>
            </a:r>
            <a:r>
              <a:rPr lang="sv-SE" sz="1800" b="1" dirty="0" err="1"/>
              <a:t>naloxon</a:t>
            </a:r>
            <a:r>
              <a:rPr lang="sv-SE" sz="1800" b="1" dirty="0"/>
              <a:t> nässpray</a:t>
            </a:r>
            <a:br>
              <a:rPr lang="sv-SE" sz="1800" dirty="0"/>
            </a:br>
            <a:r>
              <a:rPr lang="sv-SE" sz="1800" dirty="0"/>
              <a:t>Risk för andningsstillestånd, hjärtstopp och död!</a:t>
            </a:r>
          </a:p>
          <a:p>
            <a:pPr marL="0" indent="0">
              <a:buNone/>
            </a:pPr>
            <a:br>
              <a:rPr lang="sv-SE" sz="1200" dirty="0"/>
            </a:b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6BE7611-C917-4B01-A43B-26DA5136E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35" y="1189074"/>
            <a:ext cx="1296000" cy="13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7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7C87A-9E64-B747-BA1B-D39799B0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2023-06-15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Lär dig rädda liv med </a:t>
            </a:r>
            <a:r>
              <a:rPr lang="sv-SE" dirty="0" err="1"/>
              <a:t>naloxon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BEEF840-4E42-41EB-B869-5587F44F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690709"/>
            <a:ext cx="6951600" cy="632479"/>
          </a:xfrm>
        </p:spPr>
        <p:txBody>
          <a:bodyPr/>
          <a:lstStyle/>
          <a:p>
            <a:r>
              <a:rPr lang="sv-SE" sz="3400" dirty="0"/>
              <a:t>Vem kan göra vad?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1CE69EAB-EF34-461A-AF10-39DFF7FE2FD8}"/>
              </a:ext>
            </a:extLst>
          </p:cNvPr>
          <p:cNvSpPr txBox="1">
            <a:spLocks/>
          </p:cNvSpPr>
          <p:nvPr/>
        </p:nvSpPr>
        <p:spPr>
          <a:xfrm>
            <a:off x="908368" y="1794617"/>
            <a:ext cx="6959600" cy="40688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56" indent="-271456" algn="l" defTabSz="914377" rtl="0" eaLnBrk="1" latinLnBrk="0" hangingPunct="1">
              <a:spcBef>
                <a:spcPts val="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2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687" indent="-234945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182" indent="-1714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28" indent="-196846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24" indent="-146047" algn="l" defTabSz="914377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 dirty="0"/>
              <a:t>Vad kan du göra som: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800" i="1" dirty="0"/>
              <a:t>inte</a:t>
            </a:r>
            <a:r>
              <a:rPr lang="sv-SE" sz="1800" dirty="0"/>
              <a:t> har rätt att förskriva naloxon?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800" i="1" dirty="0"/>
              <a:t>inte</a:t>
            </a:r>
            <a:r>
              <a:rPr lang="sv-SE" sz="1800" dirty="0"/>
              <a:t> arbetar inom hälso- och sjukvård?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sv-SE" sz="1800" i="1" dirty="0"/>
              <a:t>arbetar</a:t>
            </a:r>
            <a:r>
              <a:rPr lang="sv-SE" sz="1800" dirty="0"/>
              <a:t> inom hälso- och sjukvård?</a:t>
            </a:r>
          </a:p>
          <a:p>
            <a:pPr marL="0" indent="0">
              <a:spcBef>
                <a:spcPts val="1200"/>
              </a:spcBef>
              <a:buNone/>
            </a:pPr>
            <a:endParaRPr lang="sv-SE" sz="1800" dirty="0"/>
          </a:p>
          <a:p>
            <a:pPr marL="0" indent="0">
              <a:spcBef>
                <a:spcPts val="1200"/>
              </a:spcBef>
              <a:buNone/>
            </a:pPr>
            <a:r>
              <a:rPr lang="sv-SE" sz="1800" dirty="0"/>
              <a:t>I dagsläget är själva läkemedlet naloxon nässpray endast tillgängligt via hälso- och sjukvårdens verksamheter.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800" b="1" dirty="0"/>
              <a:t>Men du kan </a:t>
            </a:r>
            <a:r>
              <a:rPr lang="sv-SE" sz="1800" b="1" i="1" dirty="0"/>
              <a:t>alltid</a:t>
            </a:r>
            <a:r>
              <a:rPr lang="sv-SE" sz="1800" b="1" dirty="0"/>
              <a:t> sprida information och kunskap!</a:t>
            </a:r>
          </a:p>
          <a:p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15E3294-8512-44F6-A881-AC2F080B9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760" y="562103"/>
            <a:ext cx="1620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9977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.potx" id="{1291C818-39D4-42B9-BE00-7B93374DFC82}" vid="{C896098F-2590-413C-9DEA-C34AC6F6533C}"/>
    </a:ext>
  </a:extLst>
</a:theme>
</file>

<file path=ppt/theme/theme2.xml><?xml version="1.0" encoding="utf-8"?>
<a:theme xmlns:a="http://schemas.openxmlformats.org/drawingml/2006/main" name="1_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 PPT-sve</Template>
  <TotalTime>43748</TotalTime>
  <Words>1719</Words>
  <Application>Microsoft Office PowerPoint</Application>
  <PresentationFormat>Bildspel på skärmen (4:3)</PresentationFormat>
  <Paragraphs>220</Paragraphs>
  <Slides>29</Slides>
  <Notes>25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SoS-PPT-svensk-150922</vt:lpstr>
      <vt:lpstr>1_SoS-PPT-svensk-150922</vt:lpstr>
      <vt:lpstr>Rädda liv med naloxon</vt:lpstr>
      <vt:lpstr>Här får du kunskap  som kan rädda liv </vt:lpstr>
      <vt:lpstr>Rädda liv med Naloxon</vt:lpstr>
      <vt:lpstr>Varför är det viktigt  att känna till och ha kunskap  om Naloxon nässpray?</vt:lpstr>
      <vt:lpstr>Vad är Naloxon och  hur fungerar det?</vt:lpstr>
      <vt:lpstr>Tecken på opioidöverdos</vt:lpstr>
      <vt:lpstr>PowerPoint-presentation</vt:lpstr>
      <vt:lpstr>Konsekvenser av:</vt:lpstr>
      <vt:lpstr>Vem kan göra vad?</vt:lpstr>
      <vt:lpstr>Vad kan verksamheter och privatpersoner göra som inte arbetar inom hälso- och sjukvård?  Alla kan göra skillnad! </vt:lpstr>
      <vt:lpstr>PowerPoint-presentation</vt:lpstr>
      <vt:lpstr>Socialstyrelsens stödmaterial</vt:lpstr>
      <vt:lpstr>Beställningsbart material via  Socialstyrelsen.se </vt:lpstr>
      <vt:lpstr>Utskriftsvänligt material via Socialstyrelsen.se </vt:lpstr>
      <vt:lpstr>Stöd vid samtal om naloxon</vt:lpstr>
      <vt:lpstr>Till dig som ska hålla samtal om naloxon</vt:lpstr>
      <vt:lpstr>Informationen vänder sig till den som:  </vt:lpstr>
      <vt:lpstr>Naloxon kan häva  en opioidöverdos</vt:lpstr>
      <vt:lpstr>Naloxon hjälper mot  opioidöverdoser</vt:lpstr>
      <vt:lpstr>Naloxon finns som nässprej   </vt:lpstr>
      <vt:lpstr>Vad ökar risken för överdos?</vt:lpstr>
      <vt:lpstr>Ring alltid 112 vid misstanke om överdos </vt:lpstr>
      <vt:lpstr>Känn igen en opioidöverdos</vt:lpstr>
      <vt:lpstr>Opioidöverdos? Gör så här:</vt:lpstr>
      <vt:lpstr>OBS! Testspreja aldrig i luften</vt:lpstr>
      <vt:lpstr>Bedöm efter första dosen </vt:lpstr>
      <vt:lpstr>Kom ihåg  – korta fakta om naloxon:</vt:lpstr>
      <vt:lpstr>Praktiska råd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Socialstyrelsens Powerpointmall</dc:title>
  <dc:creator>Johansson, Pernilla</dc:creator>
  <cp:lastModifiedBy>Laukkanen, Tiina</cp:lastModifiedBy>
  <cp:revision>2094</cp:revision>
  <cp:lastPrinted>2023-06-08T09:28:43Z</cp:lastPrinted>
  <dcterms:created xsi:type="dcterms:W3CDTF">2018-09-14T08:12:25Z</dcterms:created>
  <dcterms:modified xsi:type="dcterms:W3CDTF">2023-06-14T06:09:41Z</dcterms:modified>
</cp:coreProperties>
</file>