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3" r:id="rId3"/>
    <p:sldId id="300" r:id="rId4"/>
    <p:sldId id="264" r:id="rId5"/>
    <p:sldId id="265" r:id="rId6"/>
    <p:sldId id="308" r:id="rId7"/>
    <p:sldId id="310" r:id="rId8"/>
    <p:sldId id="293" r:id="rId9"/>
    <p:sldId id="292" r:id="rId10"/>
    <p:sldId id="291" r:id="rId11"/>
    <p:sldId id="288" r:id="rId12"/>
    <p:sldId id="304" r:id="rId13"/>
    <p:sldId id="309" r:id="rId14"/>
    <p:sldId id="301" r:id="rId15"/>
    <p:sldId id="294" r:id="rId16"/>
    <p:sldId id="297" r:id="rId17"/>
    <p:sldId id="295" r:id="rId18"/>
    <p:sldId id="298" r:id="rId19"/>
    <p:sldId id="296" r:id="rId20"/>
    <p:sldId id="299" r:id="rId21"/>
    <p:sldId id="302" r:id="rId22"/>
    <p:sldId id="269" r:id="rId23"/>
    <p:sldId id="270" r:id="rId24"/>
    <p:sldId id="271" r:id="rId25"/>
    <p:sldId id="272" r:id="rId26"/>
    <p:sldId id="273" r:id="rId27"/>
    <p:sldId id="311" r:id="rId28"/>
    <p:sldId id="258"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E045C5C0-6661-4492-9E96-5256CF0C7185}">
          <p14:sldIdLst>
            <p14:sldId id="256"/>
            <p14:sldId id="263"/>
            <p14:sldId id="300"/>
            <p14:sldId id="264"/>
            <p14:sldId id="265"/>
            <p14:sldId id="308"/>
            <p14:sldId id="310"/>
            <p14:sldId id="293"/>
            <p14:sldId id="292"/>
            <p14:sldId id="291"/>
            <p14:sldId id="288"/>
            <p14:sldId id="304"/>
            <p14:sldId id="309"/>
            <p14:sldId id="301"/>
            <p14:sldId id="294"/>
            <p14:sldId id="297"/>
            <p14:sldId id="295"/>
            <p14:sldId id="298"/>
            <p14:sldId id="296"/>
            <p14:sldId id="299"/>
            <p14:sldId id="302"/>
            <p14:sldId id="269"/>
            <p14:sldId id="270"/>
            <p14:sldId id="271"/>
            <p14:sldId id="272"/>
            <p14:sldId id="273"/>
            <p14:sldId id="311"/>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149132-1803-93A1-F3AC-73241330B007}" name="Louise Boudin" initials="LB" userId="Louise Boudin" providerId="None"/>
  <p188:author id="{4C70E1E5-5982-AA32-78C7-F79B6723564C}" name="Agåker, Eva" initials="EA" userId="S::Eva.Agaker@socialstyrelsen.se::e31d51bd-e7b3-4363-b801-8300dfd203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gåker, Eva" initials="AE" lastIdx="21" clrIdx="0">
    <p:extLst>
      <p:ext uri="{19B8F6BF-5375-455C-9EA6-DF929625EA0E}">
        <p15:presenceInfo xmlns:p15="http://schemas.microsoft.com/office/powerpoint/2012/main" userId="S-1-5-21-2075942658-1792417684-393963531-20547" providerId="AD"/>
      </p:ext>
    </p:extLst>
  </p:cmAuthor>
  <p:cmAuthor id="2" name="Hägg, Ellinor" initials="HE" lastIdx="1" clrIdx="1">
    <p:extLst>
      <p:ext uri="{19B8F6BF-5375-455C-9EA6-DF929625EA0E}">
        <p15:presenceInfo xmlns:p15="http://schemas.microsoft.com/office/powerpoint/2012/main" userId="S-1-5-21-2075942658-1792417684-393963531-46065" providerId="AD"/>
      </p:ext>
    </p:extLst>
  </p:cmAuthor>
  <p:cmAuthor id="3" name="Louise Boudin" initials="LB" lastIdx="10" clrIdx="2">
    <p:extLst>
      <p:ext uri="{19B8F6BF-5375-455C-9EA6-DF929625EA0E}">
        <p15:presenceInfo xmlns:p15="http://schemas.microsoft.com/office/powerpoint/2012/main" userId="Louise Boudin" providerId="None"/>
      </p:ext>
    </p:extLst>
  </p:cmAuthor>
  <p:cmAuthor id="4" name="Liselott Glassel" initials="LG" lastIdx="8" clrIdx="3">
    <p:extLst>
      <p:ext uri="{19B8F6BF-5375-455C-9EA6-DF929625EA0E}">
        <p15:presenceInfo xmlns:p15="http://schemas.microsoft.com/office/powerpoint/2012/main" userId="S-1-5-21-3760858185-3633151434-156158096-117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96A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84784" autoAdjust="0"/>
  </p:normalViewPr>
  <p:slideViewPr>
    <p:cSldViewPr snapToGrid="0">
      <p:cViewPr varScale="1">
        <p:scale>
          <a:sx n="81" d="100"/>
          <a:sy n="81"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93700-7144-4F66-ABD4-3163635B036F}" type="datetimeFigureOut">
              <a:rPr lang="sv-SE" smtClean="0"/>
              <a:t>2026-02-18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4750E-51E8-48FF-8CEB-62BF99412C55}" type="slidenum">
              <a:rPr lang="sv-SE" smtClean="0"/>
              <a:t>‹#›</a:t>
            </a:fld>
            <a:endParaRPr lang="sv-SE"/>
          </a:p>
        </p:txBody>
      </p:sp>
    </p:spTree>
    <p:extLst>
      <p:ext uri="{BB962C8B-B14F-4D97-AF65-F5344CB8AC3E}">
        <p14:creationId xmlns:p14="http://schemas.microsoft.com/office/powerpoint/2010/main" val="171557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ocialstyrelsen.se/publikationer/instabilitet-bland-barn-och-unga-placerade-i-heldygnsvard-enligt-sol-och-lvu--2023-5-85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SAMS – är ett stöd som hjälper dig att göra skillnad för barn och unga i samhällsvård. Målet är enkelt men viktigt: att varje barn och ung person, oavsett bakgrund, ska ha en bra och kontinuerlig skolgång.</a:t>
            </a:r>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a:t>
            </a:fld>
            <a:endParaRPr lang="sv-SE"/>
          </a:p>
        </p:txBody>
      </p:sp>
    </p:spTree>
    <p:extLst>
      <p:ext uri="{BB962C8B-B14F-4D97-AF65-F5344CB8AC3E}">
        <p14:creationId xmlns:p14="http://schemas.microsoft.com/office/powerpoint/2010/main" val="127236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Del 2, visar stegen som ingår i SAMS och tydliggör vad som behöver göras, vem som ansvarar och syftet med steget. Den kan fungera som ett underlag när ni ska ni börjar använda stödet  och vill gå igenom stegen tillsammans. </a:t>
            </a:r>
          </a:p>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14</a:t>
            </a:fld>
            <a:endParaRPr lang="sv-SE"/>
          </a:p>
        </p:txBody>
      </p:sp>
    </p:spTree>
    <p:extLst>
      <p:ext uri="{BB962C8B-B14F-4D97-AF65-F5344CB8AC3E}">
        <p14:creationId xmlns:p14="http://schemas.microsoft.com/office/powerpoint/2010/main" val="217253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214750E-51E8-48FF-8CEB-62BF99412C55}" type="slidenum">
              <a:rPr lang="sv-SE" smtClean="0"/>
              <a:t>27</a:t>
            </a:fld>
            <a:endParaRPr lang="sv-SE"/>
          </a:p>
        </p:txBody>
      </p:sp>
    </p:spTree>
    <p:extLst>
      <p:ext uri="{BB962C8B-B14F-4D97-AF65-F5344CB8AC3E}">
        <p14:creationId xmlns:p14="http://schemas.microsoft.com/office/powerpoint/2010/main" val="100197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 1, är en presentation som kan användas när ni ska berätta om eller börja använda SAMS. </a:t>
            </a:r>
          </a:p>
        </p:txBody>
      </p:sp>
      <p:sp>
        <p:nvSpPr>
          <p:cNvPr id="4" name="Platshållare för bildnummer 3"/>
          <p:cNvSpPr>
            <a:spLocks noGrp="1"/>
          </p:cNvSpPr>
          <p:nvPr>
            <p:ph type="sldNum" sz="quarter" idx="5"/>
          </p:nvPr>
        </p:nvSpPr>
        <p:spPr/>
        <p:txBody>
          <a:bodyPr/>
          <a:lstStyle/>
          <a:p>
            <a:fld id="{6214750E-51E8-48FF-8CEB-62BF99412C55}" type="slidenum">
              <a:rPr lang="sv-SE" smtClean="0"/>
              <a:t>3</a:t>
            </a:fld>
            <a:endParaRPr lang="sv-SE"/>
          </a:p>
        </p:txBody>
      </p:sp>
    </p:spTree>
    <p:extLst>
      <p:ext uri="{BB962C8B-B14F-4D97-AF65-F5344CB8AC3E}">
        <p14:creationId xmlns:p14="http://schemas.microsoft.com/office/powerpoint/2010/main" val="61378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4</a:t>
            </a:fld>
            <a:endParaRPr lang="sv-SE"/>
          </a:p>
        </p:txBody>
      </p:sp>
    </p:spTree>
    <p:extLst>
      <p:ext uri="{BB962C8B-B14F-4D97-AF65-F5344CB8AC3E}">
        <p14:creationId xmlns:p14="http://schemas.microsoft.com/office/powerpoint/2010/main" val="170861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betydligt vanligare med låga betyg och avsaknad av gymnasieutbildning bland barn och unga som varit placerade än bland jämnåriga som inte varit placerade. Det finns också ett tydligt samband mellan antalet placeringstillfällen och skolresultat samt utbildningsnivå.  Placerade barn och unga flyttar också oftare när de inte är placerade. </a:t>
            </a:r>
          </a:p>
          <a:p>
            <a:endParaRPr lang="sv-SE" dirty="0"/>
          </a:p>
          <a:p>
            <a:endParaRPr lang="sv-SE" dirty="0"/>
          </a:p>
          <a:p>
            <a:r>
              <a:rPr lang="sv-SE" dirty="0"/>
              <a:t>Källa: </a:t>
            </a:r>
            <a:r>
              <a:rPr lang="sv-SE" sz="1200" b="0" i="0" u="none" strike="noStrike" kern="1200" dirty="0">
                <a:solidFill>
                  <a:schemeClr val="tx1"/>
                </a:solidFill>
                <a:effectLst/>
                <a:latin typeface="+mn-lt"/>
                <a:ea typeface="+mn-ea"/>
                <a:cs typeface="+mn-cs"/>
                <a:hlinkClick r:id="rId3"/>
              </a:rPr>
              <a:t>Instabilitet bland barn och unga placerade i heldygnsvård enligt </a:t>
            </a:r>
            <a:r>
              <a:rPr lang="sv-SE" sz="1200" b="0" i="0" u="none" strike="noStrike" kern="1200" dirty="0" err="1">
                <a:solidFill>
                  <a:schemeClr val="tx1"/>
                </a:solidFill>
                <a:effectLst/>
                <a:latin typeface="+mn-lt"/>
                <a:ea typeface="+mn-ea"/>
                <a:cs typeface="+mn-cs"/>
                <a:hlinkClick r:id="rId3"/>
              </a:rPr>
              <a:t>SoL</a:t>
            </a:r>
            <a:r>
              <a:rPr lang="sv-SE" sz="1200" b="0" i="0" u="none" strike="noStrike" kern="1200" dirty="0">
                <a:solidFill>
                  <a:schemeClr val="tx1"/>
                </a:solidFill>
                <a:effectLst/>
                <a:latin typeface="+mn-lt"/>
                <a:ea typeface="+mn-ea"/>
                <a:cs typeface="+mn-cs"/>
                <a:hlinkClick r:id="rId3"/>
              </a:rPr>
              <a:t> och LVU</a:t>
            </a:r>
            <a:r>
              <a:rPr lang="sv-SE" sz="1200" b="0" i="0" u="none" strike="noStrike" kern="1200" dirty="0">
                <a:solidFill>
                  <a:schemeClr val="tx1"/>
                </a:solidFill>
                <a:effectLst/>
                <a:latin typeface="+mn-lt"/>
                <a:ea typeface="+mn-ea"/>
                <a:cs typeface="+mn-cs"/>
              </a:rPr>
              <a:t> (Socialstyrelsen)</a:t>
            </a:r>
            <a:endParaRPr lang="sv-SE" dirty="0"/>
          </a:p>
          <a:p>
            <a:r>
              <a:rPr lang="sv-SE" sz="1200" b="0" i="0" kern="1200" dirty="0">
                <a:solidFill>
                  <a:schemeClr val="tx1"/>
                </a:solidFill>
                <a:effectLst/>
                <a:latin typeface="+mn-lt"/>
                <a:ea typeface="+mn-ea"/>
                <a:cs typeface="+mn-cs"/>
              </a:rPr>
              <a:t>Artikelnummer: 2023-5-8548|Publicerad: 2023-05-29</a:t>
            </a:r>
          </a:p>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6</a:t>
            </a:fld>
            <a:endParaRPr lang="sv-SE"/>
          </a:p>
        </p:txBody>
      </p:sp>
    </p:spTree>
    <p:extLst>
      <p:ext uri="{BB962C8B-B14F-4D97-AF65-F5344CB8AC3E}">
        <p14:creationId xmlns:p14="http://schemas.microsoft.com/office/powerpoint/2010/main" val="151104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7</a:t>
            </a:fld>
            <a:endParaRPr lang="sv-SE"/>
          </a:p>
        </p:txBody>
      </p:sp>
    </p:spTree>
    <p:extLst>
      <p:ext uri="{BB962C8B-B14F-4D97-AF65-F5344CB8AC3E}">
        <p14:creationId xmlns:p14="http://schemas.microsoft.com/office/powerpoint/2010/main" val="60403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9</a:t>
            </a:fld>
            <a:endParaRPr lang="sv-SE"/>
          </a:p>
        </p:txBody>
      </p:sp>
    </p:spTree>
    <p:extLst>
      <p:ext uri="{BB962C8B-B14F-4D97-AF65-F5344CB8AC3E}">
        <p14:creationId xmlns:p14="http://schemas.microsoft.com/office/powerpoint/2010/main" val="47697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varje fas finns en tydlig översikt, så att alla inblandade vet vad som behöver göras, vem som ansvarar och varför det är viktigt</a:t>
            </a:r>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10</a:t>
            </a:fld>
            <a:endParaRPr lang="sv-SE"/>
          </a:p>
        </p:txBody>
      </p:sp>
    </p:spTree>
    <p:extLst>
      <p:ext uri="{BB962C8B-B14F-4D97-AF65-F5344CB8AC3E}">
        <p14:creationId xmlns:p14="http://schemas.microsoft.com/office/powerpoint/2010/main" val="297788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12</a:t>
            </a:fld>
            <a:endParaRPr lang="sv-SE"/>
          </a:p>
        </p:txBody>
      </p:sp>
    </p:spTree>
    <p:extLst>
      <p:ext uri="{BB962C8B-B14F-4D97-AF65-F5344CB8AC3E}">
        <p14:creationId xmlns:p14="http://schemas.microsoft.com/office/powerpoint/2010/main" val="129936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SAMS är framtaget för att vara ett praktiskt stöd i det dagliga arbetet. Du behöver därför inte läsa hela stödet varje gång du ska utföra en arbetsuppgift. Det kan räcka med att du följer de steg som gäller för din roll i det aktuella momentet. </a:t>
            </a:r>
          </a:p>
          <a:p>
            <a:r>
              <a:rPr lang="sv-SE" sz="1200" kern="1200" dirty="0">
                <a:solidFill>
                  <a:schemeClr val="tx1"/>
                </a:solidFill>
                <a:effectLst/>
                <a:latin typeface="+mn-lt"/>
                <a:ea typeface="+mn-ea"/>
                <a:cs typeface="+mn-cs"/>
              </a:rPr>
              <a:t>Samtidigt kan det vara värdefullt att någon gång läsa igenom hela stödmaterialet, till exempel i samband med introduktion eller kompetensutveckling. Att läsa hela stödet kan ge:</a:t>
            </a:r>
          </a:p>
          <a:p>
            <a:pPr lvl="0"/>
            <a:r>
              <a:rPr lang="sv-SE" sz="1200" kern="1200" dirty="0">
                <a:solidFill>
                  <a:schemeClr val="tx1"/>
                </a:solidFill>
                <a:effectLst/>
                <a:latin typeface="+mn-lt"/>
                <a:ea typeface="+mn-ea"/>
                <a:cs typeface="+mn-cs"/>
              </a:rPr>
              <a:t>ökad förståelse för socialtjänsten och skolans uppdrag och arbetssätt, vilket kan bidra till en bättre samverkan.</a:t>
            </a:r>
          </a:p>
          <a:p>
            <a:pPr lvl="0"/>
            <a:r>
              <a:rPr lang="sv-SE" sz="1200" kern="1200" dirty="0">
                <a:solidFill>
                  <a:schemeClr val="tx1"/>
                </a:solidFill>
                <a:effectLst/>
                <a:latin typeface="+mn-lt"/>
                <a:ea typeface="+mn-ea"/>
                <a:cs typeface="+mn-cs"/>
              </a:rPr>
              <a:t>En tydlig bild av roller, ansvar och lagstöd, vilken kan bidra till ökad trygghet i din egen yrkesroll i mötet med andra aktörer.</a:t>
            </a:r>
          </a:p>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13</a:t>
            </a:fld>
            <a:endParaRPr lang="sv-SE"/>
          </a:p>
        </p:txBody>
      </p:sp>
    </p:spTree>
    <p:extLst>
      <p:ext uri="{BB962C8B-B14F-4D97-AF65-F5344CB8AC3E}">
        <p14:creationId xmlns:p14="http://schemas.microsoft.com/office/powerpoint/2010/main" val="2654263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pic>
        <p:nvPicPr>
          <p:cNvPr id="9" name="Bildobjekt 8">
            <a:extLst>
              <a:ext uri="{FF2B5EF4-FFF2-40B4-BE49-F238E27FC236}">
                <a16:creationId xmlns:a16="http://schemas.microsoft.com/office/drawing/2014/main" id="{0F324120-3799-43D3-BDA1-98A3519FD4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5140" y="739100"/>
            <a:ext cx="1427910" cy="295715"/>
          </a:xfrm>
          <a:prstGeom prst="rect">
            <a:avLst/>
          </a:prstGeom>
        </p:spPr>
      </p:pic>
      <p:pic>
        <p:nvPicPr>
          <p:cNvPr id="10" name="Bildobjekt 9">
            <a:extLst>
              <a:ext uri="{FF2B5EF4-FFF2-40B4-BE49-F238E27FC236}">
                <a16:creationId xmlns:a16="http://schemas.microsoft.com/office/drawing/2014/main" id="{40B93AA6-38FA-49F6-88ED-1B132A476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96779" y="638096"/>
            <a:ext cx="1085469" cy="396719"/>
          </a:xfrm>
          <a:prstGeom prst="rect">
            <a:avLst/>
          </a:prstGeom>
        </p:spPr>
      </p:pic>
      <p:pic>
        <p:nvPicPr>
          <p:cNvPr id="11" name="Bildobjekt 10">
            <a:extLst>
              <a:ext uri="{FF2B5EF4-FFF2-40B4-BE49-F238E27FC236}">
                <a16:creationId xmlns:a16="http://schemas.microsoft.com/office/drawing/2014/main" id="{B724F4C1-52FA-4E3B-8501-E3DB341F8C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7199" y="811835"/>
            <a:ext cx="1304214" cy="222980"/>
          </a:xfrm>
          <a:prstGeom prst="rect">
            <a:avLst/>
          </a:prstGeom>
        </p:spPr>
      </p:pic>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7">
            <a:extLst>
              <a:ext uri="{FF2B5EF4-FFF2-40B4-BE49-F238E27FC236}">
                <a16:creationId xmlns:a16="http://schemas.microsoft.com/office/drawing/2014/main" id="{080D0C6E-948D-4F8C-8F65-86A93BF1A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235044"/>
            <a:ext cx="1427910" cy="295715"/>
          </a:xfrm>
          <a:prstGeom prst="rect">
            <a:avLst/>
          </a:prstGeom>
        </p:spPr>
      </p:pic>
      <p:pic>
        <p:nvPicPr>
          <p:cNvPr id="11" name="Bildobjekt 10">
            <a:extLst>
              <a:ext uri="{FF2B5EF4-FFF2-40B4-BE49-F238E27FC236}">
                <a16:creationId xmlns:a16="http://schemas.microsoft.com/office/drawing/2014/main" id="{E090879B-7D5A-406A-8AF1-FAADCDA81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134040"/>
            <a:ext cx="1085469" cy="396719"/>
          </a:xfrm>
          <a:prstGeom prst="rect">
            <a:avLst/>
          </a:prstGeom>
        </p:spPr>
      </p:pic>
      <p:pic>
        <p:nvPicPr>
          <p:cNvPr id="12" name="Bildobjekt 11">
            <a:extLst>
              <a:ext uri="{FF2B5EF4-FFF2-40B4-BE49-F238E27FC236}">
                <a16:creationId xmlns:a16="http://schemas.microsoft.com/office/drawing/2014/main" id="{CF57490E-6BB5-4F1A-8B8A-3D28BC45E9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307779"/>
            <a:ext cx="1304214" cy="22298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10" name="Bildobjekt 9">
            <a:extLst>
              <a:ext uri="{FF2B5EF4-FFF2-40B4-BE49-F238E27FC236}">
                <a16:creationId xmlns:a16="http://schemas.microsoft.com/office/drawing/2014/main" id="{DF1A7355-13F1-4CD4-B41C-C6B279205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184543"/>
            <a:ext cx="1427910" cy="295715"/>
          </a:xfrm>
          <a:prstGeom prst="rect">
            <a:avLst/>
          </a:prstGeom>
        </p:spPr>
      </p:pic>
      <p:pic>
        <p:nvPicPr>
          <p:cNvPr id="12" name="Bildobjekt 11">
            <a:extLst>
              <a:ext uri="{FF2B5EF4-FFF2-40B4-BE49-F238E27FC236}">
                <a16:creationId xmlns:a16="http://schemas.microsoft.com/office/drawing/2014/main" id="{892BA5B1-209A-4929-BC4D-A0EF03B43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042666"/>
            <a:ext cx="1085469" cy="579468"/>
          </a:xfrm>
          <a:prstGeom prst="rect">
            <a:avLst/>
          </a:prstGeom>
        </p:spPr>
      </p:pic>
      <p:pic>
        <p:nvPicPr>
          <p:cNvPr id="13" name="Bildobjekt 12">
            <a:extLst>
              <a:ext uri="{FF2B5EF4-FFF2-40B4-BE49-F238E27FC236}">
                <a16:creationId xmlns:a16="http://schemas.microsoft.com/office/drawing/2014/main" id="{20432A4F-986D-4F06-AD31-EC5EE6F456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220910"/>
            <a:ext cx="1304214" cy="22298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6" name="Bildobjekt 5">
            <a:extLst>
              <a:ext uri="{FF2B5EF4-FFF2-40B4-BE49-F238E27FC236}">
                <a16:creationId xmlns:a16="http://schemas.microsoft.com/office/drawing/2014/main" id="{0E673425-46E0-44EE-9FF1-2E8A2C7D5C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5978" y="5797251"/>
            <a:ext cx="1427910" cy="295715"/>
          </a:xfrm>
          <a:prstGeom prst="rect">
            <a:avLst/>
          </a:prstGeom>
        </p:spPr>
      </p:pic>
      <p:pic>
        <p:nvPicPr>
          <p:cNvPr id="9" name="Bildobjekt 8">
            <a:extLst>
              <a:ext uri="{FF2B5EF4-FFF2-40B4-BE49-F238E27FC236}">
                <a16:creationId xmlns:a16="http://schemas.microsoft.com/office/drawing/2014/main" id="{345B0B53-8F25-4441-9538-F7FEB20D1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7617" y="5655374"/>
            <a:ext cx="1085469" cy="579468"/>
          </a:xfrm>
          <a:prstGeom prst="rect">
            <a:avLst/>
          </a:prstGeom>
        </p:spPr>
      </p:pic>
      <p:pic>
        <p:nvPicPr>
          <p:cNvPr id="10" name="Bildobjekt 9">
            <a:extLst>
              <a:ext uri="{FF2B5EF4-FFF2-40B4-BE49-F238E27FC236}">
                <a16:creationId xmlns:a16="http://schemas.microsoft.com/office/drawing/2014/main" id="{92380713-7F63-4126-99DD-5FCCDAF59D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8037" y="5833618"/>
            <a:ext cx="1304214" cy="222980"/>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8" name="Grupp 7">
            <a:extLst>
              <a:ext uri="{FF2B5EF4-FFF2-40B4-BE49-F238E27FC236}">
                <a16:creationId xmlns:a16="http://schemas.microsoft.com/office/drawing/2014/main" id="{628F86B7-9697-426A-B74F-7F714F3488EC}"/>
              </a:ext>
            </a:extLst>
          </p:cNvPr>
          <p:cNvGrpSpPr/>
          <p:nvPr userDrawn="1"/>
        </p:nvGrpSpPr>
        <p:grpSpPr>
          <a:xfrm>
            <a:off x="1694269" y="2852928"/>
            <a:ext cx="8997636" cy="736740"/>
            <a:chOff x="637199" y="638096"/>
            <a:chExt cx="4845049" cy="396719"/>
          </a:xfrm>
        </p:grpSpPr>
        <p:pic>
          <p:nvPicPr>
            <p:cNvPr id="10" name="Bildobjekt 9">
              <a:extLst>
                <a:ext uri="{FF2B5EF4-FFF2-40B4-BE49-F238E27FC236}">
                  <a16:creationId xmlns:a16="http://schemas.microsoft.com/office/drawing/2014/main" id="{80D88C69-B88C-4072-8073-83A9205B3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140" y="739100"/>
              <a:ext cx="1427910" cy="295715"/>
            </a:xfrm>
            <a:prstGeom prst="rect">
              <a:avLst/>
            </a:prstGeom>
          </p:spPr>
        </p:pic>
        <p:pic>
          <p:nvPicPr>
            <p:cNvPr id="11" name="Bildobjekt 10">
              <a:extLst>
                <a:ext uri="{FF2B5EF4-FFF2-40B4-BE49-F238E27FC236}">
                  <a16:creationId xmlns:a16="http://schemas.microsoft.com/office/drawing/2014/main" id="{E16121C4-EEB9-4C07-ADD2-399C0D04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779" y="638096"/>
              <a:ext cx="1085469" cy="396719"/>
            </a:xfrm>
            <a:prstGeom prst="rect">
              <a:avLst/>
            </a:prstGeom>
          </p:spPr>
        </p:pic>
        <p:pic>
          <p:nvPicPr>
            <p:cNvPr id="12" name="Bildobjekt 11">
              <a:extLst>
                <a:ext uri="{FF2B5EF4-FFF2-40B4-BE49-F238E27FC236}">
                  <a16:creationId xmlns:a16="http://schemas.microsoft.com/office/drawing/2014/main" id="{15D3F8F5-7F43-47C5-98C7-A0E632E19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99" y="811835"/>
              <a:ext cx="1304214" cy="222980"/>
            </a:xfrm>
            <a:prstGeom prst="rect">
              <a:avLst/>
            </a:prstGeom>
          </p:spPr>
        </p:pic>
      </p:grpSp>
    </p:spTree>
    <p:extLst>
      <p:ext uri="{BB962C8B-B14F-4D97-AF65-F5344CB8AC3E}">
        <p14:creationId xmlns:p14="http://schemas.microsoft.com/office/powerpoint/2010/main" val="24377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pic>
        <p:nvPicPr>
          <p:cNvPr id="9" name="Bildobjekt 8">
            <a:extLst>
              <a:ext uri="{FF2B5EF4-FFF2-40B4-BE49-F238E27FC236}">
                <a16:creationId xmlns:a16="http://schemas.microsoft.com/office/drawing/2014/main" id="{182A809C-DC77-47FA-A675-F8446F1A4C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184543"/>
            <a:ext cx="1427910" cy="295715"/>
          </a:xfrm>
          <a:prstGeom prst="rect">
            <a:avLst/>
          </a:prstGeom>
        </p:spPr>
      </p:pic>
      <p:pic>
        <p:nvPicPr>
          <p:cNvPr id="10" name="Bildobjekt 9">
            <a:extLst>
              <a:ext uri="{FF2B5EF4-FFF2-40B4-BE49-F238E27FC236}">
                <a16:creationId xmlns:a16="http://schemas.microsoft.com/office/drawing/2014/main" id="{0FD161E5-3F72-468D-93E1-138FB1D371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042666"/>
            <a:ext cx="1085469" cy="579468"/>
          </a:xfrm>
          <a:prstGeom prst="rect">
            <a:avLst/>
          </a:prstGeom>
        </p:spPr>
      </p:pic>
      <p:pic>
        <p:nvPicPr>
          <p:cNvPr id="11" name="Bildobjekt 10">
            <a:extLst>
              <a:ext uri="{FF2B5EF4-FFF2-40B4-BE49-F238E27FC236}">
                <a16:creationId xmlns:a16="http://schemas.microsoft.com/office/drawing/2014/main" id="{450DE7B5-44C3-4038-969E-119F35BA23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220910"/>
            <a:ext cx="1304214" cy="222980"/>
          </a:xfrm>
          <a:prstGeom prst="rect">
            <a:avLst/>
          </a:prstGeom>
        </p:spPr>
      </p:pic>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pic>
        <p:nvPicPr>
          <p:cNvPr id="9" name="Bildobjekt 8">
            <a:extLst>
              <a:ext uri="{FF2B5EF4-FFF2-40B4-BE49-F238E27FC236}">
                <a16:creationId xmlns:a16="http://schemas.microsoft.com/office/drawing/2014/main" id="{355DAEA4-7E67-452C-8286-E980740E0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184543"/>
            <a:ext cx="1427910" cy="295715"/>
          </a:xfrm>
          <a:prstGeom prst="rect">
            <a:avLst/>
          </a:prstGeom>
        </p:spPr>
      </p:pic>
      <p:pic>
        <p:nvPicPr>
          <p:cNvPr id="10" name="Bildobjekt 9">
            <a:extLst>
              <a:ext uri="{FF2B5EF4-FFF2-40B4-BE49-F238E27FC236}">
                <a16:creationId xmlns:a16="http://schemas.microsoft.com/office/drawing/2014/main" id="{16550452-3419-4F4F-B885-6FF1F8CD6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042666"/>
            <a:ext cx="1085469" cy="579468"/>
          </a:xfrm>
          <a:prstGeom prst="rect">
            <a:avLst/>
          </a:prstGeom>
        </p:spPr>
      </p:pic>
      <p:pic>
        <p:nvPicPr>
          <p:cNvPr id="11" name="Bildobjekt 10">
            <a:extLst>
              <a:ext uri="{FF2B5EF4-FFF2-40B4-BE49-F238E27FC236}">
                <a16:creationId xmlns:a16="http://schemas.microsoft.com/office/drawing/2014/main" id="{2ACDDAA7-72D7-46E7-A515-958948E280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220910"/>
            <a:ext cx="1304214" cy="222980"/>
          </a:xfrm>
          <a:prstGeom prst="rect">
            <a:avLst/>
          </a:prstGeom>
        </p:spPr>
      </p:pic>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5"/>
          <a:stretch>
            <a:fillRect/>
          </a:stretch>
        </p:blipFill>
        <p:spPr>
          <a:xfrm>
            <a:off x="8534959" y="6236108"/>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id="{06400C54-C2DE-480D-A082-A965E80E531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482643" y="6135104"/>
            <a:ext cx="1085470" cy="396719"/>
          </a:xfrm>
          <a:prstGeom prst="rect">
            <a:avLst/>
          </a:prstGeom>
        </p:spPr>
      </p:pic>
      <p:pic>
        <p:nvPicPr>
          <p:cNvPr id="24" name="Bildobjekt 23">
            <a:extLst>
              <a:ext uri="{FF2B5EF4-FFF2-40B4-BE49-F238E27FC236}">
                <a16:creationId xmlns:a16="http://schemas.microsoft.com/office/drawing/2014/main" id="{8FCD90F2-88BE-4B58-B5B4-E7A499DD499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723063" y="6308842"/>
            <a:ext cx="1304214" cy="222981"/>
          </a:xfrm>
          <a:prstGeom prst="rect">
            <a:avLst/>
          </a:prstGeom>
        </p:spPr>
      </p:pic>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hyperlink" Target="https://www.socialstyrelsen.se/publikationer/sams--samverkan-for-placerade-barn-och-ungas-kontinuerliga-skolgang-2025-11-989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a:xfrm>
            <a:off x="637199" y="1692000"/>
            <a:ext cx="10257541" cy="2520000"/>
          </a:xfrm>
        </p:spPr>
        <p:txBody>
          <a:bodyPr/>
          <a:lstStyle/>
          <a:p>
            <a:r>
              <a:rPr lang="sv-SE" dirty="0"/>
              <a:t>SAMS – Samverkan för placerade barn och ungas </a:t>
            </a:r>
            <a:br>
              <a:rPr lang="sv-SE" dirty="0"/>
            </a:br>
            <a:r>
              <a:rPr lang="sv-SE" dirty="0"/>
              <a:t>kontinuerliga skolgång</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a:xfrm>
            <a:off x="637199" y="4383000"/>
            <a:ext cx="9180000" cy="846000"/>
          </a:xfrm>
        </p:spPr>
        <p:txBody>
          <a:bodyPr/>
          <a:lstStyle/>
          <a:p>
            <a:r>
              <a:rPr lang="sv-SE" dirty="0"/>
              <a:t>Tillsammans ger vi barn  och unga i samhällsvård de bästa förutsättningarna att lyckas i skolan</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E98787F-5295-4EC7-976B-1F9BCB7C08E2}"/>
              </a:ext>
            </a:extLst>
          </p:cNvPr>
          <p:cNvSpPr>
            <a:spLocks noGrp="1"/>
          </p:cNvSpPr>
          <p:nvPr>
            <p:ph type="title"/>
          </p:nvPr>
        </p:nvSpPr>
        <p:spPr>
          <a:xfrm>
            <a:off x="685139" y="942277"/>
            <a:ext cx="5171774" cy="1080000"/>
          </a:xfrm>
        </p:spPr>
        <p:txBody>
          <a:bodyPr/>
          <a:lstStyle/>
          <a:p>
            <a:r>
              <a:rPr lang="sv-SE" dirty="0"/>
              <a:t>Det finns översikter för stegen i varje fas</a:t>
            </a:r>
          </a:p>
        </p:txBody>
      </p:sp>
      <p:sp>
        <p:nvSpPr>
          <p:cNvPr id="4" name="Platshållare för text 3">
            <a:extLst>
              <a:ext uri="{FF2B5EF4-FFF2-40B4-BE49-F238E27FC236}">
                <a16:creationId xmlns:a16="http://schemas.microsoft.com/office/drawing/2014/main" id="{F338EEBB-2B64-4A2B-97D0-6BBC31946DF4}"/>
              </a:ext>
            </a:extLst>
          </p:cNvPr>
          <p:cNvSpPr>
            <a:spLocks noGrp="1"/>
          </p:cNvSpPr>
          <p:nvPr>
            <p:ph type="body" sz="quarter" idx="13"/>
          </p:nvPr>
        </p:nvSpPr>
        <p:spPr>
          <a:xfrm>
            <a:off x="718975" y="2554610"/>
            <a:ext cx="4462625" cy="3157268"/>
          </a:xfrm>
        </p:spPr>
        <p:txBody>
          <a:bodyPr/>
          <a:lstStyle/>
          <a:p>
            <a:r>
              <a:rPr lang="sv-SE" dirty="0"/>
              <a:t>Inför placering</a:t>
            </a:r>
          </a:p>
          <a:p>
            <a:r>
              <a:rPr lang="sv-SE" dirty="0"/>
              <a:t>Under placering </a:t>
            </a:r>
          </a:p>
          <a:p>
            <a:r>
              <a:rPr lang="sv-SE" dirty="0"/>
              <a:t>Inför avslut av placering</a:t>
            </a:r>
          </a:p>
        </p:txBody>
      </p:sp>
      <p:pic>
        <p:nvPicPr>
          <p:cNvPr id="7" name="Bildobjekt 6">
            <a:extLst>
              <a:ext uri="{FF2B5EF4-FFF2-40B4-BE49-F238E27FC236}">
                <a16:creationId xmlns:a16="http://schemas.microsoft.com/office/drawing/2014/main" id="{F0D6571E-0B1B-41EB-83E2-B840700211DA}"/>
              </a:ext>
            </a:extLst>
          </p:cNvPr>
          <p:cNvPicPr>
            <a:picLocks noChangeAspect="1"/>
          </p:cNvPicPr>
          <p:nvPr/>
        </p:nvPicPr>
        <p:blipFill rotWithShape="1">
          <a:blip r:embed="rId3"/>
          <a:srcRect l="25427" t="35452" r="48415" b="26155"/>
          <a:stretch/>
        </p:blipFill>
        <p:spPr>
          <a:xfrm>
            <a:off x="6177776" y="942277"/>
            <a:ext cx="3189250" cy="2486722"/>
          </a:xfrm>
          <a:prstGeom prst="rect">
            <a:avLst/>
          </a:prstGeom>
          <a:ln w="3175">
            <a:solidFill>
              <a:schemeClr val="tx1"/>
            </a:solidFill>
          </a:ln>
        </p:spPr>
      </p:pic>
      <p:pic>
        <p:nvPicPr>
          <p:cNvPr id="8" name="Bildobjekt 7">
            <a:extLst>
              <a:ext uri="{FF2B5EF4-FFF2-40B4-BE49-F238E27FC236}">
                <a16:creationId xmlns:a16="http://schemas.microsoft.com/office/drawing/2014/main" id="{9AE4591D-8555-4AC0-A7D2-FFB332019D4B}"/>
              </a:ext>
            </a:extLst>
          </p:cNvPr>
          <p:cNvPicPr>
            <a:picLocks noChangeAspect="1"/>
          </p:cNvPicPr>
          <p:nvPr/>
        </p:nvPicPr>
        <p:blipFill rotWithShape="1">
          <a:blip r:embed="rId4"/>
          <a:srcRect l="25152" t="29229" r="47644" b="32378"/>
          <a:stretch/>
        </p:blipFill>
        <p:spPr>
          <a:xfrm>
            <a:off x="7119459" y="2126649"/>
            <a:ext cx="3316754" cy="2486722"/>
          </a:xfrm>
          <a:prstGeom prst="rect">
            <a:avLst/>
          </a:prstGeom>
          <a:ln w="3175">
            <a:solidFill>
              <a:schemeClr val="accent1"/>
            </a:solidFill>
          </a:ln>
        </p:spPr>
      </p:pic>
      <p:pic>
        <p:nvPicPr>
          <p:cNvPr id="10" name="Bildobjekt 9">
            <a:extLst>
              <a:ext uri="{FF2B5EF4-FFF2-40B4-BE49-F238E27FC236}">
                <a16:creationId xmlns:a16="http://schemas.microsoft.com/office/drawing/2014/main" id="{C794D18B-A257-4619-B5D8-F5D3F12C22F5}"/>
              </a:ext>
            </a:extLst>
          </p:cNvPr>
          <p:cNvPicPr>
            <a:picLocks noChangeAspect="1"/>
          </p:cNvPicPr>
          <p:nvPr/>
        </p:nvPicPr>
        <p:blipFill rotWithShape="1">
          <a:blip r:embed="rId5"/>
          <a:srcRect l="36585" t="29229" r="37256" b="25122"/>
          <a:stretch/>
        </p:blipFill>
        <p:spPr>
          <a:xfrm>
            <a:off x="7924799" y="3013979"/>
            <a:ext cx="3189250" cy="2956691"/>
          </a:xfrm>
          <a:prstGeom prst="rect">
            <a:avLst/>
          </a:prstGeom>
          <a:ln w="3175">
            <a:solidFill>
              <a:schemeClr val="tx1"/>
            </a:solidFill>
          </a:ln>
        </p:spPr>
      </p:pic>
    </p:spTree>
    <p:extLst>
      <p:ext uri="{BB962C8B-B14F-4D97-AF65-F5344CB8AC3E}">
        <p14:creationId xmlns:p14="http://schemas.microsoft.com/office/powerpoint/2010/main" val="144594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2D7AB3A-671E-47E4-8876-44631242FE3E}"/>
              </a:ext>
            </a:extLst>
          </p:cNvPr>
          <p:cNvPicPr>
            <a:picLocks noChangeAspect="1"/>
          </p:cNvPicPr>
          <p:nvPr/>
        </p:nvPicPr>
        <p:blipFill rotWithShape="1">
          <a:blip r:embed="rId2"/>
          <a:srcRect l="36804" t="15063" r="35129" b="6254"/>
          <a:stretch/>
        </p:blipFill>
        <p:spPr>
          <a:xfrm>
            <a:off x="7046259" y="335201"/>
            <a:ext cx="3872753" cy="5585438"/>
          </a:xfrm>
          <a:prstGeom prst="rect">
            <a:avLst/>
          </a:prstGeom>
          <a:ln>
            <a:solidFill>
              <a:schemeClr val="tx1"/>
            </a:solidFill>
          </a:ln>
        </p:spPr>
      </p:pic>
      <p:sp>
        <p:nvSpPr>
          <p:cNvPr id="7" name="Platshållare för text 6">
            <a:extLst>
              <a:ext uri="{FF2B5EF4-FFF2-40B4-BE49-F238E27FC236}">
                <a16:creationId xmlns:a16="http://schemas.microsoft.com/office/drawing/2014/main" id="{66E3FD2E-4721-44E2-BF38-B4BE6719F1FB}"/>
              </a:ext>
            </a:extLst>
          </p:cNvPr>
          <p:cNvSpPr txBox="1">
            <a:spLocks/>
          </p:cNvSpPr>
          <p:nvPr/>
        </p:nvSpPr>
        <p:spPr>
          <a:xfrm>
            <a:off x="560689" y="2973934"/>
            <a:ext cx="5212581" cy="294670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De beskriver och tydliggör:</a:t>
            </a:r>
          </a:p>
          <a:p>
            <a:pPr lvl="1"/>
            <a:r>
              <a:rPr lang="sv-SE" dirty="0"/>
              <a:t>Vad som behöver göras</a:t>
            </a:r>
          </a:p>
          <a:p>
            <a:pPr lvl="1"/>
            <a:r>
              <a:rPr lang="sv-SE" dirty="0"/>
              <a:t>Ansvar</a:t>
            </a:r>
          </a:p>
          <a:p>
            <a:pPr lvl="1"/>
            <a:r>
              <a:rPr lang="sv-SE" dirty="0"/>
              <a:t>Syfte</a:t>
            </a:r>
          </a:p>
          <a:p>
            <a:pPr marL="0" indent="0">
              <a:buFont typeface="Arial" panose="020B0604020202020204" pitchFamily="34" charset="0"/>
              <a:buNone/>
            </a:pPr>
            <a:endParaRPr lang="sv-SE" sz="2000" dirty="0"/>
          </a:p>
          <a:p>
            <a:r>
              <a:rPr lang="sv-SE" sz="2000" dirty="0"/>
              <a:t>Texterna utgår från gällande regelverk</a:t>
            </a:r>
          </a:p>
        </p:txBody>
      </p:sp>
      <p:sp>
        <p:nvSpPr>
          <p:cNvPr id="8" name="Rubrik 1">
            <a:extLst>
              <a:ext uri="{FF2B5EF4-FFF2-40B4-BE49-F238E27FC236}">
                <a16:creationId xmlns:a16="http://schemas.microsoft.com/office/drawing/2014/main" id="{B99ABDA1-7B68-44EF-B10E-8068A1CDEDAA}"/>
              </a:ext>
            </a:extLst>
          </p:cNvPr>
          <p:cNvSpPr txBox="1">
            <a:spLocks/>
          </p:cNvSpPr>
          <p:nvPr/>
        </p:nvSpPr>
        <p:spPr>
          <a:xfrm>
            <a:off x="674470" y="613657"/>
            <a:ext cx="4148542" cy="1296144"/>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a:lstStyle>
          <a:p>
            <a:r>
              <a:rPr lang="sv-SE" dirty="0"/>
              <a:t>För varje steg finns </a:t>
            </a:r>
            <a:br>
              <a:rPr lang="sv-SE" dirty="0"/>
            </a:br>
            <a:r>
              <a:rPr lang="sv-SE" dirty="0"/>
              <a:t>förklarande texter</a:t>
            </a:r>
          </a:p>
        </p:txBody>
      </p:sp>
    </p:spTree>
    <p:extLst>
      <p:ext uri="{BB962C8B-B14F-4D97-AF65-F5344CB8AC3E}">
        <p14:creationId xmlns:p14="http://schemas.microsoft.com/office/powerpoint/2010/main" val="276980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CC1B5-BD9F-46A6-A8A6-C033B440EE14}"/>
              </a:ext>
            </a:extLst>
          </p:cNvPr>
          <p:cNvSpPr>
            <a:spLocks noGrp="1"/>
          </p:cNvSpPr>
          <p:nvPr>
            <p:ph type="title"/>
          </p:nvPr>
        </p:nvSpPr>
        <p:spPr/>
        <p:txBody>
          <a:bodyPr/>
          <a:lstStyle/>
          <a:p>
            <a:r>
              <a:rPr lang="sv-SE" dirty="0"/>
              <a:t>SAMS innehåller bilagor</a:t>
            </a:r>
          </a:p>
        </p:txBody>
      </p:sp>
      <p:grpSp>
        <p:nvGrpSpPr>
          <p:cNvPr id="15" name="Grupp 14">
            <a:extLst>
              <a:ext uri="{FF2B5EF4-FFF2-40B4-BE49-F238E27FC236}">
                <a16:creationId xmlns:a16="http://schemas.microsoft.com/office/drawing/2014/main" id="{57CD4413-ECA8-9B09-3FDC-A43737DD2AB1}"/>
              </a:ext>
            </a:extLst>
          </p:cNvPr>
          <p:cNvGrpSpPr/>
          <p:nvPr/>
        </p:nvGrpSpPr>
        <p:grpSpPr>
          <a:xfrm>
            <a:off x="517729" y="1620000"/>
            <a:ext cx="11156541" cy="3800174"/>
            <a:chOff x="764461" y="1942848"/>
            <a:chExt cx="10208725" cy="3477326"/>
          </a:xfrm>
        </p:grpSpPr>
        <p:pic>
          <p:nvPicPr>
            <p:cNvPr id="7" name="Bildobjekt 6">
              <a:extLst>
                <a:ext uri="{FF2B5EF4-FFF2-40B4-BE49-F238E27FC236}">
                  <a16:creationId xmlns:a16="http://schemas.microsoft.com/office/drawing/2014/main" id="{66B5FF7E-3509-96EF-FC28-83284F4DB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61" y="1942852"/>
              <a:ext cx="2458312" cy="3477322"/>
            </a:xfrm>
            <a:prstGeom prst="rect">
              <a:avLst/>
            </a:prstGeom>
            <a:ln w="3175">
              <a:solidFill>
                <a:schemeClr val="tx1"/>
              </a:solidFill>
            </a:ln>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48E45D96-9FF7-7291-E511-DC58980C0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871" y="1942848"/>
              <a:ext cx="2458315" cy="3477326"/>
            </a:xfrm>
            <a:prstGeom prst="rect">
              <a:avLst/>
            </a:prstGeom>
            <a:ln w="3175">
              <a:solidFill>
                <a:schemeClr val="tx1"/>
              </a:solidFill>
            </a:ln>
            <a:effectLst>
              <a:outerShdw blurRad="50800" dist="38100" dir="2700000" algn="tl" rotWithShape="0">
                <a:prstClr val="black">
                  <a:alpha val="40000"/>
                </a:prstClr>
              </a:outerShdw>
            </a:effectLst>
          </p:spPr>
        </p:pic>
        <p:pic>
          <p:nvPicPr>
            <p:cNvPr id="12" name="Bildobjekt 11">
              <a:extLst>
                <a:ext uri="{FF2B5EF4-FFF2-40B4-BE49-F238E27FC236}">
                  <a16:creationId xmlns:a16="http://schemas.microsoft.com/office/drawing/2014/main" id="{890FBD63-7BDC-E7E8-A9EE-F9D409DB1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931" y="1942848"/>
              <a:ext cx="2458312" cy="3477322"/>
            </a:xfrm>
            <a:prstGeom prst="rect">
              <a:avLst/>
            </a:prstGeom>
            <a:ln w="3175">
              <a:solidFill>
                <a:schemeClr val="tx1"/>
              </a:solidFill>
            </a:ln>
            <a:effectLst>
              <a:outerShdw blurRad="50800" dist="38100" dir="2700000" algn="tl" rotWithShape="0">
                <a:prstClr val="black">
                  <a:alpha val="40000"/>
                </a:prstClr>
              </a:outerShdw>
            </a:effectLst>
          </p:spPr>
        </p:pic>
        <p:pic>
          <p:nvPicPr>
            <p:cNvPr id="14" name="Bildobjekt 13">
              <a:extLst>
                <a:ext uri="{FF2B5EF4-FFF2-40B4-BE49-F238E27FC236}">
                  <a16:creationId xmlns:a16="http://schemas.microsoft.com/office/drawing/2014/main" id="{C6EFE8EC-B9FA-5602-B500-200B1D571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401" y="1942848"/>
              <a:ext cx="2458312" cy="3477322"/>
            </a:xfrm>
            <a:prstGeom prst="rect">
              <a:avLst/>
            </a:prstGeom>
            <a:ln w="3175">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62439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3BDC8-62B5-DADE-5B43-AF707738C2D1}"/>
              </a:ext>
            </a:extLst>
          </p:cNvPr>
          <p:cNvSpPr>
            <a:spLocks noGrp="1"/>
          </p:cNvSpPr>
          <p:nvPr>
            <p:ph type="title"/>
          </p:nvPr>
        </p:nvSpPr>
        <p:spPr/>
        <p:txBody>
          <a:bodyPr/>
          <a:lstStyle/>
          <a:p>
            <a:r>
              <a:rPr lang="sv-SE" dirty="0"/>
              <a:t>Så här kan du använda SAMS</a:t>
            </a:r>
          </a:p>
        </p:txBody>
      </p:sp>
      <p:sp>
        <p:nvSpPr>
          <p:cNvPr id="4" name="Rectangle 1">
            <a:extLst>
              <a:ext uri="{FF2B5EF4-FFF2-40B4-BE49-F238E27FC236}">
                <a16:creationId xmlns:a16="http://schemas.microsoft.com/office/drawing/2014/main" id="{9B8C66FF-8407-FC78-7A89-406E4613EC92}"/>
              </a:ext>
            </a:extLst>
          </p:cNvPr>
          <p:cNvSpPr>
            <a:spLocks noChangeArrowheads="1"/>
          </p:cNvSpPr>
          <p:nvPr/>
        </p:nvSpPr>
        <p:spPr bwMode="auto">
          <a:xfrm>
            <a:off x="636588" y="3205848"/>
            <a:ext cx="7285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0039"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sv-SE" altLang="sv-SE"/>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a:p>
        </p:txBody>
      </p:sp>
      <p:graphicFrame>
        <p:nvGraphicFramePr>
          <p:cNvPr id="5" name="Tabell 4">
            <a:extLst>
              <a:ext uri="{FF2B5EF4-FFF2-40B4-BE49-F238E27FC236}">
                <a16:creationId xmlns:a16="http://schemas.microsoft.com/office/drawing/2014/main" id="{26A38EE2-38BA-6CA7-1A28-6BD4CC2BF57C}"/>
              </a:ext>
            </a:extLst>
          </p:cNvPr>
          <p:cNvGraphicFramePr>
            <a:graphicFrameLocks noGrp="1"/>
          </p:cNvGraphicFramePr>
          <p:nvPr>
            <p:extLst>
              <p:ext uri="{D42A27DB-BD31-4B8C-83A1-F6EECF244321}">
                <p14:modId xmlns:p14="http://schemas.microsoft.com/office/powerpoint/2010/main" val="2657247361"/>
              </p:ext>
            </p:extLst>
          </p:nvPr>
        </p:nvGraphicFramePr>
        <p:xfrm>
          <a:off x="1787964" y="1791383"/>
          <a:ext cx="8128000" cy="36518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153818100"/>
                    </a:ext>
                  </a:extLst>
                </a:gridCol>
                <a:gridCol w="4064000">
                  <a:extLst>
                    <a:ext uri="{9D8B030D-6E8A-4147-A177-3AD203B41FA5}">
                      <a16:colId xmlns:a16="http://schemas.microsoft.com/office/drawing/2014/main" val="3544653684"/>
                    </a:ext>
                  </a:extLst>
                </a:gridCol>
              </a:tblGrid>
              <a:tr h="0">
                <a:tc>
                  <a:txBody>
                    <a:bodyPr/>
                    <a:lstStyle/>
                    <a:p>
                      <a:r>
                        <a:rPr lang="sv-SE" dirty="0"/>
                        <a:t>När?</a:t>
                      </a:r>
                    </a:p>
                  </a:txBody>
                  <a:tcPr marT="180000" marB="180000">
                    <a:lnB w="28575" cap="flat" cmpd="sng" algn="ctr">
                      <a:solidFill>
                        <a:schemeClr val="bg1"/>
                      </a:solidFill>
                      <a:prstDash val="solid"/>
                      <a:round/>
                      <a:headEnd type="none" w="med" len="med"/>
                      <a:tailEnd type="none" w="med" len="med"/>
                    </a:lnB>
                  </a:tcPr>
                </a:tc>
                <a:tc>
                  <a:txBody>
                    <a:bodyPr/>
                    <a:lstStyle/>
                    <a:p>
                      <a:r>
                        <a:rPr lang="sv-SE" dirty="0"/>
                        <a:t>Hur kan du använda SAMS?</a:t>
                      </a:r>
                    </a:p>
                  </a:txBody>
                  <a:tcPr marT="180000" marB="180000">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54726"/>
                  </a:ext>
                </a:extLst>
              </a:tr>
              <a:tr h="0">
                <a:tc>
                  <a:txBody>
                    <a:bodyPr/>
                    <a:lstStyle/>
                    <a:p>
                      <a:r>
                        <a:rPr lang="sv-SE" dirty="0"/>
                        <a:t>I arbetet</a:t>
                      </a:r>
                    </a:p>
                  </a:txBody>
                  <a:tcPr marL="137160" marR="137160" marT="137160" marB="13716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rPr>
                        <a:t>Gå direkt till rätt fas/steg för arbetsmomentet så att du snabbt får stöd i vad du ska göra.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137160" marB="13716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011133"/>
                  </a:ext>
                </a:extLst>
              </a:tr>
              <a:tr h="370840">
                <a:tc>
                  <a:txBody>
                    <a:bodyPr/>
                    <a:lstStyle/>
                    <a:p>
                      <a:r>
                        <a:rPr lang="sv-SE" dirty="0"/>
                        <a:t>För kvalitetssäkring</a:t>
                      </a:r>
                    </a:p>
                  </a:txBody>
                  <a:tcPr marL="137160" marR="137160" marT="137160" marB="13716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sv-SE" dirty="0"/>
                        <a:t>Använd översikterna som en ”checklista”</a:t>
                      </a:r>
                    </a:p>
                  </a:txBody>
                  <a:tcPr marL="137160" marR="137160" marT="137160" marB="13716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6369210"/>
                  </a:ext>
                </a:extLst>
              </a:tr>
              <a:tr h="370840">
                <a:tc>
                  <a:txBody>
                    <a:bodyPr/>
                    <a:lstStyle/>
                    <a:p>
                      <a:r>
                        <a:rPr lang="sv-SE" dirty="0"/>
                        <a:t>För förståelse, samsyn och helhetsbild</a:t>
                      </a:r>
                    </a:p>
                  </a:txBody>
                  <a:tcPr marL="137160" marR="137160" marT="137160" marB="13716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r>
                        <a:rPr lang="sv-SE" sz="1800" dirty="0">
                          <a:effectLst/>
                        </a:rPr>
                        <a:t>Läs hela stödet vid något tillfälle, t.ex. vid introduktion eller kompetensutveckling</a:t>
                      </a:r>
                      <a:endParaRPr lang="sv-SE" dirty="0"/>
                    </a:p>
                  </a:txBody>
                  <a:tcPr marL="137160" marR="137160" marT="137160" marB="13716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37165812"/>
                  </a:ext>
                </a:extLst>
              </a:tr>
            </a:tbl>
          </a:graphicData>
        </a:graphic>
      </p:graphicFrame>
    </p:spTree>
    <p:extLst>
      <p:ext uri="{BB962C8B-B14F-4D97-AF65-F5344CB8AC3E}">
        <p14:creationId xmlns:p14="http://schemas.microsoft.com/office/powerpoint/2010/main" val="51450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6964E-F02A-4A61-966C-5A1D0BBFC669}"/>
              </a:ext>
            </a:extLst>
          </p:cNvPr>
          <p:cNvSpPr>
            <a:spLocks noGrp="1"/>
          </p:cNvSpPr>
          <p:nvPr>
            <p:ph type="title"/>
          </p:nvPr>
        </p:nvSpPr>
        <p:spPr/>
        <p:txBody>
          <a:bodyPr/>
          <a:lstStyle/>
          <a:p>
            <a:r>
              <a:rPr lang="sv-SE" dirty="0"/>
              <a:t>Del 2. Översikt över stegen som ingår i SAMS </a:t>
            </a:r>
          </a:p>
        </p:txBody>
      </p:sp>
      <p:sp>
        <p:nvSpPr>
          <p:cNvPr id="3" name="Platshållare för text 2">
            <a:extLst>
              <a:ext uri="{FF2B5EF4-FFF2-40B4-BE49-F238E27FC236}">
                <a16:creationId xmlns:a16="http://schemas.microsoft.com/office/drawing/2014/main" id="{C0C2974D-75DD-4CE0-835D-2D6C4182997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72059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1. Inför placering</a:t>
            </a:r>
          </a:p>
        </p:txBody>
      </p:sp>
      <p:pic>
        <p:nvPicPr>
          <p:cNvPr id="3" name="Bildobjekt 2">
            <a:extLst>
              <a:ext uri="{FF2B5EF4-FFF2-40B4-BE49-F238E27FC236}">
                <a16:creationId xmlns:a16="http://schemas.microsoft.com/office/drawing/2014/main" id="{6078E2AF-9B04-423C-8793-A6796B1B69A2}"/>
              </a:ext>
            </a:extLst>
          </p:cNvPr>
          <p:cNvPicPr>
            <a:picLocks noChangeAspect="1"/>
          </p:cNvPicPr>
          <p:nvPr/>
        </p:nvPicPr>
        <p:blipFill rotWithShape="1">
          <a:blip r:embed="rId2">
            <a:extLst>
              <a:ext uri="{28A0092B-C50C-407E-A947-70E740481C1C}">
                <a14:useLocalDpi xmlns:a14="http://schemas.microsoft.com/office/drawing/2010/main" val="0"/>
              </a:ext>
            </a:extLst>
          </a:blip>
          <a:srcRect b="41315"/>
          <a:stretch/>
        </p:blipFill>
        <p:spPr>
          <a:xfrm>
            <a:off x="2662237" y="1279752"/>
            <a:ext cx="6867525" cy="4298496"/>
          </a:xfrm>
          <a:prstGeom prst="rect">
            <a:avLst/>
          </a:prstGeom>
        </p:spPr>
      </p:pic>
    </p:spTree>
    <p:extLst>
      <p:ext uri="{BB962C8B-B14F-4D97-AF65-F5344CB8AC3E}">
        <p14:creationId xmlns:p14="http://schemas.microsoft.com/office/powerpoint/2010/main" val="428448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1. Inför placering (forts.)</a:t>
            </a:r>
          </a:p>
        </p:txBody>
      </p:sp>
      <p:pic>
        <p:nvPicPr>
          <p:cNvPr id="3" name="Bildobjekt 2">
            <a:extLst>
              <a:ext uri="{FF2B5EF4-FFF2-40B4-BE49-F238E27FC236}">
                <a16:creationId xmlns:a16="http://schemas.microsoft.com/office/drawing/2014/main" id="{6078E2AF-9B04-423C-8793-A6796B1B69A2}"/>
              </a:ext>
            </a:extLst>
          </p:cNvPr>
          <p:cNvPicPr>
            <a:picLocks noChangeAspect="1"/>
          </p:cNvPicPr>
          <p:nvPr/>
        </p:nvPicPr>
        <p:blipFill rotWithShape="1">
          <a:blip r:embed="rId2">
            <a:extLst>
              <a:ext uri="{28A0092B-C50C-407E-A947-70E740481C1C}">
                <a14:useLocalDpi xmlns:a14="http://schemas.microsoft.com/office/drawing/2010/main" val="0"/>
              </a:ext>
            </a:extLst>
          </a:blip>
          <a:srcRect t="58154"/>
          <a:stretch/>
        </p:blipFill>
        <p:spPr>
          <a:xfrm>
            <a:off x="2571925" y="1608711"/>
            <a:ext cx="6867525" cy="3065081"/>
          </a:xfrm>
          <a:prstGeom prst="rect">
            <a:avLst/>
          </a:prstGeom>
        </p:spPr>
      </p:pic>
      <p:pic>
        <p:nvPicPr>
          <p:cNvPr id="4" name="Bildobjekt 3">
            <a:extLst>
              <a:ext uri="{FF2B5EF4-FFF2-40B4-BE49-F238E27FC236}">
                <a16:creationId xmlns:a16="http://schemas.microsoft.com/office/drawing/2014/main" id="{5F157889-4765-430C-9860-0DA41C158A9F}"/>
              </a:ext>
            </a:extLst>
          </p:cNvPr>
          <p:cNvPicPr>
            <a:picLocks noChangeAspect="1"/>
          </p:cNvPicPr>
          <p:nvPr/>
        </p:nvPicPr>
        <p:blipFill rotWithShape="1">
          <a:blip r:embed="rId2">
            <a:extLst>
              <a:ext uri="{28A0092B-C50C-407E-A947-70E740481C1C}">
                <a14:useLocalDpi xmlns:a14="http://schemas.microsoft.com/office/drawing/2010/main" val="0"/>
              </a:ext>
            </a:extLst>
          </a:blip>
          <a:srcRect b="95355"/>
          <a:stretch/>
        </p:blipFill>
        <p:spPr>
          <a:xfrm>
            <a:off x="2571926" y="1279752"/>
            <a:ext cx="6867525" cy="340248"/>
          </a:xfrm>
          <a:prstGeom prst="rect">
            <a:avLst/>
          </a:prstGeom>
        </p:spPr>
      </p:pic>
    </p:spTree>
    <p:extLst>
      <p:ext uri="{BB962C8B-B14F-4D97-AF65-F5344CB8AC3E}">
        <p14:creationId xmlns:p14="http://schemas.microsoft.com/office/powerpoint/2010/main" val="123918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2. Under placering</a:t>
            </a:r>
          </a:p>
        </p:txBody>
      </p:sp>
      <p:pic>
        <p:nvPicPr>
          <p:cNvPr id="4" name="Bildobjekt 3">
            <a:extLst>
              <a:ext uri="{FF2B5EF4-FFF2-40B4-BE49-F238E27FC236}">
                <a16:creationId xmlns:a16="http://schemas.microsoft.com/office/drawing/2014/main" id="{73518496-B50B-47C0-BEB2-7A0369AD1236}"/>
              </a:ext>
            </a:extLst>
          </p:cNvPr>
          <p:cNvPicPr>
            <a:picLocks noChangeAspect="1"/>
          </p:cNvPicPr>
          <p:nvPr/>
        </p:nvPicPr>
        <p:blipFill rotWithShape="1">
          <a:blip r:embed="rId2">
            <a:extLst>
              <a:ext uri="{28A0092B-C50C-407E-A947-70E740481C1C}">
                <a14:useLocalDpi xmlns:a14="http://schemas.microsoft.com/office/drawing/2010/main" val="0"/>
              </a:ext>
            </a:extLst>
          </a:blip>
          <a:srcRect b="40158"/>
          <a:stretch/>
        </p:blipFill>
        <p:spPr>
          <a:xfrm>
            <a:off x="2520176" y="1226635"/>
            <a:ext cx="6867525" cy="3334480"/>
          </a:xfrm>
          <a:prstGeom prst="rect">
            <a:avLst/>
          </a:prstGeom>
        </p:spPr>
      </p:pic>
    </p:spTree>
    <p:extLst>
      <p:ext uri="{BB962C8B-B14F-4D97-AF65-F5344CB8AC3E}">
        <p14:creationId xmlns:p14="http://schemas.microsoft.com/office/powerpoint/2010/main" val="124235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2. Under placering (forts.)</a:t>
            </a:r>
          </a:p>
        </p:txBody>
      </p:sp>
      <p:pic>
        <p:nvPicPr>
          <p:cNvPr id="4" name="Bildobjekt 3">
            <a:extLst>
              <a:ext uri="{FF2B5EF4-FFF2-40B4-BE49-F238E27FC236}">
                <a16:creationId xmlns:a16="http://schemas.microsoft.com/office/drawing/2014/main" id="{73518496-B50B-47C0-BEB2-7A0369AD1236}"/>
              </a:ext>
            </a:extLst>
          </p:cNvPr>
          <p:cNvPicPr>
            <a:picLocks noChangeAspect="1"/>
          </p:cNvPicPr>
          <p:nvPr/>
        </p:nvPicPr>
        <p:blipFill rotWithShape="1">
          <a:blip r:embed="rId2">
            <a:extLst>
              <a:ext uri="{28A0092B-C50C-407E-A947-70E740481C1C}">
                <a14:useLocalDpi xmlns:a14="http://schemas.microsoft.com/office/drawing/2010/main" val="0"/>
              </a:ext>
            </a:extLst>
          </a:blip>
          <a:srcRect b="92940"/>
          <a:stretch/>
        </p:blipFill>
        <p:spPr>
          <a:xfrm>
            <a:off x="2429865" y="1226635"/>
            <a:ext cx="6867525" cy="393366"/>
          </a:xfrm>
          <a:prstGeom prst="rect">
            <a:avLst/>
          </a:prstGeom>
        </p:spPr>
      </p:pic>
      <p:pic>
        <p:nvPicPr>
          <p:cNvPr id="5" name="Bildobjekt 4">
            <a:extLst>
              <a:ext uri="{FF2B5EF4-FFF2-40B4-BE49-F238E27FC236}">
                <a16:creationId xmlns:a16="http://schemas.microsoft.com/office/drawing/2014/main" id="{BAC80D40-6319-4B7B-A76E-32AEBEFB41F0}"/>
              </a:ext>
            </a:extLst>
          </p:cNvPr>
          <p:cNvPicPr>
            <a:picLocks noChangeAspect="1"/>
          </p:cNvPicPr>
          <p:nvPr/>
        </p:nvPicPr>
        <p:blipFill rotWithShape="1">
          <a:blip r:embed="rId2">
            <a:extLst>
              <a:ext uri="{28A0092B-C50C-407E-A947-70E740481C1C}">
                <a14:useLocalDpi xmlns:a14="http://schemas.microsoft.com/office/drawing/2010/main" val="0"/>
              </a:ext>
            </a:extLst>
          </a:blip>
          <a:srcRect t="59751"/>
          <a:stretch/>
        </p:blipFill>
        <p:spPr>
          <a:xfrm>
            <a:off x="2429865" y="1620000"/>
            <a:ext cx="6867525" cy="2242711"/>
          </a:xfrm>
          <a:prstGeom prst="rect">
            <a:avLst/>
          </a:prstGeom>
        </p:spPr>
      </p:pic>
    </p:spTree>
    <p:extLst>
      <p:ext uri="{BB962C8B-B14F-4D97-AF65-F5344CB8AC3E}">
        <p14:creationId xmlns:p14="http://schemas.microsoft.com/office/powerpoint/2010/main" val="153606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3. Inför avslut </a:t>
            </a:r>
            <a:r>
              <a:rPr lang="sv-SE" sz="1100" b="0" dirty="0"/>
              <a:t>(Om barnet eller den unge ska omplaceras </a:t>
            </a:r>
            <a:r>
              <a:rPr lang="sv-SE" sz="1100" b="0" i="1" dirty="0"/>
              <a:t>se Inför placering</a:t>
            </a:r>
            <a:r>
              <a:rPr lang="sv-SE" sz="1100" b="0" dirty="0"/>
              <a:t>)</a:t>
            </a:r>
          </a:p>
        </p:txBody>
      </p:sp>
      <p:pic>
        <p:nvPicPr>
          <p:cNvPr id="5" name="Bildobjekt 4">
            <a:extLst>
              <a:ext uri="{FF2B5EF4-FFF2-40B4-BE49-F238E27FC236}">
                <a16:creationId xmlns:a16="http://schemas.microsoft.com/office/drawing/2014/main" id="{48F8CBF7-2AF2-4D47-BA19-9FCB93FB9A76}"/>
              </a:ext>
            </a:extLst>
          </p:cNvPr>
          <p:cNvPicPr>
            <a:picLocks noChangeAspect="1"/>
          </p:cNvPicPr>
          <p:nvPr/>
        </p:nvPicPr>
        <p:blipFill rotWithShape="1">
          <a:blip r:embed="rId2">
            <a:extLst>
              <a:ext uri="{28A0092B-C50C-407E-A947-70E740481C1C}">
                <a14:useLocalDpi xmlns:a14="http://schemas.microsoft.com/office/drawing/2010/main" val="0"/>
              </a:ext>
            </a:extLst>
          </a:blip>
          <a:srcRect b="37407"/>
          <a:stretch/>
        </p:blipFill>
        <p:spPr>
          <a:xfrm>
            <a:off x="3067050" y="1226899"/>
            <a:ext cx="6057900" cy="4411901"/>
          </a:xfrm>
          <a:prstGeom prst="rect">
            <a:avLst/>
          </a:prstGeom>
        </p:spPr>
      </p:pic>
    </p:spTree>
    <p:extLst>
      <p:ext uri="{BB962C8B-B14F-4D97-AF65-F5344CB8AC3E}">
        <p14:creationId xmlns:p14="http://schemas.microsoft.com/office/powerpoint/2010/main" val="271008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41000D-01F0-4A0F-ADDC-D33BC7579958}"/>
              </a:ext>
            </a:extLst>
          </p:cNvPr>
          <p:cNvSpPr>
            <a:spLocks noGrp="1"/>
          </p:cNvSpPr>
          <p:nvPr>
            <p:ph type="title"/>
          </p:nvPr>
        </p:nvSpPr>
        <p:spPr/>
        <p:txBody>
          <a:bodyPr/>
          <a:lstStyle/>
          <a:p>
            <a:r>
              <a:rPr lang="sv-SE" dirty="0"/>
              <a:t>Om presentationen</a:t>
            </a:r>
          </a:p>
        </p:txBody>
      </p:sp>
      <p:sp>
        <p:nvSpPr>
          <p:cNvPr id="3" name="Platshållare för text 2">
            <a:extLst>
              <a:ext uri="{FF2B5EF4-FFF2-40B4-BE49-F238E27FC236}">
                <a16:creationId xmlns:a16="http://schemas.microsoft.com/office/drawing/2014/main" id="{18A47422-1CE9-49E9-A164-B7BBA2FE449F}"/>
              </a:ext>
            </a:extLst>
          </p:cNvPr>
          <p:cNvSpPr>
            <a:spLocks noGrp="1"/>
          </p:cNvSpPr>
          <p:nvPr>
            <p:ph type="body" sz="quarter" idx="13"/>
          </p:nvPr>
        </p:nvSpPr>
        <p:spPr>
          <a:xfrm>
            <a:off x="623888" y="1264136"/>
            <a:ext cx="13564060" cy="4389412"/>
          </a:xfrm>
        </p:spPr>
        <p:txBody>
          <a:bodyPr numCol="2" spcCol="540000"/>
          <a:lstStyle/>
          <a:p>
            <a:pPr marL="0" indent="0">
              <a:buNone/>
            </a:pPr>
            <a:r>
              <a:rPr lang="sv-SE" dirty="0"/>
              <a:t>Del 1, är en presentation som kan användas när ni ska berätta om eller börja använda SAMS. </a:t>
            </a:r>
            <a:br>
              <a:rPr lang="sv-SE" dirty="0"/>
            </a:br>
            <a:endParaRPr lang="sv-SE" dirty="0"/>
          </a:p>
          <a:p>
            <a:pPr marL="0" indent="0">
              <a:buNone/>
            </a:pPr>
            <a:r>
              <a:rPr lang="sv-SE" dirty="0"/>
              <a:t>Del 2, visar stegen som ingår i SAMS och tydliggör vad som behöver göras, vem som ansvarar och syftet med steget. Den kan fungera som ett underlag när ni ska ni börjar använda stödet och gå igenom stegen tillsammans.</a:t>
            </a:r>
          </a:p>
          <a:p>
            <a:pPr marL="0" indent="0">
              <a:buNone/>
            </a:pPr>
            <a:endParaRPr lang="sv-SE" dirty="0"/>
          </a:p>
          <a:p>
            <a:pPr marL="0" indent="0">
              <a:buNone/>
            </a:pPr>
            <a:r>
              <a:rPr lang="sv-SE" dirty="0"/>
              <a:t>Del 3, innehåller tips för samverkan.</a:t>
            </a:r>
          </a:p>
          <a:p>
            <a:endParaRPr lang="sv-SE" dirty="0"/>
          </a:p>
        </p:txBody>
      </p:sp>
    </p:spTree>
    <p:extLst>
      <p:ext uri="{BB962C8B-B14F-4D97-AF65-F5344CB8AC3E}">
        <p14:creationId xmlns:p14="http://schemas.microsoft.com/office/powerpoint/2010/main" val="229178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DCB70B4-EB3F-493A-A1C8-833F82320337}"/>
              </a:ext>
            </a:extLst>
          </p:cNvPr>
          <p:cNvPicPr>
            <a:picLocks noChangeAspect="1"/>
          </p:cNvPicPr>
          <p:nvPr/>
        </p:nvPicPr>
        <p:blipFill rotWithShape="1">
          <a:blip r:embed="rId2">
            <a:extLst>
              <a:ext uri="{28A0092B-C50C-407E-A947-70E740481C1C}">
                <a14:useLocalDpi xmlns:a14="http://schemas.microsoft.com/office/drawing/2010/main" val="0"/>
              </a:ext>
            </a:extLst>
          </a:blip>
          <a:srcRect t="62079"/>
          <a:stretch/>
        </p:blipFill>
        <p:spPr>
          <a:xfrm>
            <a:off x="3067050" y="1524001"/>
            <a:ext cx="6057900" cy="2672885"/>
          </a:xfrm>
          <a:prstGeom prst="rect">
            <a:avLst/>
          </a:prstGeom>
        </p:spPr>
      </p:pic>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3. Inför avslut (forts.)</a:t>
            </a:r>
          </a:p>
        </p:txBody>
      </p:sp>
      <p:pic>
        <p:nvPicPr>
          <p:cNvPr id="5" name="Bildobjekt 4">
            <a:extLst>
              <a:ext uri="{FF2B5EF4-FFF2-40B4-BE49-F238E27FC236}">
                <a16:creationId xmlns:a16="http://schemas.microsoft.com/office/drawing/2014/main" id="{48F8CBF7-2AF2-4D47-BA19-9FCB93FB9A76}"/>
              </a:ext>
            </a:extLst>
          </p:cNvPr>
          <p:cNvPicPr>
            <a:picLocks noChangeAspect="1"/>
          </p:cNvPicPr>
          <p:nvPr/>
        </p:nvPicPr>
        <p:blipFill rotWithShape="1">
          <a:blip r:embed="rId2">
            <a:extLst>
              <a:ext uri="{28A0092B-C50C-407E-A947-70E740481C1C}">
                <a14:useLocalDpi xmlns:a14="http://schemas.microsoft.com/office/drawing/2010/main" val="0"/>
              </a:ext>
            </a:extLst>
          </a:blip>
          <a:srcRect b="95625"/>
          <a:stretch/>
        </p:blipFill>
        <p:spPr>
          <a:xfrm>
            <a:off x="3067050" y="1226900"/>
            <a:ext cx="6057900" cy="308390"/>
          </a:xfrm>
          <a:prstGeom prst="rect">
            <a:avLst/>
          </a:prstGeom>
        </p:spPr>
      </p:pic>
    </p:spTree>
    <p:extLst>
      <p:ext uri="{BB962C8B-B14F-4D97-AF65-F5344CB8AC3E}">
        <p14:creationId xmlns:p14="http://schemas.microsoft.com/office/powerpoint/2010/main" val="385782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6964E-F02A-4A61-966C-5A1D0BBFC669}"/>
              </a:ext>
            </a:extLst>
          </p:cNvPr>
          <p:cNvSpPr>
            <a:spLocks noGrp="1"/>
          </p:cNvSpPr>
          <p:nvPr>
            <p:ph type="title"/>
          </p:nvPr>
        </p:nvSpPr>
        <p:spPr/>
        <p:txBody>
          <a:bodyPr/>
          <a:lstStyle/>
          <a:p>
            <a:r>
              <a:rPr lang="sv-SE" dirty="0"/>
              <a:t>Del 3. Några tips för samverkan</a:t>
            </a:r>
          </a:p>
        </p:txBody>
      </p:sp>
      <p:sp>
        <p:nvSpPr>
          <p:cNvPr id="3" name="Platshållare för text 2">
            <a:extLst>
              <a:ext uri="{FF2B5EF4-FFF2-40B4-BE49-F238E27FC236}">
                <a16:creationId xmlns:a16="http://schemas.microsoft.com/office/drawing/2014/main" id="{C0C2974D-75DD-4CE0-835D-2D6C4182997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43091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7B3BF-B5EB-47C3-9278-418C9D943F29}"/>
              </a:ext>
            </a:extLst>
          </p:cNvPr>
          <p:cNvSpPr>
            <a:spLocks noGrp="1"/>
          </p:cNvSpPr>
          <p:nvPr>
            <p:ph type="title"/>
          </p:nvPr>
        </p:nvSpPr>
        <p:spPr>
          <a:xfrm>
            <a:off x="0" y="1183300"/>
            <a:ext cx="12192000" cy="3870037"/>
          </a:xfrm>
          <a:solidFill>
            <a:srgbClr val="DBEEF5"/>
          </a:solidFill>
        </p:spPr>
        <p:txBody>
          <a:bodyPr bIns="0" anchor="ctr" anchorCtr="1"/>
          <a:lstStyle/>
          <a:p>
            <a:pPr algn="ctr"/>
            <a:r>
              <a:rPr lang="sv-SE" sz="3600" dirty="0"/>
              <a:t>Hur kan vi i skola och socialtjänst </a:t>
            </a:r>
            <a:br>
              <a:rPr lang="sv-SE" sz="3600" dirty="0"/>
            </a:br>
            <a:r>
              <a:rPr lang="sv-SE" sz="3600" dirty="0"/>
              <a:t>samverka med SAMS som stöd?</a:t>
            </a:r>
          </a:p>
        </p:txBody>
      </p:sp>
    </p:spTree>
    <p:extLst>
      <p:ext uri="{BB962C8B-B14F-4D97-AF65-F5344CB8AC3E}">
        <p14:creationId xmlns:p14="http://schemas.microsoft.com/office/powerpoint/2010/main" val="337622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A79A9E-15CD-423C-9571-6ADC47BE2A8C}"/>
              </a:ext>
            </a:extLst>
          </p:cNvPr>
          <p:cNvSpPr>
            <a:spLocks noGrp="1"/>
          </p:cNvSpPr>
          <p:nvPr>
            <p:ph type="title"/>
          </p:nvPr>
        </p:nvSpPr>
        <p:spPr>
          <a:xfrm>
            <a:off x="1041332" y="748011"/>
            <a:ext cx="9720000" cy="1080000"/>
          </a:xfrm>
        </p:spPr>
        <p:txBody>
          <a:bodyPr/>
          <a:lstStyle/>
          <a:p>
            <a:r>
              <a:rPr lang="sv-SE" dirty="0"/>
              <a:t>Framgångsfaktorer</a:t>
            </a:r>
          </a:p>
        </p:txBody>
      </p:sp>
      <p:sp>
        <p:nvSpPr>
          <p:cNvPr id="3" name="Platshållare för text 2">
            <a:extLst>
              <a:ext uri="{FF2B5EF4-FFF2-40B4-BE49-F238E27FC236}">
                <a16:creationId xmlns:a16="http://schemas.microsoft.com/office/drawing/2014/main" id="{230EC394-A1FB-44C5-9701-F249F91D73EA}"/>
              </a:ext>
            </a:extLst>
          </p:cNvPr>
          <p:cNvSpPr>
            <a:spLocks noGrp="1"/>
          </p:cNvSpPr>
          <p:nvPr>
            <p:ph type="body" sz="quarter" idx="13"/>
          </p:nvPr>
        </p:nvSpPr>
        <p:spPr>
          <a:xfrm>
            <a:off x="1732909" y="1904487"/>
            <a:ext cx="5403535" cy="3042088"/>
          </a:xfrm>
        </p:spPr>
        <p:txBody>
          <a:bodyPr/>
          <a:lstStyle/>
          <a:p>
            <a:pPr marL="0" indent="0">
              <a:buNone/>
            </a:pPr>
            <a:r>
              <a:rPr lang="sv-SE" dirty="0"/>
              <a:t>Sätt en gemensam målbild</a:t>
            </a:r>
          </a:p>
          <a:p>
            <a:endParaRPr lang="sv-SE" dirty="0"/>
          </a:p>
          <a:p>
            <a:pPr marL="0" indent="0">
              <a:buNone/>
            </a:pPr>
            <a:r>
              <a:rPr lang="sv-SE" dirty="0"/>
              <a:t>Var överens om att samverka</a:t>
            </a:r>
          </a:p>
          <a:p>
            <a:endParaRPr lang="sv-SE" dirty="0"/>
          </a:p>
          <a:p>
            <a:pPr marL="0" indent="0">
              <a:buNone/>
            </a:pPr>
            <a:r>
              <a:rPr lang="sv-SE" dirty="0"/>
              <a:t>Ha kännedom om varandras uppdrag </a:t>
            </a:r>
          </a:p>
          <a:p>
            <a:pPr marL="0" indent="0">
              <a:buNone/>
            </a:pPr>
            <a:endParaRPr lang="sv-SE" dirty="0"/>
          </a:p>
        </p:txBody>
      </p:sp>
      <p:grpSp>
        <p:nvGrpSpPr>
          <p:cNvPr id="4" name="Grupp 3">
            <a:extLst>
              <a:ext uri="{FF2B5EF4-FFF2-40B4-BE49-F238E27FC236}">
                <a16:creationId xmlns:a16="http://schemas.microsoft.com/office/drawing/2014/main" id="{1E07F5DE-7D62-42B3-8E2F-4EB961EFD2F7}"/>
              </a:ext>
            </a:extLst>
          </p:cNvPr>
          <p:cNvGrpSpPr/>
          <p:nvPr/>
        </p:nvGrpSpPr>
        <p:grpSpPr>
          <a:xfrm flipH="1">
            <a:off x="7654717" y="1729737"/>
            <a:ext cx="3495951" cy="2903443"/>
            <a:chOff x="2108120" y="3836369"/>
            <a:chExt cx="2291937" cy="1687233"/>
          </a:xfrm>
        </p:grpSpPr>
        <p:sp>
          <p:nvSpPr>
            <p:cNvPr id="5" name="Rektangel: rundade hörn 4">
              <a:extLst>
                <a:ext uri="{FF2B5EF4-FFF2-40B4-BE49-F238E27FC236}">
                  <a16:creationId xmlns:a16="http://schemas.microsoft.com/office/drawing/2014/main" id="{7B15751C-1C32-48D3-AF49-3544A7A83046}"/>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Likbent triangel 5">
              <a:extLst>
                <a:ext uri="{FF2B5EF4-FFF2-40B4-BE49-F238E27FC236}">
                  <a16:creationId xmlns:a16="http://schemas.microsoft.com/office/drawing/2014/main" id="{E616BABA-DA1F-4DA6-8642-1FEB792CD833}"/>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Rektangel 6">
            <a:extLst>
              <a:ext uri="{FF2B5EF4-FFF2-40B4-BE49-F238E27FC236}">
                <a16:creationId xmlns:a16="http://schemas.microsoft.com/office/drawing/2014/main" id="{1D52C9AA-DFCF-46FF-871C-B5BBEA15FA72}"/>
              </a:ext>
            </a:extLst>
          </p:cNvPr>
          <p:cNvSpPr/>
          <p:nvPr/>
        </p:nvSpPr>
        <p:spPr>
          <a:xfrm>
            <a:off x="8022361" y="2058535"/>
            <a:ext cx="2760662" cy="1200329"/>
          </a:xfrm>
          <a:prstGeom prst="rect">
            <a:avLst/>
          </a:prstGeom>
        </p:spPr>
        <p:txBody>
          <a:bodyPr wrap="square">
            <a:spAutoFit/>
          </a:bodyPr>
          <a:lstStyle/>
          <a:p>
            <a:pPr algn="ctr"/>
            <a:r>
              <a:rPr lang="sv-SE" sz="2400" dirty="0">
                <a:solidFill>
                  <a:schemeClr val="bg1"/>
                </a:solidFill>
              </a:rPr>
              <a:t>Anpassa arbetet till era lokala förutsättningar</a:t>
            </a:r>
            <a:endParaRPr lang="sv-SE" sz="2400" b="1" dirty="0">
              <a:solidFill>
                <a:schemeClr val="bg1"/>
              </a:solidFill>
            </a:endParaRPr>
          </a:p>
        </p:txBody>
      </p:sp>
      <p:pic>
        <p:nvPicPr>
          <p:cNvPr id="11" name="Bild 10" descr="Förstoringsglas">
            <a:extLst>
              <a:ext uri="{FF2B5EF4-FFF2-40B4-BE49-F238E27FC236}">
                <a16:creationId xmlns:a16="http://schemas.microsoft.com/office/drawing/2014/main" id="{C550D58A-B0AB-4E28-A1DC-550A98EFA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624" y="1827368"/>
            <a:ext cx="596461" cy="596461"/>
          </a:xfrm>
          <a:prstGeom prst="rect">
            <a:avLst/>
          </a:prstGeom>
        </p:spPr>
      </p:pic>
      <p:pic>
        <p:nvPicPr>
          <p:cNvPr id="13" name="Bild 12" descr="Hjärta">
            <a:extLst>
              <a:ext uri="{FF2B5EF4-FFF2-40B4-BE49-F238E27FC236}">
                <a16:creationId xmlns:a16="http://schemas.microsoft.com/office/drawing/2014/main" id="{728FFA4A-A8D3-4D76-B593-765DD1AFFB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966" y="2839596"/>
            <a:ext cx="596390" cy="596390"/>
          </a:xfrm>
          <a:prstGeom prst="rect">
            <a:avLst/>
          </a:prstGeom>
        </p:spPr>
      </p:pic>
      <p:pic>
        <p:nvPicPr>
          <p:cNvPr id="15" name="Bild 14" descr="Lista">
            <a:extLst>
              <a:ext uri="{FF2B5EF4-FFF2-40B4-BE49-F238E27FC236}">
                <a16:creationId xmlns:a16="http://schemas.microsoft.com/office/drawing/2014/main" id="{A24677AF-0B85-4E57-BAE7-FFFCF6D9DC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624" y="3851753"/>
            <a:ext cx="596462" cy="596462"/>
          </a:xfrm>
          <a:prstGeom prst="rect">
            <a:avLst/>
          </a:prstGeom>
        </p:spPr>
      </p:pic>
    </p:spTree>
    <p:extLst>
      <p:ext uri="{BB962C8B-B14F-4D97-AF65-F5344CB8AC3E}">
        <p14:creationId xmlns:p14="http://schemas.microsoft.com/office/powerpoint/2010/main" val="173775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BFE01D-211D-49FE-83B3-BDE6AE16DF73}"/>
              </a:ext>
            </a:extLst>
          </p:cNvPr>
          <p:cNvSpPr>
            <a:spLocks noGrp="1"/>
          </p:cNvSpPr>
          <p:nvPr>
            <p:ph type="title"/>
          </p:nvPr>
        </p:nvSpPr>
        <p:spPr>
          <a:xfrm>
            <a:off x="1553378" y="971321"/>
            <a:ext cx="9010544" cy="805721"/>
          </a:xfrm>
        </p:spPr>
        <p:txBody>
          <a:bodyPr/>
          <a:lstStyle/>
          <a:p>
            <a:r>
              <a:rPr lang="sv-SE" dirty="0"/>
              <a:t>Sätt en gemensam målbild</a:t>
            </a:r>
          </a:p>
        </p:txBody>
      </p:sp>
      <p:sp>
        <p:nvSpPr>
          <p:cNvPr id="3" name="Platshållare för text 2">
            <a:extLst>
              <a:ext uri="{FF2B5EF4-FFF2-40B4-BE49-F238E27FC236}">
                <a16:creationId xmlns:a16="http://schemas.microsoft.com/office/drawing/2014/main" id="{FE17B8F9-2EC6-4B17-9BD3-5516579B505D}"/>
              </a:ext>
            </a:extLst>
          </p:cNvPr>
          <p:cNvSpPr>
            <a:spLocks noGrp="1"/>
          </p:cNvSpPr>
          <p:nvPr>
            <p:ph type="body" sz="quarter" idx="13"/>
          </p:nvPr>
        </p:nvSpPr>
        <p:spPr>
          <a:xfrm>
            <a:off x="636890" y="2247487"/>
            <a:ext cx="10424046" cy="3386174"/>
          </a:xfrm>
        </p:spPr>
        <p:txBody>
          <a:bodyPr/>
          <a:lstStyle/>
          <a:p>
            <a:pPr marL="0" indent="0">
              <a:buNone/>
            </a:pPr>
            <a:endParaRPr lang="sv-SE" dirty="0"/>
          </a:p>
          <a:p>
            <a:r>
              <a:rPr lang="sv-SE" dirty="0"/>
              <a:t>En gemensam målbild är värdefull både på övergripande nivå och i arbetet </a:t>
            </a:r>
            <a:br>
              <a:rPr lang="sv-SE" dirty="0"/>
            </a:br>
            <a:r>
              <a:rPr lang="sv-SE" dirty="0"/>
              <a:t>med varje enskild placering. </a:t>
            </a:r>
          </a:p>
          <a:p>
            <a:pPr marL="0" indent="0">
              <a:buNone/>
            </a:pPr>
            <a:endParaRPr lang="sv-SE" dirty="0"/>
          </a:p>
        </p:txBody>
      </p:sp>
      <p:pic>
        <p:nvPicPr>
          <p:cNvPr id="4" name="Bild 3" descr="Förstoringsglas">
            <a:extLst>
              <a:ext uri="{FF2B5EF4-FFF2-40B4-BE49-F238E27FC236}">
                <a16:creationId xmlns:a16="http://schemas.microsoft.com/office/drawing/2014/main" id="{61864201-29E6-41D3-A76A-EFAE631ECB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058" y="777720"/>
            <a:ext cx="596461" cy="596461"/>
          </a:xfrm>
          <a:prstGeom prst="rect">
            <a:avLst/>
          </a:prstGeom>
        </p:spPr>
      </p:pic>
    </p:spTree>
    <p:extLst>
      <p:ext uri="{BB962C8B-B14F-4D97-AF65-F5344CB8AC3E}">
        <p14:creationId xmlns:p14="http://schemas.microsoft.com/office/powerpoint/2010/main" val="353546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4594E-5601-4644-A083-3C08E5BE0F4D}"/>
              </a:ext>
            </a:extLst>
          </p:cNvPr>
          <p:cNvSpPr>
            <a:spLocks noGrp="1"/>
          </p:cNvSpPr>
          <p:nvPr>
            <p:ph type="title"/>
          </p:nvPr>
        </p:nvSpPr>
        <p:spPr>
          <a:xfrm>
            <a:off x="1595352" y="819510"/>
            <a:ext cx="8951317" cy="1080000"/>
          </a:xfrm>
        </p:spPr>
        <p:txBody>
          <a:bodyPr/>
          <a:lstStyle/>
          <a:p>
            <a:r>
              <a:rPr lang="sv-SE" dirty="0"/>
              <a:t>Var överens om att samarbeta</a:t>
            </a:r>
          </a:p>
        </p:txBody>
      </p:sp>
      <p:sp>
        <p:nvSpPr>
          <p:cNvPr id="3" name="Platshållare för text 2">
            <a:extLst>
              <a:ext uri="{FF2B5EF4-FFF2-40B4-BE49-F238E27FC236}">
                <a16:creationId xmlns:a16="http://schemas.microsoft.com/office/drawing/2014/main" id="{3C8DEC9B-65DD-4A7D-8A89-85AB888E5C04}"/>
              </a:ext>
            </a:extLst>
          </p:cNvPr>
          <p:cNvSpPr>
            <a:spLocks noGrp="1"/>
          </p:cNvSpPr>
          <p:nvPr>
            <p:ph type="body" sz="quarter" idx="13"/>
          </p:nvPr>
        </p:nvSpPr>
        <p:spPr>
          <a:xfrm>
            <a:off x="1595353" y="2031215"/>
            <a:ext cx="9256258" cy="3748483"/>
          </a:xfrm>
        </p:spPr>
        <p:txBody>
          <a:bodyPr/>
          <a:lstStyle/>
          <a:p>
            <a:r>
              <a:rPr lang="sv-SE" dirty="0"/>
              <a:t>Ni behöver ha en gemensam bild av att samverkan är en förutsättning för att nå målet. </a:t>
            </a:r>
          </a:p>
          <a:p>
            <a:endParaRPr lang="sv-SE" dirty="0"/>
          </a:p>
        </p:txBody>
      </p:sp>
      <p:pic>
        <p:nvPicPr>
          <p:cNvPr id="4" name="Bild 3" descr="Hjärta">
            <a:extLst>
              <a:ext uri="{FF2B5EF4-FFF2-40B4-BE49-F238E27FC236}">
                <a16:creationId xmlns:a16="http://schemas.microsoft.com/office/drawing/2014/main" id="{963D876C-8C7F-4BEA-AF17-ECCE94DBBA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204" y="763120"/>
            <a:ext cx="596390" cy="596390"/>
          </a:xfrm>
          <a:prstGeom prst="rect">
            <a:avLst/>
          </a:prstGeom>
        </p:spPr>
      </p:pic>
    </p:spTree>
    <p:extLst>
      <p:ext uri="{BB962C8B-B14F-4D97-AF65-F5344CB8AC3E}">
        <p14:creationId xmlns:p14="http://schemas.microsoft.com/office/powerpoint/2010/main" val="160037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C7E0F1-1A39-4CD4-B41F-BDED88E1164D}"/>
              </a:ext>
            </a:extLst>
          </p:cNvPr>
          <p:cNvSpPr>
            <a:spLocks noGrp="1"/>
          </p:cNvSpPr>
          <p:nvPr>
            <p:ph type="title"/>
          </p:nvPr>
        </p:nvSpPr>
        <p:spPr>
          <a:xfrm>
            <a:off x="1619480" y="976898"/>
            <a:ext cx="9137171" cy="1080000"/>
          </a:xfrm>
        </p:spPr>
        <p:txBody>
          <a:bodyPr/>
          <a:lstStyle/>
          <a:p>
            <a:r>
              <a:rPr lang="sv-SE" dirty="0"/>
              <a:t>Ha kännedom om varandras uppdrag</a:t>
            </a:r>
          </a:p>
        </p:txBody>
      </p:sp>
      <p:sp>
        <p:nvSpPr>
          <p:cNvPr id="3" name="Platshållare för text 2">
            <a:extLst>
              <a:ext uri="{FF2B5EF4-FFF2-40B4-BE49-F238E27FC236}">
                <a16:creationId xmlns:a16="http://schemas.microsoft.com/office/drawing/2014/main" id="{765190DF-6EC2-419C-8914-D645B4D64F7A}"/>
              </a:ext>
            </a:extLst>
          </p:cNvPr>
          <p:cNvSpPr>
            <a:spLocks noGrp="1"/>
          </p:cNvSpPr>
          <p:nvPr>
            <p:ph type="body" sz="quarter" idx="13"/>
          </p:nvPr>
        </p:nvSpPr>
        <p:spPr>
          <a:xfrm>
            <a:off x="1718631" y="2149981"/>
            <a:ext cx="8947579" cy="2558038"/>
          </a:xfrm>
        </p:spPr>
        <p:txBody>
          <a:bodyPr/>
          <a:lstStyle/>
          <a:p>
            <a:r>
              <a:rPr lang="sv-SE" dirty="0"/>
              <a:t>Det är viktigt att ni har kännedom om, och respekt, </a:t>
            </a:r>
            <a:br>
              <a:rPr lang="sv-SE" dirty="0"/>
            </a:br>
            <a:r>
              <a:rPr lang="sv-SE" dirty="0"/>
              <a:t>för varandras uppdrag och kompetensområden. </a:t>
            </a:r>
          </a:p>
          <a:p>
            <a:endParaRPr lang="sv-SE" dirty="0"/>
          </a:p>
          <a:p>
            <a:r>
              <a:rPr lang="sv-SE" dirty="0"/>
              <a:t>Era roller och ansvar behöver vara tydliga och accepterade.</a:t>
            </a:r>
          </a:p>
        </p:txBody>
      </p:sp>
      <p:pic>
        <p:nvPicPr>
          <p:cNvPr id="5" name="Bild 4" descr="Lista">
            <a:extLst>
              <a:ext uri="{FF2B5EF4-FFF2-40B4-BE49-F238E27FC236}">
                <a16:creationId xmlns:a16="http://schemas.microsoft.com/office/drawing/2014/main" id="{9BC61E52-BBF2-4A8D-8ECB-8B0C0EE2F5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082" y="920436"/>
            <a:ext cx="596462" cy="596462"/>
          </a:xfrm>
          <a:prstGeom prst="rect">
            <a:avLst/>
          </a:prstGeom>
        </p:spPr>
      </p:pic>
    </p:spTree>
    <p:extLst>
      <p:ext uri="{BB962C8B-B14F-4D97-AF65-F5344CB8AC3E}">
        <p14:creationId xmlns:p14="http://schemas.microsoft.com/office/powerpoint/2010/main" val="182026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mönster, stygn, monokrom&#10;&#10;AI-genererat innehåll kan vara felaktigt.">
            <a:extLst>
              <a:ext uri="{FF2B5EF4-FFF2-40B4-BE49-F238E27FC236}">
                <a16:creationId xmlns:a16="http://schemas.microsoft.com/office/drawing/2014/main" id="{569AFADA-A118-388B-EBA4-01CCC792974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556" r="5556"/>
          <a:stretch>
            <a:fillRect/>
          </a:stretch>
        </p:blipFill>
        <p:spPr>
          <a:xfrm>
            <a:off x="636889" y="3925800"/>
            <a:ext cx="1442483" cy="1622793"/>
          </a:xfrm>
        </p:spPr>
      </p:pic>
      <p:sp>
        <p:nvSpPr>
          <p:cNvPr id="3" name="Rubrik 2">
            <a:extLst>
              <a:ext uri="{FF2B5EF4-FFF2-40B4-BE49-F238E27FC236}">
                <a16:creationId xmlns:a16="http://schemas.microsoft.com/office/drawing/2014/main" id="{39166B61-258A-E612-00FC-9387378F958D}"/>
              </a:ext>
            </a:extLst>
          </p:cNvPr>
          <p:cNvSpPr>
            <a:spLocks noGrp="1"/>
          </p:cNvSpPr>
          <p:nvPr>
            <p:ph type="title"/>
          </p:nvPr>
        </p:nvSpPr>
        <p:spPr/>
        <p:txBody>
          <a:bodyPr/>
          <a:lstStyle/>
          <a:p>
            <a:r>
              <a:rPr lang="sv-SE" dirty="0"/>
              <a:t>Här hittar du SAMS</a:t>
            </a:r>
          </a:p>
        </p:txBody>
      </p:sp>
      <p:sp>
        <p:nvSpPr>
          <p:cNvPr id="4" name="Platshållare för text 3">
            <a:extLst>
              <a:ext uri="{FF2B5EF4-FFF2-40B4-BE49-F238E27FC236}">
                <a16:creationId xmlns:a16="http://schemas.microsoft.com/office/drawing/2014/main" id="{D4481926-4AD8-0527-862E-C626E10B8809}"/>
              </a:ext>
            </a:extLst>
          </p:cNvPr>
          <p:cNvSpPr>
            <a:spLocks noGrp="1"/>
          </p:cNvSpPr>
          <p:nvPr>
            <p:ph type="body" sz="quarter" idx="13"/>
          </p:nvPr>
        </p:nvSpPr>
        <p:spPr/>
        <p:txBody>
          <a:bodyPr/>
          <a:lstStyle/>
          <a:p>
            <a:endParaRPr lang="sv-SE" dirty="0"/>
          </a:p>
          <a:p>
            <a:endParaRPr lang="sv-SE" dirty="0"/>
          </a:p>
          <a:p>
            <a:r>
              <a:rPr lang="sv-SE" dirty="0">
                <a:hlinkClick r:id="rId4"/>
              </a:rPr>
              <a:t>SAMS laddas ned kostnadsfritt från Socialstyrelsens webbplats.</a:t>
            </a:r>
            <a:endParaRPr lang="sv-SE" dirty="0"/>
          </a:p>
          <a:p>
            <a:endParaRPr lang="sv-SE" dirty="0"/>
          </a:p>
        </p:txBody>
      </p:sp>
      <p:pic>
        <p:nvPicPr>
          <p:cNvPr id="5" name="Platshållare för bild 5">
            <a:extLst>
              <a:ext uri="{FF2B5EF4-FFF2-40B4-BE49-F238E27FC236}">
                <a16:creationId xmlns:a16="http://schemas.microsoft.com/office/drawing/2014/main" id="{48BBA7E3-3573-0CB2-E069-4CBB6303B6B1}"/>
              </a:ext>
            </a:extLst>
          </p:cNvPr>
          <p:cNvPicPr>
            <a:picLocks noChangeAspect="1"/>
          </p:cNvPicPr>
          <p:nvPr/>
        </p:nvPicPr>
        <p:blipFill>
          <a:blip r:embed="rId5"/>
          <a:srcRect l="32177" t="8683" r="32107"/>
          <a:stretch>
            <a:fillRect/>
          </a:stretch>
        </p:blipFill>
        <p:spPr>
          <a:xfrm>
            <a:off x="7090611" y="0"/>
            <a:ext cx="4106779" cy="6108569"/>
          </a:xfrm>
          <a:prstGeom prst="rect">
            <a:avLst/>
          </a:prstGeom>
        </p:spPr>
      </p:pic>
    </p:spTree>
    <p:extLst>
      <p:ext uri="{BB962C8B-B14F-4D97-AF65-F5344CB8AC3E}">
        <p14:creationId xmlns:p14="http://schemas.microsoft.com/office/powerpoint/2010/main" val="3768358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94656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6964E-F02A-4A61-966C-5A1D0BBFC669}"/>
              </a:ext>
            </a:extLst>
          </p:cNvPr>
          <p:cNvSpPr>
            <a:spLocks noGrp="1"/>
          </p:cNvSpPr>
          <p:nvPr>
            <p:ph type="title"/>
          </p:nvPr>
        </p:nvSpPr>
        <p:spPr/>
        <p:txBody>
          <a:bodyPr/>
          <a:lstStyle/>
          <a:p>
            <a:r>
              <a:rPr lang="sv-SE" dirty="0"/>
              <a:t>Del 1. Presentation av SAMS</a:t>
            </a:r>
          </a:p>
        </p:txBody>
      </p:sp>
      <p:sp>
        <p:nvSpPr>
          <p:cNvPr id="3" name="Platshållare för text 2">
            <a:extLst>
              <a:ext uri="{FF2B5EF4-FFF2-40B4-BE49-F238E27FC236}">
                <a16:creationId xmlns:a16="http://schemas.microsoft.com/office/drawing/2014/main" id="{C0C2974D-75DD-4CE0-835D-2D6C4182997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56894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7B3BF-B5EB-47C3-9278-418C9D943F29}"/>
              </a:ext>
            </a:extLst>
          </p:cNvPr>
          <p:cNvSpPr>
            <a:spLocks noGrp="1"/>
          </p:cNvSpPr>
          <p:nvPr>
            <p:ph type="title"/>
          </p:nvPr>
        </p:nvSpPr>
        <p:spPr>
          <a:xfrm>
            <a:off x="440673" y="407623"/>
            <a:ext cx="5420865" cy="5430470"/>
          </a:xfrm>
          <a:solidFill>
            <a:srgbClr val="DBEEF5"/>
          </a:solidFill>
        </p:spPr>
        <p:txBody>
          <a:bodyPr bIns="0" anchor="ctr" anchorCtr="1"/>
          <a:lstStyle/>
          <a:p>
            <a:pPr algn="ctr"/>
            <a:r>
              <a:rPr lang="sv-SE" sz="2400" dirty="0"/>
              <a:t>Varför behöver socialtjänst </a:t>
            </a:r>
            <a:br>
              <a:rPr lang="sv-SE" sz="2400" dirty="0"/>
            </a:br>
            <a:r>
              <a:rPr lang="sv-SE" sz="2400" dirty="0"/>
              <a:t>och skola samverka </a:t>
            </a:r>
            <a:br>
              <a:rPr lang="sv-SE" sz="2400" dirty="0"/>
            </a:br>
            <a:r>
              <a:rPr lang="sv-SE" sz="2400" dirty="0"/>
              <a:t>för att ge barn och unga </a:t>
            </a:r>
            <a:br>
              <a:rPr lang="sv-SE" sz="2400" dirty="0"/>
            </a:br>
            <a:r>
              <a:rPr lang="sv-SE" sz="2400" dirty="0"/>
              <a:t>en kontinuerlig skolgång </a:t>
            </a:r>
            <a:br>
              <a:rPr lang="sv-SE" sz="2400" dirty="0"/>
            </a:br>
            <a:r>
              <a:rPr lang="sv-SE" sz="2400" dirty="0"/>
              <a:t>vid en placering </a:t>
            </a:r>
            <a:br>
              <a:rPr lang="sv-SE" sz="2400" dirty="0"/>
            </a:br>
            <a:r>
              <a:rPr lang="sv-SE" sz="2400" dirty="0"/>
              <a:t>som innebär byte av skola?</a:t>
            </a:r>
            <a:endParaRPr lang="sv-SE" sz="2400" dirty="0">
              <a:highlight>
                <a:srgbClr val="FFFF00"/>
              </a:highlight>
            </a:endParaRPr>
          </a:p>
        </p:txBody>
      </p:sp>
      <p:pic>
        <p:nvPicPr>
          <p:cNvPr id="6" name="Bildobjekt 5">
            <a:extLst>
              <a:ext uri="{FF2B5EF4-FFF2-40B4-BE49-F238E27FC236}">
                <a16:creationId xmlns:a16="http://schemas.microsoft.com/office/drawing/2014/main" id="{C2728283-DBE6-4DA3-9254-73058CA0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359" y="407623"/>
            <a:ext cx="4301397" cy="5430470"/>
          </a:xfrm>
          <a:prstGeom prst="rect">
            <a:avLst/>
          </a:prstGeom>
        </p:spPr>
      </p:pic>
    </p:spTree>
    <p:extLst>
      <p:ext uri="{BB962C8B-B14F-4D97-AF65-F5344CB8AC3E}">
        <p14:creationId xmlns:p14="http://schemas.microsoft.com/office/powerpoint/2010/main" val="47484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50E68333-5C27-4FB5-9B1C-F8E42FB0C8A8}"/>
              </a:ext>
            </a:extLst>
          </p:cNvPr>
          <p:cNvGrpSpPr/>
          <p:nvPr/>
        </p:nvGrpSpPr>
        <p:grpSpPr>
          <a:xfrm flipH="1">
            <a:off x="7045566" y="1488558"/>
            <a:ext cx="4509541" cy="3306180"/>
            <a:chOff x="2108120" y="3836369"/>
            <a:chExt cx="2291937" cy="1687233"/>
          </a:xfrm>
        </p:grpSpPr>
        <p:sp>
          <p:nvSpPr>
            <p:cNvPr id="6" name="Rektangel: rundade hörn 5">
              <a:extLst>
                <a:ext uri="{FF2B5EF4-FFF2-40B4-BE49-F238E27FC236}">
                  <a16:creationId xmlns:a16="http://schemas.microsoft.com/office/drawing/2014/main" id="{0BBBF944-DEF4-4274-981B-04A938BA5F29}"/>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Likbent triangel 6">
              <a:extLst>
                <a:ext uri="{FF2B5EF4-FFF2-40B4-BE49-F238E27FC236}">
                  <a16:creationId xmlns:a16="http://schemas.microsoft.com/office/drawing/2014/main" id="{35C020B5-7B19-434E-B0F7-ED1FED4E8DCC}"/>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63329B99-2145-4EF8-8415-AC8FA0E04A78}"/>
              </a:ext>
            </a:extLst>
          </p:cNvPr>
          <p:cNvSpPr>
            <a:spLocks noGrp="1"/>
          </p:cNvSpPr>
          <p:nvPr>
            <p:ph type="title"/>
          </p:nvPr>
        </p:nvSpPr>
        <p:spPr/>
        <p:txBody>
          <a:bodyPr/>
          <a:lstStyle/>
          <a:p>
            <a:r>
              <a:rPr lang="sv-SE" dirty="0"/>
              <a:t>Vi har ett gemensamt uppdrag!</a:t>
            </a:r>
          </a:p>
        </p:txBody>
      </p:sp>
      <p:sp>
        <p:nvSpPr>
          <p:cNvPr id="3" name="Platshållare för text 2">
            <a:extLst>
              <a:ext uri="{FF2B5EF4-FFF2-40B4-BE49-F238E27FC236}">
                <a16:creationId xmlns:a16="http://schemas.microsoft.com/office/drawing/2014/main" id="{3EF98FA6-5ACC-47FF-81C0-9013D76072C7}"/>
              </a:ext>
            </a:extLst>
          </p:cNvPr>
          <p:cNvSpPr>
            <a:spLocks noGrp="1"/>
          </p:cNvSpPr>
          <p:nvPr>
            <p:ph type="body" sz="quarter" idx="13"/>
          </p:nvPr>
        </p:nvSpPr>
        <p:spPr>
          <a:xfrm>
            <a:off x="636045" y="1488558"/>
            <a:ext cx="5747293" cy="4729680"/>
          </a:xfrm>
        </p:spPr>
        <p:txBody>
          <a:bodyPr/>
          <a:lstStyle/>
          <a:p>
            <a:r>
              <a:rPr lang="sv-SE" dirty="0"/>
              <a:t>Alla barn och unga har rätt till en kontinuerlig skolgång.</a:t>
            </a:r>
          </a:p>
          <a:p>
            <a:r>
              <a:rPr lang="sv-SE" dirty="0"/>
              <a:t>Vi behöver samverka för att ge barn och unga de bästa förutsättningarna att lyckas i skolan.</a:t>
            </a:r>
          </a:p>
          <a:p>
            <a:r>
              <a:rPr lang="sv-SE" dirty="0"/>
              <a:t>En god skolgång skyddar mot ohälsa, </a:t>
            </a:r>
            <a:br>
              <a:rPr lang="sv-SE" dirty="0"/>
            </a:br>
            <a:r>
              <a:rPr lang="sv-SE" dirty="0"/>
              <a:t>dålig förankring på arbetsmarknaden, missbruk och kriminalitet. </a:t>
            </a:r>
          </a:p>
          <a:p>
            <a:pPr marL="0" indent="0">
              <a:buNone/>
            </a:pPr>
            <a:endParaRPr lang="sv-SE" dirty="0"/>
          </a:p>
        </p:txBody>
      </p:sp>
      <p:sp>
        <p:nvSpPr>
          <p:cNvPr id="4" name="Rektangel 3">
            <a:extLst>
              <a:ext uri="{FF2B5EF4-FFF2-40B4-BE49-F238E27FC236}">
                <a16:creationId xmlns:a16="http://schemas.microsoft.com/office/drawing/2014/main" id="{FBE2C9BD-D839-4F57-B398-7E7709B60922}"/>
              </a:ext>
            </a:extLst>
          </p:cNvPr>
          <p:cNvSpPr/>
          <p:nvPr/>
        </p:nvSpPr>
        <p:spPr>
          <a:xfrm>
            <a:off x="7775462" y="1939304"/>
            <a:ext cx="3049752" cy="1477328"/>
          </a:xfrm>
          <a:prstGeom prst="rect">
            <a:avLst/>
          </a:prstGeom>
        </p:spPr>
        <p:txBody>
          <a:bodyPr wrap="square">
            <a:spAutoFit/>
          </a:bodyPr>
          <a:lstStyle/>
          <a:p>
            <a:pPr algn="ctr"/>
            <a:r>
              <a:rPr lang="sv-SE" b="1" dirty="0">
                <a:solidFill>
                  <a:schemeClr val="bg1"/>
                </a:solidFill>
              </a:rPr>
              <a:t>Den enskilt viktigaste faktorn för hur det går för barn i samhällsvård senare i livet är hur de lyckas i skolan.</a:t>
            </a:r>
          </a:p>
        </p:txBody>
      </p:sp>
    </p:spTree>
    <p:extLst>
      <p:ext uri="{BB962C8B-B14F-4D97-AF65-F5344CB8AC3E}">
        <p14:creationId xmlns:p14="http://schemas.microsoft.com/office/powerpoint/2010/main" val="196740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4CF473-5C01-F8D7-E434-A436268CB89B}"/>
              </a:ext>
            </a:extLst>
          </p:cNvPr>
          <p:cNvSpPr>
            <a:spLocks noGrp="1"/>
          </p:cNvSpPr>
          <p:nvPr>
            <p:ph type="title"/>
          </p:nvPr>
        </p:nvSpPr>
        <p:spPr/>
        <p:txBody>
          <a:bodyPr/>
          <a:lstStyle/>
          <a:p>
            <a:r>
              <a:rPr lang="sv-SE" dirty="0"/>
              <a:t>Samverkan behövs även för att förbättra placerade barn och ungas skolresultat</a:t>
            </a:r>
            <a:br>
              <a:rPr lang="sv-SE" dirty="0"/>
            </a:br>
            <a:endParaRPr lang="sv-SE" dirty="0"/>
          </a:p>
        </p:txBody>
      </p:sp>
      <p:sp>
        <p:nvSpPr>
          <p:cNvPr id="3" name="Platshållare för text 2">
            <a:extLst>
              <a:ext uri="{FF2B5EF4-FFF2-40B4-BE49-F238E27FC236}">
                <a16:creationId xmlns:a16="http://schemas.microsoft.com/office/drawing/2014/main" id="{54033078-E19D-1D5E-5C6E-89CC5B83E9B3}"/>
              </a:ext>
            </a:extLst>
          </p:cNvPr>
          <p:cNvSpPr>
            <a:spLocks noGrp="1"/>
          </p:cNvSpPr>
          <p:nvPr>
            <p:ph type="body" sz="quarter" idx="13"/>
          </p:nvPr>
        </p:nvSpPr>
        <p:spPr>
          <a:xfrm>
            <a:off x="636045" y="2099732"/>
            <a:ext cx="6840000" cy="4118505"/>
          </a:xfrm>
        </p:spPr>
        <p:txBody>
          <a:bodyPr/>
          <a:lstStyle/>
          <a:p>
            <a:pPr lvl="0"/>
            <a:r>
              <a:rPr lang="sv-SE" dirty="0"/>
              <a:t>Färre placerade barn och unga fullföljer grundskolan</a:t>
            </a:r>
          </a:p>
          <a:p>
            <a:pPr lvl="0"/>
            <a:r>
              <a:rPr lang="sv-SE" dirty="0"/>
              <a:t>Mindre än hälften så många tar studenten </a:t>
            </a:r>
          </a:p>
          <a:p>
            <a:pPr lvl="0"/>
            <a:r>
              <a:rPr lang="sv-SE" dirty="0"/>
              <a:t>Fler placeringar – sämre skolresultat</a:t>
            </a:r>
          </a:p>
          <a:p>
            <a:pPr lvl="0"/>
            <a:r>
              <a:rPr lang="sv-SE" dirty="0"/>
              <a:t>Både placeringar och skolbyten påverkar skolresultatens negativt</a:t>
            </a:r>
          </a:p>
          <a:p>
            <a:pPr lvl="0"/>
            <a:endParaRPr lang="sv-SE" dirty="0"/>
          </a:p>
          <a:p>
            <a:endParaRPr lang="sv-SE" dirty="0"/>
          </a:p>
        </p:txBody>
      </p:sp>
      <p:pic>
        <p:nvPicPr>
          <p:cNvPr id="6" name="Bildobjekt 5">
            <a:extLst>
              <a:ext uri="{FF2B5EF4-FFF2-40B4-BE49-F238E27FC236}">
                <a16:creationId xmlns:a16="http://schemas.microsoft.com/office/drawing/2014/main" id="{88C0E047-0599-BD32-F199-23B47A0AB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457" y="2326062"/>
            <a:ext cx="3868186" cy="1839538"/>
          </a:xfrm>
          <a:prstGeom prst="rect">
            <a:avLst/>
          </a:prstGeom>
        </p:spPr>
      </p:pic>
    </p:spTree>
    <p:extLst>
      <p:ext uri="{BB962C8B-B14F-4D97-AF65-F5344CB8AC3E}">
        <p14:creationId xmlns:p14="http://schemas.microsoft.com/office/powerpoint/2010/main" val="269912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E46F1F70-6AA9-1444-BF43-5CB530891525}"/>
              </a:ext>
            </a:extLst>
          </p:cNvPr>
          <p:cNvPicPr>
            <a:picLocks noGrp="1" noChangeAspect="1"/>
          </p:cNvPicPr>
          <p:nvPr>
            <p:ph type="pic" sz="quarter" idx="14"/>
          </p:nvPr>
        </p:nvPicPr>
        <p:blipFill>
          <a:blip r:embed="rId3"/>
          <a:srcRect l="32177" t="8683" r="32107"/>
          <a:stretch>
            <a:fillRect/>
          </a:stretch>
        </p:blipFill>
        <p:spPr>
          <a:xfrm>
            <a:off x="8085221" y="0"/>
            <a:ext cx="4106779" cy="6108569"/>
          </a:xfrm>
          <a:prstGeom prst="rect">
            <a:avLst/>
          </a:prstGeom>
        </p:spPr>
      </p:pic>
      <p:sp>
        <p:nvSpPr>
          <p:cNvPr id="3" name="Rubrik 2">
            <a:extLst>
              <a:ext uri="{FF2B5EF4-FFF2-40B4-BE49-F238E27FC236}">
                <a16:creationId xmlns:a16="http://schemas.microsoft.com/office/drawing/2014/main" id="{B4076D06-B7F2-30C4-8A2F-50E1D62ABB4A}"/>
              </a:ext>
            </a:extLst>
          </p:cNvPr>
          <p:cNvSpPr>
            <a:spLocks noGrp="1"/>
          </p:cNvSpPr>
          <p:nvPr>
            <p:ph type="title"/>
          </p:nvPr>
        </p:nvSpPr>
        <p:spPr/>
        <p:txBody>
          <a:bodyPr/>
          <a:lstStyle/>
          <a:p>
            <a:r>
              <a:rPr lang="sv-SE" dirty="0"/>
              <a:t>SAMS underlättar er </a:t>
            </a:r>
            <a:br>
              <a:rPr lang="sv-SE" dirty="0"/>
            </a:br>
            <a:r>
              <a:rPr lang="sv-SE" dirty="0"/>
              <a:t>samverkan</a:t>
            </a:r>
          </a:p>
        </p:txBody>
      </p:sp>
      <p:sp>
        <p:nvSpPr>
          <p:cNvPr id="4" name="Platshållare för text 3">
            <a:extLst>
              <a:ext uri="{FF2B5EF4-FFF2-40B4-BE49-F238E27FC236}">
                <a16:creationId xmlns:a16="http://schemas.microsoft.com/office/drawing/2014/main" id="{2822909B-60C4-5C37-0182-C3214EE15023}"/>
              </a:ext>
            </a:extLst>
          </p:cNvPr>
          <p:cNvSpPr>
            <a:spLocks noGrp="1"/>
          </p:cNvSpPr>
          <p:nvPr>
            <p:ph type="body" sz="quarter" idx="13"/>
          </p:nvPr>
        </p:nvSpPr>
        <p:spPr/>
        <p:txBody>
          <a:bodyPr/>
          <a:lstStyle/>
          <a:p>
            <a:r>
              <a:rPr lang="sv-SE" dirty="0"/>
              <a:t>Hjälper er att följa lagar och regler i praktiken</a:t>
            </a:r>
          </a:p>
          <a:p>
            <a:r>
              <a:rPr lang="sv-SE" dirty="0"/>
              <a:t>Tydliggör era ansvar och roller</a:t>
            </a:r>
          </a:p>
          <a:p>
            <a:r>
              <a:rPr lang="sv-SE" dirty="0"/>
              <a:t>Ökar er kännedomen om varandras uppdrag</a:t>
            </a:r>
          </a:p>
          <a:p>
            <a:endParaRPr lang="sv-SE" dirty="0"/>
          </a:p>
        </p:txBody>
      </p:sp>
    </p:spTree>
    <p:extLst>
      <p:ext uri="{BB962C8B-B14F-4D97-AF65-F5344CB8AC3E}">
        <p14:creationId xmlns:p14="http://schemas.microsoft.com/office/powerpoint/2010/main" val="38131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7B3BF-B5EB-47C3-9278-418C9D943F29}"/>
              </a:ext>
            </a:extLst>
          </p:cNvPr>
          <p:cNvSpPr>
            <a:spLocks noGrp="1"/>
          </p:cNvSpPr>
          <p:nvPr>
            <p:ph type="title"/>
          </p:nvPr>
        </p:nvSpPr>
        <p:spPr>
          <a:xfrm>
            <a:off x="0" y="1459345"/>
            <a:ext cx="12192000" cy="3421127"/>
          </a:xfrm>
          <a:solidFill>
            <a:srgbClr val="DBEEF5"/>
          </a:solidFill>
        </p:spPr>
        <p:txBody>
          <a:bodyPr bIns="0" anchor="ctr" anchorCtr="1"/>
          <a:lstStyle/>
          <a:p>
            <a:pPr algn="ctr"/>
            <a:r>
              <a:rPr lang="sv-SE" sz="3600" dirty="0"/>
              <a:t>Hur är SAMS uppbyggt?</a:t>
            </a:r>
          </a:p>
        </p:txBody>
      </p:sp>
    </p:spTree>
    <p:extLst>
      <p:ext uri="{BB962C8B-B14F-4D97-AF65-F5344CB8AC3E}">
        <p14:creationId xmlns:p14="http://schemas.microsoft.com/office/powerpoint/2010/main" val="2979231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5">
            <a:extLst>
              <a:ext uri="{FF2B5EF4-FFF2-40B4-BE49-F238E27FC236}">
                <a16:creationId xmlns:a16="http://schemas.microsoft.com/office/drawing/2014/main" id="{D3231230-2FA8-C0AE-518C-9E9C05104C20}"/>
              </a:ext>
            </a:extLst>
          </p:cNvPr>
          <p:cNvPicPr>
            <a:picLocks noChangeAspect="1"/>
          </p:cNvPicPr>
          <p:nvPr/>
        </p:nvPicPr>
        <p:blipFill>
          <a:blip r:embed="rId3"/>
          <a:srcRect l="36716" t="41257" r="37790" b="22378"/>
          <a:stretch>
            <a:fillRect/>
          </a:stretch>
        </p:blipFill>
        <p:spPr>
          <a:xfrm>
            <a:off x="6096001" y="831242"/>
            <a:ext cx="6096000" cy="5195515"/>
          </a:xfrm>
          <a:prstGeom prst="rect">
            <a:avLst/>
          </a:prstGeom>
          <a:noFill/>
        </p:spPr>
      </p:pic>
      <p:sp>
        <p:nvSpPr>
          <p:cNvPr id="2" name="Rubrik 1">
            <a:extLst>
              <a:ext uri="{FF2B5EF4-FFF2-40B4-BE49-F238E27FC236}">
                <a16:creationId xmlns:a16="http://schemas.microsoft.com/office/drawing/2014/main" id="{ADBF753F-60BB-4D96-B53C-1757A395C83F}"/>
              </a:ext>
            </a:extLst>
          </p:cNvPr>
          <p:cNvSpPr>
            <a:spLocks noGrp="1"/>
          </p:cNvSpPr>
          <p:nvPr>
            <p:ph type="title"/>
          </p:nvPr>
        </p:nvSpPr>
        <p:spPr>
          <a:xfrm>
            <a:off x="636889" y="540000"/>
            <a:ext cx="5171774" cy="1080000"/>
          </a:xfrm>
        </p:spPr>
        <p:txBody>
          <a:bodyPr anchor="t">
            <a:normAutofit/>
          </a:bodyPr>
          <a:lstStyle/>
          <a:p>
            <a:r>
              <a:rPr lang="sv-SE" dirty="0"/>
              <a:t>Bygger på samverkan i tre faser</a:t>
            </a:r>
          </a:p>
        </p:txBody>
      </p:sp>
      <p:sp>
        <p:nvSpPr>
          <p:cNvPr id="9" name="Text Placeholder 3">
            <a:extLst>
              <a:ext uri="{FF2B5EF4-FFF2-40B4-BE49-F238E27FC236}">
                <a16:creationId xmlns:a16="http://schemas.microsoft.com/office/drawing/2014/main" id="{F1219AC0-E135-46E0-5818-9F4E57E2DA62}"/>
              </a:ext>
            </a:extLst>
          </p:cNvPr>
          <p:cNvSpPr>
            <a:spLocks noGrp="1"/>
          </p:cNvSpPr>
          <p:nvPr>
            <p:ph type="body" sz="quarter" idx="13"/>
          </p:nvPr>
        </p:nvSpPr>
        <p:spPr>
          <a:xfrm>
            <a:off x="637200" y="1634400"/>
            <a:ext cx="5171463" cy="4582800"/>
          </a:xfrm>
        </p:spPr>
        <p:txBody>
          <a:bodyPr/>
          <a:lstStyle/>
          <a:p>
            <a:endParaRPr lang="en-US" dirty="0"/>
          </a:p>
        </p:txBody>
      </p:sp>
    </p:spTree>
    <p:extLst>
      <p:ext uri="{BB962C8B-B14F-4D97-AF65-F5344CB8AC3E}">
        <p14:creationId xmlns:p14="http://schemas.microsoft.com/office/powerpoint/2010/main" val="3069303097"/>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949</TotalTime>
  <Words>916</Words>
  <Application>Microsoft Office PowerPoint</Application>
  <PresentationFormat>Bredbild</PresentationFormat>
  <Paragraphs>99</Paragraphs>
  <Slides>28</Slides>
  <Notes>11</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Noto Sans</vt:lpstr>
      <vt:lpstr>Times New Roman</vt:lpstr>
      <vt:lpstr>SoS-tema</vt:lpstr>
      <vt:lpstr>SAMS – Samverkan för placerade barn och ungas  kontinuerliga skolgång</vt:lpstr>
      <vt:lpstr>Om presentationen</vt:lpstr>
      <vt:lpstr>Del 1. Presentation av SAMS</vt:lpstr>
      <vt:lpstr>Varför behöver socialtjänst  och skola samverka  för att ge barn och unga  en kontinuerlig skolgång  vid en placering  som innebär byte av skola?</vt:lpstr>
      <vt:lpstr>Vi har ett gemensamt uppdrag!</vt:lpstr>
      <vt:lpstr>Samverkan behövs även för att förbättra placerade barn och ungas skolresultat </vt:lpstr>
      <vt:lpstr>SAMS underlättar er  samverkan</vt:lpstr>
      <vt:lpstr>Hur är SAMS uppbyggt?</vt:lpstr>
      <vt:lpstr>Bygger på samverkan i tre faser</vt:lpstr>
      <vt:lpstr>Det finns översikter för stegen i varje fas</vt:lpstr>
      <vt:lpstr>PowerPoint-presentation</vt:lpstr>
      <vt:lpstr>SAMS innehåller bilagor</vt:lpstr>
      <vt:lpstr>Så här kan du använda SAMS</vt:lpstr>
      <vt:lpstr>Del 2. Översikt över stegen som ingår i SAMS </vt:lpstr>
      <vt:lpstr>1. Inför placering</vt:lpstr>
      <vt:lpstr>1. Inför placering (forts.)</vt:lpstr>
      <vt:lpstr>2. Under placering</vt:lpstr>
      <vt:lpstr>2. Under placering (forts.)</vt:lpstr>
      <vt:lpstr>3. Inför avslut (Om barnet eller den unge ska omplaceras se Inför placering)</vt:lpstr>
      <vt:lpstr>3. Inför avslut (forts.)</vt:lpstr>
      <vt:lpstr>Del 3. Några tips för samverkan</vt:lpstr>
      <vt:lpstr>Hur kan vi i skola och socialtjänst  samverka med SAMS som stöd?</vt:lpstr>
      <vt:lpstr>Framgångsfaktorer</vt:lpstr>
      <vt:lpstr>Sätt en gemensam målbild</vt:lpstr>
      <vt:lpstr>Var överens om att samarbeta</vt:lpstr>
      <vt:lpstr>Ha kännedom om varandras uppdrag</vt:lpstr>
      <vt:lpstr>Här hittar du SAMS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Nylén, Maria</dc:creator>
  <cp:lastModifiedBy>Ohlén, Louise</cp:lastModifiedBy>
  <cp:revision>103</cp:revision>
  <dcterms:created xsi:type="dcterms:W3CDTF">2024-05-03T06:05:43Z</dcterms:created>
  <dcterms:modified xsi:type="dcterms:W3CDTF">2026-02-18T08:43:39Z</dcterms:modified>
</cp:coreProperties>
</file>