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77" r:id="rId2"/>
    <p:sldId id="298" r:id="rId3"/>
    <p:sldId id="299" r:id="rId4"/>
    <p:sldId id="294" r:id="rId5"/>
    <p:sldId id="300" r:id="rId6"/>
    <p:sldId id="330" r:id="rId7"/>
    <p:sldId id="335" r:id="rId8"/>
    <p:sldId id="332" r:id="rId9"/>
    <p:sldId id="334" r:id="rId10"/>
    <p:sldId id="303" r:id="rId11"/>
    <p:sldId id="310" r:id="rId12"/>
    <p:sldId id="337" r:id="rId13"/>
    <p:sldId id="339" r:id="rId14"/>
    <p:sldId id="333" r:id="rId15"/>
    <p:sldId id="338" r:id="rId16"/>
    <p:sldId id="340" r:id="rId17"/>
    <p:sldId id="336" r:id="rId18"/>
    <p:sldId id="341" r:id="rId19"/>
    <p:sldId id="343" r:id="rId20"/>
    <p:sldId id="362" r:id="rId21"/>
    <p:sldId id="363" r:id="rId22"/>
    <p:sldId id="344" r:id="rId23"/>
    <p:sldId id="320" r:id="rId24"/>
    <p:sldId id="345" r:id="rId25"/>
    <p:sldId id="346" r:id="rId26"/>
    <p:sldId id="348" r:id="rId27"/>
    <p:sldId id="349" r:id="rId28"/>
    <p:sldId id="329" r:id="rId29"/>
    <p:sldId id="350" r:id="rId30"/>
    <p:sldId id="352" r:id="rId31"/>
    <p:sldId id="355" r:id="rId32"/>
    <p:sldId id="357" r:id="rId33"/>
    <p:sldId id="358" r:id="rId34"/>
    <p:sldId id="359" r:id="rId35"/>
    <p:sldId id="360" r:id="rId36"/>
    <p:sldId id="270" r:id="rId37"/>
  </p:sldIdLst>
  <p:sldSz cx="12192000" cy="6858000"/>
  <p:notesSz cx="6781800"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6" userDrawn="1">
          <p15:clr>
            <a:srgbClr val="A4A3A4"/>
          </p15:clr>
        </p15:guide>
        <p15:guide id="2" orient="horz" pos="3908" userDrawn="1">
          <p15:clr>
            <a:srgbClr val="A4A3A4"/>
          </p15:clr>
        </p15:guide>
        <p15:guide id="3" orient="horz" pos="3566" userDrawn="1">
          <p15:clr>
            <a:srgbClr val="A4A3A4"/>
          </p15:clr>
        </p15:guide>
        <p15:guide id="4" orient="horz" pos="1341" userDrawn="1">
          <p15:clr>
            <a:srgbClr val="A4A3A4"/>
          </p15:clr>
        </p15:guide>
        <p15:guide id="5" orient="horz" pos="443" userDrawn="1">
          <p15:clr>
            <a:srgbClr val="A4A3A4"/>
          </p15:clr>
        </p15:guide>
        <p15:guide id="6" pos="681" userDrawn="1">
          <p15:clr>
            <a:srgbClr val="A4A3A4"/>
          </p15:clr>
        </p15:guide>
        <p15:guide id="7" pos="6519" userDrawn="1">
          <p15:clr>
            <a:srgbClr val="A4A3A4"/>
          </p15:clr>
        </p15:guide>
        <p15:guide id="8" pos="2857"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dstam, Rose-Marie" initials="OR" lastIdx="1" clrIdx="0">
    <p:extLst>
      <p:ext uri="{19B8F6BF-5375-455C-9EA6-DF929625EA0E}">
        <p15:presenceInfo xmlns:p15="http://schemas.microsoft.com/office/powerpoint/2012/main" userId="S-1-5-21-2075942658-1792417684-393963531-293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E4AEA4-8DFA-4A89-87EB-49C32662AFE0}">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9631B5-78F2-41C9-869B-9F39066F8104}" styleName="Mellanmörkt format 3 - Dekorfärg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0615" autoAdjust="0"/>
  </p:normalViewPr>
  <p:slideViewPr>
    <p:cSldViewPr snapToGrid="0" showGuides="1">
      <p:cViewPr varScale="1">
        <p:scale>
          <a:sx n="79" d="100"/>
          <a:sy n="79" d="100"/>
        </p:scale>
        <p:origin x="1572" y="90"/>
      </p:cViewPr>
      <p:guideLst>
        <p:guide orient="horz" pos="1256"/>
        <p:guide orient="horz" pos="3908"/>
        <p:guide orient="horz" pos="3566"/>
        <p:guide orient="horz" pos="1341"/>
        <p:guide orient="horz" pos="443"/>
        <p:guide pos="681"/>
        <p:guide pos="6519"/>
        <p:guide pos="2857"/>
      </p:guideLst>
    </p:cSldViewPr>
  </p:slideViewPr>
  <p:notesTextViewPr>
    <p:cViewPr>
      <p:scale>
        <a:sx n="3" d="2"/>
        <a:sy n="3" d="2"/>
      </p:scale>
      <p:origin x="0" y="-432"/>
    </p:cViewPr>
  </p:notesTextViewPr>
  <p:sorterViewPr>
    <p:cViewPr>
      <p:scale>
        <a:sx n="100" d="100"/>
        <a:sy n="100" d="100"/>
      </p:scale>
      <p:origin x="0" y="0"/>
    </p:cViewPr>
  </p:sorterViewPr>
  <p:notesViewPr>
    <p:cSldViewPr snapToGrid="0">
      <p:cViewPr varScale="1">
        <p:scale>
          <a:sx n="90" d="100"/>
          <a:sy n="90" d="100"/>
        </p:scale>
        <p:origin x="3672" y="72"/>
      </p:cViewPr>
      <p:guideLst>
        <p:guide orient="horz" pos="3126"/>
        <p:guide pos="21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FDA4E-1784-427E-A821-707A2F114CCC}" type="doc">
      <dgm:prSet loTypeId="urn:microsoft.com/office/officeart/2005/8/layout/gear1" loCatId="process" qsTypeId="urn:microsoft.com/office/officeart/2005/8/quickstyle/simple1" qsCatId="simple" csTypeId="urn:microsoft.com/office/officeart/2005/8/colors/accent1_2" csCatId="accent1" phldr="1"/>
      <dgm:spPr/>
    </dgm:pt>
    <dgm:pt modelId="{8A14A20F-543B-42C0-97F2-3BDBE43F6A73}">
      <dgm:prSet phldrT="[Text]"/>
      <dgm:spPr>
        <a:solidFill>
          <a:schemeClr val="accent4">
            <a:lumMod val="10000"/>
            <a:lumOff val="90000"/>
          </a:schemeClr>
        </a:solidFill>
      </dgm:spPr>
      <dgm:t>
        <a:bodyPr/>
        <a:lstStyle/>
        <a:p>
          <a:r>
            <a:rPr lang="sv-SE" dirty="0">
              <a:solidFill>
                <a:schemeClr val="tx1"/>
              </a:solidFill>
            </a:rPr>
            <a:t>Information om barnets vardag</a:t>
          </a:r>
        </a:p>
      </dgm:t>
    </dgm:pt>
    <dgm:pt modelId="{102ADFFE-32C6-4865-B67C-E10C80283CEC}" type="parTrans" cxnId="{B392D6E4-B80F-4AB9-A67A-1303E1A24045}">
      <dgm:prSet/>
      <dgm:spPr/>
      <dgm:t>
        <a:bodyPr/>
        <a:lstStyle/>
        <a:p>
          <a:endParaRPr lang="sv-SE"/>
        </a:p>
      </dgm:t>
    </dgm:pt>
    <dgm:pt modelId="{69B96EB0-0787-4151-87B0-759DD61510A4}" type="sibTrans" cxnId="{B392D6E4-B80F-4AB9-A67A-1303E1A24045}">
      <dgm:prSet/>
      <dgm:spPr/>
      <dgm:t>
        <a:bodyPr/>
        <a:lstStyle/>
        <a:p>
          <a:endParaRPr lang="sv-SE"/>
        </a:p>
      </dgm:t>
    </dgm:pt>
    <dgm:pt modelId="{3608ABFE-1987-42E2-A8EB-37F70B936D1E}">
      <dgm:prSet phldrT="[Text]"/>
      <dgm:spPr>
        <a:solidFill>
          <a:srgbClr val="BAA7C0"/>
        </a:solidFill>
      </dgm:spPr>
      <dgm:t>
        <a:bodyPr/>
        <a:lstStyle/>
        <a:p>
          <a:r>
            <a:rPr lang="sv-SE" dirty="0">
              <a:solidFill>
                <a:schemeClr val="tx1"/>
              </a:solidFill>
            </a:rPr>
            <a:t>Inkluderande hållning</a:t>
          </a:r>
        </a:p>
      </dgm:t>
    </dgm:pt>
    <dgm:pt modelId="{7DC6A8E3-6B37-4552-9377-07E30F68085A}" type="parTrans" cxnId="{7059B01F-B8EE-4542-8799-56D83805875C}">
      <dgm:prSet/>
      <dgm:spPr/>
      <dgm:t>
        <a:bodyPr/>
        <a:lstStyle/>
        <a:p>
          <a:endParaRPr lang="sv-SE"/>
        </a:p>
      </dgm:t>
    </dgm:pt>
    <dgm:pt modelId="{2A3A4ABC-6ED9-4844-B5D4-9DAED2820399}" type="sibTrans" cxnId="{7059B01F-B8EE-4542-8799-56D83805875C}">
      <dgm:prSet/>
      <dgm:spPr/>
      <dgm:t>
        <a:bodyPr/>
        <a:lstStyle/>
        <a:p>
          <a:endParaRPr lang="sv-SE"/>
        </a:p>
      </dgm:t>
    </dgm:pt>
    <dgm:pt modelId="{ED332BCE-7BDC-4DD5-9E04-9F865DE0DACF}">
      <dgm:prSet phldrT="[Text]"/>
      <dgm:spPr>
        <a:solidFill>
          <a:schemeClr val="bg2">
            <a:lumMod val="40000"/>
            <a:lumOff val="60000"/>
          </a:schemeClr>
        </a:solidFill>
      </dgm:spPr>
      <dgm:t>
        <a:bodyPr/>
        <a:lstStyle/>
        <a:p>
          <a:r>
            <a:rPr lang="sv-SE" dirty="0">
              <a:solidFill>
                <a:schemeClr val="tx1"/>
              </a:solidFill>
            </a:rPr>
            <a:t>Överbrygga motsättningar</a:t>
          </a:r>
        </a:p>
      </dgm:t>
    </dgm:pt>
    <dgm:pt modelId="{C512B701-06A4-45EA-A59D-B9F462A0E91A}" type="parTrans" cxnId="{F863A440-4A85-4D03-B988-3A0E7ABC8EF6}">
      <dgm:prSet/>
      <dgm:spPr/>
      <dgm:t>
        <a:bodyPr/>
        <a:lstStyle/>
        <a:p>
          <a:endParaRPr lang="sv-SE"/>
        </a:p>
      </dgm:t>
    </dgm:pt>
    <dgm:pt modelId="{4101791D-EA86-46A9-A1D5-51ED25B674BD}" type="sibTrans" cxnId="{F863A440-4A85-4D03-B988-3A0E7ABC8EF6}">
      <dgm:prSet/>
      <dgm:spPr/>
      <dgm:t>
        <a:bodyPr/>
        <a:lstStyle/>
        <a:p>
          <a:endParaRPr lang="sv-SE"/>
        </a:p>
      </dgm:t>
    </dgm:pt>
    <dgm:pt modelId="{8CDEDF0A-DB31-4FD3-9A3F-D6FA66F457DD}" type="pres">
      <dgm:prSet presAssocID="{A5EFDA4E-1784-427E-A821-707A2F114CCC}" presName="composite" presStyleCnt="0">
        <dgm:presLayoutVars>
          <dgm:chMax val="3"/>
          <dgm:animLvl val="lvl"/>
          <dgm:resizeHandles val="exact"/>
        </dgm:presLayoutVars>
      </dgm:prSet>
      <dgm:spPr/>
    </dgm:pt>
    <dgm:pt modelId="{9FC31101-0530-46E7-A5EF-94216C98B63C}" type="pres">
      <dgm:prSet presAssocID="{8A14A20F-543B-42C0-97F2-3BDBE43F6A73}" presName="gear1" presStyleLbl="node1" presStyleIdx="0" presStyleCnt="3">
        <dgm:presLayoutVars>
          <dgm:chMax val="1"/>
          <dgm:bulletEnabled val="1"/>
        </dgm:presLayoutVars>
      </dgm:prSet>
      <dgm:spPr/>
    </dgm:pt>
    <dgm:pt modelId="{B6DCD498-B579-4B8C-868B-8327FD91DF27}" type="pres">
      <dgm:prSet presAssocID="{8A14A20F-543B-42C0-97F2-3BDBE43F6A73}" presName="gear1srcNode" presStyleLbl="node1" presStyleIdx="0" presStyleCnt="3"/>
      <dgm:spPr/>
    </dgm:pt>
    <dgm:pt modelId="{2E462A77-A3F7-43B8-A22A-38E6D3A9F307}" type="pres">
      <dgm:prSet presAssocID="{8A14A20F-543B-42C0-97F2-3BDBE43F6A73}" presName="gear1dstNode" presStyleLbl="node1" presStyleIdx="0" presStyleCnt="3"/>
      <dgm:spPr/>
    </dgm:pt>
    <dgm:pt modelId="{E92C20D1-6B7B-4B18-865E-A4DCF37D8712}" type="pres">
      <dgm:prSet presAssocID="{3608ABFE-1987-42E2-A8EB-37F70B936D1E}" presName="gear2" presStyleLbl="node1" presStyleIdx="1" presStyleCnt="3" custLinFactNeighborX="-1313" custLinFactNeighborY="2762">
        <dgm:presLayoutVars>
          <dgm:chMax val="1"/>
          <dgm:bulletEnabled val="1"/>
        </dgm:presLayoutVars>
      </dgm:prSet>
      <dgm:spPr/>
    </dgm:pt>
    <dgm:pt modelId="{B0A11853-9616-43EF-8904-82928E50587C}" type="pres">
      <dgm:prSet presAssocID="{3608ABFE-1987-42E2-A8EB-37F70B936D1E}" presName="gear2srcNode" presStyleLbl="node1" presStyleIdx="1" presStyleCnt="3"/>
      <dgm:spPr/>
    </dgm:pt>
    <dgm:pt modelId="{F615C523-C5A0-4515-BA01-E3B4A4493653}" type="pres">
      <dgm:prSet presAssocID="{3608ABFE-1987-42E2-A8EB-37F70B936D1E}" presName="gear2dstNode" presStyleLbl="node1" presStyleIdx="1" presStyleCnt="3"/>
      <dgm:spPr/>
    </dgm:pt>
    <dgm:pt modelId="{D6513541-496A-4A5C-826F-134B17FC01B4}" type="pres">
      <dgm:prSet presAssocID="{ED332BCE-7BDC-4DD5-9E04-9F865DE0DACF}" presName="gear3" presStyleLbl="node1" presStyleIdx="2" presStyleCnt="3" custLinFactNeighborX="-1516" custLinFactNeighborY="4167"/>
      <dgm:spPr/>
    </dgm:pt>
    <dgm:pt modelId="{58542E77-2963-418F-9349-8A2A87037DF7}" type="pres">
      <dgm:prSet presAssocID="{ED332BCE-7BDC-4DD5-9E04-9F865DE0DACF}" presName="gear3tx" presStyleLbl="node1" presStyleIdx="2" presStyleCnt="3">
        <dgm:presLayoutVars>
          <dgm:chMax val="1"/>
          <dgm:bulletEnabled val="1"/>
        </dgm:presLayoutVars>
      </dgm:prSet>
      <dgm:spPr/>
    </dgm:pt>
    <dgm:pt modelId="{B77386DD-1FD3-42E6-9300-83E569D8FBD8}" type="pres">
      <dgm:prSet presAssocID="{ED332BCE-7BDC-4DD5-9E04-9F865DE0DACF}" presName="gear3srcNode" presStyleLbl="node1" presStyleIdx="2" presStyleCnt="3"/>
      <dgm:spPr/>
    </dgm:pt>
    <dgm:pt modelId="{C718398A-416A-480B-91FE-EA4516D5BC0A}" type="pres">
      <dgm:prSet presAssocID="{ED332BCE-7BDC-4DD5-9E04-9F865DE0DACF}" presName="gear3dstNode" presStyleLbl="node1" presStyleIdx="2" presStyleCnt="3"/>
      <dgm:spPr/>
    </dgm:pt>
    <dgm:pt modelId="{9E38D605-297D-4CA9-9DC1-871C93326F2D}" type="pres">
      <dgm:prSet presAssocID="{69B96EB0-0787-4151-87B0-759DD61510A4}" presName="connector1" presStyleLbl="sibTrans2D1" presStyleIdx="0" presStyleCnt="3"/>
      <dgm:spPr/>
    </dgm:pt>
    <dgm:pt modelId="{6F042B85-4E15-4C0F-B3E0-091B79C68071}" type="pres">
      <dgm:prSet presAssocID="{2A3A4ABC-6ED9-4844-B5D4-9DAED2820399}" presName="connector2" presStyleLbl="sibTrans2D1" presStyleIdx="1" presStyleCnt="3" custLinFactNeighborX="-5278" custLinFactNeighborY="12341"/>
      <dgm:spPr/>
    </dgm:pt>
    <dgm:pt modelId="{5F810BC5-BD3D-4A52-B860-4E165C107034}" type="pres">
      <dgm:prSet presAssocID="{4101791D-EA86-46A9-A1D5-51ED25B674BD}" presName="connector3" presStyleLbl="sibTrans2D1" presStyleIdx="2" presStyleCnt="3" custLinFactNeighborX="-348" custLinFactNeighborY="6683"/>
      <dgm:spPr/>
    </dgm:pt>
  </dgm:ptLst>
  <dgm:cxnLst>
    <dgm:cxn modelId="{7059B01F-B8EE-4542-8799-56D83805875C}" srcId="{A5EFDA4E-1784-427E-A821-707A2F114CCC}" destId="{3608ABFE-1987-42E2-A8EB-37F70B936D1E}" srcOrd="1" destOrd="0" parTransId="{7DC6A8E3-6B37-4552-9377-07E30F68085A}" sibTransId="{2A3A4ABC-6ED9-4844-B5D4-9DAED2820399}"/>
    <dgm:cxn modelId="{292B1426-FD9C-4DC3-AB79-734D992BFFB8}" type="presOf" srcId="{8A14A20F-543B-42C0-97F2-3BDBE43F6A73}" destId="{2E462A77-A3F7-43B8-A22A-38E6D3A9F307}" srcOrd="2" destOrd="0" presId="urn:microsoft.com/office/officeart/2005/8/layout/gear1"/>
    <dgm:cxn modelId="{A2D22D27-9082-49FC-BE47-3603D06942C5}" type="presOf" srcId="{3608ABFE-1987-42E2-A8EB-37F70B936D1E}" destId="{E92C20D1-6B7B-4B18-865E-A4DCF37D8712}" srcOrd="0" destOrd="0" presId="urn:microsoft.com/office/officeart/2005/8/layout/gear1"/>
    <dgm:cxn modelId="{7F63C835-F4F7-46DF-B035-8DC33AD5EDEA}" type="presOf" srcId="{ED332BCE-7BDC-4DD5-9E04-9F865DE0DACF}" destId="{C718398A-416A-480B-91FE-EA4516D5BC0A}" srcOrd="3" destOrd="0" presId="urn:microsoft.com/office/officeart/2005/8/layout/gear1"/>
    <dgm:cxn modelId="{99E6DF35-D070-4222-BABD-32D7F88EC93F}" type="presOf" srcId="{ED332BCE-7BDC-4DD5-9E04-9F865DE0DACF}" destId="{58542E77-2963-418F-9349-8A2A87037DF7}" srcOrd="1" destOrd="0" presId="urn:microsoft.com/office/officeart/2005/8/layout/gear1"/>
    <dgm:cxn modelId="{67AC003A-362A-4B58-982B-8B1F7AEFD01B}" type="presOf" srcId="{8A14A20F-543B-42C0-97F2-3BDBE43F6A73}" destId="{9FC31101-0530-46E7-A5EF-94216C98B63C}" srcOrd="0" destOrd="0" presId="urn:microsoft.com/office/officeart/2005/8/layout/gear1"/>
    <dgm:cxn modelId="{F863A440-4A85-4D03-B988-3A0E7ABC8EF6}" srcId="{A5EFDA4E-1784-427E-A821-707A2F114CCC}" destId="{ED332BCE-7BDC-4DD5-9E04-9F865DE0DACF}" srcOrd="2" destOrd="0" parTransId="{C512B701-06A4-45EA-A59D-B9F462A0E91A}" sibTransId="{4101791D-EA86-46A9-A1D5-51ED25B674BD}"/>
    <dgm:cxn modelId="{A29FD649-F8AC-48B2-949D-05966B8A3769}" type="presOf" srcId="{ED332BCE-7BDC-4DD5-9E04-9F865DE0DACF}" destId="{D6513541-496A-4A5C-826F-134B17FC01B4}" srcOrd="0" destOrd="0" presId="urn:microsoft.com/office/officeart/2005/8/layout/gear1"/>
    <dgm:cxn modelId="{69E8F88E-4624-4C0E-8D5B-983E00B95736}" type="presOf" srcId="{3608ABFE-1987-42E2-A8EB-37F70B936D1E}" destId="{B0A11853-9616-43EF-8904-82928E50587C}" srcOrd="1" destOrd="0" presId="urn:microsoft.com/office/officeart/2005/8/layout/gear1"/>
    <dgm:cxn modelId="{2BEC9496-F02C-43F8-9214-D1A99ECFE1E3}" type="presOf" srcId="{ED332BCE-7BDC-4DD5-9E04-9F865DE0DACF}" destId="{B77386DD-1FD3-42E6-9300-83E569D8FBD8}" srcOrd="2" destOrd="0" presId="urn:microsoft.com/office/officeart/2005/8/layout/gear1"/>
    <dgm:cxn modelId="{524836A5-BDB1-4DFE-80D9-979643B706D9}" type="presOf" srcId="{2A3A4ABC-6ED9-4844-B5D4-9DAED2820399}" destId="{6F042B85-4E15-4C0F-B3E0-091B79C68071}" srcOrd="0" destOrd="0" presId="urn:microsoft.com/office/officeart/2005/8/layout/gear1"/>
    <dgm:cxn modelId="{77DCD1B4-1B6B-4F7A-B393-701759540E07}" type="presOf" srcId="{8A14A20F-543B-42C0-97F2-3BDBE43F6A73}" destId="{B6DCD498-B579-4B8C-868B-8327FD91DF27}" srcOrd="1" destOrd="0" presId="urn:microsoft.com/office/officeart/2005/8/layout/gear1"/>
    <dgm:cxn modelId="{667C80B9-417F-41D1-AD00-B34568082696}" type="presOf" srcId="{3608ABFE-1987-42E2-A8EB-37F70B936D1E}" destId="{F615C523-C5A0-4515-BA01-E3B4A4493653}" srcOrd="2" destOrd="0" presId="urn:microsoft.com/office/officeart/2005/8/layout/gear1"/>
    <dgm:cxn modelId="{56C8A5CD-05FE-431A-82BE-BEB954A36A0F}" type="presOf" srcId="{A5EFDA4E-1784-427E-A821-707A2F114CCC}" destId="{8CDEDF0A-DB31-4FD3-9A3F-D6FA66F457DD}" srcOrd="0" destOrd="0" presId="urn:microsoft.com/office/officeart/2005/8/layout/gear1"/>
    <dgm:cxn modelId="{6FD311D7-5CBD-4EB4-9AA6-58DA77B7D688}" type="presOf" srcId="{4101791D-EA86-46A9-A1D5-51ED25B674BD}" destId="{5F810BC5-BD3D-4A52-B860-4E165C107034}" srcOrd="0" destOrd="0" presId="urn:microsoft.com/office/officeart/2005/8/layout/gear1"/>
    <dgm:cxn modelId="{60ADE5E2-7610-4DD4-94E1-8881658EA9EC}" type="presOf" srcId="{69B96EB0-0787-4151-87B0-759DD61510A4}" destId="{9E38D605-297D-4CA9-9DC1-871C93326F2D}" srcOrd="0" destOrd="0" presId="urn:microsoft.com/office/officeart/2005/8/layout/gear1"/>
    <dgm:cxn modelId="{B392D6E4-B80F-4AB9-A67A-1303E1A24045}" srcId="{A5EFDA4E-1784-427E-A821-707A2F114CCC}" destId="{8A14A20F-543B-42C0-97F2-3BDBE43F6A73}" srcOrd="0" destOrd="0" parTransId="{102ADFFE-32C6-4865-B67C-E10C80283CEC}" sibTransId="{69B96EB0-0787-4151-87B0-759DD61510A4}"/>
    <dgm:cxn modelId="{A8FA3F9C-EE7A-4ABD-AC06-5D85357D26DF}" type="presParOf" srcId="{8CDEDF0A-DB31-4FD3-9A3F-D6FA66F457DD}" destId="{9FC31101-0530-46E7-A5EF-94216C98B63C}" srcOrd="0" destOrd="0" presId="urn:microsoft.com/office/officeart/2005/8/layout/gear1"/>
    <dgm:cxn modelId="{8646DA0C-CA4D-4E32-BE4F-54A58AB941B3}" type="presParOf" srcId="{8CDEDF0A-DB31-4FD3-9A3F-D6FA66F457DD}" destId="{B6DCD498-B579-4B8C-868B-8327FD91DF27}" srcOrd="1" destOrd="0" presId="urn:microsoft.com/office/officeart/2005/8/layout/gear1"/>
    <dgm:cxn modelId="{63447330-3671-48BB-9297-4EB946FCE41B}" type="presParOf" srcId="{8CDEDF0A-DB31-4FD3-9A3F-D6FA66F457DD}" destId="{2E462A77-A3F7-43B8-A22A-38E6D3A9F307}" srcOrd="2" destOrd="0" presId="urn:microsoft.com/office/officeart/2005/8/layout/gear1"/>
    <dgm:cxn modelId="{EC6C7A95-89A6-48E0-A9A4-D401A086AFE2}" type="presParOf" srcId="{8CDEDF0A-DB31-4FD3-9A3F-D6FA66F457DD}" destId="{E92C20D1-6B7B-4B18-865E-A4DCF37D8712}" srcOrd="3" destOrd="0" presId="urn:microsoft.com/office/officeart/2005/8/layout/gear1"/>
    <dgm:cxn modelId="{B1A3DBC2-00C9-4B3F-ADD7-AD613F305DF2}" type="presParOf" srcId="{8CDEDF0A-DB31-4FD3-9A3F-D6FA66F457DD}" destId="{B0A11853-9616-43EF-8904-82928E50587C}" srcOrd="4" destOrd="0" presId="urn:microsoft.com/office/officeart/2005/8/layout/gear1"/>
    <dgm:cxn modelId="{8973CCC3-945C-496D-9DF6-94CB3C66DEC5}" type="presParOf" srcId="{8CDEDF0A-DB31-4FD3-9A3F-D6FA66F457DD}" destId="{F615C523-C5A0-4515-BA01-E3B4A4493653}" srcOrd="5" destOrd="0" presId="urn:microsoft.com/office/officeart/2005/8/layout/gear1"/>
    <dgm:cxn modelId="{D5B916DA-C018-4647-94C6-5081455F08A9}" type="presParOf" srcId="{8CDEDF0A-DB31-4FD3-9A3F-D6FA66F457DD}" destId="{D6513541-496A-4A5C-826F-134B17FC01B4}" srcOrd="6" destOrd="0" presId="urn:microsoft.com/office/officeart/2005/8/layout/gear1"/>
    <dgm:cxn modelId="{2757EE11-09C5-42C0-BCD0-135C410E9751}" type="presParOf" srcId="{8CDEDF0A-DB31-4FD3-9A3F-D6FA66F457DD}" destId="{58542E77-2963-418F-9349-8A2A87037DF7}" srcOrd="7" destOrd="0" presId="urn:microsoft.com/office/officeart/2005/8/layout/gear1"/>
    <dgm:cxn modelId="{EA9A0C1F-6E6D-43FB-826B-33AEC1138A93}" type="presParOf" srcId="{8CDEDF0A-DB31-4FD3-9A3F-D6FA66F457DD}" destId="{B77386DD-1FD3-42E6-9300-83E569D8FBD8}" srcOrd="8" destOrd="0" presId="urn:microsoft.com/office/officeart/2005/8/layout/gear1"/>
    <dgm:cxn modelId="{B9CE6BF5-E6A6-4808-9758-93E1D33B6ABF}" type="presParOf" srcId="{8CDEDF0A-DB31-4FD3-9A3F-D6FA66F457DD}" destId="{C718398A-416A-480B-91FE-EA4516D5BC0A}" srcOrd="9" destOrd="0" presId="urn:microsoft.com/office/officeart/2005/8/layout/gear1"/>
    <dgm:cxn modelId="{D84BADF8-97CD-4BD6-960E-887CA1992137}" type="presParOf" srcId="{8CDEDF0A-DB31-4FD3-9A3F-D6FA66F457DD}" destId="{9E38D605-297D-4CA9-9DC1-871C93326F2D}" srcOrd="10" destOrd="0" presId="urn:microsoft.com/office/officeart/2005/8/layout/gear1"/>
    <dgm:cxn modelId="{C651B48A-C56F-48F8-A8B7-2EDBA2B69C32}" type="presParOf" srcId="{8CDEDF0A-DB31-4FD3-9A3F-D6FA66F457DD}" destId="{6F042B85-4E15-4C0F-B3E0-091B79C68071}" srcOrd="11" destOrd="0" presId="urn:microsoft.com/office/officeart/2005/8/layout/gear1"/>
    <dgm:cxn modelId="{0DD1FBDA-A1C4-40C4-85F7-8E79B04C7D8F}" type="presParOf" srcId="{8CDEDF0A-DB31-4FD3-9A3F-D6FA66F457DD}" destId="{5F810BC5-BD3D-4A52-B860-4E165C10703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31101-0530-46E7-A5EF-94216C98B63C}">
      <dsp:nvSpPr>
        <dsp:cNvPr id="0" name=""/>
        <dsp:cNvSpPr/>
      </dsp:nvSpPr>
      <dsp:spPr>
        <a:xfrm>
          <a:off x="3793066" y="2438400"/>
          <a:ext cx="2980266" cy="2980266"/>
        </a:xfrm>
        <a:prstGeom prst="gear9">
          <a:avLst/>
        </a:prstGeom>
        <a:solidFill>
          <a:schemeClr val="accent4">
            <a:lumMod val="10000"/>
            <a:lumOff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v-SE" sz="1400" kern="1200" dirty="0">
              <a:solidFill>
                <a:schemeClr val="tx1"/>
              </a:solidFill>
            </a:rPr>
            <a:t>Information om barnets vardag</a:t>
          </a:r>
        </a:p>
      </dsp:txBody>
      <dsp:txXfrm>
        <a:off x="4392232" y="3136513"/>
        <a:ext cx="1781934" cy="1531918"/>
      </dsp:txXfrm>
    </dsp:sp>
    <dsp:sp modelId="{E92C20D1-6B7B-4B18-865E-A4DCF37D8712}">
      <dsp:nvSpPr>
        <dsp:cNvPr id="0" name=""/>
        <dsp:cNvSpPr/>
      </dsp:nvSpPr>
      <dsp:spPr>
        <a:xfrm>
          <a:off x="2030634" y="1793838"/>
          <a:ext cx="2167466" cy="2167466"/>
        </a:xfrm>
        <a:prstGeom prst="gear6">
          <a:avLst/>
        </a:prstGeom>
        <a:solidFill>
          <a:srgbClr val="BAA7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v-SE" sz="1400" kern="1200" dirty="0">
              <a:solidFill>
                <a:schemeClr val="tx1"/>
              </a:solidFill>
            </a:rPr>
            <a:t>Inkluderande hållning</a:t>
          </a:r>
        </a:p>
      </dsp:txBody>
      <dsp:txXfrm>
        <a:off x="2576300" y="2342802"/>
        <a:ext cx="1076134" cy="1069538"/>
      </dsp:txXfrm>
    </dsp:sp>
    <dsp:sp modelId="{D6513541-496A-4A5C-826F-134B17FC01B4}">
      <dsp:nvSpPr>
        <dsp:cNvPr id="0" name=""/>
        <dsp:cNvSpPr/>
      </dsp:nvSpPr>
      <dsp:spPr>
        <a:xfrm rot="20700000">
          <a:off x="3233665" y="347024"/>
          <a:ext cx="2123675" cy="2123675"/>
        </a:xfrm>
        <a:prstGeom prst="gear6">
          <a:avLst/>
        </a:prstGeom>
        <a:solidFill>
          <a:schemeClr val="bg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v-SE" sz="1400" kern="1200" dirty="0">
              <a:solidFill>
                <a:schemeClr val="tx1"/>
              </a:solidFill>
            </a:rPr>
            <a:t>Överbrygga motsättningar</a:t>
          </a:r>
        </a:p>
      </dsp:txBody>
      <dsp:txXfrm rot="-20700000">
        <a:off x="3699449" y="812808"/>
        <a:ext cx="1192106" cy="1192106"/>
      </dsp:txXfrm>
    </dsp:sp>
    <dsp:sp modelId="{9E38D605-297D-4CA9-9DC1-871C93326F2D}">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042B85-4E15-4C0F-B3E0-091B79C68071}">
      <dsp:nvSpPr>
        <dsp:cNvPr id="0" name=""/>
        <dsp:cNvSpPr/>
      </dsp:nvSpPr>
      <dsp:spPr>
        <a:xfrm>
          <a:off x="1528951" y="1591189"/>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810BC5-BD3D-4A52-B860-4E165C107034}">
      <dsp:nvSpPr>
        <dsp:cNvPr id="0" name=""/>
        <dsp:cNvSpPr/>
      </dsp:nvSpPr>
      <dsp:spPr>
        <a:xfrm>
          <a:off x="2771468" y="-32062"/>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38463"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1750" y="0"/>
            <a:ext cx="2938463" cy="496888"/>
          </a:xfrm>
          <a:prstGeom prst="rect">
            <a:avLst/>
          </a:prstGeom>
        </p:spPr>
        <p:txBody>
          <a:bodyPr vert="horz" lIns="91440" tIns="45720" rIns="91440" bIns="45720" rtlCol="0"/>
          <a:lstStyle>
            <a:lvl1pPr algn="r">
              <a:defRPr sz="1200"/>
            </a:lvl1pPr>
          </a:lstStyle>
          <a:p>
            <a:fld id="{2626941D-6ED6-4480-B48D-D720ADA45BFB}" type="datetimeFigureOut">
              <a:rPr lang="sv-SE" smtClean="0"/>
              <a:t>2022-12-28</a:t>
            </a:fld>
            <a:endParaRPr lang="sv-SE"/>
          </a:p>
        </p:txBody>
      </p:sp>
      <p:sp>
        <p:nvSpPr>
          <p:cNvPr id="4" name="Platshållare för sidfot 3"/>
          <p:cNvSpPr>
            <a:spLocks noGrp="1"/>
          </p:cNvSpPr>
          <p:nvPr>
            <p:ph type="ftr" sz="quarter" idx="2"/>
          </p:nvPr>
        </p:nvSpPr>
        <p:spPr>
          <a:xfrm>
            <a:off x="0" y="9428163"/>
            <a:ext cx="2938463" cy="4968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1750" y="9428163"/>
            <a:ext cx="2938463" cy="496887"/>
          </a:xfrm>
          <a:prstGeom prst="rect">
            <a:avLst/>
          </a:prstGeom>
        </p:spPr>
        <p:txBody>
          <a:bodyPr vert="horz" lIns="91440" tIns="45720" rIns="91440" bIns="45720" rtlCol="0" anchor="b"/>
          <a:lstStyle>
            <a:lvl1pPr algn="r">
              <a:defRPr sz="1200"/>
            </a:lvl1pPr>
          </a:lstStyle>
          <a:p>
            <a:fld id="{4BCD1ED4-416D-4DD7-8370-109B0FEA21A2}" type="slidenum">
              <a:rPr lang="sv-SE" smtClean="0"/>
              <a:t>‹#›</a:t>
            </a:fld>
            <a:endParaRPr lang="sv-SE"/>
          </a:p>
        </p:txBody>
      </p:sp>
    </p:spTree>
    <p:extLst>
      <p:ext uri="{BB962C8B-B14F-4D97-AF65-F5344CB8AC3E}">
        <p14:creationId xmlns:p14="http://schemas.microsoft.com/office/powerpoint/2010/main" val="2197464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38780" cy="496332"/>
          </a:xfrm>
          <a:prstGeom prst="rect">
            <a:avLst/>
          </a:prstGeom>
        </p:spPr>
        <p:txBody>
          <a:bodyPr vert="horz" lIns="95470" tIns="47736" rIns="95470" bIns="47736" rtlCol="0"/>
          <a:lstStyle>
            <a:lvl1pPr algn="l">
              <a:defRPr sz="1200"/>
            </a:lvl1pPr>
          </a:lstStyle>
          <a:p>
            <a:endParaRPr lang="sv-SE"/>
          </a:p>
        </p:txBody>
      </p:sp>
      <p:sp>
        <p:nvSpPr>
          <p:cNvPr id="3" name="Platshållare för datum 2"/>
          <p:cNvSpPr>
            <a:spLocks noGrp="1"/>
          </p:cNvSpPr>
          <p:nvPr>
            <p:ph type="dt" idx="1"/>
          </p:nvPr>
        </p:nvSpPr>
        <p:spPr>
          <a:xfrm>
            <a:off x="3841451" y="1"/>
            <a:ext cx="2938780" cy="496332"/>
          </a:xfrm>
          <a:prstGeom prst="rect">
            <a:avLst/>
          </a:prstGeom>
        </p:spPr>
        <p:txBody>
          <a:bodyPr vert="horz" lIns="95470" tIns="47736" rIns="95470" bIns="47736" rtlCol="0"/>
          <a:lstStyle>
            <a:lvl1pPr algn="r">
              <a:defRPr sz="1200"/>
            </a:lvl1pPr>
          </a:lstStyle>
          <a:p>
            <a:fld id="{00F28322-9E50-4BFC-ADA5-24FE44B8EB92}" type="datetimeFigureOut">
              <a:rPr lang="sv-SE" smtClean="0"/>
              <a:t>2022-12-28</a:t>
            </a:fld>
            <a:endParaRPr lang="sv-SE"/>
          </a:p>
        </p:txBody>
      </p:sp>
      <p:sp>
        <p:nvSpPr>
          <p:cNvPr id="4" name="Platshållare för bildobjekt 3"/>
          <p:cNvSpPr>
            <a:spLocks noGrp="1" noRot="1" noChangeAspect="1"/>
          </p:cNvSpPr>
          <p:nvPr>
            <p:ph type="sldImg" idx="2"/>
          </p:nvPr>
        </p:nvSpPr>
        <p:spPr>
          <a:xfrm>
            <a:off x="85725" y="746125"/>
            <a:ext cx="6610350" cy="3719513"/>
          </a:xfrm>
          <a:prstGeom prst="rect">
            <a:avLst/>
          </a:prstGeom>
          <a:noFill/>
          <a:ln w="12700">
            <a:solidFill>
              <a:prstClr val="black"/>
            </a:solidFill>
          </a:ln>
        </p:spPr>
        <p:txBody>
          <a:bodyPr vert="horz" lIns="95470" tIns="47736" rIns="95470" bIns="47736" rtlCol="0" anchor="ctr"/>
          <a:lstStyle/>
          <a:p>
            <a:endParaRPr lang="sv-SE"/>
          </a:p>
        </p:txBody>
      </p:sp>
      <p:sp>
        <p:nvSpPr>
          <p:cNvPr id="5" name="Platshållare för anteckningar 4"/>
          <p:cNvSpPr>
            <a:spLocks noGrp="1"/>
          </p:cNvSpPr>
          <p:nvPr>
            <p:ph type="body" sz="quarter" idx="3"/>
          </p:nvPr>
        </p:nvSpPr>
        <p:spPr>
          <a:xfrm>
            <a:off x="678180" y="4715153"/>
            <a:ext cx="5425440" cy="4466987"/>
          </a:xfrm>
          <a:prstGeom prst="rect">
            <a:avLst/>
          </a:prstGeom>
        </p:spPr>
        <p:txBody>
          <a:bodyPr vert="horz" lIns="95470" tIns="47736" rIns="95470" bIns="47736"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38780" cy="496332"/>
          </a:xfrm>
          <a:prstGeom prst="rect">
            <a:avLst/>
          </a:prstGeom>
        </p:spPr>
        <p:txBody>
          <a:bodyPr vert="horz" lIns="95470" tIns="47736" rIns="95470" bIns="47736" rtlCol="0" anchor="b"/>
          <a:lstStyle>
            <a:lvl1pPr algn="l">
              <a:defRPr sz="1200"/>
            </a:lvl1pPr>
          </a:lstStyle>
          <a:p>
            <a:endParaRPr lang="sv-SE"/>
          </a:p>
        </p:txBody>
      </p:sp>
      <p:sp>
        <p:nvSpPr>
          <p:cNvPr id="7" name="Platshållare för bildnummer 6"/>
          <p:cNvSpPr>
            <a:spLocks noGrp="1"/>
          </p:cNvSpPr>
          <p:nvPr>
            <p:ph type="sldNum" sz="quarter" idx="5"/>
          </p:nvPr>
        </p:nvSpPr>
        <p:spPr>
          <a:xfrm>
            <a:off x="3841451" y="9428584"/>
            <a:ext cx="2938780" cy="496332"/>
          </a:xfrm>
          <a:prstGeom prst="rect">
            <a:avLst/>
          </a:prstGeom>
        </p:spPr>
        <p:txBody>
          <a:bodyPr vert="horz" lIns="95470" tIns="47736" rIns="95470" bIns="47736" rtlCol="0" anchor="b"/>
          <a:lstStyle>
            <a:lvl1pPr algn="r">
              <a:defRPr sz="1200"/>
            </a:lvl1pPr>
          </a:lstStyle>
          <a:p>
            <a:fld id="{D4045FB0-5EAC-49C2-A7A1-C763FDD81356}" type="slidenum">
              <a:rPr lang="sv-SE" smtClean="0"/>
              <a:t>‹#›</a:t>
            </a:fld>
            <a:endParaRPr lang="sv-SE"/>
          </a:p>
        </p:txBody>
      </p:sp>
    </p:spTree>
    <p:extLst>
      <p:ext uri="{BB962C8B-B14F-4D97-AF65-F5344CB8AC3E}">
        <p14:creationId xmlns:p14="http://schemas.microsoft.com/office/powerpoint/2010/main" val="1882376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a:t>
            </a:fld>
            <a:endParaRPr lang="sv-SE" dirty="0"/>
          </a:p>
        </p:txBody>
      </p:sp>
    </p:spTree>
    <p:extLst>
      <p:ext uri="{BB962C8B-B14F-4D97-AF65-F5344CB8AC3E}">
        <p14:creationId xmlns:p14="http://schemas.microsoft.com/office/powerpoint/2010/main" val="3445007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6229">
              <a:defRPr/>
            </a:pPr>
            <a:r>
              <a:rPr lang="sv-SE" baseline="0" dirty="0">
                <a:solidFill>
                  <a:schemeClr val="tx1"/>
                </a:solidFill>
              </a:rPr>
              <a:t>I den samlade bedömningen behöver barnets åsikter vägas in</a:t>
            </a:r>
            <a:r>
              <a:rPr lang="sv-SE" dirty="0"/>
              <a:t> (se 11 kap. 10 § </a:t>
            </a:r>
            <a:r>
              <a:rPr lang="sv-SE" dirty="0" err="1"/>
              <a:t>SoL</a:t>
            </a:r>
            <a:r>
              <a:rPr lang="sv-SE" dirty="0"/>
              <a:t> och 36 § LVU). </a:t>
            </a:r>
          </a:p>
          <a:p>
            <a:pPr defTabSz="916229">
              <a:defRPr/>
            </a:pPr>
            <a:endParaRPr lang="sv-SE" dirty="0"/>
          </a:p>
          <a:p>
            <a:pPr defTabSz="916229">
              <a:defRPr/>
            </a:pPr>
            <a:r>
              <a:rPr lang="sv-SE" dirty="0"/>
              <a:t>Det är av stor betydelse att respektera barnets vilja om det inte vill träffa sina föräldrar, eftersom det finns skäl för ett sådant ställningstagande. </a:t>
            </a:r>
          </a:p>
          <a:p>
            <a:pPr defTabSz="916229"/>
            <a:endParaRPr lang="sv-SE" dirty="0"/>
          </a:p>
          <a:p>
            <a:pPr defTabSz="916229">
              <a:defRPr/>
            </a:pPr>
            <a:r>
              <a:rPr lang="sv-SE" dirty="0"/>
              <a:t>Grunden för oviljan kan behöva diskuteras sakligt med barnet, utan att övertala eller utöva påtryckning på barnet.</a:t>
            </a:r>
          </a:p>
          <a:p>
            <a:pPr defTabSz="916229">
              <a:defRPr/>
            </a:pPr>
            <a:endParaRPr lang="sv-SE" dirty="0"/>
          </a:p>
          <a:p>
            <a:pPr defTabSz="916229"/>
            <a:endParaRPr lang="sv-SE" dirty="0"/>
          </a:p>
          <a:p>
            <a:pPr defTabSz="916229"/>
            <a:r>
              <a:rPr lang="sv-SE" b="1" dirty="0"/>
              <a:t>Frågor att diskutera:</a:t>
            </a:r>
          </a:p>
          <a:p>
            <a:pPr defTabSz="916229"/>
            <a:r>
              <a:rPr lang="sv-SE" dirty="0"/>
              <a:t>Hur viktiga är barnet åsikter för dig, i bedömningen av umgänget? </a:t>
            </a:r>
          </a:p>
          <a:p>
            <a:pPr defTabSz="915314">
              <a:defRPr/>
            </a:pPr>
            <a:r>
              <a:rPr lang="sv-SE" dirty="0"/>
              <a:t>I vilka fall är det svårt att ta hänsyn till barnets inställning?</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10</a:t>
            </a:fld>
            <a:endParaRPr lang="sv-SE" dirty="0"/>
          </a:p>
        </p:txBody>
      </p:sp>
    </p:spTree>
    <p:extLst>
      <p:ext uri="{BB962C8B-B14F-4D97-AF65-F5344CB8AC3E}">
        <p14:creationId xmlns:p14="http://schemas.microsoft.com/office/powerpoint/2010/main" val="321396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Vid bedömningen av hur umgänget ska utformas är det viktigt att barnets behov av trygghet och säkerhet vägs mot barnets rätt att ha kontakt med sina föräldrar och andra närstående. </a:t>
            </a:r>
          </a:p>
          <a:p>
            <a:endParaRPr lang="sv-SE" dirty="0"/>
          </a:p>
          <a:p>
            <a:pPr defTabSz="915314">
              <a:defRPr/>
            </a:pPr>
            <a:r>
              <a:rPr lang="sv-SE" dirty="0"/>
              <a:t>Ett barn har en absolut rätt att inte bli utsatt för våld, övergrepp eller annan kränkande behandling (6 kap. 1 § FB och artikel 19 barnkonventionen). </a:t>
            </a:r>
            <a:r>
              <a:rPr lang="sv-SE" b="1" dirty="0"/>
              <a:t>Barnet behöver därför skyddas från kontakter som kan innebära risker för barnet,</a:t>
            </a:r>
            <a:r>
              <a:rPr lang="sv-SE" dirty="0"/>
              <a:t> till exempel risk för sexuella övergrepp, hot eller våld. Barnet behöver även skyddas från att bli utsatt för verbala påtryckningar eller mer subtila gester, miner eller blickar i syfte att påverka barnet. </a:t>
            </a:r>
          </a:p>
          <a:p>
            <a:endParaRPr lang="sv-SE" dirty="0"/>
          </a:p>
          <a:p>
            <a:r>
              <a:rPr lang="sv-SE" dirty="0"/>
              <a:t>Om umgänget ska vara till barnets bästa är det grundläggande att </a:t>
            </a:r>
            <a:r>
              <a:rPr lang="sv-SE" b="1" dirty="0"/>
              <a:t>barnet känner trygghet </a:t>
            </a:r>
            <a:r>
              <a:rPr lang="sv-SE" dirty="0"/>
              <a:t>i samband med det. </a:t>
            </a:r>
          </a:p>
          <a:p>
            <a:endParaRPr lang="sv-SE" dirty="0"/>
          </a:p>
          <a:p>
            <a:r>
              <a:rPr lang="sv-SE" dirty="0"/>
              <a:t>Även om man kan anta att det inte finns risk för övergrepp eller andra farliga handlingar som skulle kräva ett ingripande så kan barnet känna sig otryggt, exempelvis om umgänget sker i den tidigare hemmiljön som i sig kan vara förknippat med obehagliga minnen.</a:t>
            </a:r>
          </a:p>
          <a:p>
            <a:endParaRPr lang="sv-SE" dirty="0"/>
          </a:p>
          <a:p>
            <a:r>
              <a:rPr lang="sv-SE" dirty="0"/>
              <a:t>På samma sätt kan barn känna rädsla och oro inför ett möte med en förälder även om denne med framgång börjat få behandling för sitt missbruk, sin våldsbenägenhet eller sin psykiska ohälsa. </a:t>
            </a:r>
          </a:p>
          <a:p>
            <a:endParaRPr lang="sv-SE" dirty="0"/>
          </a:p>
          <a:p>
            <a:r>
              <a:rPr lang="sv-SE" b="1" dirty="0"/>
              <a:t>Fråga att diskutera</a:t>
            </a:r>
            <a:r>
              <a:rPr lang="sv-SE" dirty="0"/>
              <a:t>:</a:t>
            </a:r>
          </a:p>
          <a:p>
            <a:r>
              <a:rPr lang="sv-SE" dirty="0"/>
              <a:t>Hur vet du att barnet känner sig tryggt</a:t>
            </a:r>
            <a:r>
              <a:rPr lang="sv-SE" baseline="0" dirty="0"/>
              <a:t> inför ett umgänge?</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11</a:t>
            </a:fld>
            <a:endParaRPr lang="sv-SE" dirty="0"/>
          </a:p>
        </p:txBody>
      </p:sp>
    </p:spTree>
    <p:extLst>
      <p:ext uri="{BB962C8B-B14F-4D97-AF65-F5344CB8AC3E}">
        <p14:creationId xmlns:p14="http://schemas.microsoft.com/office/powerpoint/2010/main" val="395053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314">
              <a:defRPr/>
            </a:pPr>
            <a:r>
              <a:rPr lang="sv-SE" dirty="0"/>
              <a:t>Det är viktigt att planera var umgänget ska genomföras och vad som ska ske under umgängestillfället, till exempel i form av aktiviteter utifrån det specifika </a:t>
            </a:r>
            <a:r>
              <a:rPr lang="sv-SE" b="1" dirty="0"/>
              <a:t>barnets behov, barnets önskemål </a:t>
            </a:r>
            <a:r>
              <a:rPr lang="sv-SE" dirty="0"/>
              <a:t>samt</a:t>
            </a:r>
            <a:r>
              <a:rPr lang="sv-SE" b="1" dirty="0"/>
              <a:t> umgängespersonens förutsättningar och förmågor. </a:t>
            </a:r>
          </a:p>
          <a:p>
            <a:endParaRPr lang="sv-SE" dirty="0"/>
          </a:p>
          <a:p>
            <a:r>
              <a:rPr lang="sv-SE" dirty="0"/>
              <a:t>För att umgänget ska bli meningsfullt för barnet behöver </a:t>
            </a:r>
            <a:r>
              <a:rPr lang="sv-SE" b="1" dirty="0"/>
              <a:t>utformningen</a:t>
            </a:r>
            <a:r>
              <a:rPr lang="sv-SE" dirty="0"/>
              <a:t> av själva umgängestillfället </a:t>
            </a:r>
            <a:r>
              <a:rPr lang="sv-SE" b="1" dirty="0"/>
              <a:t>hänga ihop med syftet med kontakten</a:t>
            </a:r>
            <a:r>
              <a:rPr lang="sv-SE" dirty="0"/>
              <a:t>. </a:t>
            </a:r>
          </a:p>
          <a:p>
            <a:endParaRPr lang="sv-SE" dirty="0"/>
          </a:p>
          <a:p>
            <a:r>
              <a:rPr lang="sv-SE" dirty="0"/>
              <a:t>Om barnet behöver resa för att kunna träffa sina föräldrar eller andra närstående är det viktigt att socialtjänsten gör en bedömning av vad barnet kan klara av utifrån sin ålder och mognad. </a:t>
            </a:r>
          </a:p>
          <a:p>
            <a:endParaRPr lang="sv-SE" dirty="0"/>
          </a:p>
          <a:p>
            <a:r>
              <a:rPr lang="sv-SE" dirty="0"/>
              <a:t>Om vården är inriktad mot en återförening mellan barn och föräldrar kan det vara viktigt att pröva möjligheten till umgänge i föräldrarnas bostad.</a:t>
            </a:r>
          </a:p>
          <a:p>
            <a:endParaRPr lang="sv-SE" dirty="0"/>
          </a:p>
          <a:p>
            <a:r>
              <a:rPr lang="sv-SE" dirty="0"/>
              <a:t>Barn håller i vissa fall gärna kontakten med närstående via mejl, telefon eller sociala medier, särskilt med syskon. Barnets </a:t>
            </a:r>
            <a:r>
              <a:rPr lang="sv-SE" b="1" dirty="0"/>
              <a:t>behov av kontakt via telefon eller internet behöver uppmärksammas och diskuteras </a:t>
            </a:r>
            <a:r>
              <a:rPr lang="sv-SE" dirty="0"/>
              <a:t>i samband med att umgänget planeras och inte lämnas till barnet ensamt att hantera. Barnet kan också behöva hjälp med strategier för att hantera eventuella svårigheter som kan uppstå i kontakten (till exempel hur barnet kan avsluta ett jobbigt telefonsamtal eller vem det ska vända sig till om det behöver hjälp).</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12</a:t>
            </a:fld>
            <a:endParaRPr lang="sv-SE" dirty="0"/>
          </a:p>
        </p:txBody>
      </p:sp>
    </p:spTree>
    <p:extLst>
      <p:ext uri="{BB962C8B-B14F-4D97-AF65-F5344CB8AC3E}">
        <p14:creationId xmlns:p14="http://schemas.microsoft.com/office/powerpoint/2010/main" val="40375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314">
              <a:defRPr/>
            </a:pPr>
            <a:r>
              <a:rPr lang="sv-SE" dirty="0"/>
              <a:t>Det är av central betydelse att socialtjänsten berättar om sin bedömning och vad den grundar sig på för barn och vårdnadshavare. </a:t>
            </a:r>
          </a:p>
          <a:p>
            <a:pPr defTabSz="915314">
              <a:defRPr/>
            </a:pPr>
            <a:endParaRPr lang="sv-SE" dirty="0"/>
          </a:p>
          <a:p>
            <a:pPr defTabSz="915314">
              <a:defRPr/>
            </a:pPr>
            <a:r>
              <a:rPr lang="sv-SE" dirty="0"/>
              <a:t>Vartefter barnets förståelse utvecklas eller ifall situationen förändras kan barnet behöva upprepad eller ny information.</a:t>
            </a:r>
          </a:p>
          <a:p>
            <a:pPr defTabSz="915314">
              <a:defRPr/>
            </a:pPr>
            <a:endParaRPr lang="sv-SE" dirty="0"/>
          </a:p>
          <a:p>
            <a:pPr defTabSz="915314">
              <a:defRPr/>
            </a:pPr>
            <a:r>
              <a:rPr lang="sv-SE" dirty="0"/>
              <a:t>I det fall barnet vill men inte får ha någon kontakt med en förälder eller någon annan betydelsefull person, behöver barnet få en förklaring som är anpassad till dess ålder och möjlighet att förstå.</a:t>
            </a:r>
          </a:p>
          <a:p>
            <a:pPr defTabSz="915314">
              <a:defRPr/>
            </a:pPr>
            <a:endParaRPr lang="sv-SE" dirty="0"/>
          </a:p>
          <a:p>
            <a:pPr defTabSz="915314">
              <a:defRPr/>
            </a:pPr>
            <a:endParaRPr lang="sv-SE" dirty="0"/>
          </a:p>
          <a:p>
            <a:pPr defTabSz="915314">
              <a:defRPr/>
            </a:pPr>
            <a:r>
              <a:rPr lang="sv-SE" b="1" dirty="0"/>
              <a:t>Fråga att diskutera:</a:t>
            </a:r>
          </a:p>
          <a:p>
            <a:pPr defTabSz="915314">
              <a:defRPr/>
            </a:pPr>
            <a:r>
              <a:rPr lang="sv-SE" dirty="0"/>
              <a:t>Hur berättar du för barnet om hur umgänget kommer att se ut?</a:t>
            </a:r>
          </a:p>
          <a:p>
            <a:endParaRPr lang="sv-SE" dirty="0"/>
          </a:p>
          <a:p>
            <a:r>
              <a:rPr lang="sv-SE" b="1" dirty="0"/>
              <a:t>Fråga att diskutera</a:t>
            </a:r>
            <a:r>
              <a:rPr lang="sv-SE" dirty="0"/>
              <a:t>:</a:t>
            </a:r>
          </a:p>
          <a:p>
            <a:r>
              <a:rPr lang="sv-SE" dirty="0"/>
              <a:t>Hur vet du att barnet känner sig tryggt</a:t>
            </a:r>
            <a:r>
              <a:rPr lang="sv-SE" baseline="0" dirty="0"/>
              <a:t> inför ett umgänge?</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13</a:t>
            </a:fld>
            <a:endParaRPr lang="sv-SE" dirty="0"/>
          </a:p>
        </p:txBody>
      </p:sp>
    </p:spTree>
    <p:extLst>
      <p:ext uri="{BB962C8B-B14F-4D97-AF65-F5344CB8AC3E}">
        <p14:creationId xmlns:p14="http://schemas.microsoft.com/office/powerpoint/2010/main" val="82573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314">
              <a:defRPr/>
            </a:pPr>
            <a:r>
              <a:rPr lang="sv-SE" dirty="0"/>
              <a:t>Umgänget ska omnämnas både i </a:t>
            </a:r>
            <a:r>
              <a:rPr lang="sv-SE" b="1" dirty="0"/>
              <a:t>vårdplanen</a:t>
            </a:r>
            <a:r>
              <a:rPr lang="sv-SE" dirty="0"/>
              <a:t> och i </a:t>
            </a:r>
            <a:r>
              <a:rPr lang="sv-SE" b="1" dirty="0"/>
              <a:t>genomförandeplanen (</a:t>
            </a:r>
            <a:r>
              <a:rPr lang="sv-SE" dirty="0"/>
              <a:t>5 kap. 1 a § socialtjänstförordningen (2001:937), SoF). I vårdplanen beskrivs </a:t>
            </a:r>
            <a:r>
              <a:rPr lang="sv-SE" b="1" dirty="0"/>
              <a:t>på vilket sätt</a:t>
            </a:r>
            <a:r>
              <a:rPr lang="sv-SE" dirty="0"/>
              <a:t> umgänge ska ordnas mellan barnet och vissa närstående. Genomförandeplanen konkretiserar innehållet i vårdplanen genom att beskriva </a:t>
            </a:r>
            <a:r>
              <a:rPr lang="sv-SE" b="1" dirty="0"/>
              <a:t>när och hur </a:t>
            </a:r>
            <a:r>
              <a:rPr lang="sv-SE" dirty="0"/>
              <a:t>umgänget ska genomföras</a:t>
            </a:r>
            <a:r>
              <a:rPr lang="sv-SE" dirty="0">
                <a:solidFill>
                  <a:srgbClr val="FF0000"/>
                </a:solidFill>
              </a:rPr>
              <a:t>. Av genomförandeplanen ska det också framgå vilka </a:t>
            </a:r>
            <a:r>
              <a:rPr lang="sv-SE" b="1" dirty="0">
                <a:solidFill>
                  <a:srgbClr val="FF0000"/>
                </a:solidFill>
              </a:rPr>
              <a:t>åtgärder som planeras för att barnet eller den unge vid behov ska få stöd i umgänget </a:t>
            </a:r>
            <a:r>
              <a:rPr lang="sv-SE" dirty="0">
                <a:solidFill>
                  <a:srgbClr val="FF0000"/>
                </a:solidFill>
              </a:rPr>
              <a:t>med föräldrar, syskon och andra närstående (7 kap. 3 § Socialstyrelsens föreskrifter och allmänna råd (SOSFS 2012:11) om socialnämndens ansvar för barn och unga i familjehem, jourhem, stödboende eller hem för vård eller boende).</a:t>
            </a:r>
          </a:p>
          <a:p>
            <a:pPr defTabSz="915314">
              <a:defRPr/>
            </a:pPr>
            <a:endParaRPr lang="sv-SE" dirty="0"/>
          </a:p>
          <a:p>
            <a:pPr defTabSz="915314">
              <a:defRPr/>
            </a:pPr>
            <a:r>
              <a:rPr lang="sv-SE" dirty="0"/>
              <a:t>En skriftlig planering för umgänget skapar förutsägbarhet för barnet och den kan tydliggöra ansvarsfördelningen mellan familjehemmet och föräldrarna samt vad som kan förväntas av var och en.</a:t>
            </a:r>
          </a:p>
          <a:p>
            <a:pPr defTabSz="915314">
              <a:defRPr/>
            </a:pPr>
            <a:endParaRPr lang="sv-SE" dirty="0"/>
          </a:p>
          <a:p>
            <a:r>
              <a:rPr lang="sv-SE" dirty="0"/>
              <a:t>För barn som har placeras hos anhöriga eller andra närstående kan umgänget med föräldrarna bli en naturlig del av barnets och familjehemmets liv där föräldrarna besöker barnet spontant eller vid högtidsdagar. Socialtjänsten har dock precis som vid en placering i ett traditionellt familjehem ansvaret för att umgänget fungerar på ett bra sätt för barnet, oavsett hur nätverkets mönster kring samvaro ser ut.</a:t>
            </a:r>
          </a:p>
          <a:p>
            <a:endParaRPr lang="sv-SE" dirty="0"/>
          </a:p>
          <a:p>
            <a:r>
              <a:rPr lang="sv-SE" b="1" dirty="0"/>
              <a:t>Fråga att diskutera</a:t>
            </a:r>
            <a:r>
              <a:rPr lang="sv-SE" dirty="0"/>
              <a:t>:</a:t>
            </a:r>
          </a:p>
          <a:p>
            <a:r>
              <a:rPr lang="sv-SE" dirty="0"/>
              <a:t>Hur viktig tycker du att den skriftliga planeringen för umgänget är om barnet är placerat hos anhöriga eller andra närstående?</a:t>
            </a:r>
          </a:p>
          <a:p>
            <a:endParaRPr lang="sv-SE" dirty="0"/>
          </a:p>
        </p:txBody>
      </p:sp>
      <p:sp>
        <p:nvSpPr>
          <p:cNvPr id="4" name="Platshållare för bildnummer 3"/>
          <p:cNvSpPr>
            <a:spLocks noGrp="1"/>
          </p:cNvSpPr>
          <p:nvPr>
            <p:ph type="sldNum" sz="quarter" idx="5"/>
          </p:nvPr>
        </p:nvSpPr>
        <p:spPr/>
        <p:txBody>
          <a:bodyPr/>
          <a:lstStyle/>
          <a:p>
            <a:fld id="{D4045FB0-5EAC-49C2-A7A1-C763FDD81356}" type="slidenum">
              <a:rPr lang="sv-SE" smtClean="0"/>
              <a:t>14</a:t>
            </a:fld>
            <a:endParaRPr lang="sv-SE"/>
          </a:p>
        </p:txBody>
      </p:sp>
    </p:spTree>
    <p:extLst>
      <p:ext uri="{BB962C8B-B14F-4D97-AF65-F5344CB8AC3E}">
        <p14:creationId xmlns:p14="http://schemas.microsoft.com/office/powerpoint/2010/main" val="3381170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Planen för umgänget kan i sin helhet skrivas in i </a:t>
            </a:r>
            <a:r>
              <a:rPr lang="sv-SE" b="1" dirty="0"/>
              <a:t>genomförandeplanen </a:t>
            </a:r>
            <a:r>
              <a:rPr lang="sv-SE" dirty="0"/>
              <a:t>eller bifogas som </a:t>
            </a:r>
            <a:r>
              <a:rPr lang="sv-SE" b="1" dirty="0"/>
              <a:t>bilaga</a:t>
            </a:r>
            <a:r>
              <a:rPr lang="sv-SE" dirty="0"/>
              <a:t>. Om planeringen rör syskon som placeras behövs </a:t>
            </a:r>
            <a:r>
              <a:rPr lang="sv-SE" b="1" dirty="0"/>
              <a:t>en plan för varje barn. </a:t>
            </a:r>
          </a:p>
          <a:p>
            <a:endParaRPr lang="sv-SE" dirty="0"/>
          </a:p>
          <a:p>
            <a:r>
              <a:rPr lang="sv-SE" dirty="0"/>
              <a:t>Genomförandeplanen, där planering för umgänge ska ingå, bör </a:t>
            </a:r>
            <a:r>
              <a:rPr lang="sv-SE" b="1" dirty="0"/>
              <a:t>upprättas i samband med att barnet placeras</a:t>
            </a:r>
            <a:r>
              <a:rPr lang="sv-SE" dirty="0"/>
              <a:t> i familjehemmet (det krävs ingen genomförandeplan när barnet är placerat i jourhem), Allmänna råd (AR) tillhörande 7 kap. 2 § SOSFS 2012:11.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förutsättningarna finns kan socialtjänsten bjuda in barn, vårdnads­havare och familjehem till ett särskilt möte kring planeringen för umgänget. Alternativt kan umgänget diskuteras i samband med ett så kallat </a:t>
            </a:r>
            <a:r>
              <a:rPr lang="sv-SE" b="1" dirty="0" err="1"/>
              <a:t>placeringsmöte</a:t>
            </a:r>
            <a:r>
              <a:rPr lang="sv-SE" b="1" dirty="0"/>
              <a:t>,</a:t>
            </a:r>
            <a:r>
              <a:rPr lang="sv-SE" dirty="0"/>
              <a:t> som socialtjänsten enligt BBIC kan hålla i samband med att barnet ska placeras.</a:t>
            </a:r>
          </a:p>
          <a:p>
            <a:endParaRPr lang="sv-SE" dirty="0"/>
          </a:p>
          <a:p>
            <a:pPr defTabSz="915314">
              <a:defRPr/>
            </a:pPr>
            <a:r>
              <a:rPr lang="sv-SE" dirty="0"/>
              <a:t>Det är ur barnets perspektiv av stor betydelse att vårdnadshavare, familjehem och socialtjänst samarbetar kring vården</a:t>
            </a:r>
            <a:r>
              <a:rPr lang="sv-SE" i="1" dirty="0"/>
              <a:t>.</a:t>
            </a:r>
            <a:r>
              <a:rPr lang="sv-SE" dirty="0"/>
              <a:t> Ett lämpligt tillfälle för att </a:t>
            </a:r>
            <a:r>
              <a:rPr lang="sv-SE" b="1" dirty="0"/>
              <a:t>skapa delaktighet och möjlighet till samarbete</a:t>
            </a:r>
            <a:r>
              <a:rPr lang="sv-SE" dirty="0"/>
              <a:t> kan vara när de praktiska detaljerna kring umgänget ska formuleras. </a:t>
            </a:r>
          </a:p>
          <a:p>
            <a:endParaRPr lang="sv-SE" dirty="0"/>
          </a:p>
          <a:p>
            <a:r>
              <a:rPr lang="sv-SE" dirty="0"/>
              <a:t>I kunskapsstödet finns exempel på områden som planeringen kan beröra.</a:t>
            </a:r>
            <a:endParaRPr lang="sv-SE" b="0" dirty="0"/>
          </a:p>
          <a:p>
            <a:endParaRPr lang="sv-SE" b="1" dirty="0"/>
          </a:p>
          <a:p>
            <a:r>
              <a:rPr lang="sv-SE" b="1" dirty="0"/>
              <a:t>Frågor att diskutera</a:t>
            </a:r>
            <a:r>
              <a:rPr lang="sv-SE" dirty="0"/>
              <a:t>:</a:t>
            </a:r>
          </a:p>
          <a:p>
            <a:r>
              <a:rPr lang="sv-SE" dirty="0"/>
              <a:t>Hur kan man få ett barn att känna sig bekväm på ett möte kring umgänget?</a:t>
            </a:r>
          </a:p>
          <a:p>
            <a:r>
              <a:rPr lang="sv-SE" dirty="0"/>
              <a:t>Hur planerar man för umgänget när vårdnadshavarna inte vill samarbeta?</a:t>
            </a:r>
          </a:p>
          <a:p>
            <a:endParaRPr lang="sv-SE" dirty="0"/>
          </a:p>
        </p:txBody>
      </p:sp>
      <p:sp>
        <p:nvSpPr>
          <p:cNvPr id="4" name="Platshållare för bildnummer 3"/>
          <p:cNvSpPr>
            <a:spLocks noGrp="1"/>
          </p:cNvSpPr>
          <p:nvPr>
            <p:ph type="sldNum" sz="quarter" idx="5"/>
          </p:nvPr>
        </p:nvSpPr>
        <p:spPr/>
        <p:txBody>
          <a:bodyPr/>
          <a:lstStyle/>
          <a:p>
            <a:fld id="{D4045FB0-5EAC-49C2-A7A1-C763FDD81356}" type="slidenum">
              <a:rPr lang="sv-SE" smtClean="0"/>
              <a:t>15</a:t>
            </a:fld>
            <a:endParaRPr lang="sv-SE"/>
          </a:p>
        </p:txBody>
      </p:sp>
    </p:spTree>
    <p:extLst>
      <p:ext uri="{BB962C8B-B14F-4D97-AF65-F5344CB8AC3E}">
        <p14:creationId xmlns:p14="http://schemas.microsoft.com/office/powerpoint/2010/main" val="959158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314">
              <a:defRPr/>
            </a:pPr>
            <a:r>
              <a:rPr lang="sv-SE" dirty="0"/>
              <a:t>Om både barn och vårdnadshavare är överens om planen för umgänge behöver inget särskilt beslut om umgänget fattas. Det är ändå viktigt att dokumentera att parterna samtycker i barnets akt.</a:t>
            </a:r>
          </a:p>
          <a:p>
            <a:endParaRPr lang="sv-SE" baseline="0" dirty="0"/>
          </a:p>
          <a:p>
            <a:r>
              <a:rPr lang="sv-SE" baseline="0" dirty="0"/>
              <a:t>Om barnet är placerat enligt LVU kan nämnden i vissa fall fatta beslut om begränsning av umgänget.</a:t>
            </a:r>
            <a:endParaRPr lang="sv-SE" dirty="0"/>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16</a:t>
            </a:fld>
            <a:endParaRPr lang="sv-SE" dirty="0"/>
          </a:p>
        </p:txBody>
      </p:sp>
    </p:spTree>
    <p:extLst>
      <p:ext uri="{BB962C8B-B14F-4D97-AF65-F5344CB8AC3E}">
        <p14:creationId xmlns:p14="http://schemas.microsoft.com/office/powerpoint/2010/main" val="3025998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314">
              <a:defRPr/>
            </a:pPr>
            <a:endParaRPr lang="sv-SE" dirty="0"/>
          </a:p>
          <a:p>
            <a:pPr defTabSz="915314">
              <a:defRPr/>
            </a:pPr>
            <a:r>
              <a:rPr lang="sv-SE" dirty="0"/>
              <a:t>När ett barn är </a:t>
            </a:r>
            <a:r>
              <a:rPr lang="sv-SE" b="1" dirty="0"/>
              <a:t>placerat enligt socialtjänstlagen genomförs vården i samverkan </a:t>
            </a:r>
            <a:r>
              <a:rPr lang="sv-SE" dirty="0"/>
              <a:t>med barn och vårdnadshavare. Socialnämnden kan då inte besluta  om utformning eller begränsning av umgänget som går vårdnadshavaren, och i vissa fall barnet, emot.</a:t>
            </a:r>
          </a:p>
          <a:p>
            <a:pPr defTabSz="915314">
              <a:defRPr/>
            </a:pPr>
            <a:endParaRPr lang="sv-SE" dirty="0"/>
          </a:p>
          <a:p>
            <a:pPr defTabSz="916229">
              <a:defRPr/>
            </a:pPr>
            <a:r>
              <a:rPr lang="sv-SE" dirty="0"/>
              <a:t>I vilken utsträckning barnet ska ha inflytande, det vill säga hur stor betydelse barnets åsikt ska tillmätas, ska bedömas utifrån </a:t>
            </a:r>
            <a:r>
              <a:rPr lang="sv-SE" b="1" dirty="0"/>
              <a:t>barnets ålder och mognad </a:t>
            </a:r>
            <a:r>
              <a:rPr lang="sv-SE" dirty="0"/>
              <a:t>(11 kap. 10 § </a:t>
            </a:r>
            <a:r>
              <a:rPr lang="sv-SE" dirty="0" err="1"/>
              <a:t>SoL</a:t>
            </a:r>
            <a:r>
              <a:rPr lang="sv-SE" dirty="0"/>
              <a:t>). Barnets ålder har betydelse för vilket inflytande barnet kan ha i formell mening. Om barnet är yngre än 15 år och placerat enligt </a:t>
            </a:r>
            <a:r>
              <a:rPr lang="sv-SE" dirty="0" err="1"/>
              <a:t>SoL</a:t>
            </a:r>
            <a:r>
              <a:rPr lang="sv-SE" dirty="0"/>
              <a:t> ska socialtjänsten väga in det barnet säger, men det innebär inte automatiskt att umgänget kan utformas enligt barnets önskemål. </a:t>
            </a:r>
          </a:p>
          <a:p>
            <a:pPr defTabSz="916229">
              <a:defRPr/>
            </a:pPr>
            <a:endParaRPr lang="sv-SE" dirty="0"/>
          </a:p>
          <a:p>
            <a:pPr defTabSz="916229">
              <a:defRPr/>
            </a:pPr>
            <a:r>
              <a:rPr lang="sv-SE" dirty="0"/>
              <a:t>Ett barn som är </a:t>
            </a:r>
            <a:r>
              <a:rPr lang="sv-SE" b="1" dirty="0"/>
              <a:t>över 15 år </a:t>
            </a:r>
            <a:r>
              <a:rPr lang="sv-SE" dirty="0"/>
              <a:t>får självt föra talan i mål och ärenden enligt </a:t>
            </a:r>
            <a:r>
              <a:rPr lang="sv-SE" dirty="0" err="1"/>
              <a:t>SoL</a:t>
            </a:r>
            <a:r>
              <a:rPr lang="sv-SE" dirty="0"/>
              <a:t> och LVU (11 kap. 10 § </a:t>
            </a:r>
            <a:r>
              <a:rPr lang="sv-SE" dirty="0" err="1"/>
              <a:t>SoL</a:t>
            </a:r>
            <a:r>
              <a:rPr lang="sv-SE" dirty="0"/>
              <a:t> och 36 § LVU). Vid placering enligt </a:t>
            </a:r>
            <a:r>
              <a:rPr lang="sv-SE" dirty="0" err="1"/>
              <a:t>SoL</a:t>
            </a:r>
            <a:r>
              <a:rPr lang="sv-SE" dirty="0"/>
              <a:t> behöver socialtjänsten utforma planen för umgänget tillsammans med barnet eller </a:t>
            </a:r>
            <a:r>
              <a:rPr lang="sv-SE" b="1" dirty="0"/>
              <a:t>få barnets samtycke </a:t>
            </a:r>
            <a:r>
              <a:rPr lang="sv-SE" dirty="0"/>
              <a:t>till vårdplanen.</a:t>
            </a:r>
            <a:r>
              <a:rPr lang="sv-SE" dirty="0">
                <a:effectLst/>
              </a:rPr>
              <a:t> </a:t>
            </a:r>
            <a:r>
              <a:rPr lang="sv-SE" dirty="0"/>
              <a:t>Om barnet inte samtycker till vårdplanen och planeringen för umgänget måste socialnämnden </a:t>
            </a:r>
            <a:r>
              <a:rPr lang="sv-SE" b="1" dirty="0"/>
              <a:t>ändra planeringen </a:t>
            </a:r>
            <a:r>
              <a:rPr lang="sv-SE" dirty="0"/>
              <a:t>enligt barnets önskemål, eftersom vård enligt </a:t>
            </a:r>
            <a:r>
              <a:rPr lang="sv-SE" dirty="0" err="1"/>
              <a:t>SoL</a:t>
            </a:r>
            <a:r>
              <a:rPr lang="sv-SE" dirty="0"/>
              <a:t> inte är möjlig utan samtycke. </a:t>
            </a:r>
          </a:p>
          <a:p>
            <a:pPr defTabSz="916229">
              <a:defRPr/>
            </a:pPr>
            <a:endParaRPr lang="sv-SE" dirty="0"/>
          </a:p>
          <a:p>
            <a:pPr defTabSz="915314">
              <a:defRPr/>
            </a:pPr>
            <a:r>
              <a:rPr lang="sv-SE" dirty="0"/>
              <a:t>Om den ena eller båda vårdnadshavarna inte godkänner planen för umgänge behöver </a:t>
            </a:r>
            <a:r>
              <a:rPr lang="sv-SE" b="1" dirty="0"/>
              <a:t>planen ändras </a:t>
            </a:r>
            <a:r>
              <a:rPr lang="sv-SE" dirty="0"/>
              <a:t>i enlighet med vårdnadshavarnas önskemål, eftersom vård enligt </a:t>
            </a:r>
            <a:r>
              <a:rPr lang="sv-SE" dirty="0" err="1"/>
              <a:t>SoL</a:t>
            </a:r>
            <a:r>
              <a:rPr lang="sv-SE" dirty="0"/>
              <a:t> inte är möjlig utan vårdnadshavarnas samtycke. Endast vid vård enligt LVU har nämnden möjlighet att besluta om hur umgänget ska utövas. </a:t>
            </a:r>
          </a:p>
          <a:p>
            <a:endParaRPr lang="sv-SE" dirty="0"/>
          </a:p>
          <a:p>
            <a:r>
              <a:rPr lang="sv-SE" b="1" dirty="0"/>
              <a:t>Fråga att diskutera</a:t>
            </a:r>
            <a:r>
              <a:rPr lang="sv-SE" dirty="0"/>
              <a:t>:</a:t>
            </a:r>
          </a:p>
          <a:p>
            <a:r>
              <a:rPr lang="sv-SE" dirty="0"/>
              <a:t>Hur viktig</a:t>
            </a:r>
            <a:r>
              <a:rPr lang="sv-SE" baseline="0" dirty="0"/>
              <a:t> är barnets ålder för dig när det för fram sina åsikter om umgänget?</a:t>
            </a:r>
          </a:p>
          <a:p>
            <a:endParaRPr lang="sv-SE" dirty="0"/>
          </a:p>
        </p:txBody>
      </p:sp>
      <p:sp>
        <p:nvSpPr>
          <p:cNvPr id="4" name="Platshållare för bildnummer 3"/>
          <p:cNvSpPr>
            <a:spLocks noGrp="1"/>
          </p:cNvSpPr>
          <p:nvPr>
            <p:ph type="sldNum" sz="quarter" idx="5"/>
          </p:nvPr>
        </p:nvSpPr>
        <p:spPr/>
        <p:txBody>
          <a:bodyPr/>
          <a:lstStyle/>
          <a:p>
            <a:fld id="{D4045FB0-5EAC-49C2-A7A1-C763FDD81356}" type="slidenum">
              <a:rPr lang="sv-SE" smtClean="0"/>
              <a:t>17</a:t>
            </a:fld>
            <a:endParaRPr lang="sv-SE"/>
          </a:p>
        </p:txBody>
      </p:sp>
    </p:spTree>
    <p:extLst>
      <p:ext uri="{BB962C8B-B14F-4D97-AF65-F5344CB8AC3E}">
        <p14:creationId xmlns:p14="http://schemas.microsoft.com/office/powerpoint/2010/main" val="3891952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ett barn vårdas enligt LVU har </a:t>
            </a:r>
            <a:r>
              <a:rPr lang="sv-SE" b="1" dirty="0"/>
              <a:t>socialnämnden ansvar </a:t>
            </a:r>
            <a:r>
              <a:rPr lang="sv-SE" dirty="0"/>
              <a:t>för att den unges behov av umgänge med föräldrar och vårdnadshavare så långt möjligt tillgodoses (14 § LVU). Omfattningen av umgänget mellan föräldrar och barn som vårdas enligt LVU ska alltid bestämmas med hänsyn till vad som är bäst för barnet (1 § LVU).</a:t>
            </a:r>
          </a:p>
          <a:p>
            <a:endParaRPr lang="sv-SE" dirty="0"/>
          </a:p>
          <a:p>
            <a:r>
              <a:rPr lang="sv-SE" dirty="0"/>
              <a:t>Om det är nödvändigt med hänsyn till ändamålet med vården får socialnämnden besluta om hur umgänget mellan barn och vårdnadshavare ska utövas och exempelvis besluta om olika begränsningar av umgänget (14 § LVU). </a:t>
            </a:r>
            <a:r>
              <a:rPr lang="sv-SE" b="1" dirty="0"/>
              <a:t>Om umgänget ska begränsas </a:t>
            </a:r>
            <a:r>
              <a:rPr lang="sv-SE" dirty="0"/>
              <a:t>måste socialnämnden </a:t>
            </a:r>
            <a:r>
              <a:rPr lang="sv-SE" b="1" dirty="0"/>
              <a:t>fatta ett särskilt beslut</a:t>
            </a:r>
            <a:r>
              <a:rPr lang="sv-SE" dirty="0"/>
              <a:t>.</a:t>
            </a:r>
          </a:p>
          <a:p>
            <a:endParaRPr lang="sv-SE" dirty="0"/>
          </a:p>
          <a:p>
            <a:pPr defTabSz="915314">
              <a:defRPr/>
            </a:pPr>
            <a:r>
              <a:rPr lang="sv-SE" dirty="0"/>
              <a:t>Om ett barn som vårdas enligt LVU </a:t>
            </a:r>
            <a:r>
              <a:rPr lang="sv-SE" b="1" dirty="0"/>
              <a:t>vill träffa sina föräldrar mindre ofta </a:t>
            </a:r>
            <a:r>
              <a:rPr lang="sv-SE" dirty="0"/>
              <a:t>än vad som är planerat behöver socialtjänsten – utifrån situationen och vad barnet uttrycker – överväga om planen för umgänge ska ändras.  Om det inte går att göra med vårdnadshavarnas samtycke kan det bli fråga om att fatta beslut om att begränsa umgänget. Högsta förvaltningsdomstolen har i ett rättsfall uttalat att ett tolvårigt barns vilja - oberoende av orsakerna till barnets ställningstagande - ska tillmätas avgörande betydelse och att det måste anses vara det bästa för barnet i det fallet att något umgänge inte utövas så länge barnet själv inte kan acceptera det.</a:t>
            </a:r>
          </a:p>
          <a:p>
            <a:endParaRPr lang="sv-SE" dirty="0"/>
          </a:p>
          <a:p>
            <a:r>
              <a:rPr lang="sv-SE" dirty="0"/>
              <a:t>I det fall </a:t>
            </a:r>
            <a:r>
              <a:rPr lang="sv-SE" b="1" dirty="0"/>
              <a:t>barnet vill träffa föräldrarna mer </a:t>
            </a:r>
            <a:r>
              <a:rPr lang="sv-SE" dirty="0"/>
              <a:t>än socialtjänsten bedömer är lämpligt, behöver socialtjänsten </a:t>
            </a:r>
            <a:r>
              <a:rPr lang="sv-SE" b="1" dirty="0"/>
              <a:t>ta ställning </a:t>
            </a:r>
            <a:r>
              <a:rPr lang="sv-SE" dirty="0"/>
              <a:t>till om det är till barnets bästa och om det finns skäl att ändra planen för umgänge. Om barnet är över 15 år och socialtjänsten inte anser att det finns skäl att ändra planen, är det viktigt att socialnämnden fattar ett beslut om detta som barnet har möjlighet att överklaga.</a:t>
            </a:r>
          </a:p>
          <a:p>
            <a:endParaRPr lang="sv-SE" dirty="0"/>
          </a:p>
        </p:txBody>
      </p:sp>
      <p:sp>
        <p:nvSpPr>
          <p:cNvPr id="4" name="Platshållare för bildnummer 3"/>
          <p:cNvSpPr>
            <a:spLocks noGrp="1"/>
          </p:cNvSpPr>
          <p:nvPr>
            <p:ph type="sldNum" sz="quarter" idx="5"/>
          </p:nvPr>
        </p:nvSpPr>
        <p:spPr/>
        <p:txBody>
          <a:bodyPr/>
          <a:lstStyle/>
          <a:p>
            <a:fld id="{D4045FB0-5EAC-49C2-A7A1-C763FDD81356}" type="slidenum">
              <a:rPr lang="sv-SE" smtClean="0"/>
              <a:t>18</a:t>
            </a:fld>
            <a:endParaRPr lang="sv-SE"/>
          </a:p>
        </p:txBody>
      </p:sp>
    </p:spTree>
    <p:extLst>
      <p:ext uri="{BB962C8B-B14F-4D97-AF65-F5344CB8AC3E}">
        <p14:creationId xmlns:p14="http://schemas.microsoft.com/office/powerpoint/2010/main" val="2109815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vård enligt LVU pågår och en vårdnadshavare vill att umgänget ska </a:t>
            </a:r>
            <a:r>
              <a:rPr lang="sv-SE" b="1" dirty="0"/>
              <a:t>utökas </a:t>
            </a:r>
            <a:r>
              <a:rPr lang="sv-SE" dirty="0"/>
              <a:t>behöver socialtjänsten ta ställning till vårdnadshavarens framställning att ändra umgängesplanen. Om socialtjänsten anser att det inte är lämpligt att tillmötesgå vårdnadshavaren behöver socialnämnden </a:t>
            </a:r>
            <a:r>
              <a:rPr lang="sv-SE" b="1" dirty="0"/>
              <a:t>fatta ett formellt beslut </a:t>
            </a:r>
            <a:r>
              <a:rPr lang="sv-SE" dirty="0"/>
              <a:t>att begränsa umgänget. Nämnden måste behandla frågor angående en reglering av umgänget skyndsamt (se JO 2004/05 s. 249). </a:t>
            </a:r>
          </a:p>
          <a:p>
            <a:endParaRPr lang="sv-SE" dirty="0"/>
          </a:p>
          <a:p>
            <a:r>
              <a:rPr lang="sv-SE" dirty="0"/>
              <a:t>Om nämnden </a:t>
            </a:r>
            <a:r>
              <a:rPr lang="sv-SE" b="1" dirty="0"/>
              <a:t>redan har fattat ett beslut om reglering av umgänget </a:t>
            </a:r>
            <a:r>
              <a:rPr lang="sv-SE" dirty="0"/>
              <a:t>är nämnden skyldig att fatta ett nytt beslut i det fall att vårdnadshavaren begär ett umgänge som är mer omfattande än det som nämnden har beslutat om.</a:t>
            </a:r>
          </a:p>
          <a:p>
            <a:endParaRPr lang="sv-SE" dirty="0"/>
          </a:p>
          <a:p>
            <a:r>
              <a:rPr lang="sv-SE" dirty="0"/>
              <a:t>Har ett beslut om umgängesbegränsning inte meddelats finns det inte några lagliga begränsningar för en vårdnadshavare att umgås med sitt barn efter egna önskemål, även när barnet är placerat enligt LVU. Enbart en upprättad umgängesplan innebär alltså inte någon rättslig begränsning av en vårdnadshavares rätt att umgås med sitt barn. </a:t>
            </a:r>
          </a:p>
          <a:p>
            <a:endParaRPr lang="sv-SE" dirty="0"/>
          </a:p>
          <a:p>
            <a:endParaRPr lang="sv-SE" b="1" dirty="0"/>
          </a:p>
          <a:p>
            <a:r>
              <a:rPr lang="sv-SE" b="1" dirty="0"/>
              <a:t>Fråga att diskutera</a:t>
            </a:r>
            <a:r>
              <a:rPr lang="sv-SE" dirty="0"/>
              <a:t>:</a:t>
            </a:r>
          </a:p>
          <a:p>
            <a:r>
              <a:rPr lang="sv-SE" baseline="0" dirty="0"/>
              <a:t>Finns det tillfällen när det är svårt att veta vad vårdnadshavarna vill och om ett formellt beslut behöver fattas?</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19</a:t>
            </a:fld>
            <a:endParaRPr lang="sv-SE" dirty="0"/>
          </a:p>
        </p:txBody>
      </p:sp>
    </p:spTree>
    <p:extLst>
      <p:ext uri="{BB962C8B-B14F-4D97-AF65-F5344CB8AC3E}">
        <p14:creationId xmlns:p14="http://schemas.microsoft.com/office/powerpoint/2010/main" val="267692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Materialet som riktar sig till socialtjänsten innehåller</a:t>
            </a:r>
            <a:r>
              <a:rPr lang="sv-SE" baseline="0" dirty="0"/>
              <a:t>:</a:t>
            </a:r>
          </a:p>
          <a:p>
            <a:pPr marL="171621" indent="-171621">
              <a:buFont typeface="Arial" panose="020B0604020202020204" pitchFamily="34" charset="0"/>
              <a:buChar char="•"/>
            </a:pPr>
            <a:r>
              <a:rPr lang="sv-SE" dirty="0"/>
              <a:t>ett </a:t>
            </a:r>
            <a:r>
              <a:rPr lang="sv-SE" b="1" dirty="0"/>
              <a:t>kunskapsstöd </a:t>
            </a:r>
          </a:p>
          <a:p>
            <a:pPr marL="171621" indent="-171621">
              <a:buFont typeface="Arial" panose="020B0604020202020204" pitchFamily="34" charset="0"/>
              <a:buChar char="•"/>
            </a:pPr>
            <a:r>
              <a:rPr lang="sv-SE" b="0" dirty="0">
                <a:solidFill>
                  <a:schemeClr val="tx1"/>
                </a:solidFill>
              </a:rPr>
              <a:t>ett </a:t>
            </a:r>
            <a:r>
              <a:rPr lang="sv-SE" b="1" dirty="0">
                <a:solidFill>
                  <a:schemeClr val="tx1"/>
                </a:solidFill>
              </a:rPr>
              <a:t>reflektionsmaterial</a:t>
            </a:r>
          </a:p>
          <a:p>
            <a:pPr marL="171621" indent="-171621">
              <a:buFont typeface="Arial" panose="020B0604020202020204" pitchFamily="34" charset="0"/>
              <a:buChar char="•"/>
            </a:pPr>
            <a:r>
              <a:rPr lang="sv-SE" dirty="0"/>
              <a:t>denna </a:t>
            </a:r>
            <a:r>
              <a:rPr lang="sv-SE" b="1" dirty="0"/>
              <a:t>Power Point </a:t>
            </a:r>
          </a:p>
          <a:p>
            <a:pPr marL="171621" indent="-171621" defTabSz="915314">
              <a:buFont typeface="Arial" panose="020B0604020202020204" pitchFamily="34" charset="0"/>
              <a:buChar char="•"/>
              <a:defRPr/>
            </a:pPr>
            <a:r>
              <a:rPr lang="sv-SE" b="0" dirty="0"/>
              <a:t>En</a:t>
            </a:r>
            <a:r>
              <a:rPr lang="sv-SE" b="0" baseline="0" dirty="0"/>
              <a:t> instruktion:</a:t>
            </a:r>
            <a:r>
              <a:rPr lang="sv-SE" b="1" baseline="0" dirty="0"/>
              <a:t> </a:t>
            </a:r>
            <a:r>
              <a:rPr lang="sv-SE" b="1" dirty="0"/>
              <a:t>Så här kan du</a:t>
            </a:r>
            <a:r>
              <a:rPr lang="sv-SE" b="1" baseline="0" dirty="0"/>
              <a:t> arbeta med materialet</a:t>
            </a:r>
            <a:r>
              <a:rPr lang="sv-SE" baseline="0" dirty="0"/>
              <a:t>. </a:t>
            </a:r>
          </a:p>
          <a:p>
            <a:endParaRPr lang="sv-SE" b="1" dirty="0"/>
          </a:p>
          <a:p>
            <a:endParaRPr lang="sv-SE" b="1" dirty="0"/>
          </a:p>
          <a:p>
            <a:r>
              <a:rPr lang="sv-SE" b="1" dirty="0"/>
              <a:t>Denna</a:t>
            </a:r>
            <a:r>
              <a:rPr lang="sv-SE" b="1" baseline="0" dirty="0"/>
              <a:t> Power Point</a:t>
            </a:r>
            <a:r>
              <a:rPr lang="sv-SE" dirty="0"/>
              <a:t> </a:t>
            </a:r>
            <a:r>
              <a:rPr lang="sv-SE" baseline="0" dirty="0"/>
              <a:t>syftar till att:</a:t>
            </a:r>
          </a:p>
          <a:p>
            <a:pPr>
              <a:buFont typeface="Wingdings" panose="05000000000000000000" pitchFamily="2" charset="2"/>
              <a:buChar char="v"/>
            </a:pPr>
            <a:r>
              <a:rPr lang="sv-SE" dirty="0"/>
              <a:t> ge en översiktlig introduktion till kunskapsstödet</a:t>
            </a:r>
          </a:p>
          <a:p>
            <a:pPr>
              <a:buFont typeface="Wingdings" panose="05000000000000000000" pitchFamily="2" charset="2"/>
              <a:buChar char="v"/>
            </a:pPr>
            <a:r>
              <a:rPr lang="sv-SE" dirty="0"/>
              <a:t> genom frågor stimulera till diskussion i arbetsgruppen</a:t>
            </a:r>
          </a:p>
          <a:p>
            <a:pPr>
              <a:buFont typeface="Wingdings" panose="05000000000000000000" pitchFamily="2" charset="2"/>
              <a:buChar char="v"/>
            </a:pPr>
            <a:r>
              <a:rPr lang="sv-SE" dirty="0"/>
              <a:t> kortfattat gå igenom regelverket kring beslut, begränsningar och umgänge efter vårdnadsöverflyttningar</a:t>
            </a:r>
          </a:p>
          <a:p>
            <a:pPr defTabSz="915314">
              <a:defRPr/>
            </a:pPr>
            <a:endParaRPr lang="sv-SE" dirty="0"/>
          </a:p>
          <a:p>
            <a:r>
              <a:rPr lang="sv-SE" dirty="0"/>
              <a:t>Materialet återfinns</a:t>
            </a:r>
            <a:r>
              <a:rPr lang="sv-SE" baseline="0" dirty="0"/>
              <a:t> på:</a:t>
            </a:r>
          </a:p>
          <a:p>
            <a:r>
              <a:rPr lang="sv-SE" baseline="0" dirty="0"/>
              <a:t>www.socialstyrelsen.se</a:t>
            </a:r>
          </a:p>
          <a:p>
            <a:r>
              <a:rPr lang="sv-SE" baseline="0" dirty="0"/>
              <a:t>www.kunskapsguiden.se</a:t>
            </a:r>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2</a:t>
            </a:fld>
            <a:endParaRPr lang="sv-SE" dirty="0"/>
          </a:p>
        </p:txBody>
      </p:sp>
    </p:spTree>
    <p:extLst>
      <p:ext uri="{BB962C8B-B14F-4D97-AF65-F5344CB8AC3E}">
        <p14:creationId xmlns:p14="http://schemas.microsoft.com/office/powerpoint/2010/main" val="2806578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Har barnet eller den unge beretts vård med stöd av 2 § LVU ska socialnämnden inför umgänge, </a:t>
            </a:r>
            <a:r>
              <a:rPr lang="sv-SE" sz="1200" b="1" kern="1200" dirty="0">
                <a:solidFill>
                  <a:schemeClr val="tx1"/>
                </a:solidFill>
                <a:effectLst/>
                <a:latin typeface="+mn-lt"/>
                <a:ea typeface="+mn-ea"/>
                <a:cs typeface="+mn-cs"/>
              </a:rPr>
              <a:t>om det finns anledning till det</a:t>
            </a:r>
            <a:r>
              <a:rPr lang="sv-SE" sz="1200" kern="1200" dirty="0">
                <a:solidFill>
                  <a:schemeClr val="tx1"/>
                </a:solidFill>
                <a:effectLst/>
                <a:latin typeface="+mn-lt"/>
                <a:ea typeface="+mn-ea"/>
                <a:cs typeface="+mn-cs"/>
              </a:rPr>
              <a:t>, kontrollera om en vårdnadshavare eller förälder </a:t>
            </a:r>
            <a:r>
              <a:rPr lang="sv-SE" sz="1200" b="1" kern="1200" dirty="0">
                <a:solidFill>
                  <a:schemeClr val="tx1"/>
                </a:solidFill>
                <a:effectLst/>
                <a:latin typeface="+mn-lt"/>
                <a:ea typeface="+mn-ea"/>
                <a:cs typeface="+mn-cs"/>
              </a:rPr>
              <a:t>är eller har varit påverkad</a:t>
            </a:r>
            <a:r>
              <a:rPr lang="sv-SE" sz="1200" kern="1200" dirty="0">
                <a:solidFill>
                  <a:schemeClr val="tx1"/>
                </a:solidFill>
                <a:effectLst/>
                <a:latin typeface="+mn-lt"/>
                <a:ea typeface="+mn-ea"/>
                <a:cs typeface="+mn-cs"/>
              </a:rPr>
              <a:t> av narkotika, alkoholhaltiga drycker, andra berusningsmedel, dopningsmedel eller vissa hälsofarliga varor (32 a § LVU).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Gäller </a:t>
            </a:r>
            <a:r>
              <a:rPr lang="sv-SE" sz="1200" b="1" kern="1200" dirty="0">
                <a:solidFill>
                  <a:schemeClr val="tx1"/>
                </a:solidFill>
                <a:effectLst/>
                <a:latin typeface="+mn-lt"/>
                <a:ea typeface="+mn-ea"/>
                <a:cs typeface="+mn-cs"/>
              </a:rPr>
              <a:t>vårdnadshavare och föräldrar </a:t>
            </a:r>
            <a:r>
              <a:rPr lang="sv-SE" sz="1200" kern="1200" dirty="0">
                <a:solidFill>
                  <a:schemeClr val="tx1"/>
                </a:solidFill>
                <a:effectLst/>
                <a:latin typeface="+mn-lt"/>
                <a:ea typeface="+mn-ea"/>
                <a:cs typeface="+mn-cs"/>
              </a:rPr>
              <a:t>som barnet har rätt att ha umgänge med. (Prop. 2021/22:178 s. 115)</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Ett beslut om provtagning bör bara fattas om det bedöms nödvändigt med ett resultat från ett sådant prov för att säkerställa tryggheten och säkerheten för barnet eller den unge vid umgänge och vid vårdens upphörande. Syftet med kontrollen i det enskilda fallet måste också vägas mot det intrång i den personliga integriteten som kontrollen innebär för vårdnadshavaren eller föräldern. Därför behöver man göra en </a:t>
            </a:r>
            <a:r>
              <a:rPr lang="sv-SE" sz="1200" b="1" kern="1200" dirty="0">
                <a:solidFill>
                  <a:schemeClr val="tx1"/>
                </a:solidFill>
                <a:effectLst/>
                <a:latin typeface="+mn-lt"/>
                <a:ea typeface="+mn-ea"/>
                <a:cs typeface="+mn-cs"/>
              </a:rPr>
              <a:t>proportionalitets- och behovsbedömning </a:t>
            </a:r>
            <a:r>
              <a:rPr lang="sv-SE" sz="1200" b="0" kern="1200" dirty="0">
                <a:solidFill>
                  <a:schemeClr val="tx1"/>
                </a:solidFill>
                <a:effectLst/>
                <a:latin typeface="+mn-lt"/>
                <a:ea typeface="+mn-ea"/>
                <a:cs typeface="+mn-cs"/>
              </a:rPr>
              <a:t>(Prop</a:t>
            </a:r>
            <a:r>
              <a:rPr lang="sv-SE" sz="1200" kern="1200" dirty="0">
                <a:solidFill>
                  <a:schemeClr val="tx1"/>
                </a:solidFill>
                <a:effectLst/>
                <a:latin typeface="+mn-lt"/>
                <a:ea typeface="+mn-ea"/>
                <a:cs typeface="+mn-cs"/>
              </a:rPr>
              <a:t>. 2021/22:178 s. 117)</a:t>
            </a:r>
            <a:r>
              <a:rPr lang="sv-SE" sz="1200" b="1" kern="1200" dirty="0">
                <a:solidFill>
                  <a:schemeClr val="tx1"/>
                </a:solidFill>
                <a:effectLst/>
                <a:latin typeface="+mn-lt"/>
                <a:ea typeface="+mn-ea"/>
                <a:cs typeface="+mn-cs"/>
              </a:rPr>
              <a:t>.</a:t>
            </a:r>
          </a:p>
          <a:p>
            <a:endParaRPr lang="sv-SE" sz="1200" b="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Ett beslut om att en vårdnadshavare eller förälder ska uppmanas att lämna prov får fattas oavsett om vårdnadshavaren eller föräldern samtycker till det.</a:t>
            </a:r>
          </a:p>
          <a:p>
            <a:r>
              <a:rPr lang="sv-SE" sz="1200" kern="1200" dirty="0">
                <a:solidFill>
                  <a:schemeClr val="tx1"/>
                </a:solidFill>
                <a:effectLst/>
                <a:latin typeface="+mn-lt"/>
                <a:ea typeface="+mn-ea"/>
                <a:cs typeface="+mn-cs"/>
              </a:rPr>
              <a:t>(Prop. 2021/22:178 s. 88 och 115.) </a:t>
            </a:r>
          </a:p>
          <a:p>
            <a:endParaRPr lang="sv-SE" sz="1200" b="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Resultatet av provtagningen blir en del i socialnämndens underlag inför bedömningen av hur umgänget bör utformas. Samma sak gäller om vårdnads-havaren eller föräldern vägrar att lämna prov. (Prop. 2021/22:178 s. 115)</a:t>
            </a: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D4045FB0-5EAC-49C2-A7A1-C763FDD81356}" type="slidenum">
              <a:rPr lang="sv-SE" smtClean="0"/>
              <a:t>20</a:t>
            </a:fld>
            <a:endParaRPr lang="sv-SE" dirty="0"/>
          </a:p>
        </p:txBody>
      </p:sp>
    </p:spTree>
    <p:extLst>
      <p:ext uri="{BB962C8B-B14F-4D97-AF65-F5344CB8AC3E}">
        <p14:creationId xmlns:p14="http://schemas.microsoft.com/office/powerpoint/2010/main" val="130567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Socialnämnden får besluta att vårdnadshavaren eller föräldern </a:t>
            </a:r>
            <a:r>
              <a:rPr lang="sv-SE" sz="1200" b="1" kern="1200" dirty="0">
                <a:solidFill>
                  <a:schemeClr val="tx1"/>
                </a:solidFill>
                <a:effectLst/>
                <a:latin typeface="+mn-lt"/>
                <a:ea typeface="+mn-ea"/>
                <a:cs typeface="+mn-cs"/>
              </a:rPr>
              <a:t>ska uppmanas att lämna </a:t>
            </a:r>
            <a:r>
              <a:rPr lang="sv-SE" sz="1200" kern="1200" dirty="0">
                <a:solidFill>
                  <a:schemeClr val="tx1"/>
                </a:solidFill>
                <a:effectLst/>
                <a:latin typeface="+mn-lt"/>
                <a:ea typeface="+mn-ea"/>
                <a:cs typeface="+mn-cs"/>
              </a:rPr>
              <a:t>blod-, urin-, utandnings-, saliv-, svett- eller hårprov (32 a § LVU).</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Socialnämnden ska i beslutet särskilt ange vad för slags prov som avses och syftet med åtgärden (32 c § andra stycket LVU).</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Ett beslut om att en vårdnadshavare eller förälder ska lämna prov kan avse ett eller flera umgängestillfällen.</a:t>
            </a:r>
          </a:p>
          <a:p>
            <a:r>
              <a:rPr lang="sv-SE" sz="1200" kern="1200" dirty="0">
                <a:solidFill>
                  <a:schemeClr val="tx1"/>
                </a:solidFill>
                <a:effectLst/>
                <a:latin typeface="+mn-lt"/>
                <a:ea typeface="+mn-ea"/>
                <a:cs typeface="+mn-cs"/>
              </a:rPr>
              <a:t>Prop. 2021/22:178 s. 115.</a:t>
            </a:r>
          </a:p>
          <a:p>
            <a:endParaRPr lang="sv-SE" dirty="0"/>
          </a:p>
        </p:txBody>
      </p:sp>
      <p:sp>
        <p:nvSpPr>
          <p:cNvPr id="4" name="Platshållare för bildnummer 3"/>
          <p:cNvSpPr>
            <a:spLocks noGrp="1"/>
          </p:cNvSpPr>
          <p:nvPr>
            <p:ph type="sldNum" sz="quarter" idx="5"/>
          </p:nvPr>
        </p:nvSpPr>
        <p:spPr/>
        <p:txBody>
          <a:bodyPr/>
          <a:lstStyle/>
          <a:p>
            <a:fld id="{D4045FB0-5EAC-49C2-A7A1-C763FDD81356}" type="slidenum">
              <a:rPr lang="sv-SE" smtClean="0"/>
              <a:t>21</a:t>
            </a:fld>
            <a:endParaRPr lang="sv-SE"/>
          </a:p>
        </p:txBody>
      </p:sp>
    </p:spTree>
    <p:extLst>
      <p:ext uri="{BB962C8B-B14F-4D97-AF65-F5344CB8AC3E}">
        <p14:creationId xmlns:p14="http://schemas.microsoft.com/office/powerpoint/2010/main" val="288506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314">
              <a:defRPr/>
            </a:pPr>
            <a:r>
              <a:rPr lang="sv-SE" b="1" dirty="0"/>
              <a:t>Klick</a:t>
            </a:r>
            <a:endParaRPr lang="sv-SE" dirty="0"/>
          </a:p>
          <a:p>
            <a:pPr defTabSz="915314">
              <a:defRPr/>
            </a:pPr>
            <a:endParaRPr lang="sv-SE" dirty="0"/>
          </a:p>
          <a:p>
            <a:pPr defTabSz="915314">
              <a:defRPr/>
            </a:pPr>
            <a:r>
              <a:rPr lang="sv-SE" dirty="0"/>
              <a:t>Enligt förarbeten till LVU bör bestämmelserna om </a:t>
            </a:r>
            <a:r>
              <a:rPr lang="sv-SE" b="1" dirty="0"/>
              <a:t>begränsningar i umgängesrätten tillämpas restriktivt (</a:t>
            </a:r>
            <a:r>
              <a:rPr lang="sv-SE" dirty="0"/>
              <a:t>Prop. 1979/80:1 om socialtjänsten s. 601–602). Ett beslut om begränsning får inte fattas slentrianmässigt eller av bekvämlighetsskäl. En begränsning ska inte gälla längre än nödvändigt. (Prop. 1989/90:28 s. 74). (</a:t>
            </a:r>
            <a:r>
              <a:rPr lang="sv-SE" b="1" dirty="0"/>
              <a:t>klick nästa</a:t>
            </a:r>
            <a:r>
              <a:rPr lang="sv-SE" dirty="0"/>
              <a:t>)</a:t>
            </a:r>
          </a:p>
          <a:p>
            <a:pPr defTabSz="915314">
              <a:defRPr/>
            </a:pPr>
            <a:endParaRPr lang="sv-SE" dirty="0"/>
          </a:p>
          <a:p>
            <a:r>
              <a:rPr lang="sv-SE" dirty="0"/>
              <a:t>Det krävs </a:t>
            </a:r>
            <a:r>
              <a:rPr lang="sv-SE" b="1" dirty="0"/>
              <a:t>starka skäl för </a:t>
            </a:r>
            <a:r>
              <a:rPr lang="sv-SE" dirty="0"/>
              <a:t>beslut om inskränkningar i umgänget mellan barn och vårdnadshavare. Till exempel:</a:t>
            </a:r>
          </a:p>
          <a:p>
            <a:pPr marL="171621" indent="-171621">
              <a:buFont typeface="Arial" panose="020B0604020202020204" pitchFamily="34" charset="0"/>
              <a:buChar char="•"/>
            </a:pPr>
            <a:r>
              <a:rPr lang="sv-SE" dirty="0"/>
              <a:t>att det finns risk för att föräldrarna griper in i vården på ett sätt som inte är bra för barnet. </a:t>
            </a:r>
          </a:p>
          <a:p>
            <a:pPr marL="171621" indent="-171621">
              <a:buFont typeface="Arial" panose="020B0604020202020204" pitchFamily="34" charset="0"/>
              <a:buChar char="•"/>
            </a:pPr>
            <a:r>
              <a:rPr lang="sv-SE" dirty="0"/>
              <a:t>föräldrarnas förhållanden, exempelvis ett långtgående missbruk eller psykisk sjukdom, </a:t>
            </a:r>
          </a:p>
          <a:p>
            <a:pPr marL="171621" indent="-171621">
              <a:buFont typeface="Arial" panose="020B0604020202020204" pitchFamily="34" charset="0"/>
              <a:buChar char="•"/>
            </a:pPr>
            <a:r>
              <a:rPr lang="sv-SE" dirty="0"/>
              <a:t>när det finns risk för att föräldrarna avviker med barnet, </a:t>
            </a:r>
          </a:p>
          <a:p>
            <a:pPr marL="171621" indent="-171621">
              <a:buFont typeface="Arial" panose="020B0604020202020204" pitchFamily="34" charset="0"/>
              <a:buChar char="•"/>
            </a:pPr>
            <a:r>
              <a:rPr lang="sv-SE" dirty="0"/>
              <a:t>risk för att barnets utsätts för våld, övergrepp eller annan fara,  </a:t>
            </a:r>
          </a:p>
          <a:p>
            <a:pPr marL="171621" indent="-171621">
              <a:buFont typeface="Arial" panose="020B0604020202020204" pitchFamily="34" charset="0"/>
              <a:buChar char="•"/>
            </a:pPr>
            <a:r>
              <a:rPr lang="sv-SE" dirty="0"/>
              <a:t>när barnet visar rädsla för föräldern eller </a:t>
            </a:r>
          </a:p>
          <a:p>
            <a:pPr marL="171621" indent="-171621">
              <a:buFont typeface="Arial" panose="020B0604020202020204" pitchFamily="34" charset="0"/>
              <a:buChar char="•"/>
            </a:pPr>
            <a:r>
              <a:rPr lang="sv-SE" dirty="0"/>
              <a:t>när föräldern kräver så mycket umgänge att vården blir verkningslös. (</a:t>
            </a:r>
            <a:r>
              <a:rPr lang="sv-SE" b="1" dirty="0"/>
              <a:t>klick nästa</a:t>
            </a:r>
            <a:r>
              <a:rPr lang="sv-SE" dirty="0"/>
              <a:t>)</a:t>
            </a:r>
          </a:p>
          <a:p>
            <a:endParaRPr lang="sv-SE" dirty="0"/>
          </a:p>
          <a:p>
            <a:r>
              <a:rPr lang="sv-SE" dirty="0"/>
              <a:t>Ett beslut om begränsning kan innebära att vårdnadshavaren </a:t>
            </a:r>
            <a:r>
              <a:rPr lang="sv-SE" b="1" dirty="0"/>
              <a:t>inte får träffa barnet alls</a:t>
            </a:r>
            <a:r>
              <a:rPr lang="sv-SE" dirty="0"/>
              <a:t>. Ett annat beslut kan till exempel innebära att vårdnadshavaren får besöka barnet vid </a:t>
            </a:r>
            <a:r>
              <a:rPr lang="sv-SE" b="1" dirty="0"/>
              <a:t>vissa tillfällen </a:t>
            </a:r>
            <a:r>
              <a:rPr lang="sv-SE" dirty="0"/>
              <a:t>eller att en </a:t>
            </a:r>
            <a:r>
              <a:rPr lang="sv-SE" b="1" dirty="0"/>
              <a:t>särskilt utsedd person ska vara närvarande </a:t>
            </a:r>
            <a:r>
              <a:rPr lang="sv-SE" dirty="0"/>
              <a:t>vid umgängestillfället. </a:t>
            </a:r>
          </a:p>
          <a:p>
            <a:r>
              <a:rPr lang="sv-SE" dirty="0"/>
              <a:t>Socialnämnden kan även besluta om att begränsa vårdnadshavarens rätt att skriva brev eller ha telefonkontakt med barnet (RÅ 1993 ref. 72). Dock med försiktighet. (</a:t>
            </a:r>
            <a:r>
              <a:rPr lang="sv-SE" b="1" dirty="0"/>
              <a:t>klick nästa</a:t>
            </a:r>
            <a:r>
              <a:rPr lang="sv-SE" dirty="0"/>
              <a:t>)</a:t>
            </a:r>
          </a:p>
          <a:p>
            <a:endParaRPr lang="sv-SE" dirty="0"/>
          </a:p>
          <a:p>
            <a:r>
              <a:rPr lang="sv-SE" dirty="0"/>
              <a:t>Om ett umgänge behöver begränsas mot en förälder som inte är vårdnadshavare eller har fastställd umgängesrätt eller </a:t>
            </a:r>
            <a:r>
              <a:rPr lang="sv-SE" b="1" dirty="0"/>
              <a:t>mot andra personer </a:t>
            </a:r>
            <a:r>
              <a:rPr lang="sv-SE" dirty="0"/>
              <a:t>som vill ha kontakt med barnet kan socialnämnden använda sig av en </a:t>
            </a:r>
            <a:r>
              <a:rPr lang="sv-SE" b="1" dirty="0"/>
              <a:t>allmän befogenhet att bestämma om barnets personliga förhållanden </a:t>
            </a:r>
            <a:r>
              <a:rPr lang="sv-SE" dirty="0"/>
              <a:t>i den utsträckning det behövs för att genomföra vården (11 § fjärde stycket LVU.) Ett sådant beslut, till exempel att en specifik person inte får träffa barnet, kan inte överklagas. </a:t>
            </a:r>
          </a:p>
          <a:p>
            <a:endParaRPr lang="sv-SE" dirty="0"/>
          </a:p>
          <a:p>
            <a:r>
              <a:rPr lang="sv-SE" dirty="0"/>
              <a:t>I kunskapsstödet finns mer information om umgängesbegränsningar och beslut om att inte röja barnets vistelseort. </a:t>
            </a:r>
          </a:p>
          <a:p>
            <a:endParaRPr lang="sv-SE" dirty="0"/>
          </a:p>
          <a:p>
            <a:r>
              <a:rPr lang="sv-SE" dirty="0"/>
              <a:t>Du hittar också förslag på mallar med rubriker för beslutsunderlag och övervägande.</a:t>
            </a:r>
          </a:p>
          <a:p>
            <a:endParaRPr lang="sv-SE" dirty="0"/>
          </a:p>
          <a:p>
            <a:r>
              <a:rPr lang="sv-SE" b="1" dirty="0"/>
              <a:t>Fråga att diskutera:</a:t>
            </a:r>
          </a:p>
          <a:p>
            <a:r>
              <a:rPr lang="sv-SE" dirty="0"/>
              <a:t>Vilka skäl ser du kan vara grund för en umgängesbegränsning?</a:t>
            </a:r>
          </a:p>
        </p:txBody>
      </p:sp>
      <p:sp>
        <p:nvSpPr>
          <p:cNvPr id="4" name="Platshållare för bildnummer 3"/>
          <p:cNvSpPr>
            <a:spLocks noGrp="1"/>
          </p:cNvSpPr>
          <p:nvPr>
            <p:ph type="sldNum" sz="quarter" idx="10"/>
          </p:nvPr>
        </p:nvSpPr>
        <p:spPr/>
        <p:txBody>
          <a:bodyPr/>
          <a:lstStyle/>
          <a:p>
            <a:fld id="{D4045FB0-5EAC-49C2-A7A1-C763FDD81356}" type="slidenum">
              <a:rPr lang="sv-SE" smtClean="0"/>
              <a:t>22</a:t>
            </a:fld>
            <a:endParaRPr lang="sv-SE" dirty="0"/>
          </a:p>
        </p:txBody>
      </p:sp>
    </p:spTree>
    <p:extLst>
      <p:ext uri="{BB962C8B-B14F-4D97-AF65-F5344CB8AC3E}">
        <p14:creationId xmlns:p14="http://schemas.microsoft.com/office/powerpoint/2010/main" val="3910830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Barn</a:t>
            </a:r>
            <a:r>
              <a:rPr lang="sv-SE" baseline="0" dirty="0"/>
              <a:t>, föräldrar och familjehem behöver stöd i situationen kring umgänget. </a:t>
            </a:r>
          </a:p>
          <a:p>
            <a:endParaRPr lang="sv-SE" baseline="0" dirty="0"/>
          </a:p>
          <a:p>
            <a:r>
              <a:rPr lang="sv-SE" dirty="0"/>
              <a:t>Ett gott samarbete mellan familjehem och föräldrar kan medföra att barnet lättare hanterar förlusten av föräldrarna och samtidigt kommer närmare familje­hemmet. Ett gott samarbeta kan också öka sannolikheten för att placeringen blir stabil. </a:t>
            </a:r>
          </a:p>
        </p:txBody>
      </p:sp>
      <p:sp>
        <p:nvSpPr>
          <p:cNvPr id="4" name="Platshållare för bildnummer 3"/>
          <p:cNvSpPr>
            <a:spLocks noGrp="1"/>
          </p:cNvSpPr>
          <p:nvPr>
            <p:ph type="sldNum" sz="quarter" idx="10"/>
          </p:nvPr>
        </p:nvSpPr>
        <p:spPr/>
        <p:txBody>
          <a:bodyPr/>
          <a:lstStyle/>
          <a:p>
            <a:fld id="{D4045FB0-5EAC-49C2-A7A1-C763FDD81356}" type="slidenum">
              <a:rPr lang="sv-SE" smtClean="0"/>
              <a:t>23</a:t>
            </a:fld>
            <a:endParaRPr lang="sv-SE"/>
          </a:p>
        </p:txBody>
      </p:sp>
    </p:spTree>
    <p:extLst>
      <p:ext uri="{BB962C8B-B14F-4D97-AF65-F5344CB8AC3E}">
        <p14:creationId xmlns:p14="http://schemas.microsoft.com/office/powerpoint/2010/main" val="788622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314">
              <a:defRPr/>
            </a:pPr>
            <a:r>
              <a:rPr lang="sv-SE" dirty="0"/>
              <a:t>Oavsett vilken relation barn har haft till sina föräldrar före en placering fortsätter många barn att tänka på och oroa sig för hur föräldrarna, syskonen och andra närstående har det. Barnet kan ha ambivalenta känslor gällande sina föräldrar och kontakten med dem. Vissa kan till exempel känna skuld över att ha lämnat sina föräldrar medan andra kan känna sig bortvalda av sina föräldrar.</a:t>
            </a:r>
          </a:p>
          <a:p>
            <a:pPr defTabSz="915314">
              <a:defRPr/>
            </a:pPr>
            <a:endParaRPr lang="sv-SE" dirty="0"/>
          </a:p>
          <a:p>
            <a:pPr defTabSz="915314">
              <a:defRPr/>
            </a:pPr>
            <a:r>
              <a:rPr lang="sv-SE" dirty="0"/>
              <a:t>Ensamkommande barn kan sakna sina föräldrar och anhöriga, oroa sig över sin familj i hemlandet och/eller känna skuldkänslor för att de inte kan hjälpa sin familj med pengar eller med att komma till Sverige.</a:t>
            </a:r>
          </a:p>
          <a:p>
            <a:pPr defTabSz="915314">
              <a:defRPr/>
            </a:pPr>
            <a:endParaRPr lang="sv-SE" dirty="0"/>
          </a:p>
          <a:p>
            <a:pPr defTabSz="915314">
              <a:defRPr/>
            </a:pPr>
            <a:r>
              <a:rPr lang="sv-SE" dirty="0"/>
              <a:t>Barnet behöver få </a:t>
            </a:r>
            <a:r>
              <a:rPr lang="sv-SE" b="1" dirty="0"/>
              <a:t>information</a:t>
            </a:r>
            <a:r>
              <a:rPr lang="sv-SE" dirty="0"/>
              <a:t> om hur föräldrarna och andra viktiga närstående har det och vilket stöd föräldrarna får. Det </a:t>
            </a:r>
            <a:r>
              <a:rPr lang="sv-SE" b="1" dirty="0"/>
              <a:t>kan minska barnets oro</a:t>
            </a:r>
            <a:r>
              <a:rPr lang="sv-SE" dirty="0"/>
              <a:t>. Informationen behöver anpassas efter det enskilda barnets behov, ålder och mognad. Både mängden information och sättet som den presenteras på behöver anpassas till barnets funktionsnivå så att det inte får motsatt effekt och i stället blir stressande för barnet. </a:t>
            </a:r>
          </a:p>
          <a:p>
            <a:pPr defTabSz="915314">
              <a:defRPr/>
            </a:pPr>
            <a:endParaRPr lang="sv-SE" dirty="0"/>
          </a:p>
          <a:p>
            <a:pPr defTabSz="915314">
              <a:defRPr/>
            </a:pPr>
            <a:r>
              <a:rPr lang="sv-SE" dirty="0"/>
              <a:t>I det vardagliga livet kan barnet behöva hjälp av familjehemmet med att hålla föräldrar, syskon eller andra viktiga närstående ”levande” genom att familjehemmet pratar om dem eller visar bilder. Kanske behöver barnet också få hjälp med att skicka sms eller ringa. </a:t>
            </a:r>
          </a:p>
          <a:p>
            <a:pPr defTabSz="915314">
              <a:defRPr/>
            </a:pPr>
            <a:endParaRPr lang="sv-SE" dirty="0"/>
          </a:p>
          <a:p>
            <a:pPr defTabSz="915314">
              <a:defRPr/>
            </a:pPr>
            <a:r>
              <a:rPr lang="sv-SE" b="1" dirty="0"/>
              <a:t>Anpassat stöd </a:t>
            </a:r>
            <a:r>
              <a:rPr lang="sv-SE" dirty="0"/>
              <a:t>till det placerade barnet är en betydande faktor för att kontakten mellan barnet och familjen ska fungera. </a:t>
            </a:r>
          </a:p>
          <a:p>
            <a:pPr defTabSz="915314">
              <a:defRPr/>
            </a:pPr>
            <a:r>
              <a:rPr lang="sv-SE" dirty="0"/>
              <a:t>Barnet kan behöva prata om sina upplevelser och problematiska förhållanden med en särskild utsedd person. Barnet kan exempelvis behöva få stöd kring sin känsla av förlust och hjälp att förstå och hantera den enorma omställning som en placering till en annan familj innebär.</a:t>
            </a:r>
          </a:p>
          <a:p>
            <a:pPr defTabSz="915314">
              <a:defRPr/>
            </a:pPr>
            <a:endParaRPr lang="sv-SE" dirty="0"/>
          </a:p>
          <a:p>
            <a:pPr defTabSz="915314">
              <a:defRPr/>
            </a:pPr>
            <a:r>
              <a:rPr lang="sv-SE" dirty="0"/>
              <a:t>Om kontakten med föräldrarna inte fungerar på ett bra sätt kan kontakten med syskon vara särskilt viktig. Socialtjänsten kan därför behöva ha en särskild uppmärksamhet på att barnet vid behov får </a:t>
            </a:r>
            <a:r>
              <a:rPr lang="sv-SE" b="1" dirty="0"/>
              <a:t>stöd att upprätthålla kontakten med syskon.</a:t>
            </a:r>
          </a:p>
          <a:p>
            <a:pPr defTabSz="915314">
              <a:defRPr/>
            </a:pPr>
            <a:endParaRPr lang="sv-SE" b="1" dirty="0"/>
          </a:p>
          <a:p>
            <a:pPr defTabSz="915314">
              <a:defRPr/>
            </a:pPr>
            <a:r>
              <a:rPr lang="sv-SE" b="1" dirty="0"/>
              <a:t>Frågor att diskutera</a:t>
            </a:r>
            <a:r>
              <a:rPr lang="sv-SE" dirty="0"/>
              <a:t>:</a:t>
            </a:r>
          </a:p>
          <a:p>
            <a:pPr defTabSz="915314">
              <a:defRPr/>
            </a:pPr>
            <a:r>
              <a:rPr lang="sv-SE" dirty="0"/>
              <a:t>Hur tar</a:t>
            </a:r>
            <a:r>
              <a:rPr lang="sv-SE" baseline="0" dirty="0"/>
              <a:t> du reda på vilket stöd barnet behöver?</a:t>
            </a:r>
          </a:p>
          <a:p>
            <a:pPr defTabSz="915314">
              <a:defRPr/>
            </a:pPr>
            <a:r>
              <a:rPr lang="sv-SE" baseline="0" dirty="0"/>
              <a:t>Håller du frågan om stöd levande under barnets placering?</a:t>
            </a:r>
            <a:endParaRPr lang="sv-SE" dirty="0"/>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24</a:t>
            </a:fld>
            <a:endParaRPr lang="sv-SE" dirty="0"/>
          </a:p>
        </p:txBody>
      </p:sp>
    </p:spTree>
    <p:extLst>
      <p:ext uri="{BB962C8B-B14F-4D97-AF65-F5344CB8AC3E}">
        <p14:creationId xmlns:p14="http://schemas.microsoft.com/office/powerpoint/2010/main" val="3902360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Socialtjänsten ansvarar för att ge vårdnadshavare och föräldrar till barn som vårdas i familjehem, jourhem eller annat enskilt hem råd, stöd och annan hjälp som de behöver (6 kap. 7 § 4 p. </a:t>
            </a:r>
            <a:r>
              <a:rPr lang="sv-SE" dirty="0" err="1"/>
              <a:t>SoL</a:t>
            </a:r>
            <a:r>
              <a:rPr lang="sv-SE" dirty="0"/>
              <a:t>). Socialnämnden bör bl.a. ge vårdnadshavare</a:t>
            </a:r>
            <a:r>
              <a:rPr lang="sv-SE" baseline="0" dirty="0"/>
              <a:t> och föräldrar</a:t>
            </a:r>
            <a:r>
              <a:rPr lang="sv-SE" dirty="0"/>
              <a:t> stöd i föräldrarollen och i deras kontakt med dem som vårdar barnet (6 kap. AR SOSFS 2012:11).</a:t>
            </a:r>
          </a:p>
          <a:p>
            <a:endParaRPr lang="sv-SE" dirty="0"/>
          </a:p>
          <a:p>
            <a:r>
              <a:rPr lang="sv-SE" b="1" dirty="0"/>
              <a:t>Att föräldrarna får stöd är viktigt ur barnets perspektiv, </a:t>
            </a:r>
            <a:r>
              <a:rPr lang="sv-SE" dirty="0"/>
              <a:t>oavsett om barnet så småningom kan flytta hem eller om det ska växa upp i familjehemmet. Stöd till föräldrarna kan ha en </a:t>
            </a:r>
            <a:r>
              <a:rPr lang="sv-SE" b="1" dirty="0"/>
              <a:t>positiv inverkan på deras kontakt med barnen</a:t>
            </a:r>
            <a:r>
              <a:rPr lang="sv-SE" dirty="0"/>
              <a:t>. Om föräldrar får hjälp att se sig själva som betydelsefulla vuxna, även om de inte tar del av den dagliga vården, kan det vara möjligt för dem att hantera umgänget utan att underminera den nya familjen.</a:t>
            </a:r>
          </a:p>
          <a:p>
            <a:endParaRPr lang="sv-SE" dirty="0"/>
          </a:p>
          <a:p>
            <a:pPr defTabSz="915314">
              <a:defRPr/>
            </a:pPr>
            <a:r>
              <a:rPr lang="sv-SE" dirty="0"/>
              <a:t>Förutom hjälp med </a:t>
            </a:r>
            <a:r>
              <a:rPr lang="sv-SE" b="1" dirty="0"/>
              <a:t>krisbearbetning</a:t>
            </a:r>
            <a:r>
              <a:rPr lang="sv-SE" dirty="0"/>
              <a:t> kan föräldrarna också behöva stöd i sin </a:t>
            </a:r>
            <a:r>
              <a:rPr lang="sv-SE" b="1" dirty="0"/>
              <a:t>föräldraroll,</a:t>
            </a:r>
            <a:r>
              <a:rPr lang="sv-SE" dirty="0"/>
              <a:t> </a:t>
            </a:r>
            <a:r>
              <a:rPr lang="sv-SE" b="1" dirty="0"/>
              <a:t>praktiskt stöd </a:t>
            </a:r>
            <a:r>
              <a:rPr lang="sv-SE" dirty="0"/>
              <a:t>för att upprätthålla kontakten med barnet eller få delta i </a:t>
            </a:r>
            <a:r>
              <a:rPr lang="sv-SE" b="1" dirty="0"/>
              <a:t>föräldrautbildning</a:t>
            </a:r>
            <a:r>
              <a:rPr lang="sv-SE" dirty="0"/>
              <a:t>. I placeringens slutskede kan både barn och föräldrar behöva stödinsatser om barnet ska flytta tillbaka hem.</a:t>
            </a:r>
          </a:p>
          <a:p>
            <a:endParaRPr lang="sv-SE" dirty="0"/>
          </a:p>
          <a:p>
            <a:r>
              <a:rPr lang="sv-SE" dirty="0"/>
              <a:t>Det finns individuella </a:t>
            </a:r>
            <a:r>
              <a:rPr lang="sv-SE" b="1" dirty="0"/>
              <a:t>stödprogram och gruppinterventioner </a:t>
            </a:r>
            <a:r>
              <a:rPr lang="sv-SE" dirty="0"/>
              <a:t>som syftar till att coacha och uppmuntra föräldrar att reflektera kring sina och barnens erfarenheter. Forskning visar att dessa har potential att förbättra relationen mellan barn och föräldrar och kvaliteten på umgänget. Det är dock av stor betydelse att </a:t>
            </a:r>
            <a:r>
              <a:rPr lang="sv-SE" b="1" dirty="0"/>
              <a:t>stödet ges långsiktigt och kontinuerligt </a:t>
            </a:r>
            <a:r>
              <a:rPr lang="sv-SE" dirty="0"/>
              <a:t>för att möjliggöra positiva förändringar.</a:t>
            </a:r>
          </a:p>
          <a:p>
            <a:endParaRPr lang="sv-SE" dirty="0"/>
          </a:p>
          <a:p>
            <a:r>
              <a:rPr lang="sv-SE" b="1" dirty="0"/>
              <a:t>Frågor</a:t>
            </a:r>
            <a:r>
              <a:rPr lang="sv-SE" b="1" baseline="0" dirty="0"/>
              <a:t> att diskutera</a:t>
            </a:r>
            <a:r>
              <a:rPr lang="sv-SE" baseline="0" dirty="0"/>
              <a:t>:</a:t>
            </a:r>
          </a:p>
          <a:p>
            <a:r>
              <a:rPr lang="sv-SE" baseline="0" dirty="0"/>
              <a:t>Hur är ett bra sätt att bemöta föräldrarna i den situation de befinner sig i?</a:t>
            </a:r>
          </a:p>
          <a:p>
            <a:r>
              <a:rPr lang="sv-SE" baseline="0" dirty="0"/>
              <a:t>Hur följer du upp föräldrarnas behov av stöd när placeringen är genomförd?</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25</a:t>
            </a:fld>
            <a:endParaRPr lang="sv-SE" dirty="0"/>
          </a:p>
        </p:txBody>
      </p:sp>
    </p:spTree>
    <p:extLst>
      <p:ext uri="{BB962C8B-B14F-4D97-AF65-F5344CB8AC3E}">
        <p14:creationId xmlns:p14="http://schemas.microsoft.com/office/powerpoint/2010/main" val="2133727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Socialnämnden ansvarar för att familjehem och jourhem får </a:t>
            </a:r>
            <a:r>
              <a:rPr lang="sv-SE" b="1" dirty="0"/>
              <a:t>råd, stöd och annan hjälp samt den utbildning </a:t>
            </a:r>
            <a:r>
              <a:rPr lang="sv-SE" dirty="0"/>
              <a:t>som de behöver (6 kap. 7 a och 6 c §§ </a:t>
            </a:r>
            <a:r>
              <a:rPr lang="sv-SE" dirty="0" err="1"/>
              <a:t>SoL</a:t>
            </a:r>
            <a:r>
              <a:rPr lang="sv-SE" dirty="0"/>
              <a:t>).</a:t>
            </a:r>
          </a:p>
          <a:p>
            <a:endParaRPr lang="sv-SE" dirty="0"/>
          </a:p>
          <a:p>
            <a:r>
              <a:rPr lang="sv-SE" dirty="0"/>
              <a:t>Uppdraget att vara familjehem kan vara både berikande och utvecklande och ge glädje och tillfredsställelse. Men det kan också innebära att </a:t>
            </a:r>
            <a:r>
              <a:rPr lang="sv-SE" b="1" dirty="0"/>
              <a:t>man ställs inför situationer och krav av skiftande slag</a:t>
            </a:r>
            <a:r>
              <a:rPr lang="sv-SE" dirty="0"/>
              <a:t>. Bland annat kan själva arrangemanget kring umgänget periodvis kräva mycket tid och kraft av familjehemmet. Det kan också kännas svårt för familjehemmet att se och hantera om barnet har starka känslor och reaktioner efter ett umgänge ­– eller barnets besvikelse över att föräldrarna inte kom till ett avtalat besök. </a:t>
            </a:r>
          </a:p>
          <a:p>
            <a:endParaRPr lang="sv-SE" dirty="0"/>
          </a:p>
          <a:p>
            <a:r>
              <a:rPr lang="sv-SE" b="1" dirty="0"/>
              <a:t>Familjehemmet har en nyckelposition </a:t>
            </a:r>
            <a:r>
              <a:rPr lang="sv-SE" dirty="0"/>
              <a:t>när det gäller att få umgänget att fungera och ge barnet stöd i kontakten med sin familj. Socialtjänsten behöver därför ge kontinuerligt stöd och möjlighet till en öppen dialog med familjehemmet. Det är viktigt att socialtjänsten även erbjuder familjehemmet handledning.</a:t>
            </a:r>
          </a:p>
          <a:p>
            <a:endParaRPr lang="sv-SE" dirty="0"/>
          </a:p>
          <a:p>
            <a:pPr defTabSz="915314">
              <a:defRPr/>
            </a:pPr>
            <a:r>
              <a:rPr lang="sv-SE" dirty="0"/>
              <a:t>Den viktiga kontakten och relationen mellan familjehemmet och biologiska föräldrarna kan i många fall fungera bra vid en placering hos anhöriga eller närstående. Men placeringen kan också innebära att det blir rollförändringar i nätverket. I vissa fall kan förändringarna i roller också leda till rollkonflikter. Det är därför viktigt att följa vården och att erbjuda familje­hemmet stöd och utbildning på samma sätt och i samma utsträckning som andra familjehem.</a:t>
            </a:r>
          </a:p>
          <a:p>
            <a:pPr defTabSz="915314">
              <a:defRPr/>
            </a:pPr>
            <a:endParaRPr lang="sv-SE" dirty="0"/>
          </a:p>
          <a:p>
            <a:r>
              <a:rPr lang="sv-SE" dirty="0"/>
              <a:t>Socialstyrelsen har tagit fram ett material för grundutbildning av familjehem (Ett hem att växa i) som finns på Socialstyrelsens hemsida. Utbildning kan ge kunskap om varför kontakten mellan föräldrar och barn är viktig, på vilket sätt föräldrakontakten kan förbättra barnets välmående och om hur familjehemmet kan ta hand om barnets reaktioner.</a:t>
            </a:r>
          </a:p>
          <a:p>
            <a:endParaRPr lang="sv-SE" dirty="0"/>
          </a:p>
          <a:p>
            <a:r>
              <a:rPr lang="sv-SE" b="1" dirty="0"/>
              <a:t>Frågor att diskutera</a:t>
            </a:r>
            <a:r>
              <a:rPr lang="sv-SE" dirty="0"/>
              <a:t>:</a:t>
            </a:r>
          </a:p>
          <a:p>
            <a:r>
              <a:rPr lang="sv-SE" dirty="0"/>
              <a:t>Hur kan du hjälpa familjehemmet att se värdet av att barnet fortlöpande har kontakt med sin biologiska familj? </a:t>
            </a:r>
          </a:p>
          <a:p>
            <a:r>
              <a:rPr lang="sv-SE" dirty="0"/>
              <a:t>Vilken typ av stöd kan familjehemmet behöva för att hantera umgängessituationerna?</a:t>
            </a:r>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26</a:t>
            </a:fld>
            <a:endParaRPr lang="sv-SE" dirty="0"/>
          </a:p>
        </p:txBody>
      </p:sp>
    </p:spTree>
    <p:extLst>
      <p:ext uri="{BB962C8B-B14F-4D97-AF65-F5344CB8AC3E}">
        <p14:creationId xmlns:p14="http://schemas.microsoft.com/office/powerpoint/2010/main" val="2652604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314">
              <a:defRPr/>
            </a:pPr>
            <a:r>
              <a:rPr lang="sv-SE" dirty="0"/>
              <a:t>Socialtjänsten, föräldrarna och familjehemmet har utifrån sina respektive roller ett gemensamt ansvar för barnet. Socialtjänsten ansvarar för att ”det tredelade föräldraskapet” och samarbetet fungerar så att barnet kan upprätthålla kontakten med sina föräldrar. </a:t>
            </a:r>
          </a:p>
          <a:p>
            <a:pPr defTabSz="915314">
              <a:defRPr/>
            </a:pPr>
            <a:endParaRPr lang="sv-SE" dirty="0"/>
          </a:p>
          <a:p>
            <a:pPr defTabSz="915314">
              <a:defRPr/>
            </a:pPr>
            <a:r>
              <a:rPr lang="sv-SE" dirty="0"/>
              <a:t>Socialtjänsten, föräldrarna och familjehemmet har utifrån sina respektive roller ett gemensamt ansvar för barnet. Socialtjänsten ansvarar för att ”det tredelade föräldraskapet” och samarbetet fungerar så att barnet kan upprätthålla kontakten med sina föräldrar. </a:t>
            </a:r>
          </a:p>
          <a:p>
            <a:pPr defTabSz="915314">
              <a:defRPr/>
            </a:pPr>
            <a:endParaRPr lang="sv-SE" dirty="0"/>
          </a:p>
          <a:p>
            <a:pPr defTabSz="915314">
              <a:defRPr/>
            </a:pPr>
            <a:r>
              <a:rPr lang="sv-SE" dirty="0"/>
              <a:t>JO har understrukit betydelsen av att socialtjänsten uppmärksammar och hanterar slitningar mellan barnets biologiska föräldrar och familjehemsföräldrar. Konkreta stödåtgärder kan behövas för att </a:t>
            </a:r>
            <a:r>
              <a:rPr lang="sv-SE" b="1" dirty="0"/>
              <a:t>överbrygga motsättningar </a:t>
            </a:r>
            <a:r>
              <a:rPr lang="sv-SE" dirty="0"/>
              <a:t>och underlätta kontakten mellan föräldrar och barn. (JO 1994/95 s. 301).</a:t>
            </a:r>
          </a:p>
          <a:p>
            <a:pPr defTabSz="915314">
              <a:defRPr/>
            </a:pPr>
            <a:endParaRPr lang="sv-SE" dirty="0"/>
          </a:p>
          <a:p>
            <a:pPr defTabSz="915314">
              <a:defRPr/>
            </a:pPr>
            <a:r>
              <a:rPr lang="sv-SE" dirty="0"/>
              <a:t>En </a:t>
            </a:r>
            <a:r>
              <a:rPr lang="sv-SE" b="1" dirty="0"/>
              <a:t>inkluderande hållning </a:t>
            </a:r>
            <a:r>
              <a:rPr lang="sv-SE" dirty="0"/>
              <a:t>gentemot föräldrarna kan underlätta att föräldrarna samarbetar, att en kontakt etableras mellan barn och föräldrar och att den fortlöper utan lojalitetskonflikter. Att familjehemmet ger föräldrar information och bjuder in dem till att delta i beslut kring barnet kan ge föräldrarna möjlighet att fortfarande uppleva sig som ”den riktiga föräldern” även efter separationen från barnet.</a:t>
            </a:r>
          </a:p>
          <a:p>
            <a:pPr defTabSz="915314">
              <a:defRPr/>
            </a:pPr>
            <a:endParaRPr lang="sv-SE" dirty="0"/>
          </a:p>
          <a:p>
            <a:pPr defTabSz="915314">
              <a:defRPr/>
            </a:pPr>
            <a:r>
              <a:rPr lang="sv-SE" b="1" dirty="0"/>
              <a:t>Information om vardagliga saker </a:t>
            </a:r>
            <a:r>
              <a:rPr lang="sv-SE" dirty="0"/>
              <a:t>som händer i barnets liv, hur det går i skolan, vad doktorn har sagt, när barnet har lärt sig cykla, tappat sin första tand osv. kan underlätta föräldrarnas samtal med barnet vid umgänget.</a:t>
            </a:r>
          </a:p>
          <a:p>
            <a:endParaRPr lang="sv-SE" dirty="0"/>
          </a:p>
          <a:p>
            <a:r>
              <a:rPr lang="sv-SE" b="1" dirty="0"/>
              <a:t>Frågor att diskutera</a:t>
            </a:r>
            <a:r>
              <a:rPr lang="sv-SE" dirty="0"/>
              <a:t>:</a:t>
            </a:r>
          </a:p>
          <a:p>
            <a:pPr defTabSz="915314">
              <a:defRPr/>
            </a:pPr>
            <a:r>
              <a:rPr lang="sv-SE" baseline="0" dirty="0"/>
              <a:t>På vilket sätt kan du underlätta samarbetet mellan föräldrar och familjehem?</a:t>
            </a:r>
          </a:p>
          <a:p>
            <a:r>
              <a:rPr lang="sv-SE" dirty="0"/>
              <a:t>Hur kan</a:t>
            </a:r>
            <a:r>
              <a:rPr lang="sv-SE" baseline="0" dirty="0"/>
              <a:t> du hantera motsättningar mellan föräldrar och familjehem?</a:t>
            </a:r>
          </a:p>
          <a:p>
            <a:endParaRPr lang="sv-SE" dirty="0"/>
          </a:p>
        </p:txBody>
      </p:sp>
      <p:sp>
        <p:nvSpPr>
          <p:cNvPr id="4" name="Platshållare för bildnummer 3"/>
          <p:cNvSpPr>
            <a:spLocks noGrp="1"/>
          </p:cNvSpPr>
          <p:nvPr>
            <p:ph type="sldNum" sz="quarter" idx="5"/>
          </p:nvPr>
        </p:nvSpPr>
        <p:spPr/>
        <p:txBody>
          <a:bodyPr/>
          <a:lstStyle/>
          <a:p>
            <a:fld id="{D4045FB0-5EAC-49C2-A7A1-C763FDD81356}" type="slidenum">
              <a:rPr lang="sv-SE" smtClean="0"/>
              <a:t>27</a:t>
            </a:fld>
            <a:endParaRPr lang="sv-SE"/>
          </a:p>
        </p:txBody>
      </p:sp>
    </p:spTree>
    <p:extLst>
      <p:ext uri="{BB962C8B-B14F-4D97-AF65-F5344CB8AC3E}">
        <p14:creationId xmlns:p14="http://schemas.microsoft.com/office/powerpoint/2010/main" val="2986662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6229" rtl="0" eaLnBrk="1" fontAlgn="auto" latinLnBrk="0" hangingPunct="1">
              <a:lnSpc>
                <a:spcPct val="100000"/>
              </a:lnSpc>
              <a:spcBef>
                <a:spcPts val="0"/>
              </a:spcBef>
              <a:spcAft>
                <a:spcPts val="0"/>
              </a:spcAft>
              <a:buClrTx/>
              <a:buSzTx/>
              <a:buFontTx/>
              <a:buNone/>
              <a:tabLst/>
              <a:defRPr/>
            </a:pPr>
            <a:r>
              <a:rPr lang="sv-SE" dirty="0"/>
              <a:t>Socialstyrelsen har även tagit fram stödmaterial – guider som riktar sig till placerade barn </a:t>
            </a:r>
            <a:r>
              <a:rPr lang="sv-SE" baseline="0" dirty="0"/>
              <a:t>från 9- 11 år (beroende på mognad) och uppåt</a:t>
            </a:r>
            <a:r>
              <a:rPr lang="sv-SE" dirty="0"/>
              <a:t>, placerade barns föräldrar samt familjehem. Guiden till föräldrar finns även på lätt svenska. </a:t>
            </a:r>
            <a:r>
              <a:rPr lang="sv-SE" baseline="0" dirty="0"/>
              <a:t>Till materialet finns också en information till socialtjänsten om hur materialet är tänkt att användas.</a:t>
            </a:r>
            <a:endParaRPr lang="sv-SE" dirty="0"/>
          </a:p>
          <a:p>
            <a:pPr defTabSz="916229">
              <a:defRPr/>
            </a:pPr>
            <a:endParaRPr lang="sv-SE" baseline="0" dirty="0"/>
          </a:p>
          <a:p>
            <a:pPr defTabSz="916229">
              <a:defRPr/>
            </a:pPr>
            <a:r>
              <a:rPr lang="sv-SE" baseline="0" dirty="0"/>
              <a:t>Guiderna till barn, föräldrar syftar till att ge stöd i tankar och upplevelser av umgänget.  Igenkänning –”jag är inte ensam om detta”. </a:t>
            </a:r>
            <a:endParaRPr lang="sv-SE" dirty="0"/>
          </a:p>
          <a:p>
            <a:pPr defTabSz="916229">
              <a:defRPr/>
            </a:pPr>
            <a:r>
              <a:rPr lang="sv-SE" dirty="0"/>
              <a:t>Guiden till familjehemmet är tänkt att vara ett komplement till socialtjänstens kontinuerliga stöd till familjehemmet. Den syftar till att ge stöd men också</a:t>
            </a:r>
            <a:r>
              <a:rPr lang="sv-SE" baseline="0" dirty="0"/>
              <a:t> </a:t>
            </a:r>
            <a:r>
              <a:rPr lang="sv-SE" dirty="0"/>
              <a:t>kunskap om och att reflektera över familjehemmets roll samt barnets och föräldrarnas behov kring umgänget.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Guiderna</a:t>
            </a:r>
            <a:r>
              <a:rPr lang="sv-SE" baseline="0" dirty="0"/>
              <a:t> utgår från olika t</a:t>
            </a:r>
            <a:r>
              <a:rPr lang="sv-SE" dirty="0"/>
              <a:t>eman som symboliseras</a:t>
            </a:r>
            <a:r>
              <a:rPr lang="sv-SE" baseline="0" dirty="0"/>
              <a:t> av pusselbitar – områden som är viktiga för att få umgänget att fungera.</a:t>
            </a:r>
            <a:endParaRPr lang="sv-SE" dirty="0"/>
          </a:p>
          <a:p>
            <a:endParaRPr lang="sv-SE" dirty="0"/>
          </a:p>
          <a:p>
            <a:pPr defTabSz="916229">
              <a:defRPr/>
            </a:pPr>
            <a:r>
              <a:rPr lang="sv-SE" dirty="0"/>
              <a:t>Socialtjänsten kan beställa guiderna från socialstyrelsen.se. </a:t>
            </a:r>
            <a:r>
              <a:rPr lang="sv-SE" baseline="0" dirty="0"/>
              <a:t>Materialet lämnas sen ut till barn, föräldrar och familjehem i ärenden där man har eller planerar för umgänge och där man som socialsekreterare bedömer att personerna har förutsättningar (mognad, vilja, förmåga</a:t>
            </a:r>
            <a:r>
              <a:rPr lang="sv-SE" baseline="0"/>
              <a:t>) att </a:t>
            </a:r>
            <a:r>
              <a:rPr lang="sv-SE" baseline="0" dirty="0"/>
              <a:t>tillgodogöra sig materialet.</a:t>
            </a:r>
          </a:p>
          <a:p>
            <a:pPr defTabSz="916229">
              <a:defRPr/>
            </a:pPr>
            <a:endParaRPr lang="sv-SE" baseline="0" dirty="0"/>
          </a:p>
          <a:p>
            <a:endParaRPr lang="sv-SE" dirty="0"/>
          </a:p>
          <a:p>
            <a:endParaRPr lang="sv-SE" baseline="0" dirty="0"/>
          </a:p>
          <a:p>
            <a:endParaRPr lang="sv-SE" baseline="0" dirty="0"/>
          </a:p>
          <a:p>
            <a:endParaRPr lang="sv-SE" baseline="0"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28</a:t>
            </a:fld>
            <a:endParaRPr lang="sv-SE"/>
          </a:p>
        </p:txBody>
      </p:sp>
    </p:spTree>
    <p:extLst>
      <p:ext uri="{BB962C8B-B14F-4D97-AF65-F5344CB8AC3E}">
        <p14:creationId xmlns:p14="http://schemas.microsoft.com/office/powerpoint/2010/main" val="4174716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Socialtjänsten har det övergripande ansvaret för att ett planerat umgänge kommer till stånd och att det sker på ett sätt som är bra för barnet. Beroende på vilken typ av kontakt barnet ska ha med föräldrarna eller någon annan närstående krävs olika förberedelser och stöd. </a:t>
            </a:r>
          </a:p>
        </p:txBody>
      </p:sp>
      <p:sp>
        <p:nvSpPr>
          <p:cNvPr id="4" name="Platshållare för bildnummer 3"/>
          <p:cNvSpPr>
            <a:spLocks noGrp="1"/>
          </p:cNvSpPr>
          <p:nvPr>
            <p:ph type="sldNum" sz="quarter" idx="10"/>
          </p:nvPr>
        </p:nvSpPr>
        <p:spPr/>
        <p:txBody>
          <a:bodyPr/>
          <a:lstStyle/>
          <a:p>
            <a:fld id="{D4045FB0-5EAC-49C2-A7A1-C763FDD81356}" type="slidenum">
              <a:rPr lang="sv-SE" smtClean="0"/>
              <a:t>29</a:t>
            </a:fld>
            <a:endParaRPr lang="sv-SE"/>
          </a:p>
        </p:txBody>
      </p:sp>
    </p:spTree>
    <p:extLst>
      <p:ext uri="{BB962C8B-B14F-4D97-AF65-F5344CB8AC3E}">
        <p14:creationId xmlns:p14="http://schemas.microsoft.com/office/powerpoint/2010/main" val="4025213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ytterligare </a:t>
            </a:r>
            <a:r>
              <a:rPr lang="sv-SE" baseline="0" dirty="0"/>
              <a:t>material som syftar till att fördjupa kunskaperna</a:t>
            </a:r>
            <a:r>
              <a:rPr lang="sv-SE" dirty="0"/>
              <a:t>:</a:t>
            </a:r>
          </a:p>
          <a:p>
            <a:endParaRPr lang="sv-SE" dirty="0"/>
          </a:p>
          <a:p>
            <a:pPr marL="171621" indent="-171621" defTabSz="915314">
              <a:buFont typeface="Arial" panose="020B0604020202020204" pitchFamily="34" charset="0"/>
              <a:buChar char="•"/>
              <a:defRPr/>
            </a:pPr>
            <a:r>
              <a:rPr lang="sv-SE" b="1" dirty="0"/>
              <a:t>Stöd till föräldrar med kognitiva svårigheter kring umgänget med sina placerade barn</a:t>
            </a:r>
            <a:r>
              <a:rPr lang="sv-SE" dirty="0"/>
              <a:t>. I en av kunskapsstödets bilagor kan ni bland annat läsa mer om hur man kan identifiera föräldrar med kognitiva svårigheter och hur man kan ge stöd till dessa föräldrar.</a:t>
            </a:r>
          </a:p>
          <a:p>
            <a:pPr marL="171621" indent="-171621" defTabSz="915314">
              <a:buFont typeface="Arial" panose="020B0604020202020204" pitchFamily="34" charset="0"/>
              <a:buChar char="•"/>
              <a:defRPr/>
            </a:pPr>
            <a:endParaRPr lang="sv-SE" dirty="0"/>
          </a:p>
          <a:p>
            <a:pPr marL="171621" indent="-171621" defTabSz="915314">
              <a:buFont typeface="Arial" panose="020B0604020202020204" pitchFamily="34" charset="0"/>
              <a:buChar char="•"/>
              <a:defRPr/>
            </a:pPr>
            <a:r>
              <a:rPr lang="sv-SE" dirty="0"/>
              <a:t>På kunskapsguiden finns en </a:t>
            </a:r>
            <a:r>
              <a:rPr lang="sv-SE" b="1" dirty="0"/>
              <a:t>fallstudie och ett verktyg </a:t>
            </a:r>
            <a:r>
              <a:rPr lang="sv-SE" dirty="0"/>
              <a:t>som SUF-Kunskapscentrum i Region Uppsala har tagit fram som komplement till bilagan om stöd till föräldrar med kognitiva svårigheter.</a:t>
            </a:r>
          </a:p>
          <a:p>
            <a:pPr defTabSz="915314">
              <a:defRPr/>
            </a:pPr>
            <a:endParaRPr lang="sv-SE" dirty="0"/>
          </a:p>
          <a:p>
            <a:pPr marL="171621" indent="-171621" defTabSz="915314">
              <a:buFont typeface="Arial" panose="020B0604020202020204" pitchFamily="34" charset="0"/>
              <a:buChar char="•"/>
              <a:defRPr/>
            </a:pPr>
            <a:r>
              <a:rPr lang="sv-SE" dirty="0"/>
              <a:t>På kunskapsguiden finns även ett </a:t>
            </a:r>
            <a:r>
              <a:rPr lang="sv-SE" b="1" dirty="0"/>
              <a:t>stöd för bedömning</a:t>
            </a:r>
            <a:r>
              <a:rPr lang="sv-SE" dirty="0"/>
              <a:t>– ett hjälpmedel för att samla in underlag som behövs vid bedömningen av umgänge. Bedömningsstödet är framtaget av FoU Södertörn. Södertörns högskola/FoU Södertörn har på uppdrag av Socialstyrelsen låtit socialtjänsten i 27 kommuner pröva det. Det har därefter utvärderats och reviderats.</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a:t>
            </a:fld>
            <a:endParaRPr lang="sv-SE" dirty="0"/>
          </a:p>
        </p:txBody>
      </p:sp>
    </p:spTree>
    <p:extLst>
      <p:ext uri="{BB962C8B-B14F-4D97-AF65-F5344CB8AC3E}">
        <p14:creationId xmlns:p14="http://schemas.microsoft.com/office/powerpoint/2010/main" val="2390677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I kunskapsstödet berättar vi om olika sätt att förbereda barnet, föräldrarna och familjehemmet. Här har vi sammanfattat några saker att tänka 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Klick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är viktigt att barnet känner sig bekvämt med själva genomförandet av umgänget. Barnet behöver få prata om umgänget, både för att kunna förbereda sig och för att känna sig tryggt inför umgängestillfället. Förberedelserna behöver alltid anpassas efter barnets ålder, mognad och funktionsförmåga. Det kan vara bra att berätta för barnet </a:t>
            </a:r>
            <a:r>
              <a:rPr lang="sv-SE" b="1" dirty="0"/>
              <a:t>hur umgänget ska gå till</a:t>
            </a:r>
            <a:r>
              <a:rPr lang="sv-SE" dirty="0"/>
              <a:t>, vad barnet ska göra med föräldern eller den närstående och att barnet ska lämna föräldern igen när besöket är slut. Det är viktigt att </a:t>
            </a:r>
            <a:r>
              <a:rPr lang="sv-SE" b="1" dirty="0"/>
              <a:t>förmedla att barnet kan avbryta umgänget </a:t>
            </a:r>
            <a:r>
              <a:rPr lang="sv-SE" dirty="0"/>
              <a:t>om barnet tycker att något känns obehagligt. Det kan vara bra att komma överens om hur barnet kan signalera till den som är med vid besöket att det behöver avbrytas eller vem barnet ska kontakta om det uppstår problem. </a:t>
            </a:r>
            <a:r>
              <a:rPr lang="sv-SE" b="1" dirty="0"/>
              <a:t>Klick</a:t>
            </a:r>
          </a:p>
          <a:p>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Föräldrar kan känna sig osäkra på hur de ska bete sig vid besök i familjehemmet. Det kan därför vara bra att </a:t>
            </a:r>
            <a:r>
              <a:rPr lang="sv-SE" b="1" dirty="0"/>
              <a:t>prata om vilka förväntningar som finns </a:t>
            </a:r>
            <a:r>
              <a:rPr lang="sv-SE" dirty="0"/>
              <a:t>på föräldrarna gentemot barnet och familjehemmet och ge praktisk information om besöket. Föräldrarna kan behöva veta var i huset de ska träffa barnet eller om de ska delta i matsituationer eller andra aktiviteter som familjehemmet gör. Föräldrarna kan behöva stöd kring </a:t>
            </a:r>
            <a:r>
              <a:rPr lang="sv-SE" b="1" dirty="0"/>
              <a:t>hur de ska prata med barnet </a:t>
            </a:r>
            <a:r>
              <a:rPr lang="sv-SE" dirty="0"/>
              <a:t>om sin livssituation, om varför barnet inte kan bo hemma och hur de ska svara på barnets frågor. Föräldrarna kan även behöva hjälp att </a:t>
            </a:r>
            <a:r>
              <a:rPr lang="sv-SE" b="1" dirty="0"/>
              <a:t>tänka ut aktiviteter </a:t>
            </a:r>
            <a:r>
              <a:rPr lang="sv-SE" dirty="0"/>
              <a:t>eller lekar att göra tillsammans med barnet eller att ta med sig något som barnet tycker om. </a:t>
            </a:r>
            <a:r>
              <a:rPr lang="sv-SE" b="1" dirty="0"/>
              <a:t>Klick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1" dirty="0"/>
          </a:p>
          <a:p>
            <a:r>
              <a:rPr lang="sv-SE" dirty="0"/>
              <a:t>Det är viktigt att socialtjänsten talar om vad som förväntas av familjehemmet – både inför, under och efter ett umgängestillfälle. Om till exempel föräldrarna ska komma hem till familjehemmet kan familjehemmet behöva hjälp att tänka igenom </a:t>
            </a:r>
            <a:r>
              <a:rPr lang="sv-SE" b="1" dirty="0"/>
              <a:t>hur besöket i familjehemmet kan ordnas praktiskt </a:t>
            </a:r>
            <a:r>
              <a:rPr lang="sv-SE" dirty="0"/>
              <a:t>för att vara bekvämt, tryggt och säkert för barnet. Det kan vara bra att ta upp </a:t>
            </a:r>
            <a:r>
              <a:rPr lang="sv-SE" b="1" dirty="0"/>
              <a:t>hur familjehemmet kan agera </a:t>
            </a:r>
            <a:r>
              <a:rPr lang="sv-SE" dirty="0"/>
              <a:t>i situationer som kan uppstå före eller under besöket. Familjehemmet kan också behöva få vägledning i </a:t>
            </a:r>
            <a:r>
              <a:rPr lang="sv-SE" b="1" dirty="0"/>
              <a:t>hur barnets </a:t>
            </a:r>
            <a:r>
              <a:rPr lang="sv-SE" dirty="0"/>
              <a:t>eventuella </a:t>
            </a:r>
            <a:r>
              <a:rPr lang="sv-SE" b="1" dirty="0"/>
              <a:t>reaktioner</a:t>
            </a:r>
            <a:r>
              <a:rPr lang="sv-SE" dirty="0"/>
              <a:t> såväl inför som efter umgängestillfället </a:t>
            </a:r>
            <a:r>
              <a:rPr lang="sv-SE" b="1" dirty="0"/>
              <a:t>kan hanteras</a:t>
            </a:r>
            <a:r>
              <a:rPr lang="sv-SE" dirty="0"/>
              <a:t>. </a:t>
            </a:r>
          </a:p>
          <a:p>
            <a:endParaRPr lang="sv-SE" dirty="0"/>
          </a:p>
          <a:p>
            <a:endParaRPr lang="sv-SE" dirty="0"/>
          </a:p>
          <a:p>
            <a:r>
              <a:rPr lang="sv-SE" b="1" dirty="0"/>
              <a:t>Frågor att diskutera</a:t>
            </a:r>
            <a:r>
              <a:rPr lang="sv-SE" dirty="0"/>
              <a:t>:</a:t>
            </a:r>
          </a:p>
          <a:p>
            <a:endParaRPr lang="sv-SE" dirty="0"/>
          </a:p>
          <a:p>
            <a:r>
              <a:rPr lang="sv-SE" dirty="0"/>
              <a:t>Hur tar du reda på vilken förberedelse barnet och föräldrarna behöver?</a:t>
            </a:r>
          </a:p>
          <a:p>
            <a:r>
              <a:rPr lang="sv-SE" dirty="0"/>
              <a:t>Vem brukar vanligtvis förbereda barnet på hur umgänget ska genomföras? </a:t>
            </a:r>
          </a:p>
          <a:p>
            <a:r>
              <a:rPr lang="sv-SE" dirty="0"/>
              <a:t>Hur tycker du att förberedelse av föräldrarna vanligtvis brukar fungera?</a:t>
            </a:r>
          </a:p>
          <a:p>
            <a:endParaRPr lang="sv-SE" dirty="0"/>
          </a:p>
          <a:p>
            <a:r>
              <a:rPr lang="sv-SE" dirty="0"/>
              <a:t>Vilka förberedelser tycker du är viktiga att prata med familjehemmet om inför barnets umgänge med föräldrar eller andra närstående?</a:t>
            </a:r>
          </a:p>
          <a:p>
            <a:pPr defTabSz="915314">
              <a:defRPr/>
            </a:pPr>
            <a:r>
              <a:rPr lang="sv-SE" baseline="0" dirty="0"/>
              <a:t>Vilka situationer tror du kan vara svåra för familjehemmet att hantera?</a:t>
            </a:r>
            <a:endParaRPr lang="sv-SE" dirty="0"/>
          </a:p>
          <a:p>
            <a:endParaRPr lang="sv-SE" dirty="0"/>
          </a:p>
          <a:p>
            <a:pPr defTabSz="915314">
              <a:defRPr/>
            </a:pPr>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30</a:t>
            </a:fld>
            <a:endParaRPr lang="sv-SE" dirty="0"/>
          </a:p>
        </p:txBody>
      </p:sp>
    </p:spTree>
    <p:extLst>
      <p:ext uri="{BB962C8B-B14F-4D97-AF65-F5344CB8AC3E}">
        <p14:creationId xmlns:p14="http://schemas.microsoft.com/office/powerpoint/2010/main" val="1694877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314">
              <a:defRPr/>
            </a:pPr>
            <a:r>
              <a:rPr lang="sv-SE" dirty="0"/>
              <a:t>Socialtjänsten kan behöva förbereda familjehemmet på att </a:t>
            </a:r>
            <a:r>
              <a:rPr lang="sv-SE" b="1" dirty="0"/>
              <a:t>barnet kan behöva särskild uppmärksamhet eller stöd </a:t>
            </a:r>
            <a:r>
              <a:rPr lang="sv-SE" dirty="0"/>
              <a:t>efter umgängestillfället. Om föräldern inte dök upp såsom var avtalat kan barnet vilja prata om det och kanske få någon rimlig förklaring. När mötestillfället varit en mindre bra upplevelse för barnet kan familjehemmet behöva bekräfta barnets tankar och känslor kring det utan att för den skull nedvärdera föräldrarna.</a:t>
            </a:r>
          </a:p>
          <a:p>
            <a:pPr defTabSz="915314">
              <a:defRPr/>
            </a:pPr>
            <a:r>
              <a:rPr lang="sv-SE" dirty="0"/>
              <a:t>  </a:t>
            </a:r>
          </a:p>
          <a:p>
            <a:pPr defTabSz="915314">
              <a:defRPr/>
            </a:pPr>
            <a:r>
              <a:rPr lang="sv-SE" dirty="0"/>
              <a:t>Även föräldrar kan uppleva att det kan vara svårt att få umgänget att fungera på ett bra sätt, oavsett om mötena sker i familjehemmet eller på någon annan plats. Om det är möjligt att </a:t>
            </a:r>
            <a:r>
              <a:rPr lang="sv-SE" b="1" dirty="0"/>
              <a:t>ge återkoppling till föräldrarna</a:t>
            </a:r>
            <a:r>
              <a:rPr lang="sv-SE" dirty="0"/>
              <a:t> efter umgänget kring vad som fungerat bra och mindre bra kan det ge föräldrarna betydelsefull information inför nästa besök. </a:t>
            </a:r>
          </a:p>
          <a:p>
            <a:pPr defTabSz="915314">
              <a:defRPr/>
            </a:pPr>
            <a:endParaRPr lang="sv-SE" dirty="0"/>
          </a:p>
          <a:p>
            <a:pPr defTabSz="915314">
              <a:defRPr/>
            </a:pPr>
            <a:r>
              <a:rPr lang="sv-SE" dirty="0"/>
              <a:t>Att </a:t>
            </a:r>
            <a:r>
              <a:rPr lang="sv-SE" b="1" dirty="0"/>
              <a:t>uppmärksamma</a:t>
            </a:r>
            <a:r>
              <a:rPr lang="sv-SE" dirty="0"/>
              <a:t> och lyssna på </a:t>
            </a:r>
            <a:r>
              <a:rPr lang="sv-SE" b="1" dirty="0"/>
              <a:t>familjehemmets </a:t>
            </a:r>
            <a:r>
              <a:rPr lang="sv-SE" dirty="0"/>
              <a:t>upplevelse, även familjehemmets egna barn, kan ge förutsättningar för att familjehemmet ska kunna ha ett generöst och inbjudande förhållningssätt gentemot föräldrarna. Familjehemmet kan uppleva problem i samband med umgänget, till exempel att föräldrarna inte vill samarbeta med familje­hemmet, inte kommer till ett avtalat möte eller att de på något annat sätt gör barnet besviket. I vissa fall behöver familjehemmet stöd eller handledning utifrån en uppkommen situation.</a:t>
            </a:r>
          </a:p>
          <a:p>
            <a:pPr defTabSz="915314">
              <a:defRPr/>
            </a:pPr>
            <a:endParaRPr lang="sv-SE" dirty="0"/>
          </a:p>
          <a:p>
            <a:pPr defTabSz="915314">
              <a:defRPr/>
            </a:pPr>
            <a:r>
              <a:rPr lang="sv-SE" b="1" dirty="0"/>
              <a:t>Fråga att diskutera</a:t>
            </a:r>
            <a:r>
              <a:rPr lang="sv-SE" dirty="0"/>
              <a:t>:</a:t>
            </a:r>
          </a:p>
          <a:p>
            <a:r>
              <a:rPr lang="sv-SE" dirty="0"/>
              <a:t>Hur tar du reda på hur umgänget fungerade för barn och familjehem? </a:t>
            </a:r>
          </a:p>
          <a:p>
            <a:r>
              <a:rPr lang="sv-SE" dirty="0"/>
              <a:t>Hur kan du ge </a:t>
            </a:r>
            <a:r>
              <a:rPr lang="sv-SE" baseline="0" dirty="0"/>
              <a:t>föräldrarna återkoppling efter umgänge?</a:t>
            </a:r>
          </a:p>
          <a:p>
            <a:endParaRPr lang="sv-SE" dirty="0"/>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31</a:t>
            </a:fld>
            <a:endParaRPr lang="sv-SE" dirty="0"/>
          </a:p>
        </p:txBody>
      </p:sp>
    </p:spTree>
    <p:extLst>
      <p:ext uri="{BB962C8B-B14F-4D97-AF65-F5344CB8AC3E}">
        <p14:creationId xmlns:p14="http://schemas.microsoft.com/office/powerpoint/2010/main" val="1201656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Uppföljningen av umgänget kan ske i samband med att vården följs upp i sin helhet eller vid ett annat tillfälle.</a:t>
            </a:r>
          </a:p>
          <a:p>
            <a:r>
              <a:rPr lang="sv-SE" dirty="0"/>
              <a:t>Det ska framgå av genomförandeplanen när och hur den ska följas upp (5 kap. 1 a §  SoF).</a:t>
            </a:r>
          </a:p>
          <a:p>
            <a:endParaRPr lang="sv-SE" dirty="0"/>
          </a:p>
          <a:p>
            <a:pPr defTabSz="915314">
              <a:defRPr/>
            </a:pPr>
            <a:r>
              <a:rPr lang="sv-SE" dirty="0"/>
              <a:t>Återkommande uppföljningar ger möjlighet till förändringar i umgänget utifrån barnets önskemål och behov. </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32</a:t>
            </a:fld>
            <a:endParaRPr lang="sv-SE"/>
          </a:p>
        </p:txBody>
      </p:sp>
    </p:spTree>
    <p:extLst>
      <p:ext uri="{BB962C8B-B14F-4D97-AF65-F5344CB8AC3E}">
        <p14:creationId xmlns:p14="http://schemas.microsoft.com/office/powerpoint/2010/main" val="2991943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314">
              <a:defRPr/>
            </a:pPr>
            <a:endParaRPr lang="sv-SE" dirty="0"/>
          </a:p>
          <a:p>
            <a:pPr defTabSz="915314">
              <a:defRPr/>
            </a:pPr>
            <a:r>
              <a:rPr lang="sv-SE" b="1" dirty="0"/>
              <a:t>Hur har umgänget fungerat?</a:t>
            </a:r>
          </a:p>
          <a:p>
            <a:r>
              <a:rPr lang="sv-SE" dirty="0"/>
              <a:t>När socialtjänsten besöker barnet bör samtalet bland annat syfta</a:t>
            </a:r>
            <a:r>
              <a:rPr lang="sv-SE" baseline="0" dirty="0"/>
              <a:t> till att få kännedom om huruvida barnet upplever att kontakten med vårdnadshavare och andra närstående fungerar väl </a:t>
            </a:r>
            <a:r>
              <a:rPr lang="sv-SE" dirty="0"/>
              <a:t>(AR till 6 kap. 7 b och 7 c §§ </a:t>
            </a:r>
            <a:r>
              <a:rPr lang="sv-SE" dirty="0" err="1"/>
              <a:t>SoL</a:t>
            </a:r>
            <a:r>
              <a:rPr lang="sv-SE" dirty="0"/>
              <a:t> i 7 kap. 3 § AR SOSFS 2012:11). När barnet har varit placerad en tid och funnit sig tillrätta i familjehemmet, är det möjligt att barnet uttrycker mer om sina känslor och tankar kring sin situation och om sin relation till sina föräldrar eller andra närstående.</a:t>
            </a:r>
          </a:p>
          <a:p>
            <a:pPr defTabSz="915314">
              <a:defRPr/>
            </a:pPr>
            <a:endParaRPr lang="sv-SE" b="1" dirty="0"/>
          </a:p>
          <a:p>
            <a:pPr defTabSz="915314">
              <a:defRPr/>
            </a:pPr>
            <a:r>
              <a:rPr lang="sv-SE" dirty="0"/>
              <a:t>Information från familjehemmet är av stor betydelse för att kunna bedöma om umgänget behöver anpassas på något sätt men också för att kunna möta familjehemmet i den speciella situation som umgänget utgör.  </a:t>
            </a:r>
          </a:p>
          <a:p>
            <a:pPr defTabSz="915314">
              <a:defRPr/>
            </a:pPr>
            <a:endParaRPr lang="sv-SE" dirty="0"/>
          </a:p>
          <a:p>
            <a:pPr defTabSz="915314">
              <a:defRPr/>
            </a:pPr>
            <a:r>
              <a:rPr lang="sv-SE" dirty="0"/>
              <a:t>Det är även viktigt att fråga föräldrarna om hur de upplever att umgänget har fungerat.</a:t>
            </a:r>
          </a:p>
          <a:p>
            <a:pPr defTabSz="915314">
              <a:defRPr/>
            </a:pPr>
            <a:endParaRPr lang="sv-SE" dirty="0"/>
          </a:p>
          <a:p>
            <a:pPr defTabSz="915314">
              <a:defRPr/>
            </a:pPr>
            <a:r>
              <a:rPr lang="sv-SE" b="1" dirty="0"/>
              <a:t>Har något förändrats som påverkar umgänget?</a:t>
            </a:r>
          </a:p>
          <a:p>
            <a:pPr defTabSz="915314">
              <a:defRPr/>
            </a:pPr>
            <a:r>
              <a:rPr lang="sv-SE" dirty="0"/>
              <a:t>Barnet utvecklas under placeringstiden och det kan ske förändringar i barnets livssituation. Skolan kan få en ökad betydelse och barnet kan få nya fritidsintressen eller nya betydelsefulla sociala relationer. Det betyder att barnets vilja till eller behov av kontakt med föräldrar eller andra viktiga närstående kan förändras. Planeringen av barnets umgänge kan därför behöva förändras vartefter barnet växer upp.</a:t>
            </a:r>
          </a:p>
          <a:p>
            <a:pPr defTabSz="915314">
              <a:defRPr/>
            </a:pPr>
            <a:endParaRPr lang="sv-SE" dirty="0"/>
          </a:p>
          <a:p>
            <a:pPr defTabSz="915314">
              <a:defRPr/>
            </a:pPr>
            <a:r>
              <a:rPr lang="sv-SE" dirty="0"/>
              <a:t>Barn med vissa funktionsnedsättningar kan ha lite svårare än andra barn att klara förändringar eller ändringar av rutiner. Det är därför särskilt viktigt att följa upp hur dessa barn klarar av och påverkas av umgänget.</a:t>
            </a:r>
          </a:p>
          <a:p>
            <a:pPr defTabSz="915314">
              <a:defRPr/>
            </a:pPr>
            <a:endParaRPr lang="sv-SE" dirty="0"/>
          </a:p>
          <a:p>
            <a:pPr defTabSz="915314">
              <a:defRPr/>
            </a:pPr>
            <a:r>
              <a:rPr lang="sv-SE" dirty="0"/>
              <a:t>Även föräldrars eller andra umgängespersoners livssituation kan förändras över tid och påverka förmåga eller inställning till umgänge. Även motiverade föräldrar kan ibland ha svårt att klara av att upprätthålla kontakten med sina barn. Umgänge med föräldrar tenderar att minska i omfattning vid långa placeringar, vilket kan vara bra att ha i åtanke vid planering och uppföljning. </a:t>
            </a:r>
          </a:p>
          <a:p>
            <a:pPr defTabSz="915314">
              <a:defRPr/>
            </a:pPr>
            <a:endParaRPr lang="sv-SE" dirty="0"/>
          </a:p>
          <a:p>
            <a:pPr defTabSz="915314">
              <a:defRPr/>
            </a:pPr>
            <a:r>
              <a:rPr lang="sv-SE" b="1" dirty="0"/>
              <a:t>Behöver umgänget förändras?</a:t>
            </a:r>
          </a:p>
          <a:p>
            <a:pPr defTabSz="915314">
              <a:defRPr/>
            </a:pPr>
            <a:r>
              <a:rPr lang="sv-SE" dirty="0"/>
              <a:t>Känslomässiga, psykiska och kroppsliga reaktioner kan dels tyda på att umgänget inte är till barnets bästa, dels på att barnet har behov av bearbetning för att återfå en känsla av trygghet och balans.</a:t>
            </a:r>
          </a:p>
          <a:p>
            <a:pPr defTabSz="915314">
              <a:defRPr/>
            </a:pPr>
            <a:endParaRPr lang="sv-SE" dirty="0"/>
          </a:p>
          <a:p>
            <a:pPr defTabSz="915314">
              <a:defRPr/>
            </a:pPr>
            <a:r>
              <a:rPr lang="sv-SE" dirty="0"/>
              <a:t>Föräldrarna kan behöva stöd för att genomföra umgänget eller stöd efter umgänget, vilket är viktigt att belysa som en del av uppföljningen. </a:t>
            </a:r>
          </a:p>
          <a:p>
            <a:pPr defTabSz="915314">
              <a:defRPr/>
            </a:pPr>
            <a:endParaRPr lang="sv-SE" dirty="0"/>
          </a:p>
          <a:p>
            <a:pPr defTabSz="915314">
              <a:defRPr/>
            </a:pPr>
            <a:r>
              <a:rPr lang="sv-SE" dirty="0"/>
              <a:t>Det kan också behövas stöd för att hjälpa familjehem och föräldrar att kommunicera eller samarbeta.</a:t>
            </a:r>
          </a:p>
          <a:p>
            <a:pPr defTabSz="915314">
              <a:defRPr/>
            </a:pPr>
            <a:endParaRPr lang="sv-SE" dirty="0"/>
          </a:p>
          <a:p>
            <a:pPr defTabSz="915314">
              <a:defRPr/>
            </a:pPr>
            <a:r>
              <a:rPr lang="sv-SE" dirty="0"/>
              <a:t>I kunskapsstödets del nio finns förslag på frågor för att skapa en struktur vid uppföljningen av umgänget. </a:t>
            </a:r>
          </a:p>
          <a:p>
            <a:pPr defTabSz="915314">
              <a:defRPr/>
            </a:pPr>
            <a:endParaRPr lang="sv-SE" b="1" dirty="0"/>
          </a:p>
          <a:p>
            <a:pPr defTabSz="915314">
              <a:defRPr/>
            </a:pPr>
            <a:r>
              <a:rPr lang="sv-SE" b="1" dirty="0"/>
              <a:t>Frågor att diskutera</a:t>
            </a:r>
            <a:r>
              <a:rPr lang="sv-SE" dirty="0"/>
              <a:t>:</a:t>
            </a:r>
          </a:p>
          <a:p>
            <a:r>
              <a:rPr lang="sv-SE" dirty="0"/>
              <a:t>Vad tycker</a:t>
            </a:r>
            <a:r>
              <a:rPr lang="sv-SE" baseline="0" dirty="0"/>
              <a:t> du är viktigt att fokusera på vid en uppföljning av umgänget?</a:t>
            </a:r>
          </a:p>
          <a:p>
            <a:r>
              <a:rPr lang="sv-SE" baseline="0" dirty="0"/>
              <a:t>Hur kan du hålla barnets behov i fokus vid en uppföljning?</a:t>
            </a:r>
            <a:endParaRPr lang="sv-SE" dirty="0"/>
          </a:p>
          <a:p>
            <a:endParaRPr lang="sv-SE" dirty="0"/>
          </a:p>
        </p:txBody>
      </p:sp>
      <p:sp>
        <p:nvSpPr>
          <p:cNvPr id="4" name="Platshållare för bildnummer 3"/>
          <p:cNvSpPr>
            <a:spLocks noGrp="1"/>
          </p:cNvSpPr>
          <p:nvPr>
            <p:ph type="sldNum" sz="quarter" idx="5"/>
          </p:nvPr>
        </p:nvSpPr>
        <p:spPr/>
        <p:txBody>
          <a:bodyPr/>
          <a:lstStyle/>
          <a:p>
            <a:fld id="{D4045FB0-5EAC-49C2-A7A1-C763FDD81356}" type="slidenum">
              <a:rPr lang="sv-SE" smtClean="0"/>
              <a:t>33</a:t>
            </a:fld>
            <a:endParaRPr lang="sv-SE"/>
          </a:p>
        </p:txBody>
      </p:sp>
    </p:spTree>
    <p:extLst>
      <p:ext uri="{BB962C8B-B14F-4D97-AF65-F5344CB8AC3E}">
        <p14:creationId xmlns:p14="http://schemas.microsoft.com/office/powerpoint/2010/main" val="2666837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Barnets rätt till umgänge med en förälder gäller även om vårdnaden om barnet har anförtrotts åt en eller två särskilt förordnade vårdnadshavare, till exempel till föräldrarna i familjehemmet där barnet är placerat. Efter en vårdnadsöverflyttning är det de </a:t>
            </a:r>
            <a:r>
              <a:rPr lang="sv-SE" b="1" dirty="0"/>
              <a:t>särskilt förordnade vårdnadshavarna och föräldrarna som gemensamt ansvarar </a:t>
            </a:r>
            <a:r>
              <a:rPr lang="sv-SE" dirty="0"/>
              <a:t>för att barnets behov av umgänge med en förälder som barnet inte bor med tillgodoses så långt som möjligt (6 kap. 15 § andra stycket FB).</a:t>
            </a:r>
          </a:p>
          <a:p>
            <a:endParaRPr lang="sv-SE" dirty="0"/>
          </a:p>
          <a:p>
            <a:pPr defTabSz="915314">
              <a:defRPr/>
            </a:pPr>
            <a:r>
              <a:rPr lang="sv-SE" dirty="0"/>
              <a:t>I likhet med föräldrar som är vårdnadshavare har särskilt förordnade vårdnadshavare även ansvar för att så långt möjligt tillgodose </a:t>
            </a:r>
            <a:r>
              <a:rPr lang="sv-SE" b="1" dirty="0"/>
              <a:t>barnets behov av umgänge med någon annan </a:t>
            </a:r>
            <a:r>
              <a:rPr lang="sv-SE" dirty="0"/>
              <a:t>än föräldrarna som står barnet särskilt nära (6 kap. 15 § tredje stycket FB). I den mån barnets behov av umgänge inte tillgodoses beroende på att den särskilt förordnade vårdnadshavaren inte tar sitt ansvar, är det en viktig uppgift för socialtjänsten att försöka få denne att se till barnets behov. </a:t>
            </a:r>
            <a:r>
              <a:rPr lang="sv-SE" b="1" dirty="0"/>
              <a:t>Domstolen får besluta om umgänge mellan barnet och någon annan än en förälder</a:t>
            </a:r>
            <a:r>
              <a:rPr lang="sv-SE" dirty="0"/>
              <a:t>. Det kan vara far- och morföräldrar, men även andra personer som står barnet särskilt nära. Det är bara </a:t>
            </a:r>
            <a:r>
              <a:rPr lang="sv-SE" b="1" dirty="0"/>
              <a:t>socialnämnden som har talerätt i dessa fall</a:t>
            </a:r>
            <a:r>
              <a:rPr lang="sv-SE" dirty="0"/>
              <a:t>. (6 kap. 15 a § andra stycket FB).</a:t>
            </a:r>
          </a:p>
          <a:p>
            <a:pPr defTabSz="915314">
              <a:defRPr/>
            </a:pPr>
            <a:endParaRPr lang="sv-SE" dirty="0"/>
          </a:p>
          <a:p>
            <a:pPr defTabSz="915314">
              <a:defRPr/>
            </a:pPr>
            <a:r>
              <a:rPr lang="sv-SE" dirty="0"/>
              <a:t>Socialnämnden har </a:t>
            </a:r>
            <a:r>
              <a:rPr lang="sv-SE" b="1" dirty="0"/>
              <a:t>ett ansvar att tillgodose det särskilda behov av stöd och hjälp </a:t>
            </a:r>
            <a:r>
              <a:rPr lang="sv-SE" dirty="0"/>
              <a:t>som kan finnas sedan ett mål eller ärende om vårdnad eller umgänge har avgjorts (5 kap. 1 § p. 9 </a:t>
            </a:r>
            <a:r>
              <a:rPr lang="sv-SE" dirty="0" err="1"/>
              <a:t>SoL</a:t>
            </a:r>
            <a:r>
              <a:rPr lang="sv-SE" dirty="0"/>
              <a:t>). Det är alltså viktigt att nämnden inte med automatik tar sin hand från ett ärende i och med att frågan har avgjorts. </a:t>
            </a:r>
          </a:p>
          <a:p>
            <a:pPr defTabSz="915314">
              <a:defRPr/>
            </a:pPr>
            <a:endParaRPr lang="sv-SE" dirty="0"/>
          </a:p>
          <a:p>
            <a:pPr defTabSz="915314">
              <a:defRPr/>
            </a:pPr>
            <a:endParaRPr lang="sv-SE" dirty="0"/>
          </a:p>
          <a:p>
            <a:pPr defTabSz="915314">
              <a:defRPr/>
            </a:pPr>
            <a:r>
              <a:rPr lang="sv-SE" b="1" dirty="0"/>
              <a:t>Fråga att diskutera:</a:t>
            </a:r>
          </a:p>
          <a:p>
            <a:pPr defTabSz="915314">
              <a:defRPr/>
            </a:pPr>
            <a:r>
              <a:rPr lang="sv-SE" dirty="0"/>
              <a:t>Hur kan du följa hur umgänget fungerar efter en vårdnadsöverflyttning?</a:t>
            </a:r>
          </a:p>
          <a:p>
            <a:endParaRPr lang="sv-SE" dirty="0"/>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34</a:t>
            </a:fld>
            <a:endParaRPr lang="sv-SE"/>
          </a:p>
        </p:txBody>
      </p:sp>
    </p:spTree>
    <p:extLst>
      <p:ext uri="{BB962C8B-B14F-4D97-AF65-F5344CB8AC3E}">
        <p14:creationId xmlns:p14="http://schemas.microsoft.com/office/powerpoint/2010/main" val="3874575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en förälder inte är nöjd med umgänget kan </a:t>
            </a:r>
            <a:r>
              <a:rPr lang="sv-SE" b="1" dirty="0"/>
              <a:t>föräldern väcka talan om umgänge</a:t>
            </a:r>
            <a:r>
              <a:rPr lang="sv-SE" dirty="0"/>
              <a:t> i tingsrätten (6 kap. 15 a § FB). De särskilt förordnade vårdnadshavarna företräder då barnet i umgängesfrågan. Domstolen kan fatta beslut om att barnet och föräldrarna ska ha umgänge genom att träffas, men också på annat sätt, till exempel genom brev- eller telefonkontakt.</a:t>
            </a:r>
          </a:p>
          <a:p>
            <a:endParaRPr lang="sv-SE" dirty="0"/>
          </a:p>
          <a:p>
            <a:r>
              <a:rPr lang="sv-SE" dirty="0"/>
              <a:t>Det kan finnas skäl för </a:t>
            </a:r>
            <a:r>
              <a:rPr lang="sv-SE" b="1" dirty="0"/>
              <a:t>socialnämnden att väcka talan </a:t>
            </a:r>
            <a:r>
              <a:rPr lang="sv-SE" dirty="0"/>
              <a:t>om någon åtgärd behöver vidtas kring umgänget, särskilt om nämndens utredningar visar att barnet mår dåligt eller riskerar att fara illa om umgänget fortsätter i den ordning och omfattning som tidigare har bestämts. </a:t>
            </a:r>
          </a:p>
          <a:p>
            <a:endParaRPr lang="sv-SE" dirty="0"/>
          </a:p>
          <a:p>
            <a:pPr defTabSz="915314">
              <a:defRPr/>
            </a:pPr>
            <a:r>
              <a:rPr lang="sv-SE" b="1" dirty="0"/>
              <a:t>En särskilt förordnad vårdnadshavare kan inte väcka talan </a:t>
            </a:r>
            <a:r>
              <a:rPr lang="sv-SE" dirty="0"/>
              <a:t>för att begränsa föräldrarnas umgänge med barnet. Den särskilt förordnade vårdnadshavaren kan dock vända sig till socialnämnden som kan väcka talan om det finns ett sådant behov (6 kap. 15 a § FB).</a:t>
            </a:r>
          </a:p>
          <a:p>
            <a:pPr defTabSz="915314">
              <a:defRPr/>
            </a:pPr>
            <a:endParaRPr lang="sv-SE" dirty="0"/>
          </a:p>
          <a:p>
            <a:pPr marL="0" marR="0" lvl="0" indent="0" algn="l" defTabSz="915314" rtl="0" eaLnBrk="1" fontAlgn="auto" latinLnBrk="0" hangingPunct="1">
              <a:lnSpc>
                <a:spcPct val="100000"/>
              </a:lnSpc>
              <a:spcBef>
                <a:spcPts val="0"/>
              </a:spcBef>
              <a:spcAft>
                <a:spcPts val="0"/>
              </a:spcAft>
              <a:buClrTx/>
              <a:buSzTx/>
              <a:buFontTx/>
              <a:buNone/>
              <a:tabLst/>
              <a:defRPr/>
            </a:pPr>
            <a:r>
              <a:rPr lang="sv-SE" dirty="0"/>
              <a:t>Det kan efter ett tag visa sig att barnet mår dåligt av ett fastställt umgänge eller på annat sätt riskerar att fara illa om umgänget fortsätter i en beslutad ordning och omfattning. </a:t>
            </a:r>
            <a:r>
              <a:rPr lang="sv-SE" b="1" dirty="0"/>
              <a:t>Socialnämnden har då möjlighet att väcka talan igen </a:t>
            </a:r>
            <a:r>
              <a:rPr lang="sv-SE" dirty="0"/>
              <a:t>för att få till stånd ett mindre omfattande umgänge.</a:t>
            </a:r>
          </a:p>
          <a:p>
            <a:pPr defTabSz="915314">
              <a:defRPr/>
            </a:pPr>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35</a:t>
            </a:fld>
            <a:endParaRPr lang="sv-SE" dirty="0"/>
          </a:p>
        </p:txBody>
      </p:sp>
    </p:spTree>
    <p:extLst>
      <p:ext uri="{BB962C8B-B14F-4D97-AF65-F5344CB8AC3E}">
        <p14:creationId xmlns:p14="http://schemas.microsoft.com/office/powerpoint/2010/main" val="2767298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36</a:t>
            </a:fld>
            <a:endParaRPr lang="sv-SE" dirty="0"/>
          </a:p>
        </p:txBody>
      </p:sp>
    </p:spTree>
    <p:extLst>
      <p:ext uri="{BB962C8B-B14F-4D97-AF65-F5344CB8AC3E}">
        <p14:creationId xmlns:p14="http://schemas.microsoft.com/office/powerpoint/2010/main" val="46029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5314">
              <a:defRPr/>
            </a:pPr>
            <a:r>
              <a:rPr lang="sv-SE" dirty="0"/>
              <a:t>Alla barn har rätt till umgänge med den förälder som barnet inte bor med, det regleras i 6 kap. 15 § föräldrabalken, FB.</a:t>
            </a:r>
          </a:p>
          <a:p>
            <a:pPr defTabSz="915314">
              <a:defRPr/>
            </a:pPr>
            <a:endParaRPr lang="sv-SE" dirty="0"/>
          </a:p>
          <a:p>
            <a:r>
              <a:rPr lang="sv-SE" dirty="0"/>
              <a:t>När ett barn placeras i familjehem har socialnämnden ansvaret för att barnet kan behålla kontakten med sina föräldrar och närstående (6 kap. 1 § fjärde stycket socialtjänstlagen (2001:453), </a:t>
            </a:r>
            <a:r>
              <a:rPr lang="sv-SE" dirty="0" err="1"/>
              <a:t>SoL</a:t>
            </a:r>
            <a:r>
              <a:rPr lang="sv-SE" dirty="0"/>
              <a:t> och 14 § första stycket </a:t>
            </a:r>
            <a:r>
              <a:rPr lang="sv-SE" b="0" dirty="0"/>
              <a:t>lagen (1990:52) med särskilda bestämmelser om vård av unga,</a:t>
            </a:r>
            <a:r>
              <a:rPr lang="sv-SE" b="0" baseline="0" dirty="0"/>
              <a:t> </a:t>
            </a:r>
            <a:r>
              <a:rPr lang="sv-SE" dirty="0"/>
              <a:t>LVU) </a:t>
            </a:r>
          </a:p>
          <a:p>
            <a:endParaRPr lang="sv-SE" dirty="0"/>
          </a:p>
          <a:p>
            <a:r>
              <a:rPr lang="sv-SE" dirty="0"/>
              <a:t>Att barn och unga har rätt till samhörighet med föräldrar, anhöriga och andra närstående innebär att </a:t>
            </a:r>
          </a:p>
          <a:p>
            <a:pPr marL="171621" indent="-171621">
              <a:buFont typeface="Arial" panose="020B0604020202020204" pitchFamily="34" charset="0"/>
              <a:buChar char="•"/>
            </a:pPr>
            <a:r>
              <a:rPr lang="sv-SE" dirty="0"/>
              <a:t>det är barnens rätt till umgänge som står i centrum</a:t>
            </a:r>
          </a:p>
          <a:p>
            <a:pPr marL="171621" indent="-171621">
              <a:buFont typeface="Arial" panose="020B0604020202020204" pitchFamily="34" charset="0"/>
              <a:buChar char="•"/>
            </a:pPr>
            <a:r>
              <a:rPr lang="sv-SE" dirty="0"/>
              <a:t>umgänget är till för barnet och </a:t>
            </a:r>
          </a:p>
          <a:p>
            <a:pPr marL="171621" indent="-171621">
              <a:buFont typeface="Arial" panose="020B0604020202020204" pitchFamily="34" charset="0"/>
              <a:buChar char="•"/>
            </a:pPr>
            <a:r>
              <a:rPr lang="sv-SE" dirty="0"/>
              <a:t>det är barnets intressen och vad som är bäst för barnet som ska vara avgörande. (Se SOU 2015:71 s. 231 och prop. 2002/03:53 Stärkt skydd för barn i utsatta situationer m.m. s. 77) </a:t>
            </a:r>
          </a:p>
          <a:p>
            <a:pPr marL="171621" indent="-171621">
              <a:buFont typeface="Arial" panose="020B0604020202020204" pitchFamily="34" charset="0"/>
              <a:buChar char="•"/>
            </a:pPr>
            <a:endParaRPr lang="sv-SE" dirty="0"/>
          </a:p>
          <a:p>
            <a:r>
              <a:rPr lang="sv-SE" dirty="0"/>
              <a:t>När ett barn vårdas enligt LVU, får dock socialnämnden begränsa kontakten med vårdnadshavaren om det är nödvändigt med hänsyn till ändamålet med vården (14 § andra stycket LVU).</a:t>
            </a:r>
          </a:p>
          <a:p>
            <a:endParaRPr lang="sv-SE" dirty="0"/>
          </a:p>
          <a:p>
            <a:r>
              <a:rPr lang="sv-SE" dirty="0"/>
              <a:t>Barnets inställning till kontakt med sina föräldrar och närstående har en stor betydelse. Att ta reda på hur barnet vill ha kontakt med föräldrar och andra närstående och att göra barnet delaktig i planeringen av umgänget skapar bättre förutsättningar att göra en bedömning och fatta beslut utifrån barnets behov. </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4</a:t>
            </a:fld>
            <a:endParaRPr lang="sv-SE" dirty="0"/>
          </a:p>
        </p:txBody>
      </p:sp>
    </p:spTree>
    <p:extLst>
      <p:ext uri="{BB962C8B-B14F-4D97-AF65-F5344CB8AC3E}">
        <p14:creationId xmlns:p14="http://schemas.microsoft.com/office/powerpoint/2010/main" val="4225091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lagstiftaren framhåller vikten av kontakt mellan placerade barn och föräldrar hänger bland annat samman med principen om att barnet ska återförenas med sina föräldrar när syftet med vården har uppnåtts. Samhällsvård ska inte pågå längre än nödvändigt och för att en återförening ska bli möjlig krävs det att barnet och föräldrarna har en tät och regelbunden kontakt. (Prop. 1989/90:28 Vård i vissa fall av barn och ungdomar s. 73.)</a:t>
            </a:r>
          </a:p>
          <a:p>
            <a:endParaRPr lang="sv-SE" dirty="0"/>
          </a:p>
          <a:p>
            <a:r>
              <a:rPr lang="sv-SE" dirty="0"/>
              <a:t>Det finns ytterligare skäl att värna om att barnet får hålla kontakten med sina närstående, till exempel för att  </a:t>
            </a:r>
          </a:p>
          <a:p>
            <a:endParaRPr lang="sv-SE" dirty="0"/>
          </a:p>
          <a:p>
            <a:pPr marL="171621" indent="-171621">
              <a:buFont typeface="Arial" panose="020B0604020202020204" pitchFamily="34" charset="0"/>
              <a:buChar char="•"/>
            </a:pPr>
            <a:r>
              <a:rPr lang="sv-SE" dirty="0"/>
              <a:t>det kan ge barnet en kontinuitet i tillvaron</a:t>
            </a:r>
          </a:p>
          <a:p>
            <a:pPr marL="171621" indent="-171621">
              <a:buFont typeface="Arial" panose="020B0604020202020204" pitchFamily="34" charset="0"/>
              <a:buChar char="•"/>
            </a:pPr>
            <a:r>
              <a:rPr lang="sv-SE" dirty="0"/>
              <a:t>barnet får tillgång till identitet och ursprung</a:t>
            </a:r>
          </a:p>
          <a:p>
            <a:pPr marL="171621" indent="-171621">
              <a:buFont typeface="Arial" panose="020B0604020202020204" pitchFamily="34" charset="0"/>
              <a:buChar char="•"/>
            </a:pPr>
            <a:r>
              <a:rPr lang="sv-SE" dirty="0"/>
              <a:t>det kan bidra till att placeringen blir mer stabil och att risken för sammanbrott minskar</a:t>
            </a:r>
          </a:p>
          <a:p>
            <a:pPr marL="171621" indent="-171621">
              <a:buFont typeface="Arial" panose="020B0604020202020204" pitchFamily="34" charset="0"/>
              <a:buChar char="•"/>
            </a:pPr>
            <a:endParaRPr lang="sv-SE" dirty="0"/>
          </a:p>
          <a:p>
            <a:pPr defTabSz="915314">
              <a:defRPr/>
            </a:pPr>
            <a:endParaRPr lang="sv-SE" dirty="0"/>
          </a:p>
          <a:p>
            <a:pPr defTabSz="915314">
              <a:defRPr/>
            </a:pPr>
            <a:r>
              <a:rPr lang="sv-SE" dirty="0"/>
              <a:t>För en del barn är återförening med föräldrarna inte förenligt med barnets bästa, men fortsatt kontakt med föräldrarna kan ändå vara viktigt för barnet. </a:t>
            </a:r>
          </a:p>
          <a:p>
            <a:pPr marL="171621" indent="-171621">
              <a:buFont typeface="Arial" panose="020B0604020202020204" pitchFamily="34" charset="0"/>
              <a:buChar char="•"/>
            </a:pPr>
            <a:endParaRPr lang="sv-SE" dirty="0"/>
          </a:p>
          <a:p>
            <a:pPr marL="171621" indent="-171621">
              <a:buFont typeface="Arial" panose="020B0604020202020204" pitchFamily="34" charset="0"/>
              <a:buChar char="•"/>
            </a:pPr>
            <a:endParaRPr lang="sv-SE" dirty="0"/>
          </a:p>
          <a:p>
            <a:r>
              <a:rPr lang="sv-SE" b="1" dirty="0"/>
              <a:t>Fråga att diskutera</a:t>
            </a:r>
          </a:p>
          <a:p>
            <a:r>
              <a:rPr lang="sv-SE" dirty="0"/>
              <a:t>Vilka skäl ser du till att barnet ska ha kontakt med sina föräldrar och närstående?</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5</a:t>
            </a:fld>
            <a:endParaRPr lang="sv-SE" dirty="0"/>
          </a:p>
        </p:txBody>
      </p:sp>
    </p:spTree>
    <p:extLst>
      <p:ext uri="{BB962C8B-B14F-4D97-AF65-F5344CB8AC3E}">
        <p14:creationId xmlns:p14="http://schemas.microsoft.com/office/powerpoint/2010/main" val="13337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Socialtjänsten behöver ett allsidigt underlag för att kunna bedöma hur umgänget ska utformas. </a:t>
            </a:r>
          </a:p>
          <a:p>
            <a:endParaRPr lang="sv-SE" dirty="0"/>
          </a:p>
          <a:p>
            <a:pPr defTabSz="916229"/>
            <a:r>
              <a:rPr lang="sv-SE" dirty="0"/>
              <a:t>Förutsättningarna för umgänge varierar från fall till fall och det enskilda barnets situation kommer att påverka vilket underlag som behövs för att kunna göra en bedömning. </a:t>
            </a:r>
          </a:p>
          <a:p>
            <a:pPr defTabSz="916229"/>
            <a:endParaRPr lang="sv-SE" dirty="0"/>
          </a:p>
          <a:p>
            <a:pPr defTabSz="916229">
              <a:defRPr/>
            </a:pPr>
            <a:r>
              <a:rPr lang="sv-SE" dirty="0"/>
              <a:t>Här kommer en kortfattad presentation av olika faktorer som kan vara särskilt viktiga att undersöka närmare och väga in vid bedömningen av umgänget. </a:t>
            </a:r>
          </a:p>
          <a:p>
            <a:pPr defTabSz="916229">
              <a:defRPr/>
            </a:pPr>
            <a:endParaRPr lang="sv-SE" dirty="0"/>
          </a:p>
          <a:p>
            <a:pPr defTabSz="916229">
              <a:defRPr/>
            </a:pPr>
            <a:r>
              <a:rPr lang="sv-SE" dirty="0"/>
              <a:t>I kunskapsstödet kan du läsa mer om dessa faktorer och hur de skulle kunna påverka umgängets utformning.</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6</a:t>
            </a:fld>
            <a:endParaRPr lang="sv-SE" dirty="0"/>
          </a:p>
        </p:txBody>
      </p:sp>
    </p:spTree>
    <p:extLst>
      <p:ext uri="{BB962C8B-B14F-4D97-AF65-F5344CB8AC3E}">
        <p14:creationId xmlns:p14="http://schemas.microsoft.com/office/powerpoint/2010/main" val="3731162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6229">
              <a:defRPr/>
            </a:pPr>
            <a:r>
              <a:rPr lang="sv-SE" b="1" dirty="0"/>
              <a:t>Klick</a:t>
            </a:r>
          </a:p>
          <a:p>
            <a:pPr defTabSz="916229">
              <a:defRPr/>
            </a:pPr>
            <a:endParaRPr lang="sv-SE" dirty="0"/>
          </a:p>
          <a:p>
            <a:pPr marL="0" marR="0" lvl="0" indent="0" algn="l" defTabSz="916229" rtl="0" eaLnBrk="1" fontAlgn="auto" latinLnBrk="0" hangingPunct="1">
              <a:lnSpc>
                <a:spcPct val="100000"/>
              </a:lnSpc>
              <a:spcBef>
                <a:spcPts val="0"/>
              </a:spcBef>
              <a:spcAft>
                <a:spcPts val="0"/>
              </a:spcAft>
              <a:buClrTx/>
              <a:buSzTx/>
              <a:buFontTx/>
              <a:buNone/>
              <a:tabLst/>
              <a:defRPr/>
            </a:pPr>
            <a:r>
              <a:rPr lang="sv-SE" dirty="0"/>
              <a:t>En viktig utgångspunkt är </a:t>
            </a:r>
            <a:r>
              <a:rPr lang="sv-SE" b="1" dirty="0"/>
              <a:t>vad</a:t>
            </a:r>
            <a:r>
              <a:rPr lang="sv-SE" dirty="0"/>
              <a:t> barnets </a:t>
            </a:r>
            <a:r>
              <a:rPr lang="sv-SE" b="1" dirty="0"/>
              <a:t>kontakt </a:t>
            </a:r>
            <a:r>
              <a:rPr lang="sv-SE" dirty="0"/>
              <a:t>med föräldrar och andra umgängespersoner </a:t>
            </a:r>
            <a:r>
              <a:rPr lang="sv-SE" b="1" dirty="0"/>
              <a:t>ska syfta till</a:t>
            </a:r>
            <a:r>
              <a:rPr lang="sv-SE" dirty="0"/>
              <a:t>– ur barnets perspektiv . Syftet med kontakten hänger dels ihop med målsättningen för barnets placering och dels med hur lång tid barnet ska stanna i jour- eller familjehemmet. Ska umgänget till exempel vara ett steg på vägen till återförening med föräldrarna eller syftar det till att förbättra relationen mellan barnet och föräldern? </a:t>
            </a:r>
            <a:r>
              <a:rPr lang="sv-SE" b="1" dirty="0"/>
              <a:t>Klick</a:t>
            </a:r>
          </a:p>
          <a:p>
            <a:pPr defTabSz="916229">
              <a:defRPr/>
            </a:pPr>
            <a:endParaRPr lang="sv-SE" dirty="0"/>
          </a:p>
          <a:p>
            <a:pPr marL="0" marR="0" lvl="0" indent="0" algn="l" defTabSz="916229" rtl="0" eaLnBrk="1" fontAlgn="auto" latinLnBrk="0" hangingPunct="1">
              <a:lnSpc>
                <a:spcPct val="100000"/>
              </a:lnSpc>
              <a:spcBef>
                <a:spcPts val="0"/>
              </a:spcBef>
              <a:spcAft>
                <a:spcPts val="0"/>
              </a:spcAft>
              <a:buClrTx/>
              <a:buSzTx/>
              <a:buFontTx/>
              <a:buNone/>
              <a:tabLst/>
              <a:defRPr/>
            </a:pPr>
            <a:r>
              <a:rPr lang="sv-SE" dirty="0"/>
              <a:t>Umgänget behöver organiseras utifrån </a:t>
            </a:r>
            <a:r>
              <a:rPr lang="sv-SE" b="1" dirty="0"/>
              <a:t>barnets ålder, mognad och kapacitet</a:t>
            </a:r>
            <a:r>
              <a:rPr lang="sv-SE" dirty="0"/>
              <a:t>. Barnets ålder och mognad påverkar bland annat hur barnet hanterar förlusten av föräldern. Barnets kapacitet hänger bland annat samman med hur barnet förstår och hanterar själva umgängesituationen. Man kan behöva tänka olika kring umgänget beroende på om det är ett yngre eller äldre barn. </a:t>
            </a:r>
            <a:r>
              <a:rPr lang="sv-SE" b="1" dirty="0"/>
              <a:t>Klick</a:t>
            </a:r>
          </a:p>
          <a:p>
            <a:pPr defTabSz="916229">
              <a:defRPr/>
            </a:pPr>
            <a:endParaRPr lang="sv-SE" dirty="0"/>
          </a:p>
          <a:p>
            <a:pPr marL="0" marR="0" lvl="0" indent="0" algn="l" defTabSz="916229" rtl="0" eaLnBrk="1" fontAlgn="auto" latinLnBrk="0" hangingPunct="1">
              <a:lnSpc>
                <a:spcPct val="100000"/>
              </a:lnSpc>
              <a:spcBef>
                <a:spcPts val="0"/>
              </a:spcBef>
              <a:spcAft>
                <a:spcPts val="0"/>
              </a:spcAft>
              <a:buClrTx/>
              <a:buSzTx/>
              <a:buFontTx/>
              <a:buNone/>
              <a:tabLst/>
              <a:defRPr/>
            </a:pPr>
            <a:r>
              <a:rPr lang="sv-SE" b="1" dirty="0"/>
              <a:t>Barnet</a:t>
            </a:r>
            <a:r>
              <a:rPr lang="sv-SE" dirty="0"/>
              <a:t> behöver få framföra sin</a:t>
            </a:r>
            <a:r>
              <a:rPr lang="sv-SE" b="1" dirty="0"/>
              <a:t> inställning </a:t>
            </a:r>
            <a:r>
              <a:rPr lang="sv-SE" dirty="0"/>
              <a:t>om vilka som är betydelsefulla umgängespersoner, i vilken omfattning och på vilket sätt umgänget kan genomföras. För att barn ska ha förutsättning att tala om sin syn på umgänge utifrån sina egna behov och önskemål behöver barnet först få information om orsaken till och målet med familjehemsplaceringen på ett sätt som barnet kan förstå. (Regler om barnets rätt till information och delaktighet finns i 11 kap. 10 § </a:t>
            </a:r>
            <a:r>
              <a:rPr lang="sv-SE" dirty="0" err="1"/>
              <a:t>SoL</a:t>
            </a:r>
            <a:r>
              <a:rPr lang="sv-SE" dirty="0"/>
              <a:t> och 36 § LVU) </a:t>
            </a:r>
            <a:r>
              <a:rPr lang="sv-SE" b="1" dirty="0"/>
              <a:t>Klick</a:t>
            </a:r>
          </a:p>
          <a:p>
            <a:pPr defTabSz="916229">
              <a:defRPr/>
            </a:pPr>
            <a:endParaRPr lang="sv-SE" dirty="0"/>
          </a:p>
          <a:p>
            <a:pPr marL="0" marR="0" lvl="0" indent="0" algn="l" defTabSz="916229" rtl="0" eaLnBrk="1" fontAlgn="auto" latinLnBrk="0" hangingPunct="1">
              <a:lnSpc>
                <a:spcPct val="100000"/>
              </a:lnSpc>
              <a:spcBef>
                <a:spcPts val="0"/>
              </a:spcBef>
              <a:spcAft>
                <a:spcPts val="0"/>
              </a:spcAft>
              <a:buClrTx/>
              <a:buSzTx/>
              <a:buFontTx/>
              <a:buNone/>
              <a:tabLst/>
              <a:defRPr/>
            </a:pPr>
            <a:r>
              <a:rPr lang="sv-SE" dirty="0"/>
              <a:t>Det är viktigt att kartlägga </a:t>
            </a:r>
            <a:r>
              <a:rPr lang="sv-SE" b="1" dirty="0"/>
              <a:t>barnets relationer </a:t>
            </a:r>
            <a:r>
              <a:rPr lang="sv-SE" dirty="0"/>
              <a:t>och anknytning till föräldrar och övriga närstående inför planeringen av hur umgänget ska utformas. Styrkan i barnets relation till en förälder kan variera, liksom kvaliteten och graden av känslomässig närhet. Kontakten med syskon kan vara särskilt betydelsefull för barnet. Syskonkontakten kan skapa kontinuitet i en instabil situation. Många placerade barn vill ha mer kontakt med sina syskon än vad de faktiskt har. </a:t>
            </a:r>
            <a:r>
              <a:rPr lang="sv-SE" b="1" dirty="0"/>
              <a:t>Klick</a:t>
            </a:r>
          </a:p>
          <a:p>
            <a:pPr defTabSz="916229">
              <a:defRPr/>
            </a:pPr>
            <a:endParaRPr lang="sv-SE" dirty="0"/>
          </a:p>
          <a:p>
            <a:pPr marL="0" marR="0" lvl="0" indent="0" algn="l" defTabSz="916229" rtl="0" eaLnBrk="1" fontAlgn="auto" latinLnBrk="0" hangingPunct="1">
              <a:lnSpc>
                <a:spcPct val="100000"/>
              </a:lnSpc>
              <a:spcBef>
                <a:spcPts val="0"/>
              </a:spcBef>
              <a:spcAft>
                <a:spcPts val="0"/>
              </a:spcAft>
              <a:buClrTx/>
              <a:buSzTx/>
              <a:buFontTx/>
              <a:buNone/>
              <a:tabLst/>
              <a:defRPr/>
            </a:pPr>
            <a:r>
              <a:rPr lang="sv-SE" b="1" dirty="0"/>
              <a:t>Föräldrarnas inställning </a:t>
            </a:r>
            <a:r>
              <a:rPr lang="sv-SE" dirty="0"/>
              <a:t>till umgänget är en viktig faktor. Om föräldrarna är positivt inställda och det finns ett bra samarbete kring umgänget ökar förutsättningarna för att barnet kan upprätthålla kontakten och att placeringen blir mer stabil  Socialtjänsten har också ett särskilt ansvar för att få till stånd en kontakt mellan föräldern och det placerade barnet även om föräldern inte själv visar intresse men barnet önskar kontakt (prop. 1989/90:28 s. 115). </a:t>
            </a:r>
            <a:r>
              <a:rPr lang="sv-SE" b="1" dirty="0"/>
              <a:t>Klick</a:t>
            </a:r>
          </a:p>
          <a:p>
            <a:pPr defTabSz="916229">
              <a:defRPr/>
            </a:pPr>
            <a:endParaRPr lang="sv-SE" dirty="0"/>
          </a:p>
          <a:p>
            <a:pPr marL="0" marR="0" lvl="0" indent="0" algn="l" defTabSz="916229" rtl="0" eaLnBrk="1" fontAlgn="auto" latinLnBrk="0" hangingPunct="1">
              <a:lnSpc>
                <a:spcPct val="100000"/>
              </a:lnSpc>
              <a:spcBef>
                <a:spcPts val="0"/>
              </a:spcBef>
              <a:spcAft>
                <a:spcPts val="0"/>
              </a:spcAft>
              <a:buClrTx/>
              <a:buSzTx/>
              <a:buFontTx/>
              <a:buNone/>
              <a:tabLst/>
              <a:defRPr/>
            </a:pPr>
            <a:r>
              <a:rPr lang="sv-SE" b="1" dirty="0"/>
              <a:t>Familjehemmets inställning</a:t>
            </a:r>
            <a:r>
              <a:rPr lang="sv-SE" dirty="0"/>
              <a:t> påverkar umgänget. Det är större sannolikhet att barnet har glädje av umgänget med föräldrarna om familjehemmet har en positiv inställning till umgänget och visar förståelse för barnets bakgrund. </a:t>
            </a:r>
            <a:r>
              <a:rPr lang="sv-SE" b="1" dirty="0"/>
              <a:t>Klick</a:t>
            </a:r>
          </a:p>
          <a:p>
            <a:pPr defTabSz="916229">
              <a:defRPr/>
            </a:pPr>
            <a:endParaRPr lang="sv-SE" dirty="0"/>
          </a:p>
          <a:p>
            <a:pPr defTabSz="916229">
              <a:defRPr/>
            </a:pPr>
            <a:r>
              <a:rPr lang="sv-SE" b="1" dirty="0"/>
              <a:t>Risker </a:t>
            </a:r>
            <a:r>
              <a:rPr lang="sv-SE" dirty="0"/>
              <a:t>vid umgänge kan bland annat finnas om en förälder eller annan umgängesperson har en svår psykisk sjukdom, ett aktivt missbruk och om det tidigare förekommit våld i familjen. Det är tydligt att det kan finnas risker om barnet innan placeringen varit utsatt för övergrepp, misshandel och försummelse. Det finns särskilda risker att beakta när barnet har varit utsatt för hedersrelaterat våld. Även långvariga och starka konflikter mellan vuxna, till exempel mellan förälder och familjehem, som upplevs som potentiellt farliga av barnet, kan påverka barnet negativt. Det är viktigt att inte enbart se till risker för barnets framtida hälsa och utveckling, utan även uppmärksamma barnets välbefinnande ”här och nu”. </a:t>
            </a:r>
          </a:p>
          <a:p>
            <a:pPr defTabSz="916229">
              <a:defRPr/>
            </a:pPr>
            <a:endParaRPr lang="sv-SE" dirty="0"/>
          </a:p>
          <a:p>
            <a:pPr defTabSz="916229">
              <a:defRPr/>
            </a:pPr>
            <a:endParaRPr lang="sv-SE" dirty="0"/>
          </a:p>
          <a:p>
            <a:r>
              <a:rPr lang="sv-SE" b="1" dirty="0"/>
              <a:t>Frågor att diskutera:</a:t>
            </a:r>
          </a:p>
          <a:p>
            <a:r>
              <a:rPr lang="sv-SE" dirty="0"/>
              <a:t>Hur tar du reda på vad barnet vill?</a:t>
            </a:r>
          </a:p>
          <a:p>
            <a:r>
              <a:rPr lang="sv-SE" dirty="0"/>
              <a:t>Är det skillnad på att inhämta barnets inställning om barnet är placerat enligt </a:t>
            </a:r>
            <a:r>
              <a:rPr lang="sv-SE" dirty="0" err="1"/>
              <a:t>SoL</a:t>
            </a:r>
            <a:r>
              <a:rPr lang="sv-SE" dirty="0"/>
              <a:t> eller enligt LVU?</a:t>
            </a:r>
          </a:p>
          <a:p>
            <a:r>
              <a:rPr lang="sv-SE" dirty="0"/>
              <a:t>Finns det tillfällen när det är svårt att ta reda på vad barnet vill?</a:t>
            </a:r>
          </a:p>
          <a:p>
            <a:pPr defTabSz="915314">
              <a:defRPr/>
            </a:pPr>
            <a:r>
              <a:rPr lang="sv-SE" dirty="0"/>
              <a:t>Hur tar du ta reda på föräldrarnas förmåga till umgänge?</a:t>
            </a:r>
          </a:p>
          <a:p>
            <a:pPr defTabSz="916229">
              <a:defRPr/>
            </a:pPr>
            <a:r>
              <a:rPr lang="sv-SE" dirty="0"/>
              <a:t>Vilken vikt lägger du vid barnets andra relationer än till föräldrarna, till exempel till syskon?</a:t>
            </a:r>
          </a:p>
          <a:p>
            <a:pPr defTabSz="915314">
              <a:defRPr/>
            </a:pPr>
            <a:r>
              <a:rPr lang="sv-SE" dirty="0"/>
              <a:t>Vilka andra faktorer tycker du att det är viktigt att väga in vid en bedömning?</a:t>
            </a:r>
          </a:p>
          <a:p>
            <a:endParaRPr lang="sv-SE" dirty="0"/>
          </a:p>
        </p:txBody>
      </p:sp>
      <p:sp>
        <p:nvSpPr>
          <p:cNvPr id="4" name="Platshållare för bildnummer 3"/>
          <p:cNvSpPr>
            <a:spLocks noGrp="1"/>
          </p:cNvSpPr>
          <p:nvPr>
            <p:ph type="sldNum" sz="quarter" idx="5"/>
          </p:nvPr>
        </p:nvSpPr>
        <p:spPr/>
        <p:txBody>
          <a:bodyPr/>
          <a:lstStyle/>
          <a:p>
            <a:fld id="{D4045FB0-5EAC-49C2-A7A1-C763FDD81356}" type="slidenum">
              <a:rPr lang="sv-SE" smtClean="0"/>
              <a:t>7</a:t>
            </a:fld>
            <a:endParaRPr lang="sv-SE"/>
          </a:p>
        </p:txBody>
      </p:sp>
    </p:spTree>
    <p:extLst>
      <p:ext uri="{BB962C8B-B14F-4D97-AF65-F5344CB8AC3E}">
        <p14:creationId xmlns:p14="http://schemas.microsoft.com/office/powerpoint/2010/main" val="1810709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göra en bedömning behöver de olika faktorerna vägas samman utifrån det enskilda barnets situation och behov. Även om det finns ett tydligt regelverk som syftar till att säkerställa barnets umgänge – och även om forskningen framhåller att vissa faktorer har betydelse för bedömningen – går analysen inte att standardisera. Det går inte att dra några generella slutsatser om hur olika faktorer samverkar med varandra för placerade barn i allmänhet. Det går heller inte att föreslå en viss modell för umgänge som skulle fungera för de flesta barn.</a:t>
            </a:r>
          </a:p>
          <a:p>
            <a:pPr defTabSz="915314">
              <a:defRPr/>
            </a:pPr>
            <a:endParaRPr lang="sv-SE" dirty="0"/>
          </a:p>
          <a:p>
            <a:pPr defTabSz="915314">
              <a:defRPr/>
            </a:pPr>
            <a:r>
              <a:rPr lang="sv-SE" dirty="0"/>
              <a:t>Det är viktigt att dessa komplexa bedömningar, som kan få långtgående konsekvenser, inte får vara ett resultat av enskilda socialsekreterares överväganden. Det är därför bra om det i organisationen finns tillgång till erfarna kollegor och chefer samt juridiskt och psykosocialt stöd. </a:t>
            </a:r>
          </a:p>
          <a:p>
            <a:pPr defTabSz="915314">
              <a:defRPr/>
            </a:pPr>
            <a:endParaRPr lang="sv-SE" dirty="0"/>
          </a:p>
          <a:p>
            <a:pPr defTabSz="915314">
              <a:defRPr/>
            </a:pPr>
            <a:r>
              <a:rPr lang="sv-SE" dirty="0"/>
              <a:t>Många kommuner och stadsdelar är uppdelade i olika enheter där man gör en initial bedömning av umgänget på en enhet och flyttar över ärendet till en annan enhet när beslutet om vård är fattat. Handläggare från ett flertal kommuner beskriver att bedömningarna kring umgänge kan skilja sig åt i de olika enheterna. Att det kan bli olika bedömningar i en och samma kommun kan få negativa konsekvenser för barnet och äventyra rättssäkerheten för involverade parter. Ifall bedömningen görs på olika enheter är det viktigt att kommunen ser till att det finns förutsättningar för såväl ett gemensamt synsätt som ett samarbete kring planeringen umgänget.</a:t>
            </a:r>
          </a:p>
          <a:p>
            <a:pPr defTabSz="915314">
              <a:defRPr/>
            </a:pPr>
            <a:endParaRPr lang="sv-SE" dirty="0"/>
          </a:p>
          <a:p>
            <a:r>
              <a:rPr lang="sv-SE" b="1" dirty="0"/>
              <a:t>Frågor att diskutera:</a:t>
            </a:r>
          </a:p>
          <a:p>
            <a:pPr defTabSz="915314">
              <a:defRPr/>
            </a:pPr>
            <a:r>
              <a:rPr lang="sv-SE" dirty="0"/>
              <a:t>Hur går du och din arbetsgrupp till väga för att analysera och väga samman olika faktorer när ett umgänge ska planeras?</a:t>
            </a:r>
          </a:p>
          <a:p>
            <a:pPr defTabSz="915314">
              <a:defRPr/>
            </a:pPr>
            <a:r>
              <a:rPr lang="sv-SE" dirty="0"/>
              <a:t>Alt. Hur samarbetar ni med den enhet som gör bedömningarna?</a:t>
            </a:r>
          </a:p>
          <a:p>
            <a:pPr defTabSz="915314">
              <a:defRPr/>
            </a:pPr>
            <a:r>
              <a:rPr lang="sv-SE" dirty="0"/>
              <a:t>Alt. Hur för ni över informationen till den enhet som ska arbeta vidare med barnet och umgänget?</a:t>
            </a:r>
          </a:p>
          <a:p>
            <a:endParaRPr lang="sv-SE" dirty="0"/>
          </a:p>
        </p:txBody>
      </p:sp>
      <p:sp>
        <p:nvSpPr>
          <p:cNvPr id="4" name="Platshållare för bildnummer 3"/>
          <p:cNvSpPr>
            <a:spLocks noGrp="1"/>
          </p:cNvSpPr>
          <p:nvPr>
            <p:ph type="sldNum" sz="quarter" idx="10"/>
          </p:nvPr>
        </p:nvSpPr>
        <p:spPr/>
        <p:txBody>
          <a:bodyPr/>
          <a:lstStyle/>
          <a:p>
            <a:fld id="{D4045FB0-5EAC-49C2-A7A1-C763FDD81356}" type="slidenum">
              <a:rPr lang="sv-SE" smtClean="0"/>
              <a:t>8</a:t>
            </a:fld>
            <a:endParaRPr lang="sv-SE" dirty="0"/>
          </a:p>
        </p:txBody>
      </p:sp>
    </p:spTree>
    <p:extLst>
      <p:ext uri="{BB962C8B-B14F-4D97-AF65-F5344CB8AC3E}">
        <p14:creationId xmlns:p14="http://schemas.microsoft.com/office/powerpoint/2010/main" val="3738961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På ett sammanfattande sätt kan man säga att umgänge inte har något eget syfte. Umgänget behöver utformas så att det blir en resurs för barnet och ett stöd i barnets utveckling.</a:t>
            </a:r>
          </a:p>
          <a:p>
            <a:endParaRPr lang="sv-SE" dirty="0"/>
          </a:p>
          <a:p>
            <a:r>
              <a:rPr lang="sv-SE" dirty="0"/>
              <a:t>Det är viktigt att göra en bedömning av kontakten med alla personer som barnet ska träffa – </a:t>
            </a:r>
            <a:r>
              <a:rPr lang="sv-SE" b="1" dirty="0"/>
              <a:t>kommer kontakten </a:t>
            </a:r>
            <a:r>
              <a:rPr lang="sv-SE" dirty="0"/>
              <a:t>med just denna person, utifrån tänkt frekvens och innehåll, på den tänkta platsen, med eller utan stödperson </a:t>
            </a:r>
            <a:r>
              <a:rPr lang="sv-SE" b="1" dirty="0"/>
              <a:t>förbättra eller försämra barnets välbefinnande och utveckling</a:t>
            </a:r>
            <a:r>
              <a:rPr lang="sv-SE" dirty="0"/>
              <a:t>?</a:t>
            </a:r>
          </a:p>
          <a:p>
            <a:endParaRPr lang="sv-SE" dirty="0"/>
          </a:p>
          <a:p>
            <a:pPr defTabSz="915314">
              <a:defRPr/>
            </a:pPr>
            <a:r>
              <a:rPr lang="sv-SE" dirty="0"/>
              <a:t>Kommer kontakten gynna eller begränsa barnets möjlighet </a:t>
            </a:r>
            <a:r>
              <a:rPr lang="sv-SE" b="1" dirty="0"/>
              <a:t>att träffa vänner och ha fritidsintressen?</a:t>
            </a:r>
          </a:p>
          <a:p>
            <a:endParaRPr lang="sv-SE" dirty="0"/>
          </a:p>
          <a:p>
            <a:r>
              <a:rPr lang="sv-SE" dirty="0"/>
              <a:t>Om barnet har relationer till många personer som det ska träffa vid olika tillfällen är det viktigt med en samlad bedömning – </a:t>
            </a:r>
            <a:r>
              <a:rPr lang="sv-SE" b="1" dirty="0"/>
              <a:t>kommer barnet att hinna och orka med</a:t>
            </a:r>
            <a:r>
              <a:rPr lang="sv-SE" dirty="0"/>
              <a:t>? </a:t>
            </a:r>
          </a:p>
          <a:p>
            <a:endParaRPr lang="sv-SE" dirty="0"/>
          </a:p>
          <a:p>
            <a:r>
              <a:rPr lang="sv-SE" dirty="0"/>
              <a:t>Barnet behöver både stabilitet i rutiner samt tillräcklig och sammanhängande tid med familjehemmet som ska ta hand om det. </a:t>
            </a:r>
          </a:p>
          <a:p>
            <a:endParaRPr lang="sv-SE" dirty="0"/>
          </a:p>
          <a:p>
            <a:endParaRPr lang="sv-SE" dirty="0"/>
          </a:p>
          <a:p>
            <a:pPr defTabSz="915314">
              <a:defRPr/>
            </a:pPr>
            <a:r>
              <a:rPr lang="sv-SE" b="1" dirty="0"/>
              <a:t>Frågor att diskutera:</a:t>
            </a:r>
          </a:p>
          <a:p>
            <a:r>
              <a:rPr lang="sv-SE" dirty="0"/>
              <a:t>Hur kan du veta att umgänget kommer att bli en resurs för barnet?</a:t>
            </a:r>
          </a:p>
          <a:p>
            <a:r>
              <a:rPr lang="sv-SE" dirty="0"/>
              <a:t>Vilket tycker du ska ha företräde om umgänge och fritidsaktiviteter konkurrerar?</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D4045FB0-5EAC-49C2-A7A1-C763FDD81356}" type="slidenum">
              <a:rPr lang="sv-SE" smtClean="0"/>
              <a:t>9</a:t>
            </a:fld>
            <a:endParaRPr lang="sv-SE"/>
          </a:p>
        </p:txBody>
      </p:sp>
    </p:spTree>
    <p:extLst>
      <p:ext uri="{BB962C8B-B14F-4D97-AF65-F5344CB8AC3E}">
        <p14:creationId xmlns:p14="http://schemas.microsoft.com/office/powerpoint/2010/main" val="624601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6" name="Rektangel 15"/>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9" name="Platshållare för bild 8"/>
          <p:cNvSpPr>
            <a:spLocks noGrp="1"/>
          </p:cNvSpPr>
          <p:nvPr>
            <p:ph type="pic" sz="quarter" idx="13"/>
          </p:nvPr>
        </p:nvSpPr>
        <p:spPr>
          <a:xfrm>
            <a:off x="0" y="4173580"/>
            <a:ext cx="12196800" cy="2684421"/>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4421">
                <a:moveTo>
                  <a:pt x="1" y="2337683"/>
                </a:moveTo>
                <a:lnTo>
                  <a:pt x="9131698" y="0"/>
                </a:lnTo>
                <a:cubicBezTo>
                  <a:pt x="9136999" y="894807"/>
                  <a:pt x="9142299" y="1789614"/>
                  <a:pt x="9147600" y="2684421"/>
                </a:cubicBezTo>
                <a:lnTo>
                  <a:pt x="0" y="2684421"/>
                </a:lnTo>
                <a:cubicBezTo>
                  <a:pt x="0" y="2568842"/>
                  <a:pt x="1" y="2453262"/>
                  <a:pt x="1" y="2337683"/>
                </a:cubicBezTo>
                <a:close/>
              </a:path>
            </a:pathLst>
          </a:custGeom>
          <a:solidFill>
            <a:srgbClr val="A5ACAF"/>
          </a:solidFill>
        </p:spPr>
        <p:txBody>
          <a:bodyPr anchor="b" anchorCtr="0"/>
          <a:lstStyle>
            <a:lvl1pPr marL="0" indent="0" algn="r">
              <a:buNone/>
              <a:defRPr b="0"/>
            </a:lvl1pPr>
          </a:lstStyle>
          <a:p>
            <a:r>
              <a:rPr lang="sv-SE"/>
              <a:t>Klicka på ikonen för att lägga till en bild</a:t>
            </a:r>
            <a:endParaRPr lang="sv-SE" dirty="0"/>
          </a:p>
        </p:txBody>
      </p:sp>
      <p:sp>
        <p:nvSpPr>
          <p:cNvPr id="2" name="Rubrik 1"/>
          <p:cNvSpPr>
            <a:spLocks noGrp="1"/>
          </p:cNvSpPr>
          <p:nvPr>
            <p:ph type="ctrTitle"/>
          </p:nvPr>
        </p:nvSpPr>
        <p:spPr>
          <a:xfrm>
            <a:off x="1045789" y="2059055"/>
            <a:ext cx="10363200" cy="1104900"/>
          </a:xfrm>
        </p:spPr>
        <p:txBody>
          <a:bodyPr/>
          <a:lstStyle>
            <a:lvl1pPr>
              <a:defRPr sz="3400">
                <a:solidFill>
                  <a:srgbClr val="E98300"/>
                </a:solidFill>
              </a:defRPr>
            </a:lvl1pPr>
          </a:lstStyle>
          <a:p>
            <a:r>
              <a:rPr lang="sv-SE"/>
              <a:t>Klicka här för att ändra mall för rubrikformat</a:t>
            </a:r>
            <a:endParaRPr lang="sv-SE" dirty="0"/>
          </a:p>
        </p:txBody>
      </p:sp>
      <p:sp>
        <p:nvSpPr>
          <p:cNvPr id="3" name="Underrubrik 2"/>
          <p:cNvSpPr>
            <a:spLocks noGrp="1"/>
          </p:cNvSpPr>
          <p:nvPr>
            <p:ph type="subTitle" idx="1"/>
          </p:nvPr>
        </p:nvSpPr>
        <p:spPr>
          <a:xfrm>
            <a:off x="1068918" y="4266502"/>
            <a:ext cx="7811357" cy="232375"/>
          </a:xfrm>
        </p:spPr>
        <p:txBody>
          <a:bodyPr/>
          <a:lstStyle>
            <a:lvl1pPr marL="0" indent="0" algn="l">
              <a:spcBef>
                <a:spcPts val="0"/>
              </a:spcBef>
              <a:spcAft>
                <a:spcPts val="0"/>
              </a:spcAft>
              <a:buNone/>
              <a:defRPr sz="1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sv-SE" dirty="0"/>
          </a:p>
        </p:txBody>
      </p:sp>
      <p:sp>
        <p:nvSpPr>
          <p:cNvPr id="4" name="Platshållare för datum 3"/>
          <p:cNvSpPr>
            <a:spLocks noGrp="1"/>
          </p:cNvSpPr>
          <p:nvPr>
            <p:ph type="dt" sz="half" idx="10"/>
          </p:nvPr>
        </p:nvSpPr>
        <p:spPr>
          <a:xfrm>
            <a:off x="1090120" y="5380363"/>
            <a:ext cx="1536171" cy="267235"/>
          </a:xfrm>
        </p:spPr>
        <p:txBody>
          <a:bodyPr/>
          <a:lstStyle>
            <a:lvl1pPr>
              <a:defRPr sz="900" b="1">
                <a:solidFill>
                  <a:srgbClr val="FFFFFF"/>
                </a:solidFill>
              </a:defRPr>
            </a:lvl1pPr>
          </a:lstStyle>
          <a:p>
            <a:endParaRPr lang="sv-SE" dirty="0"/>
          </a:p>
        </p:txBody>
      </p:sp>
      <p:sp>
        <p:nvSpPr>
          <p:cNvPr id="14" name="Platshållare för text 13"/>
          <p:cNvSpPr>
            <a:spLocks noGrp="1"/>
          </p:cNvSpPr>
          <p:nvPr>
            <p:ph type="body" sz="quarter" idx="14"/>
          </p:nvPr>
        </p:nvSpPr>
        <p:spPr>
          <a:xfrm>
            <a:off x="1068917" y="4475023"/>
            <a:ext cx="7811392" cy="722312"/>
          </a:xfrm>
        </p:spPr>
        <p:txBody>
          <a:bodyPr/>
          <a:lstStyle>
            <a:lvl1pPr marL="0" indent="0">
              <a:spcBef>
                <a:spcPts val="0"/>
              </a:spcBef>
              <a:spcAft>
                <a:spcPts val="0"/>
              </a:spcAft>
              <a:buNone/>
              <a:defRPr sz="1400" b="0">
                <a:solidFill>
                  <a:srgbClr val="FFFFFF"/>
                </a:solidFill>
              </a:defRPr>
            </a:lvl1pPr>
            <a:lvl2pPr marL="285750" indent="0">
              <a:buNone/>
              <a:defRPr sz="1400">
                <a:solidFill>
                  <a:schemeClr val="bg2"/>
                </a:solidFill>
              </a:defRPr>
            </a:lvl2pPr>
            <a:lvl3pPr marL="539750" indent="0">
              <a:buNone/>
              <a:defRPr sz="1400">
                <a:solidFill>
                  <a:schemeClr val="bg2"/>
                </a:solidFill>
              </a:defRPr>
            </a:lvl3pPr>
            <a:lvl4pPr marL="723900" indent="0">
              <a:buNone/>
              <a:defRPr sz="1400">
                <a:solidFill>
                  <a:schemeClr val="bg2"/>
                </a:solidFill>
              </a:defRPr>
            </a:lvl4pPr>
            <a:lvl5pPr marL="927100" indent="0">
              <a:buNone/>
              <a:defRPr sz="1400">
                <a:solidFill>
                  <a:schemeClr val="bg2"/>
                </a:solidFill>
              </a:defRPr>
            </a:lvl5pPr>
          </a:lstStyle>
          <a:p>
            <a:pPr lvl="0"/>
            <a:r>
              <a:rPr lang="sv-SE"/>
              <a:t>Redigera format för bakgrundstext</a:t>
            </a:r>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509" y="800438"/>
            <a:ext cx="2592000" cy="544144"/>
          </a:xfrm>
          <a:prstGeom prst="rect">
            <a:avLst/>
          </a:prstGeom>
        </p:spPr>
      </p:pic>
    </p:spTree>
    <p:extLst>
      <p:ext uri="{BB962C8B-B14F-4D97-AF65-F5344CB8AC3E}">
        <p14:creationId xmlns:p14="http://schemas.microsoft.com/office/powerpoint/2010/main" val="61623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punktlista och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8872"/>
            <a:ext cx="4399721" cy="3095625"/>
          </a:xfrm>
        </p:spPr>
        <p:txBody>
          <a:bodyPr/>
          <a:lstStyle>
            <a:lvl1pPr marL="0" indent="0">
              <a:buNone/>
              <a:defRPr sz="1400" b="0" baseline="0"/>
            </a:lvl1pPr>
          </a:lstStyle>
          <a:p>
            <a:r>
              <a:rPr lang="sv-SE"/>
              <a:t>Klicka på ikonen för att lägga till en bild</a:t>
            </a:r>
            <a:endParaRPr lang="sv-SE" dirty="0"/>
          </a:p>
        </p:txBody>
      </p:sp>
      <p:sp>
        <p:nvSpPr>
          <p:cNvPr id="12" name="Platshållare för text 11"/>
          <p:cNvSpPr>
            <a:spLocks noGrp="1"/>
          </p:cNvSpPr>
          <p:nvPr>
            <p:ph type="body" sz="quarter" idx="15"/>
          </p:nvPr>
        </p:nvSpPr>
        <p:spPr>
          <a:xfrm>
            <a:off x="5764964" y="5299365"/>
            <a:ext cx="4416293" cy="471487"/>
          </a:xfrm>
        </p:spPr>
        <p:txBody>
          <a:bodyPr/>
          <a:lstStyle>
            <a:lvl1pPr marL="0" indent="0">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7" name="Platshållare för text 6"/>
          <p:cNvSpPr>
            <a:spLocks noGrp="1"/>
          </p:cNvSpPr>
          <p:nvPr>
            <p:ph type="body" sz="quarter" idx="16"/>
          </p:nvPr>
        </p:nvSpPr>
        <p:spPr>
          <a:xfrm>
            <a:off x="1068918" y="2139951"/>
            <a:ext cx="4451988" cy="3648075"/>
          </a:xfrm>
        </p:spPr>
        <p:txBody>
          <a:bodyPr/>
          <a:lstStyle>
            <a:lvl1pPr>
              <a:spcBef>
                <a:spcPts val="0"/>
              </a:spcBef>
              <a:defRPr sz="2600"/>
            </a:lvl1pPr>
            <a:lvl2pPr>
              <a:defRPr sz="2000"/>
            </a:lvl2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258768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punktlista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8" y="2139351"/>
            <a:ext cx="4547029" cy="3632799"/>
          </a:xfrm>
        </p:spPr>
        <p:txBody>
          <a:bodyPr/>
          <a:lstStyle>
            <a:lvl1pPr>
              <a:spcBef>
                <a:spcPts val="0"/>
              </a:spcBef>
              <a:defRPr sz="2600"/>
            </a:lvl1pPr>
            <a:lvl2pPr>
              <a:defRPr sz="2000"/>
            </a:lvl2pPr>
          </a:lstStyle>
          <a:p>
            <a:pPr lvl="0"/>
            <a:r>
              <a:rPr lang="sv-SE"/>
              <a:t>Redigera format för bakgrundstext</a:t>
            </a:r>
          </a:p>
          <a:p>
            <a:pPr lvl="1"/>
            <a:r>
              <a:rPr lang="sv-SE"/>
              <a:t>Nivå två</a:t>
            </a:r>
          </a:p>
          <a:p>
            <a:pPr lvl="2"/>
            <a:r>
              <a:rPr lang="sv-SE"/>
              <a:t>Nivå tre</a:t>
            </a:r>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Tree>
    <p:extLst>
      <p:ext uri="{BB962C8B-B14F-4D97-AF65-F5344CB8AC3E}">
        <p14:creationId xmlns:p14="http://schemas.microsoft.com/office/powerpoint/2010/main" val="3354468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text och bild höger - 1">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1071793" y="687600"/>
            <a:ext cx="9104716" cy="1296144"/>
          </a:xfrm>
        </p:spPr>
        <p:txBody>
          <a:bodyPr/>
          <a:lstStyle/>
          <a:p>
            <a:r>
              <a:rPr lang="sv-SE"/>
              <a:t>Klicka här för att ändra mall för rubrikformat</a:t>
            </a:r>
            <a:endParaRPr lang="sv-SE" dirty="0"/>
          </a:p>
        </p:txBody>
      </p:sp>
      <p:sp>
        <p:nvSpPr>
          <p:cNvPr id="7"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6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Nivå två</a:t>
            </a:r>
          </a:p>
        </p:txBody>
      </p:sp>
      <p:sp>
        <p:nvSpPr>
          <p:cNvPr id="8" name="Platshållare för bild 8"/>
          <p:cNvSpPr>
            <a:spLocks noGrp="1"/>
          </p:cNvSpPr>
          <p:nvPr>
            <p:ph type="pic" sz="quarter" idx="14"/>
          </p:nvPr>
        </p:nvSpPr>
        <p:spPr>
          <a:xfrm>
            <a:off x="5767346" y="2127600"/>
            <a:ext cx="4641863" cy="3439984"/>
          </a:xfrm>
        </p:spPr>
        <p:txBody>
          <a:bodyPr/>
          <a:lstStyle>
            <a:lvl1pPr marL="0" indent="0">
              <a:buNone/>
              <a:defRPr b="0"/>
            </a:lvl1pPr>
          </a:lstStyle>
          <a:p>
            <a:r>
              <a:rPr lang="sv-SE"/>
              <a:t>Klicka på ikonen för att lägga till en bild</a:t>
            </a:r>
            <a:endParaRPr lang="sv-SE" dirty="0"/>
          </a:p>
        </p:txBody>
      </p:sp>
      <p:sp>
        <p:nvSpPr>
          <p:cNvPr id="9"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Tree>
    <p:extLst>
      <p:ext uri="{BB962C8B-B14F-4D97-AF65-F5344CB8AC3E}">
        <p14:creationId xmlns:p14="http://schemas.microsoft.com/office/powerpoint/2010/main" val="2968046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text och bild höger - 2">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pPr/>
              <a:t>‹#›</a:t>
            </a:fld>
            <a:endParaRPr lang="sv-SE" dirty="0"/>
          </a:p>
        </p:txBody>
      </p:sp>
      <p:sp>
        <p:nvSpPr>
          <p:cNvPr id="6" name="Rubrik 1"/>
          <p:cNvSpPr>
            <a:spLocks noGrp="1"/>
          </p:cNvSpPr>
          <p:nvPr>
            <p:ph type="title"/>
          </p:nvPr>
        </p:nvSpPr>
        <p:spPr>
          <a:xfrm>
            <a:off x="1071793" y="687600"/>
            <a:ext cx="9104716" cy="1296144"/>
          </a:xfrm>
        </p:spPr>
        <p:txBody>
          <a:bodyPr/>
          <a:lstStyle/>
          <a:p>
            <a:r>
              <a:rPr lang="sv-SE"/>
              <a:t>Klicka här för att ändra mall för rubrikformat</a:t>
            </a:r>
            <a:endParaRPr lang="sv-SE" dirty="0"/>
          </a:p>
        </p:txBody>
      </p:sp>
      <p:sp>
        <p:nvSpPr>
          <p:cNvPr id="7"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Nivå två</a:t>
            </a:r>
          </a:p>
        </p:txBody>
      </p:sp>
      <p:sp>
        <p:nvSpPr>
          <p:cNvPr id="8" name="Platshållare för bild 8"/>
          <p:cNvSpPr>
            <a:spLocks noGrp="1"/>
          </p:cNvSpPr>
          <p:nvPr>
            <p:ph type="pic" sz="quarter" idx="14"/>
          </p:nvPr>
        </p:nvSpPr>
        <p:spPr>
          <a:xfrm>
            <a:off x="5767346" y="2127600"/>
            <a:ext cx="4641863" cy="3439984"/>
          </a:xfrm>
        </p:spPr>
        <p:txBody>
          <a:bodyPr/>
          <a:lstStyle>
            <a:lvl1pPr marL="0" indent="0">
              <a:buNone/>
              <a:defRPr b="0"/>
            </a:lvl1pPr>
          </a:lstStyle>
          <a:p>
            <a:r>
              <a:rPr lang="sv-SE"/>
              <a:t>Klicka på ikonen för att lägga till en bild</a:t>
            </a:r>
            <a:endParaRPr lang="sv-SE" dirty="0"/>
          </a:p>
        </p:txBody>
      </p:sp>
      <p:sp>
        <p:nvSpPr>
          <p:cNvPr id="9"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Tree>
    <p:extLst>
      <p:ext uri="{BB962C8B-B14F-4D97-AF65-F5344CB8AC3E}">
        <p14:creationId xmlns:p14="http://schemas.microsoft.com/office/powerpoint/2010/main" val="3253887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7" name="Platshållare för text 6"/>
          <p:cNvSpPr>
            <a:spLocks noGrp="1"/>
          </p:cNvSpPr>
          <p:nvPr>
            <p:ph type="body" sz="quarter" idx="16"/>
          </p:nvPr>
        </p:nvSpPr>
        <p:spPr>
          <a:xfrm>
            <a:off x="1068918" y="2130425"/>
            <a:ext cx="4336969" cy="3054050"/>
          </a:xfrm>
        </p:spPr>
        <p:txBody>
          <a:bodyPr/>
          <a:lstStyle>
            <a:lvl1pPr marL="0" indent="0">
              <a:buNone/>
              <a:defRPr sz="2600" b="1"/>
            </a:lvl1pPr>
            <a:lvl2pPr marL="285750" indent="0">
              <a:buNone/>
              <a:defRPr/>
            </a:lvl2pPr>
            <a:lvl3pPr marL="539750" indent="0">
              <a:buNone/>
              <a:defRPr/>
            </a:lvl3pPr>
            <a:lvl4pPr marL="723900" indent="0">
              <a:buNone/>
              <a:defRPr/>
            </a:lvl4pPr>
            <a:lvl5pPr marL="927100" indent="0">
              <a:buNone/>
              <a:defRPr/>
            </a:lvl5pPr>
          </a:lstStyle>
          <a:p>
            <a:pPr lvl="0"/>
            <a:r>
              <a:rPr lang="sv-SE"/>
              <a:t>Redigera format för bakgrundstext</a:t>
            </a:r>
          </a:p>
        </p:txBody>
      </p:sp>
    </p:spTree>
    <p:extLst>
      <p:ext uri="{BB962C8B-B14F-4D97-AF65-F5344CB8AC3E}">
        <p14:creationId xmlns:p14="http://schemas.microsoft.com/office/powerpoint/2010/main" val="2719816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text och stor bild hög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5767346" y="2127600"/>
            <a:ext cx="6424655" cy="3439984"/>
          </a:xfrm>
        </p:spPr>
        <p:txBody>
          <a:bodyPr/>
          <a:lstStyle>
            <a:lvl1pPr marL="0" indent="0">
              <a:buNone/>
              <a:defRPr b="0"/>
            </a:lvl1pPr>
          </a:lstStyle>
          <a:p>
            <a:r>
              <a:rPr lang="sv-SE"/>
              <a:t>Klicka på ikonen för att lägga till en bild</a:t>
            </a:r>
            <a:endParaRPr lang="sv-SE" dirty="0"/>
          </a:p>
        </p:txBody>
      </p:sp>
      <p:sp>
        <p:nvSpPr>
          <p:cNvPr id="12" name="Platshållare för text 11"/>
          <p:cNvSpPr>
            <a:spLocks noGrp="1"/>
          </p:cNvSpPr>
          <p:nvPr>
            <p:ph type="body" sz="quarter" idx="15"/>
          </p:nvPr>
        </p:nvSpPr>
        <p:spPr>
          <a:xfrm>
            <a:off x="840319" y="5221275"/>
            <a:ext cx="4562981" cy="367200"/>
          </a:xfrm>
        </p:spPr>
        <p:txBody>
          <a:bodyPr anchor="b" anchorCtr="0"/>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0" name="Platshållare för innehåll 7"/>
          <p:cNvSpPr>
            <a:spLocks noGrp="1"/>
          </p:cNvSpPr>
          <p:nvPr>
            <p:ph sz="quarter" idx="13"/>
          </p:nvPr>
        </p:nvSpPr>
        <p:spPr>
          <a:xfrm>
            <a:off x="1068918" y="2139351"/>
            <a:ext cx="4547029" cy="3632799"/>
          </a:xfrm>
        </p:spPr>
        <p:txBody>
          <a:bodyPr/>
          <a:lstStyle>
            <a:lvl1pPr marL="0" marR="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sz="2000"/>
            </a:lvl1pPr>
            <a:lvl2pPr>
              <a:defRPr sz="2000"/>
            </a:lvl2pPr>
          </a:lstStyle>
          <a:p>
            <a:pPr marL="0" marR="0" lvl="0"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Redigera format för bakgrundstext</a:t>
            </a:r>
          </a:p>
          <a:p>
            <a:pPr marL="0" marR="0" lvl="1" indent="0" algn="l" defTabSz="914400" rtl="0" eaLnBrk="1" fontAlgn="auto" latinLnBrk="0" hangingPunct="1">
              <a:lnSpc>
                <a:spcPct val="100000"/>
              </a:lnSpc>
              <a:spcBef>
                <a:spcPts val="800"/>
              </a:spcBef>
              <a:spcAft>
                <a:spcPts val="800"/>
              </a:spcAft>
              <a:buClrTx/>
              <a:buSzPct val="115000"/>
              <a:buFont typeface="Century Gothic" pitchFamily="34" charset="0"/>
              <a:buNone/>
              <a:tabLst/>
              <a:defRPr/>
            </a:pPr>
            <a:r>
              <a:rPr lang="sv-SE"/>
              <a:t>Nivå två</a:t>
            </a:r>
          </a:p>
        </p:txBody>
      </p:sp>
    </p:spTree>
    <p:extLst>
      <p:ext uri="{BB962C8B-B14F-4D97-AF65-F5344CB8AC3E}">
        <p14:creationId xmlns:p14="http://schemas.microsoft.com/office/powerpoint/2010/main" val="258760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punktlista och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0" name="Platshållare för text 6"/>
          <p:cNvSpPr>
            <a:spLocks noGrp="1"/>
          </p:cNvSpPr>
          <p:nvPr>
            <p:ph type="body" sz="quarter" idx="16"/>
          </p:nvPr>
        </p:nvSpPr>
        <p:spPr>
          <a:xfrm>
            <a:off x="5715457" y="2139951"/>
            <a:ext cx="4451988" cy="3648075"/>
          </a:xfrm>
        </p:spPr>
        <p:txBody>
          <a:bodyPr/>
          <a:lstStyle>
            <a:lvl1pPr>
              <a:spcBef>
                <a:spcPts val="0"/>
              </a:spcBef>
              <a:defRPr sz="2600"/>
            </a:lvl1pPr>
            <a:lvl2pPr>
              <a:defRPr sz="2000"/>
            </a:lvl2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490163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punktlista och stor bild vänster">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3" name="Platshållare för text 6"/>
          <p:cNvSpPr>
            <a:spLocks noGrp="1"/>
          </p:cNvSpPr>
          <p:nvPr>
            <p:ph type="body" sz="quarter" idx="16"/>
          </p:nvPr>
        </p:nvSpPr>
        <p:spPr>
          <a:xfrm>
            <a:off x="5715457" y="2139951"/>
            <a:ext cx="4451988" cy="3648075"/>
          </a:xfrm>
        </p:spPr>
        <p:txBody>
          <a:bodyPr/>
          <a:lstStyle>
            <a:lvl1pPr>
              <a:spcBef>
                <a:spcPts val="0"/>
              </a:spcBef>
              <a:defRPr sz="2600"/>
            </a:lvl1pPr>
            <a:lvl2pPr>
              <a:defRPr sz="2000"/>
            </a:lvl2pPr>
          </a:lstStyle>
          <a:p>
            <a:pPr lvl="0"/>
            <a:r>
              <a:rPr lang="sv-SE"/>
              <a:t>Redigera format för bakgrundstext</a:t>
            </a:r>
          </a:p>
          <a:p>
            <a:pPr lvl="1"/>
            <a:r>
              <a:rPr lang="sv-SE"/>
              <a:t>Nivå två</a:t>
            </a:r>
          </a:p>
          <a:p>
            <a:pPr lvl="2"/>
            <a:r>
              <a:rPr lang="sv-SE"/>
              <a:t>Nivå tre</a:t>
            </a:r>
          </a:p>
        </p:txBody>
      </p:sp>
    </p:spTree>
    <p:extLst>
      <p:ext uri="{BB962C8B-B14F-4D97-AF65-F5344CB8AC3E}">
        <p14:creationId xmlns:p14="http://schemas.microsoft.com/office/powerpoint/2010/main" val="2210588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text och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0" name="Platshållare för text 6"/>
          <p:cNvSpPr>
            <a:spLocks noGrp="1"/>
          </p:cNvSpPr>
          <p:nvPr>
            <p:ph type="body" sz="quarter" idx="16"/>
          </p:nvPr>
        </p:nvSpPr>
        <p:spPr>
          <a:xfrm>
            <a:off x="5704936" y="2130426"/>
            <a:ext cx="4668848"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a:t>Redigera format för bakgrundstext</a:t>
            </a:r>
          </a:p>
        </p:txBody>
      </p:sp>
    </p:spTree>
    <p:extLst>
      <p:ext uri="{BB962C8B-B14F-4D97-AF65-F5344CB8AC3E}">
        <p14:creationId xmlns:p14="http://schemas.microsoft.com/office/powerpoint/2010/main" val="930349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text och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068918" y="2127601"/>
            <a:ext cx="4399721" cy="3441117"/>
          </a:xfrm>
        </p:spPr>
        <p:txBody>
          <a:bodyPr/>
          <a:lstStyle>
            <a:lvl1pPr marL="0" indent="0">
              <a:buNone/>
              <a:defRPr sz="1400" b="0"/>
            </a:lvl1pPr>
          </a:lstStyle>
          <a:p>
            <a:r>
              <a:rPr lang="sv-SE"/>
              <a:t>Klicka på ikonen för att lägga till en bild</a:t>
            </a:r>
            <a:endParaRPr lang="sv-SE" dirty="0"/>
          </a:p>
        </p:txBody>
      </p:sp>
      <p:sp>
        <p:nvSpPr>
          <p:cNvPr id="15" name="Platshållare för text 11"/>
          <p:cNvSpPr>
            <a:spLocks noGrp="1"/>
          </p:cNvSpPr>
          <p:nvPr>
            <p:ph type="body" sz="quarter" idx="15"/>
          </p:nvPr>
        </p:nvSpPr>
        <p:spPr>
          <a:xfrm>
            <a:off x="5716437" y="5221275"/>
            <a:ext cx="4658265"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7" name="Platshållare för text 6"/>
          <p:cNvSpPr>
            <a:spLocks noGrp="1"/>
          </p:cNvSpPr>
          <p:nvPr>
            <p:ph type="body" sz="quarter" idx="16"/>
          </p:nvPr>
        </p:nvSpPr>
        <p:spPr>
          <a:xfrm>
            <a:off x="5704936" y="2130426"/>
            <a:ext cx="4668848" cy="2976412"/>
          </a:xfrm>
        </p:spPr>
        <p:txBody>
          <a:bodyPr/>
          <a:lstStyle>
            <a:lvl1pPr marL="0" indent="0">
              <a:buNone/>
              <a:defRPr sz="2000"/>
            </a:lvl1pPr>
            <a:lvl2pPr>
              <a:defRPr sz="2000"/>
            </a:lvl2pPr>
            <a:lvl3pPr>
              <a:defRPr sz="2000"/>
            </a:lvl3pPr>
            <a:lvl4pPr>
              <a:defRPr sz="2000"/>
            </a:lvl4pPr>
            <a:lvl5pPr>
              <a:defRPr sz="2000"/>
            </a:lvl5pPr>
          </a:lstStyle>
          <a:p>
            <a:pPr lvl="0"/>
            <a:r>
              <a:rPr lang="sv-SE"/>
              <a:t>Redigera format för bakgrundstext</a:t>
            </a:r>
          </a:p>
        </p:txBody>
      </p:sp>
    </p:spTree>
    <p:extLst>
      <p:ext uri="{BB962C8B-B14F-4D97-AF65-F5344CB8AC3E}">
        <p14:creationId xmlns:p14="http://schemas.microsoft.com/office/powerpoint/2010/main" val="93034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sida med plats för bild">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9" name="Platshållare för bild 8"/>
          <p:cNvSpPr>
            <a:spLocks noGrp="1"/>
          </p:cNvSpPr>
          <p:nvPr>
            <p:ph type="pic" sz="quarter" idx="13"/>
          </p:nvPr>
        </p:nvSpPr>
        <p:spPr>
          <a:xfrm>
            <a:off x="0" y="1548842"/>
            <a:ext cx="12196800" cy="5309159"/>
          </a:xfrm>
          <a:custGeom>
            <a:avLst/>
            <a:gdLst>
              <a:gd name="connsiteX0" fmla="*/ 0 w 9147600"/>
              <a:gd name="connsiteY0" fmla="*/ 0 h 2708275"/>
              <a:gd name="connsiteX1" fmla="*/ 9147600 w 9147600"/>
              <a:gd name="connsiteY1" fmla="*/ 0 h 2708275"/>
              <a:gd name="connsiteX2" fmla="*/ 9147600 w 9147600"/>
              <a:gd name="connsiteY2" fmla="*/ 2708275 h 2708275"/>
              <a:gd name="connsiteX3" fmla="*/ 0 w 9147600"/>
              <a:gd name="connsiteY3" fmla="*/ 2708275 h 2708275"/>
              <a:gd name="connsiteX4" fmla="*/ 0 w 9147600"/>
              <a:gd name="connsiteY4" fmla="*/ 0 h 2708275"/>
              <a:gd name="connsiteX0" fmla="*/ 15903 w 9147600"/>
              <a:gd name="connsiteY0" fmla="*/ 2313829 h 2708275"/>
              <a:gd name="connsiteX1" fmla="*/ 9147600 w 9147600"/>
              <a:gd name="connsiteY1" fmla="*/ 0 h 2708275"/>
              <a:gd name="connsiteX2" fmla="*/ 9147600 w 9147600"/>
              <a:gd name="connsiteY2" fmla="*/ 2708275 h 2708275"/>
              <a:gd name="connsiteX3" fmla="*/ 0 w 9147600"/>
              <a:gd name="connsiteY3" fmla="*/ 2708275 h 2708275"/>
              <a:gd name="connsiteX4" fmla="*/ 15903 w 9147600"/>
              <a:gd name="connsiteY4" fmla="*/ 2313829 h 2708275"/>
              <a:gd name="connsiteX0" fmla="*/ 0 w 9155551"/>
              <a:gd name="connsiteY0" fmla="*/ 2313829 h 2708275"/>
              <a:gd name="connsiteX1" fmla="*/ 9155551 w 9155551"/>
              <a:gd name="connsiteY1" fmla="*/ 0 h 2708275"/>
              <a:gd name="connsiteX2" fmla="*/ 9155551 w 9155551"/>
              <a:gd name="connsiteY2" fmla="*/ 2708275 h 2708275"/>
              <a:gd name="connsiteX3" fmla="*/ 7951 w 9155551"/>
              <a:gd name="connsiteY3" fmla="*/ 2708275 h 2708275"/>
              <a:gd name="connsiteX4" fmla="*/ 0 w 9155551"/>
              <a:gd name="connsiteY4" fmla="*/ 2313829 h 2708275"/>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0 w 9155551"/>
              <a:gd name="connsiteY0" fmla="*/ 2289975 h 2684421"/>
              <a:gd name="connsiteX1" fmla="*/ 9139649 w 9155551"/>
              <a:gd name="connsiteY1" fmla="*/ 0 h 2684421"/>
              <a:gd name="connsiteX2" fmla="*/ 9155551 w 9155551"/>
              <a:gd name="connsiteY2" fmla="*/ 2684421 h 2684421"/>
              <a:gd name="connsiteX3" fmla="*/ 7951 w 9155551"/>
              <a:gd name="connsiteY3" fmla="*/ 2684421 h 2684421"/>
              <a:gd name="connsiteX4" fmla="*/ 0 w 9155551"/>
              <a:gd name="connsiteY4" fmla="*/ 2289975 h 2684421"/>
              <a:gd name="connsiteX0" fmla="*/ 1 w 9147600"/>
              <a:gd name="connsiteY0" fmla="*/ 2337683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2337683 h 2684421"/>
              <a:gd name="connsiteX0" fmla="*/ 1 w 9147600"/>
              <a:gd name="connsiteY0" fmla="*/ 1182114 h 2684421"/>
              <a:gd name="connsiteX1" fmla="*/ 9131698 w 9147600"/>
              <a:gd name="connsiteY1" fmla="*/ 0 h 2684421"/>
              <a:gd name="connsiteX2" fmla="*/ 9147600 w 9147600"/>
              <a:gd name="connsiteY2" fmla="*/ 2684421 h 2684421"/>
              <a:gd name="connsiteX3" fmla="*/ 0 w 9147600"/>
              <a:gd name="connsiteY3" fmla="*/ 2684421 h 2684421"/>
              <a:gd name="connsiteX4" fmla="*/ 1 w 9147600"/>
              <a:gd name="connsiteY4" fmla="*/ 1182114 h 2684421"/>
              <a:gd name="connsiteX0" fmla="*/ 1 w 9147600"/>
              <a:gd name="connsiteY0" fmla="*/ 1186140 h 2688447"/>
              <a:gd name="connsiteX1" fmla="*/ 9139649 w 9147600"/>
              <a:gd name="connsiteY1" fmla="*/ 0 h 2688447"/>
              <a:gd name="connsiteX2" fmla="*/ 9147600 w 9147600"/>
              <a:gd name="connsiteY2" fmla="*/ 2688447 h 2688447"/>
              <a:gd name="connsiteX3" fmla="*/ 0 w 9147600"/>
              <a:gd name="connsiteY3" fmla="*/ 2688447 h 2688447"/>
              <a:gd name="connsiteX4" fmla="*/ 1 w 9147600"/>
              <a:gd name="connsiteY4" fmla="*/ 1186140 h 2688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7600" h="2688447">
                <a:moveTo>
                  <a:pt x="1" y="1186140"/>
                </a:moveTo>
                <a:lnTo>
                  <a:pt x="9139649" y="0"/>
                </a:lnTo>
                <a:cubicBezTo>
                  <a:pt x="9144950" y="894807"/>
                  <a:pt x="9142299" y="1793640"/>
                  <a:pt x="9147600" y="2688447"/>
                </a:cubicBezTo>
                <a:lnTo>
                  <a:pt x="0" y="2688447"/>
                </a:lnTo>
                <a:cubicBezTo>
                  <a:pt x="0" y="2572868"/>
                  <a:pt x="1" y="1301719"/>
                  <a:pt x="1" y="1186140"/>
                </a:cubicBezTo>
                <a:close/>
              </a:path>
            </a:pathLst>
          </a:custGeom>
          <a:solidFill>
            <a:srgbClr val="A5ACAF"/>
          </a:solidFill>
        </p:spPr>
        <p:txBody>
          <a:bodyPr anchor="b" anchorCtr="0"/>
          <a:lstStyle>
            <a:lvl1pPr marL="0" indent="0" algn="r">
              <a:buNone/>
              <a:defRPr b="0"/>
            </a:lvl1pPr>
          </a:lstStyle>
          <a:p>
            <a:r>
              <a:rPr lang="sv-SE"/>
              <a:t>Klicka på ikonen för att lägga till en bild</a:t>
            </a:r>
            <a:endParaRPr lang="sv-SE" dirty="0"/>
          </a:p>
        </p:txBody>
      </p:sp>
      <p:sp>
        <p:nvSpPr>
          <p:cNvPr id="2" name="Rubrik 1"/>
          <p:cNvSpPr>
            <a:spLocks noGrp="1"/>
          </p:cNvSpPr>
          <p:nvPr>
            <p:ph type="ctrTitle"/>
          </p:nvPr>
        </p:nvSpPr>
        <p:spPr>
          <a:xfrm>
            <a:off x="1045789" y="725701"/>
            <a:ext cx="10363200" cy="1408385"/>
          </a:xfrm>
        </p:spPr>
        <p:txBody>
          <a:bodyPr/>
          <a:lstStyle>
            <a:lvl1pPr>
              <a:defRPr sz="3400">
                <a:solidFill>
                  <a:srgbClr val="FFFFFF"/>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2703339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1">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2" name="Platshållare för text 6"/>
          <p:cNvSpPr>
            <a:spLocks noGrp="1"/>
          </p:cNvSpPr>
          <p:nvPr>
            <p:ph type="body" sz="quarter" idx="16"/>
          </p:nvPr>
        </p:nvSpPr>
        <p:spPr>
          <a:xfrm>
            <a:off x="5704936" y="2130426"/>
            <a:ext cx="4668848" cy="2976412"/>
          </a:xfrm>
        </p:spPr>
        <p:txBody>
          <a:bodyPr/>
          <a:lstStyle>
            <a:lvl1pPr marL="0" indent="0">
              <a:buNone/>
              <a:defRPr sz="2600"/>
            </a:lvl1pPr>
            <a:lvl2pPr marL="285750" indent="0">
              <a:buNone/>
              <a:defRPr sz="2000"/>
            </a:lvl2pPr>
            <a:lvl3pPr marL="539750" indent="0">
              <a:buNone/>
              <a:defRPr/>
            </a:lvl3pPr>
            <a:lvl4pPr marL="723900" indent="0">
              <a:buNone/>
              <a:defRPr/>
            </a:lvl4pPr>
            <a:lvl5pPr marL="927100" indent="0">
              <a:buNone/>
              <a:defRPr/>
            </a:lvl5pPr>
          </a:lstStyle>
          <a:p>
            <a:pPr lvl="0"/>
            <a:r>
              <a:rPr lang="sv-SE"/>
              <a:t>Redigera format för bakgrundstext</a:t>
            </a:r>
          </a:p>
        </p:txBody>
      </p:sp>
    </p:spTree>
    <p:extLst>
      <p:ext uri="{BB962C8B-B14F-4D97-AF65-F5344CB8AC3E}">
        <p14:creationId xmlns:p14="http://schemas.microsoft.com/office/powerpoint/2010/main" val="1803616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text och stor bild vänster - 2">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302909"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bild 8"/>
          <p:cNvSpPr>
            <a:spLocks noGrp="1"/>
          </p:cNvSpPr>
          <p:nvPr>
            <p:ph type="pic" sz="quarter" idx="14"/>
          </p:nvPr>
        </p:nvSpPr>
        <p:spPr>
          <a:xfrm>
            <a:off x="1" y="2127600"/>
            <a:ext cx="5458940" cy="3439984"/>
          </a:xfrm>
        </p:spPr>
        <p:txBody>
          <a:bodyPr/>
          <a:lstStyle>
            <a:lvl1pPr marL="0" indent="0">
              <a:buNone/>
              <a:defRPr b="0"/>
            </a:lvl1pPr>
          </a:lstStyle>
          <a:p>
            <a:r>
              <a:rPr lang="sv-SE"/>
              <a:t>Klicka på ikonen för att lägga till en bild</a:t>
            </a:r>
            <a:endParaRPr lang="sv-SE" dirty="0"/>
          </a:p>
        </p:txBody>
      </p:sp>
      <p:sp>
        <p:nvSpPr>
          <p:cNvPr id="11" name="Platshållare för text 11"/>
          <p:cNvSpPr>
            <a:spLocks noGrp="1"/>
          </p:cNvSpPr>
          <p:nvPr>
            <p:ph type="body" sz="quarter" idx="15"/>
          </p:nvPr>
        </p:nvSpPr>
        <p:spPr>
          <a:xfrm>
            <a:off x="5704936" y="5221275"/>
            <a:ext cx="4704272" cy="367200"/>
          </a:xfrm>
        </p:spPr>
        <p:txBody>
          <a:bodyPr anchor="b" anchorCtr="0"/>
          <a:lstStyle>
            <a:lvl1pPr marL="0" indent="0" algn="l">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
        <p:nvSpPr>
          <p:cNvPr id="12" name="Platshållare för text 6"/>
          <p:cNvSpPr>
            <a:spLocks noGrp="1"/>
          </p:cNvSpPr>
          <p:nvPr>
            <p:ph type="body" sz="quarter" idx="16"/>
          </p:nvPr>
        </p:nvSpPr>
        <p:spPr>
          <a:xfrm>
            <a:off x="5704936" y="2130426"/>
            <a:ext cx="4668848" cy="2976412"/>
          </a:xfrm>
        </p:spPr>
        <p:txBody>
          <a:bodyPr/>
          <a:lstStyle>
            <a:lvl1pPr marL="0" indent="0">
              <a:buNone/>
              <a:defRPr sz="2000"/>
            </a:lvl1pPr>
            <a:lvl2pPr>
              <a:defRPr sz="2000"/>
            </a:lvl2pPr>
            <a:lvl3pPr>
              <a:defRPr sz="2000"/>
            </a:lvl3pPr>
            <a:lvl4pPr>
              <a:defRPr sz="2000"/>
            </a:lvl4pPr>
            <a:lvl5pPr>
              <a:defRPr sz="2000"/>
            </a:lvl5pPr>
          </a:lstStyle>
          <a:p>
            <a:pPr lvl="0"/>
            <a:r>
              <a:rPr lang="sv-SE"/>
              <a:t>Redigera format för bakgrundstext</a:t>
            </a:r>
          </a:p>
        </p:txBody>
      </p:sp>
    </p:spTree>
    <p:extLst>
      <p:ext uri="{BB962C8B-B14F-4D97-AF65-F5344CB8AC3E}">
        <p14:creationId xmlns:p14="http://schemas.microsoft.com/office/powerpoint/2010/main" val="1803616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bild 7"/>
          <p:cNvSpPr>
            <a:spLocks noGrp="1"/>
          </p:cNvSpPr>
          <p:nvPr>
            <p:ph type="pic" sz="quarter" idx="13"/>
          </p:nvPr>
        </p:nvSpPr>
        <p:spPr>
          <a:xfrm>
            <a:off x="1068918" y="2074073"/>
            <a:ext cx="9110133" cy="3438525"/>
          </a:xfrm>
        </p:spPr>
        <p:txBody>
          <a:bodyPr/>
          <a:lstStyle>
            <a:lvl1pPr marL="0" indent="0">
              <a:buNone/>
              <a:defRPr b="0"/>
            </a:lvl1pPr>
          </a:lstStyle>
          <a:p>
            <a:r>
              <a:rPr lang="sv-SE"/>
              <a:t>Klicka på ikonen för att lägga till en bild</a:t>
            </a:r>
            <a:endParaRPr lang="sv-SE" dirty="0"/>
          </a:p>
        </p:txBody>
      </p:sp>
      <p:sp>
        <p:nvSpPr>
          <p:cNvPr id="9" name="Platshållare för text 11"/>
          <p:cNvSpPr>
            <a:spLocks noGrp="1"/>
          </p:cNvSpPr>
          <p:nvPr>
            <p:ph type="body" sz="quarter" idx="15"/>
          </p:nvPr>
        </p:nvSpPr>
        <p:spPr>
          <a:xfrm>
            <a:off x="5766571" y="5612278"/>
            <a:ext cx="4416293"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Tree>
    <p:extLst>
      <p:ext uri="{BB962C8B-B14F-4D97-AF65-F5344CB8AC3E}">
        <p14:creationId xmlns:p14="http://schemas.microsoft.com/office/powerpoint/2010/main" val="2569715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utfallande bild">
    <p:spTree>
      <p:nvGrpSpPr>
        <p:cNvPr id="1" name=""/>
        <p:cNvGrpSpPr/>
        <p:nvPr/>
      </p:nvGrpSpPr>
      <p:grpSpPr>
        <a:xfrm>
          <a:off x="0" y="0"/>
          <a:ext cx="0" cy="0"/>
          <a:chOff x="0" y="0"/>
          <a:chExt cx="0" cy="0"/>
        </a:xfrm>
      </p:grpSpPr>
      <p:sp>
        <p:nvSpPr>
          <p:cNvPr id="2" name="Rubrik 1"/>
          <p:cNvSpPr>
            <a:spLocks noGrp="1"/>
          </p:cNvSpPr>
          <p:nvPr>
            <p:ph type="title"/>
          </p:nvPr>
        </p:nvSpPr>
        <p:spPr>
          <a:xfrm>
            <a:off x="1071793" y="687600"/>
            <a:ext cx="9104716" cy="1296144"/>
          </a:xfrm>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bild 7"/>
          <p:cNvSpPr>
            <a:spLocks noGrp="1"/>
          </p:cNvSpPr>
          <p:nvPr>
            <p:ph type="pic" sz="quarter" idx="13"/>
          </p:nvPr>
        </p:nvSpPr>
        <p:spPr>
          <a:xfrm>
            <a:off x="0" y="2066926"/>
            <a:ext cx="12192000" cy="3438525"/>
          </a:xfrm>
        </p:spPr>
        <p:txBody>
          <a:bodyPr/>
          <a:lstStyle>
            <a:lvl1pPr marL="0" indent="0">
              <a:buNone/>
              <a:defRPr b="0"/>
            </a:lvl1pPr>
          </a:lstStyle>
          <a:p>
            <a:r>
              <a:rPr lang="sv-SE"/>
              <a:t>Klicka på ikonen för att lägga till en bild</a:t>
            </a:r>
            <a:endParaRPr lang="sv-SE" dirty="0"/>
          </a:p>
        </p:txBody>
      </p:sp>
      <p:sp>
        <p:nvSpPr>
          <p:cNvPr id="13" name="Platshållare för text 11"/>
          <p:cNvSpPr>
            <a:spLocks noGrp="1"/>
          </p:cNvSpPr>
          <p:nvPr>
            <p:ph type="body" sz="quarter" idx="15"/>
          </p:nvPr>
        </p:nvSpPr>
        <p:spPr>
          <a:xfrm>
            <a:off x="5766571" y="5612278"/>
            <a:ext cx="4416293" cy="153853"/>
          </a:xfrm>
        </p:spPr>
        <p:txBody>
          <a:bodyPr/>
          <a:lstStyle>
            <a:lvl1pPr marL="0" indent="0" algn="r">
              <a:spcBef>
                <a:spcPts val="0"/>
              </a:spcBef>
              <a:spcAft>
                <a:spcPts val="0"/>
              </a:spcAft>
              <a:buNone/>
              <a:defRPr sz="900" b="0" i="1"/>
            </a:lvl1pPr>
            <a:lvl2pPr marL="285750" indent="0">
              <a:buNone/>
              <a:defRPr sz="900"/>
            </a:lvl2pPr>
            <a:lvl3pPr marL="539750" indent="0">
              <a:buNone/>
              <a:defRPr sz="900"/>
            </a:lvl3pPr>
            <a:lvl4pPr marL="723900" indent="0">
              <a:buNone/>
              <a:defRPr sz="900"/>
            </a:lvl4pPr>
            <a:lvl5pPr marL="927100" indent="0">
              <a:buNone/>
              <a:defRPr sz="900"/>
            </a:lvl5pPr>
          </a:lstStyle>
          <a:p>
            <a:pPr lvl="0"/>
            <a:r>
              <a:rPr lang="sv-SE"/>
              <a:t>Redigera format för bakgrundstext</a:t>
            </a:r>
          </a:p>
        </p:txBody>
      </p:sp>
    </p:spTree>
    <p:extLst>
      <p:ext uri="{BB962C8B-B14F-4D97-AF65-F5344CB8AC3E}">
        <p14:creationId xmlns:p14="http://schemas.microsoft.com/office/powerpoint/2010/main" val="2792280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Utfallande bild utan rubri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dirty="0"/>
          </a:p>
        </p:txBody>
      </p:sp>
      <p:sp>
        <p:nvSpPr>
          <p:cNvPr id="3" name="Platshållare för sidfot 2"/>
          <p:cNvSpPr>
            <a:spLocks noGrp="1"/>
          </p:cNvSpPr>
          <p:nvPr>
            <p:ph type="ftr" sz="quarter" idx="11"/>
          </p:nvPr>
        </p:nvSpPr>
        <p:spPr/>
        <p:txBody>
          <a:bodyPr/>
          <a:lstStyle/>
          <a:p>
            <a:r>
              <a:rPr lang="sv-SE"/>
              <a:t>Sveriges kunskapsmyndighet för vård och omsorg </a:t>
            </a:r>
            <a:endParaRPr lang="sv-SE" dirty="0"/>
          </a:p>
        </p:txBody>
      </p:sp>
      <p:sp>
        <p:nvSpPr>
          <p:cNvPr id="4" name="Platshållare för bildnummer 3"/>
          <p:cNvSpPr>
            <a:spLocks noGrp="1"/>
          </p:cNvSpPr>
          <p:nvPr>
            <p:ph type="sldNum" sz="quarter" idx="12"/>
          </p:nvPr>
        </p:nvSpPr>
        <p:spPr/>
        <p:txBody>
          <a:bodyPr/>
          <a:lstStyle/>
          <a:p>
            <a:fld id="{F3A1DABF-CD59-47A1-8187-10F3203EF599}" type="slidenum">
              <a:rPr lang="sv-SE" smtClean="0"/>
              <a:t>‹#›</a:t>
            </a:fld>
            <a:endParaRPr lang="sv-SE" dirty="0"/>
          </a:p>
        </p:txBody>
      </p:sp>
      <p:sp>
        <p:nvSpPr>
          <p:cNvPr id="5" name="Platshållare för bild 7"/>
          <p:cNvSpPr>
            <a:spLocks noGrp="1"/>
          </p:cNvSpPr>
          <p:nvPr>
            <p:ph type="pic" sz="quarter" idx="13"/>
          </p:nvPr>
        </p:nvSpPr>
        <p:spPr>
          <a:xfrm>
            <a:off x="0" y="664235"/>
            <a:ext cx="12192000" cy="5003320"/>
          </a:xfrm>
        </p:spPr>
        <p:txBody>
          <a:bodyPr/>
          <a:lstStyle>
            <a:lvl1pPr marL="0" indent="0">
              <a:buNone/>
              <a:defRPr b="0"/>
            </a:lvl1pPr>
          </a:lstStyle>
          <a:p>
            <a:r>
              <a:rPr lang="sv-SE"/>
              <a:t>Klicka på ikonen för att lägga till en bild</a:t>
            </a:r>
            <a:endParaRPr lang="sv-SE" dirty="0"/>
          </a:p>
        </p:txBody>
      </p:sp>
    </p:spTree>
    <p:extLst>
      <p:ext uri="{BB962C8B-B14F-4D97-AF65-F5344CB8AC3E}">
        <p14:creationId xmlns:p14="http://schemas.microsoft.com/office/powerpoint/2010/main" val="3755418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1071792" y="687600"/>
            <a:ext cx="9276592" cy="1296144"/>
          </a:xfrm>
        </p:spPr>
        <p:txBody>
          <a:bodyPr/>
          <a:lstStyle/>
          <a:p>
            <a:r>
              <a:rPr lang="sv-SE"/>
              <a:t>Klicka här för att ändra mall för rubrikformat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nummer 4"/>
          <p:cNvSpPr>
            <a:spLocks noGrp="1"/>
          </p:cNvSpPr>
          <p:nvPr>
            <p:ph type="sldNum" sz="quarter" idx="12"/>
          </p:nvPr>
        </p:nvSpPr>
        <p:spPr/>
        <p:txBody>
          <a:bodyPr/>
          <a:lstStyle/>
          <a:p>
            <a:fld id="{F3A1DABF-CD59-47A1-8187-10F3203EF599}" type="slidenum">
              <a:rPr lang="sv-SE" smtClean="0"/>
              <a:t>‹#›</a:t>
            </a:fld>
            <a:endParaRPr lang="sv-SE" dirty="0"/>
          </a:p>
        </p:txBody>
      </p:sp>
    </p:spTree>
    <p:extLst>
      <p:ext uri="{BB962C8B-B14F-4D97-AF65-F5344CB8AC3E}">
        <p14:creationId xmlns:p14="http://schemas.microsoft.com/office/powerpoint/2010/main" val="4265631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utsida">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8" name="Rektangel 2"/>
          <p:cNvSpPr/>
          <p:nvPr userDrawn="1"/>
        </p:nvSpPr>
        <p:spPr>
          <a:xfrm>
            <a:off x="0" y="1543050"/>
            <a:ext cx="12192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dirty="0">
              <a:solidFill>
                <a:schemeClr val="tx1"/>
              </a:solidFill>
            </a:endParaRPr>
          </a:p>
        </p:txBody>
      </p:sp>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
        <p:nvSpPr>
          <p:cNvPr id="7" name="textruta 6">
            <a:extLst>
              <a:ext uri="{FF2B5EF4-FFF2-40B4-BE49-F238E27FC236}">
                <a16:creationId xmlns:a16="http://schemas.microsoft.com/office/drawing/2014/main" id="{86EA4738-985C-42D4-BF4F-360677E82956}"/>
              </a:ext>
            </a:extLst>
          </p:cNvPr>
          <p:cNvSpPr txBox="1"/>
          <p:nvPr userDrawn="1"/>
        </p:nvSpPr>
        <p:spPr>
          <a:xfrm>
            <a:off x="6048702" y="4927392"/>
            <a:ext cx="3970284" cy="1079270"/>
          </a:xfrm>
          <a:prstGeom prst="rect">
            <a:avLst/>
          </a:prstGeom>
          <a:noFill/>
        </p:spPr>
        <p:txBody>
          <a:bodyPr wrap="square" lIns="0" tIns="0" rIns="0" bIns="0" rtlCol="0">
            <a:spAutoFit/>
          </a:bodyPr>
          <a:lstStyle/>
          <a:p>
            <a:pPr algn="r"/>
            <a:r>
              <a:rPr lang="sv-SE" sz="2600" b="1" dirty="0">
                <a:solidFill>
                  <a:schemeClr val="accent4"/>
                </a:solidFill>
              </a:rPr>
              <a:t>Mer information finns på:</a:t>
            </a:r>
          </a:p>
          <a:p>
            <a:pPr algn="r"/>
            <a:r>
              <a:rPr lang="sv-SE" sz="2600" b="1" dirty="0">
                <a:solidFill>
                  <a:schemeClr val="accent4"/>
                </a:solidFill>
              </a:rPr>
              <a:t>www.socialstyrelsen.se</a:t>
            </a:r>
          </a:p>
        </p:txBody>
      </p:sp>
    </p:spTree>
    <p:extLst>
      <p:ext uri="{BB962C8B-B14F-4D97-AF65-F5344CB8AC3E}">
        <p14:creationId xmlns:p14="http://schemas.microsoft.com/office/powerpoint/2010/main" val="436351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utan bild">
    <p:spTree>
      <p:nvGrpSpPr>
        <p:cNvPr id="1" name=""/>
        <p:cNvGrpSpPr/>
        <p:nvPr/>
      </p:nvGrpSpPr>
      <p:grpSpPr>
        <a:xfrm>
          <a:off x="0" y="0"/>
          <a:ext cx="0" cy="0"/>
          <a:chOff x="0" y="0"/>
          <a:chExt cx="0" cy="0"/>
        </a:xfrm>
      </p:grpSpPr>
      <p:sp>
        <p:nvSpPr>
          <p:cNvPr id="10" name="Rektangel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8" name="Rektangel 2"/>
          <p:cNvSpPr/>
          <p:nvPr userDrawn="1"/>
        </p:nvSpPr>
        <p:spPr>
          <a:xfrm>
            <a:off x="0" y="1543050"/>
            <a:ext cx="12192000" cy="5314950"/>
          </a:xfrm>
          <a:custGeom>
            <a:avLst/>
            <a:gdLst>
              <a:gd name="connsiteX0" fmla="*/ 0 w 9144000"/>
              <a:gd name="connsiteY0" fmla="*/ 0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0 h 5314950"/>
              <a:gd name="connsiteX0" fmla="*/ 0 w 9144000"/>
              <a:gd name="connsiteY0" fmla="*/ 27717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771775 h 5314950"/>
              <a:gd name="connsiteX0" fmla="*/ 0 w 9144000"/>
              <a:gd name="connsiteY0" fmla="*/ 2352675 h 5314950"/>
              <a:gd name="connsiteX1" fmla="*/ 9144000 w 9144000"/>
              <a:gd name="connsiteY1" fmla="*/ 0 h 5314950"/>
              <a:gd name="connsiteX2" fmla="*/ 9144000 w 9144000"/>
              <a:gd name="connsiteY2" fmla="*/ 5314950 h 5314950"/>
              <a:gd name="connsiteX3" fmla="*/ 0 w 9144000"/>
              <a:gd name="connsiteY3" fmla="*/ 5314950 h 5314950"/>
              <a:gd name="connsiteX4" fmla="*/ 0 w 9144000"/>
              <a:gd name="connsiteY4" fmla="*/ 2352675 h 531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314950">
                <a:moveTo>
                  <a:pt x="0" y="2352675"/>
                </a:moveTo>
                <a:lnTo>
                  <a:pt x="9144000" y="0"/>
                </a:lnTo>
                <a:lnTo>
                  <a:pt x="9144000" y="5314950"/>
                </a:lnTo>
                <a:lnTo>
                  <a:pt x="0" y="5314950"/>
                </a:lnTo>
                <a:lnTo>
                  <a:pt x="0" y="2352675"/>
                </a:lnTo>
                <a:close/>
              </a:path>
            </a:pathLst>
          </a:custGeom>
          <a:solidFill>
            <a:srgbClr val="A5AC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dirty="0">
              <a:solidFill>
                <a:schemeClr val="tx1"/>
              </a:solidFill>
            </a:endParaRPr>
          </a:p>
        </p:txBody>
      </p:sp>
      <p:sp>
        <p:nvSpPr>
          <p:cNvPr id="9" name="Rubrik 1"/>
          <p:cNvSpPr>
            <a:spLocks noGrp="1"/>
          </p:cNvSpPr>
          <p:nvPr>
            <p:ph type="ctrTitle"/>
          </p:nvPr>
        </p:nvSpPr>
        <p:spPr>
          <a:xfrm>
            <a:off x="1045789" y="725701"/>
            <a:ext cx="10363200" cy="1408385"/>
          </a:xfrm>
        </p:spPr>
        <p:txBody>
          <a:bodyPr/>
          <a:lstStyle>
            <a:lvl1pPr>
              <a:defRPr sz="3400">
                <a:solidFill>
                  <a:srgbClr val="FFFFFF"/>
                </a:solidFill>
              </a:defRPr>
            </a:lvl1pPr>
          </a:lstStyle>
          <a:p>
            <a:r>
              <a:rPr lang="sv-SE"/>
              <a:t>Klicka här för att ändra mall för rubrikformat</a:t>
            </a:r>
            <a:endParaRPr lang="sv-SE" dirty="0"/>
          </a:p>
        </p:txBody>
      </p:sp>
      <p:pic>
        <p:nvPicPr>
          <p:cNvPr id="7" name="Bildobjekt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Tree>
    <p:extLst>
      <p:ext uri="{BB962C8B-B14F-4D97-AF65-F5344CB8AC3E}">
        <p14:creationId xmlns:p14="http://schemas.microsoft.com/office/powerpoint/2010/main" val="1973930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punktlista – enstaka or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1"/>
            </a:lvl1pPr>
            <a:lvl2pPr>
              <a:defRPr sz="2000"/>
            </a:lvl2pPr>
            <a:lvl3pPr>
              <a:defRPr sz="1600"/>
            </a:lvl3pPr>
            <a:lvl4pPr>
              <a:defRPr sz="1400"/>
            </a:lvl4pPr>
            <a:lvl5pPr>
              <a:defRPr sz="12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56222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punktlista – mening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2059200"/>
            <a:ext cx="9279467" cy="3708400"/>
          </a:xfrm>
        </p:spPr>
        <p:txBody>
          <a:bodyPr/>
          <a:lstStyle>
            <a:lvl1pPr>
              <a:spcBef>
                <a:spcPts val="0"/>
              </a:spcBef>
              <a:defRPr sz="2600" b="0"/>
            </a:lvl1pPr>
            <a:lvl2pPr>
              <a:defRPr sz="2000"/>
            </a:lvl2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4054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dirty="0"/>
              <a:t>Sveriges kunskapsmyndighet för vård och omsorg </a:t>
            </a:r>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9" name="Platshållare för text 8"/>
          <p:cNvSpPr>
            <a:spLocks noGrp="1"/>
          </p:cNvSpPr>
          <p:nvPr>
            <p:ph type="body" sz="quarter" idx="13"/>
          </p:nvPr>
        </p:nvSpPr>
        <p:spPr>
          <a:xfrm>
            <a:off x="1068917" y="2059200"/>
            <a:ext cx="9279467" cy="3708400"/>
          </a:xfrm>
        </p:spPr>
        <p:txBody>
          <a:bodyPr/>
          <a:lstStyle>
            <a:lvl1pPr marL="0" indent="0">
              <a:spcBef>
                <a:spcPts val="800"/>
              </a:spcBef>
              <a:spcAft>
                <a:spcPts val="0"/>
              </a:spcAft>
              <a:buFontTx/>
              <a:buNone/>
              <a:defRPr sz="2600"/>
            </a:lvl1pPr>
            <a:lvl2pPr marL="0" indent="0">
              <a:buFontTx/>
              <a:buNone/>
              <a:defRPr sz="2000"/>
            </a:lvl2pPr>
            <a:lvl3pPr marL="0" indent="0">
              <a:spcAft>
                <a:spcPts val="0"/>
              </a:spcAft>
              <a:buFontTx/>
              <a:buNone/>
              <a:defRPr sz="1900" b="1"/>
            </a:lvl3pPr>
            <a:lvl4pPr marL="0" indent="0">
              <a:spcAft>
                <a:spcPts val="0"/>
              </a:spcAft>
              <a:buFontTx/>
              <a:buNone/>
              <a:defRPr sz="1600"/>
            </a:lvl4pPr>
            <a:lvl5pPr marL="0" indent="0">
              <a:spcAft>
                <a:spcPts val="0"/>
              </a:spcAft>
              <a:buFontTx/>
              <a:buNone/>
              <a:defRPr sz="1600"/>
            </a:lvl5pPr>
          </a:lstStyle>
          <a:p>
            <a:pPr lvl="0"/>
            <a:r>
              <a:rPr lang="sv-SE"/>
              <a:t>Redigera format för bakgrundstext</a:t>
            </a:r>
          </a:p>
          <a:p>
            <a:pPr lvl="1"/>
            <a:r>
              <a:rPr lang="sv-SE"/>
              <a:t>Nivå två</a:t>
            </a:r>
          </a:p>
        </p:txBody>
      </p:sp>
    </p:spTree>
    <p:extLst>
      <p:ext uri="{BB962C8B-B14F-4D97-AF65-F5344CB8AC3E}">
        <p14:creationId xmlns:p14="http://schemas.microsoft.com/office/powerpoint/2010/main" val="1026846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ast punktlista">
    <p:spTree>
      <p:nvGrpSpPr>
        <p:cNvPr id="1" name=""/>
        <p:cNvGrpSpPr/>
        <p:nvPr/>
      </p:nvGrpSpPr>
      <p:grpSpPr>
        <a:xfrm>
          <a:off x="0" y="0"/>
          <a:ext cx="0" cy="0"/>
          <a:chOff x="0" y="0"/>
          <a:chExt cx="0" cy="0"/>
        </a:xfrm>
      </p:grpSpPr>
      <p:sp>
        <p:nvSpPr>
          <p:cNvPr id="7" name="Rektangel 6"/>
          <p:cNvSpPr/>
          <p:nvPr userDrawn="1"/>
        </p:nvSpPr>
        <p:spPr>
          <a:xfrm>
            <a:off x="0" y="801505"/>
            <a:ext cx="12196800" cy="47928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1353267"/>
            <a:ext cx="9279467"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414110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ndast punktlista">
    <p:spTree>
      <p:nvGrpSpPr>
        <p:cNvPr id="1" name=""/>
        <p:cNvGrpSpPr/>
        <p:nvPr/>
      </p:nvGrpSpPr>
      <p:grpSpPr>
        <a:xfrm>
          <a:off x="0" y="0"/>
          <a:ext cx="0" cy="0"/>
          <a:chOff x="0" y="0"/>
          <a:chExt cx="0" cy="0"/>
        </a:xfrm>
      </p:grpSpPr>
      <p:sp>
        <p:nvSpPr>
          <p:cNvPr id="7" name="Rektangel 6"/>
          <p:cNvSpPr/>
          <p:nvPr userDrawn="1"/>
        </p:nvSpPr>
        <p:spPr>
          <a:xfrm>
            <a:off x="0" y="801505"/>
            <a:ext cx="12196800" cy="47928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800"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1068917" y="1353267"/>
            <a:ext cx="9279467" cy="3708400"/>
          </a:xfrm>
        </p:spPr>
        <p:txBody>
          <a:bodyPr/>
          <a:lstStyle>
            <a:lvl1pPr marL="373063" indent="-373063">
              <a:spcBef>
                <a:spcPts val="1000"/>
              </a:spcBef>
              <a:buSzPct val="115000"/>
              <a:buFont typeface="Arial" pitchFamily="34" charset="0"/>
              <a:buChar char="•"/>
              <a:defRPr sz="2600">
                <a:solidFill>
                  <a:srgbClr val="FFFFFF"/>
                </a:solidFill>
              </a:defRPr>
            </a:lvl1pPr>
            <a:lvl2pPr>
              <a:defRPr sz="2000">
                <a:solidFill>
                  <a:srgbClr val="FFFFFF"/>
                </a:solidFill>
              </a:defRPr>
            </a:lvl2pPr>
            <a:lvl3pPr>
              <a:defRPr sz="1600">
                <a:solidFill>
                  <a:srgbClr val="FFFFFF"/>
                </a:solidFill>
              </a:defRPr>
            </a:lvl3pPr>
            <a:lvl4pPr>
              <a:defRPr sz="1400">
                <a:solidFill>
                  <a:srgbClr val="FFFFFF"/>
                </a:solidFill>
              </a:defRPr>
            </a:lvl4pPr>
            <a:lvl5pPr>
              <a:defRPr sz="1200">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64446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p:cNvSpPr>
            <a:spLocks noGrp="1"/>
          </p:cNvSpPr>
          <p:nvPr>
            <p:ph type="title"/>
          </p:nvPr>
        </p:nvSpPr>
        <p:spPr>
          <a:xfrm>
            <a:off x="1068917" y="687600"/>
            <a:ext cx="9268800" cy="1296144"/>
          </a:xfrm>
        </p:spPr>
        <p:txBody>
          <a:bodyPr/>
          <a:lstStyle/>
          <a:p>
            <a:r>
              <a:rPr lang="sv-SE"/>
              <a:t>Klicka här för att ändra mall för rubrikformat</a:t>
            </a:r>
            <a:endParaRPr lang="sv-SE" dirty="0"/>
          </a:p>
        </p:txBody>
      </p:sp>
      <p:sp>
        <p:nvSpPr>
          <p:cNvPr id="4" name="Platshållare för datum 3"/>
          <p:cNvSpPr>
            <a:spLocks noGrp="1"/>
          </p:cNvSpPr>
          <p:nvPr>
            <p:ph type="dt" sz="half" idx="10"/>
          </p:nvPr>
        </p:nvSpPr>
        <p:spPr/>
        <p:txBody>
          <a:bodyPr/>
          <a:lstStyle/>
          <a:p>
            <a:endParaRPr lang="sv-SE" dirty="0"/>
          </a:p>
        </p:txBody>
      </p:sp>
      <p:sp>
        <p:nvSpPr>
          <p:cNvPr id="5" name="Platshållare för sidfot 4"/>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bildnummer 5"/>
          <p:cNvSpPr>
            <a:spLocks noGrp="1"/>
          </p:cNvSpPr>
          <p:nvPr>
            <p:ph type="sldNum" sz="quarter" idx="12"/>
          </p:nvPr>
        </p:nvSpPr>
        <p:spPr/>
        <p:txBody>
          <a:bodyPr/>
          <a:lstStyle/>
          <a:p>
            <a:fld id="{F3A1DABF-CD59-47A1-8187-10F3203EF599}" type="slidenum">
              <a:rPr lang="sv-SE" smtClean="0"/>
              <a:t>‹#›</a:t>
            </a:fld>
            <a:endParaRPr lang="sv-SE" dirty="0"/>
          </a:p>
        </p:txBody>
      </p:sp>
      <p:sp>
        <p:nvSpPr>
          <p:cNvPr id="8" name="Platshållare för innehåll 7"/>
          <p:cNvSpPr>
            <a:spLocks noGrp="1"/>
          </p:cNvSpPr>
          <p:nvPr>
            <p:ph sz="quarter" idx="13"/>
          </p:nvPr>
        </p:nvSpPr>
        <p:spPr>
          <a:xfrm>
            <a:off x="5807968" y="2060206"/>
            <a:ext cx="4540416" cy="3708400"/>
          </a:xfrm>
        </p:spPr>
        <p:txBody>
          <a:bodyPr/>
          <a:lstStyle>
            <a:lvl1pPr>
              <a:spcBef>
                <a:spcPts val="800"/>
              </a:spcBef>
              <a:defRPr sz="2600" b="0"/>
            </a:lvl1pPr>
            <a:lvl2pPr>
              <a:defRPr sz="2000"/>
            </a:lvl2pPr>
            <a:lvl3pPr>
              <a:defRPr sz="1600"/>
            </a:lvl3pPr>
            <a:lvl4pPr>
              <a:defRPr sz="1400"/>
            </a:lvl4pPr>
            <a:lvl5pPr marL="927100" indent="0">
              <a:buNone/>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text 9"/>
          <p:cNvSpPr>
            <a:spLocks noGrp="1"/>
          </p:cNvSpPr>
          <p:nvPr>
            <p:ph type="body" sz="quarter" idx="14" hasCustomPrompt="1"/>
          </p:nvPr>
        </p:nvSpPr>
        <p:spPr>
          <a:xfrm>
            <a:off x="1" y="2113906"/>
            <a:ext cx="5422900" cy="3455988"/>
          </a:xfrm>
          <a:solidFill>
            <a:schemeClr val="accent4"/>
          </a:solidFill>
          <a:ln>
            <a:noFill/>
          </a:ln>
        </p:spPr>
        <p:txBody>
          <a:bodyPr lIns="180000" tIns="180000" rIns="180000" bIns="180000" anchor="ctr" anchorCtr="1"/>
          <a:lstStyle>
            <a:lvl1pPr marL="0" indent="0" algn="ctr">
              <a:buNone/>
              <a:defRPr sz="2600" b="0" i="1">
                <a:solidFill>
                  <a:srgbClr val="FFFFFF"/>
                </a:solidFill>
              </a:defRPr>
            </a:lvl1pPr>
            <a:lvl2pPr>
              <a:defRPr sz="3000" b="0" i="1">
                <a:solidFill>
                  <a:srgbClr val="E6C99B"/>
                </a:solidFill>
              </a:defRPr>
            </a:lvl2pPr>
            <a:lvl3pPr>
              <a:defRPr sz="3000" b="0" i="1">
                <a:solidFill>
                  <a:srgbClr val="E6C99B"/>
                </a:solidFill>
              </a:defRPr>
            </a:lvl3pPr>
            <a:lvl4pPr>
              <a:defRPr sz="3000" b="0" i="1">
                <a:solidFill>
                  <a:srgbClr val="E6C99B"/>
                </a:solidFill>
              </a:defRPr>
            </a:lvl4pPr>
            <a:lvl5pPr>
              <a:defRPr sz="3000" b="0" i="1">
                <a:solidFill>
                  <a:srgbClr val="E6C99B"/>
                </a:solidFill>
              </a:defRPr>
            </a:lvl5pPr>
          </a:lstStyle>
          <a:p>
            <a:pPr lvl="0"/>
            <a:r>
              <a:rPr lang="sv-SE" dirty="0"/>
              <a:t>Klicka här för att </a:t>
            </a:r>
            <a:br>
              <a:rPr lang="sv-SE" dirty="0"/>
            </a:br>
            <a:r>
              <a:rPr lang="sv-SE" dirty="0"/>
              <a:t>ändra format på bakgrundstexten</a:t>
            </a:r>
          </a:p>
        </p:txBody>
      </p:sp>
    </p:spTree>
    <p:extLst>
      <p:ext uri="{BB962C8B-B14F-4D97-AF65-F5344CB8AC3E}">
        <p14:creationId xmlns:p14="http://schemas.microsoft.com/office/powerpoint/2010/main" val="3063518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071792" y="686594"/>
            <a:ext cx="9268800" cy="1296144"/>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1068918" y="2057400"/>
            <a:ext cx="9268485" cy="3695131"/>
          </a:xfrm>
          <a:prstGeom prst="rect">
            <a:avLst/>
          </a:prstGeom>
        </p:spPr>
        <p:txBody>
          <a:bodyPr vert="horz" lIns="0" tIns="0" rIns="0" bIns="0" rtlCol="0" anchor="t" anchorCtr="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9896121" y="6295896"/>
            <a:ext cx="1536170" cy="267235"/>
          </a:xfrm>
          <a:prstGeom prst="rect">
            <a:avLst/>
          </a:prstGeom>
        </p:spPr>
        <p:txBody>
          <a:bodyPr vert="horz" lIns="0" tIns="0" rIns="0" bIns="0" rtlCol="0" anchor="ctr"/>
          <a:lstStyle>
            <a:lvl1pPr algn="l">
              <a:defRPr sz="800">
                <a:solidFill>
                  <a:schemeClr val="accent4"/>
                </a:solidFill>
                <a:latin typeface="Arial" panose="020B0604020202020204" pitchFamily="34" charset="0"/>
                <a:cs typeface="Arial" panose="020B0604020202020204" pitchFamily="34" charset="0"/>
              </a:defRPr>
            </a:lvl1pPr>
          </a:lstStyle>
          <a:p>
            <a:endParaRPr lang="sv-SE" dirty="0"/>
          </a:p>
        </p:txBody>
      </p:sp>
      <p:sp>
        <p:nvSpPr>
          <p:cNvPr id="5" name="Platshållare för sidfot 4"/>
          <p:cNvSpPr>
            <a:spLocks noGrp="1"/>
          </p:cNvSpPr>
          <p:nvPr>
            <p:ph type="ftr" sz="quarter" idx="3"/>
          </p:nvPr>
        </p:nvSpPr>
        <p:spPr>
          <a:xfrm>
            <a:off x="2753728" y="6295894"/>
            <a:ext cx="5400000" cy="267235"/>
          </a:xfrm>
          <a:prstGeom prst="rect">
            <a:avLst/>
          </a:prstGeom>
        </p:spPr>
        <p:txBody>
          <a:bodyPr vert="horz" lIns="0" tIns="0" rIns="0" bIns="0" rtlCol="0" anchor="ctr"/>
          <a:lstStyle>
            <a:lvl1pPr algn="l">
              <a:defRPr sz="800">
                <a:solidFill>
                  <a:schemeClr val="accent4"/>
                </a:solidFill>
                <a:latin typeface="Arial" panose="020B0604020202020204" pitchFamily="34" charset="0"/>
                <a:cs typeface="Arial" panose="020B0604020202020204" pitchFamily="34" charset="0"/>
              </a:defRPr>
            </a:lvl1pPr>
          </a:lstStyle>
          <a:p>
            <a:r>
              <a:rPr lang="sv-SE"/>
              <a:t>Sveriges kunskapsmyndighet för vård och omsorg </a:t>
            </a:r>
            <a:endParaRPr lang="sv-SE" dirty="0"/>
          </a:p>
        </p:txBody>
      </p:sp>
      <p:sp>
        <p:nvSpPr>
          <p:cNvPr id="6" name="Platshållare för bildnummer 5"/>
          <p:cNvSpPr>
            <a:spLocks noGrp="1"/>
          </p:cNvSpPr>
          <p:nvPr>
            <p:ph type="sldNum" sz="quarter" idx="4"/>
          </p:nvPr>
        </p:nvSpPr>
        <p:spPr>
          <a:xfrm>
            <a:off x="11211984" y="6295895"/>
            <a:ext cx="576725" cy="267235"/>
          </a:xfrm>
          <a:prstGeom prst="rect">
            <a:avLst/>
          </a:prstGeom>
        </p:spPr>
        <p:txBody>
          <a:bodyPr vert="horz" lIns="0" tIns="0" rIns="0" bIns="0" rtlCol="0" anchor="ctr"/>
          <a:lstStyle>
            <a:lvl1pPr algn="r">
              <a:defRPr sz="800">
                <a:solidFill>
                  <a:schemeClr val="accent4"/>
                </a:solidFill>
                <a:latin typeface="Arial" panose="020B0604020202020204" pitchFamily="34" charset="0"/>
                <a:cs typeface="Arial" panose="020B0604020202020204" pitchFamily="34" charset="0"/>
              </a:defRPr>
            </a:lvl1pPr>
          </a:lstStyle>
          <a:p>
            <a:fld id="{F3A1DABF-CD59-47A1-8187-10F3203EF599}" type="slidenum">
              <a:rPr lang="sv-SE" smtClean="0"/>
              <a:pPr/>
              <a:t>‹#›</a:t>
            </a:fld>
            <a:endParaRPr lang="sv-SE" dirty="0"/>
          </a:p>
        </p:txBody>
      </p:sp>
      <p:cxnSp>
        <p:nvCxnSpPr>
          <p:cNvPr id="9" name="Rak 8"/>
          <p:cNvCxnSpPr/>
          <p:nvPr/>
        </p:nvCxnSpPr>
        <p:spPr>
          <a:xfrm>
            <a:off x="-483079" y="5652398"/>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a:off x="-483079" y="6195324"/>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2" name="Rak 11"/>
          <p:cNvCxnSpPr/>
          <p:nvPr/>
        </p:nvCxnSpPr>
        <p:spPr>
          <a:xfrm>
            <a:off x="-483079" y="2120322"/>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483079" y="702175"/>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4" name="Rak 13"/>
          <p:cNvCxnSpPr/>
          <p:nvPr/>
        </p:nvCxnSpPr>
        <p:spPr>
          <a:xfrm>
            <a:off x="12353029" y="5652398"/>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5" name="Rak 14"/>
          <p:cNvCxnSpPr/>
          <p:nvPr/>
        </p:nvCxnSpPr>
        <p:spPr>
          <a:xfrm>
            <a:off x="12353029" y="6195324"/>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12353029" y="2120322"/>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12353029" y="702175"/>
            <a:ext cx="333555" cy="0"/>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V="1">
            <a:off x="1070115"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flipV="1">
            <a:off x="10335684" y="-229676"/>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1070115"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V="1">
            <a:off x="10335684" y="6923599"/>
            <a:ext cx="0" cy="138022"/>
          </a:xfrm>
          <a:prstGeom prst="line">
            <a:avLst/>
          </a:prstGeom>
          <a:ln>
            <a:solidFill>
              <a:srgbClr val="00263E"/>
            </a:solidFill>
          </a:ln>
        </p:spPr>
        <p:style>
          <a:lnRef idx="1">
            <a:schemeClr val="accent1"/>
          </a:lnRef>
          <a:fillRef idx="0">
            <a:schemeClr val="accent1"/>
          </a:fillRef>
          <a:effectRef idx="0">
            <a:schemeClr val="accent1"/>
          </a:effectRef>
          <a:fontRef idx="minor">
            <a:schemeClr val="tx1"/>
          </a:fontRef>
        </p:style>
      </p:cxnSp>
      <p:pic>
        <p:nvPicPr>
          <p:cNvPr id="23" name="Bildobjekt 22"/>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099097" y="6210000"/>
            <a:ext cx="1396800" cy="293233"/>
          </a:xfrm>
          <a:prstGeom prst="rect">
            <a:avLst/>
          </a:prstGeom>
        </p:spPr>
      </p:pic>
    </p:spTree>
    <p:extLst>
      <p:ext uri="{BB962C8B-B14F-4D97-AF65-F5344CB8AC3E}">
        <p14:creationId xmlns:p14="http://schemas.microsoft.com/office/powerpoint/2010/main" val="40643093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9" r:id="rId3"/>
    <p:sldLayoutId id="2147483650" r:id="rId4"/>
    <p:sldLayoutId id="2147483665" r:id="rId5"/>
    <p:sldLayoutId id="2147483661" r:id="rId6"/>
    <p:sldLayoutId id="2147483662" r:id="rId7"/>
    <p:sldLayoutId id="2147483700" r:id="rId8"/>
    <p:sldLayoutId id="2147483663" r:id="rId9"/>
    <p:sldLayoutId id="2147483664" r:id="rId10"/>
    <p:sldLayoutId id="2147483703" r:id="rId11"/>
    <p:sldLayoutId id="2147483702" r:id="rId12"/>
    <p:sldLayoutId id="2147483704" r:id="rId13"/>
    <p:sldLayoutId id="2147483667" r:id="rId14"/>
    <p:sldLayoutId id="2147483705" r:id="rId15"/>
    <p:sldLayoutId id="2147483670" r:id="rId16"/>
    <p:sldLayoutId id="2147483668" r:id="rId17"/>
    <p:sldLayoutId id="2147483707" r:id="rId18"/>
    <p:sldLayoutId id="2147483706" r:id="rId19"/>
    <p:sldLayoutId id="2147483708" r:id="rId20"/>
    <p:sldLayoutId id="2147483709" r:id="rId21"/>
    <p:sldLayoutId id="2147483666" r:id="rId22"/>
    <p:sldLayoutId id="2147483669" r:id="rId23"/>
    <p:sldLayoutId id="2147483655" r:id="rId24"/>
    <p:sldLayoutId id="2147483654" r:id="rId25"/>
    <p:sldLayoutId id="2147483698" r:id="rId26"/>
  </p:sldLayoutIdLst>
  <p:hf sldNum="0" hdr="0"/>
  <p:txStyles>
    <p:titleStyle>
      <a:lvl1pPr algn="l" defTabSz="914400" rtl="0" eaLnBrk="1" latinLnBrk="0" hangingPunct="1">
        <a:spcBef>
          <a:spcPct val="0"/>
        </a:spcBef>
        <a:buNone/>
        <a:defRPr sz="3400" b="1" kern="1200">
          <a:solidFill>
            <a:schemeClr val="accent4"/>
          </a:solidFill>
          <a:latin typeface="Arial" panose="020B0604020202020204" pitchFamily="34" charset="0"/>
          <a:ea typeface="+mj-ea"/>
          <a:cs typeface="Arial" panose="020B0604020202020204" pitchFamily="34" charset="0"/>
        </a:defRPr>
      </a:lvl1pPr>
    </p:titleStyle>
    <p:bodyStyle>
      <a:lvl1pPr marL="271463" indent="-271463" algn="l" defTabSz="914400" rtl="0" eaLnBrk="1" latinLnBrk="0" hangingPunct="1">
        <a:spcBef>
          <a:spcPts val="1900"/>
        </a:spcBef>
        <a:spcAft>
          <a:spcPts val="800"/>
        </a:spcAft>
        <a:buSzPct val="115000"/>
        <a:buFont typeface="Century Gothic" pitchFamily="34" charset="0"/>
        <a:buChar char="•"/>
        <a:defRPr sz="1900" b="1" kern="1200">
          <a:solidFill>
            <a:schemeClr val="accent4"/>
          </a:solidFill>
          <a:latin typeface="Arial" panose="020B0604020202020204" pitchFamily="34" charset="0"/>
          <a:ea typeface="+mn-ea"/>
          <a:cs typeface="Arial" panose="020B0604020202020204" pitchFamily="34" charset="0"/>
        </a:defRPr>
      </a:lvl1pPr>
      <a:lvl2pPr marL="520700" indent="-234950" algn="l" defTabSz="914400" rtl="0" eaLnBrk="1" latinLnBrk="0" hangingPunct="1">
        <a:spcBef>
          <a:spcPts val="0"/>
        </a:spcBef>
        <a:spcAft>
          <a:spcPts val="800"/>
        </a:spcAft>
        <a:buFont typeface="Arial" pitchFamily="34" charset="0"/>
        <a:buChar char="–"/>
        <a:defRPr sz="1900" b="0" kern="1200">
          <a:solidFill>
            <a:schemeClr val="accent4"/>
          </a:solidFill>
          <a:latin typeface="Arial" panose="020B0604020202020204" pitchFamily="34" charset="0"/>
          <a:ea typeface="+mn-ea"/>
          <a:cs typeface="Arial" panose="020B0604020202020204" pitchFamily="34" charset="0"/>
        </a:defRPr>
      </a:lvl2pPr>
      <a:lvl3pPr marL="711200" indent="-171450" algn="l" defTabSz="914400" rtl="0" eaLnBrk="1" latinLnBrk="0" hangingPunct="1">
        <a:spcBef>
          <a:spcPts val="0"/>
        </a:spcBef>
        <a:spcAft>
          <a:spcPts val="800"/>
        </a:spcAft>
        <a:buFont typeface="Arial" pitchFamily="34" charset="0"/>
        <a:buChar char="•"/>
        <a:defRPr sz="1600" b="0" kern="1200">
          <a:solidFill>
            <a:schemeClr val="accent4"/>
          </a:solidFill>
          <a:latin typeface="Arial" panose="020B0604020202020204" pitchFamily="34" charset="0"/>
          <a:ea typeface="+mn-ea"/>
          <a:cs typeface="Arial" panose="020B0604020202020204" pitchFamily="34" charset="0"/>
        </a:defRPr>
      </a:lvl3pPr>
      <a:lvl4pPr marL="920750" indent="-196850" algn="l" defTabSz="914400" rtl="0" eaLnBrk="1" latinLnBrk="0" hangingPunct="1">
        <a:spcBef>
          <a:spcPts val="0"/>
        </a:spcBef>
        <a:spcAft>
          <a:spcPts val="800"/>
        </a:spcAft>
        <a:buFont typeface="Arial" pitchFamily="34" charset="0"/>
        <a:buChar char="–"/>
        <a:defRPr sz="1400" b="0" kern="1200">
          <a:solidFill>
            <a:schemeClr val="accent4"/>
          </a:solidFill>
          <a:latin typeface="Arial" panose="020B0604020202020204" pitchFamily="34" charset="0"/>
          <a:ea typeface="+mn-ea"/>
          <a:cs typeface="Arial" panose="020B0604020202020204" pitchFamily="34" charset="0"/>
        </a:defRPr>
      </a:lvl4pPr>
      <a:lvl5pPr marL="1073150" indent="-146050" algn="l" defTabSz="914400" rtl="0" eaLnBrk="1" latinLnBrk="0" hangingPunct="1">
        <a:spcBef>
          <a:spcPts val="0"/>
        </a:spcBef>
        <a:spcAft>
          <a:spcPts val="800"/>
        </a:spcAft>
        <a:buFont typeface="Arial" pitchFamily="34" charset="0"/>
        <a:buChar char="•"/>
        <a:defRPr sz="1200" b="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ctrTitle"/>
          </p:nvPr>
        </p:nvSpPr>
        <p:spPr/>
        <p:txBody>
          <a:bodyPr/>
          <a:lstStyle/>
          <a:p>
            <a:r>
              <a:rPr lang="sv-SE" dirty="0"/>
              <a:t>Barn i familjehem - umgänge med föräldrar och andra närstående</a:t>
            </a:r>
          </a:p>
        </p:txBody>
      </p:sp>
      <p:sp>
        <p:nvSpPr>
          <p:cNvPr id="8" name="Underrubrik 7"/>
          <p:cNvSpPr>
            <a:spLocks noGrp="1"/>
          </p:cNvSpPr>
          <p:nvPr>
            <p:ph type="subTitle" idx="1"/>
          </p:nvPr>
        </p:nvSpPr>
        <p:spPr/>
        <p:txBody>
          <a:bodyPr>
            <a:normAutofit/>
          </a:bodyPr>
          <a:lstStyle/>
          <a:p>
            <a:r>
              <a:rPr lang="sv-SE" dirty="0"/>
              <a:t>Material till socialtjänsten</a:t>
            </a:r>
            <a:endParaRPr lang="sv-SE" dirty="0">
              <a:latin typeface="Arial" panose="020B0604020202020204" pitchFamily="34" charset="0"/>
              <a:cs typeface="Arial" panose="020B0604020202020204" pitchFamily="34" charset="0"/>
            </a:endParaRPr>
          </a:p>
        </p:txBody>
      </p:sp>
      <p:sp>
        <p:nvSpPr>
          <p:cNvPr id="2" name="Platshållare för datum 1"/>
          <p:cNvSpPr>
            <a:spLocks noGrp="1"/>
          </p:cNvSpPr>
          <p:nvPr>
            <p:ph type="dt" sz="half" idx="10"/>
          </p:nvPr>
        </p:nvSpPr>
        <p:spPr/>
        <p:txBody>
          <a:bodyPr/>
          <a:lstStyle/>
          <a:p>
            <a:r>
              <a:rPr lang="sv-SE" dirty="0" err="1"/>
              <a:t>Sept</a:t>
            </a:r>
            <a:r>
              <a:rPr lang="sv-SE" dirty="0"/>
              <a:t> 2022</a:t>
            </a:r>
            <a:endParaRPr lang="sv-SE" dirty="0">
              <a:latin typeface="Arial" panose="020B0604020202020204" pitchFamily="34" charset="0"/>
              <a:cs typeface="Arial" panose="020B0604020202020204" pitchFamily="34" charset="0"/>
            </a:endParaRPr>
          </a:p>
        </p:txBody>
      </p:sp>
      <p:sp>
        <p:nvSpPr>
          <p:cNvPr id="28" name="Platshållare för text 27"/>
          <p:cNvSpPr>
            <a:spLocks noGrp="1"/>
          </p:cNvSpPr>
          <p:nvPr>
            <p:ph type="body" sz="quarter" idx="14"/>
          </p:nvPr>
        </p:nvSpPr>
        <p:spPr/>
        <p:txBody>
          <a:bodyPr/>
          <a:lstStyle/>
          <a:p>
            <a:endParaRPr lang="sv-SE" b="0" dirty="0">
              <a:latin typeface="Arial" panose="020B0604020202020204" pitchFamily="34" charset="0"/>
              <a:cs typeface="Arial" panose="020B0604020202020204" pitchFamily="34" charset="0"/>
            </a:endParaRPr>
          </a:p>
        </p:txBody>
      </p:sp>
      <p:sp>
        <p:nvSpPr>
          <p:cNvPr id="3" name="Platshållare för bild 2"/>
          <p:cNvSpPr>
            <a:spLocks noGrp="1"/>
          </p:cNvSpPr>
          <p:nvPr>
            <p:ph type="pic" sz="quarter" idx="13"/>
          </p:nvPr>
        </p:nvSpPr>
        <p:spPr/>
      </p:sp>
    </p:spTree>
    <p:extLst>
      <p:ext uri="{BB962C8B-B14F-4D97-AF65-F5344CB8AC3E}">
        <p14:creationId xmlns:p14="http://schemas.microsoft.com/office/powerpoint/2010/main" val="3248606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Vad vill barnet?</a:t>
            </a:r>
          </a:p>
        </p:txBody>
      </p:sp>
      <p:sp>
        <p:nvSpPr>
          <p:cNvPr id="3" name="Platshållare för datum 2"/>
          <p:cNvSpPr>
            <a:spLocks noGrp="1"/>
          </p:cNvSpPr>
          <p:nvPr>
            <p:ph type="dt" sz="half" idx="10"/>
          </p:nvPr>
        </p:nvSpPr>
        <p:spPr/>
        <p:txBody>
          <a:bodyPr/>
          <a:lstStyle/>
          <a:p>
            <a:endParaRPr lang="sv-SE" dirty="0"/>
          </a:p>
        </p:txBody>
      </p:sp>
      <p:sp>
        <p:nvSpPr>
          <p:cNvPr id="5" name="Platshållare för text 4"/>
          <p:cNvSpPr>
            <a:spLocks noGrp="1"/>
          </p:cNvSpPr>
          <p:nvPr>
            <p:ph type="body" sz="quarter" idx="15"/>
          </p:nvPr>
        </p:nvSpPr>
        <p:spPr/>
        <p:txBody>
          <a:bodyPr/>
          <a:lstStyle/>
          <a:p>
            <a:endParaRPr lang="sv-SE" dirty="0"/>
          </a:p>
        </p:txBody>
      </p:sp>
      <p:sp>
        <p:nvSpPr>
          <p:cNvPr id="6" name="Platshållare för text 5"/>
          <p:cNvSpPr>
            <a:spLocks noGrp="1"/>
          </p:cNvSpPr>
          <p:nvPr>
            <p:ph type="body" sz="quarter" idx="16"/>
          </p:nvPr>
        </p:nvSpPr>
        <p:spPr/>
        <p:txBody>
          <a:bodyPr/>
          <a:lstStyle/>
          <a:p>
            <a:pPr marL="457200" lvl="0" indent="-457200">
              <a:buFont typeface="Arial" panose="020B0604020202020204" pitchFamily="34" charset="0"/>
              <a:buChar char="•"/>
            </a:pPr>
            <a:r>
              <a:rPr lang="sv-SE" sz="3200" dirty="0"/>
              <a:t>barnets åsikter ska vägas in</a:t>
            </a:r>
          </a:p>
          <a:p>
            <a:pPr marL="0" lvl="0" indent="0">
              <a:buNone/>
            </a:pPr>
            <a:endParaRPr lang="sv-SE" sz="3200" dirty="0"/>
          </a:p>
          <a:p>
            <a:pPr marL="457200" lvl="0" indent="-457200">
              <a:buFont typeface="Arial" panose="020B0604020202020204" pitchFamily="34" charset="0"/>
              <a:buChar char="•"/>
            </a:pPr>
            <a:r>
              <a:rPr lang="sv-SE" sz="3200" dirty="0"/>
              <a:t>respektera om barnet inte vill</a:t>
            </a:r>
          </a:p>
        </p:txBody>
      </p:sp>
      <p:sp>
        <p:nvSpPr>
          <p:cNvPr id="7" name="Footer Placeholder 6">
            <a:extLst>
              <a:ext uri="{FF2B5EF4-FFF2-40B4-BE49-F238E27FC236}">
                <a16:creationId xmlns:a16="http://schemas.microsoft.com/office/drawing/2014/main" id="{59C0DA43-FF04-4DD8-908E-795A126F63E1}"/>
              </a:ext>
            </a:extLst>
          </p:cNvPr>
          <p:cNvSpPr>
            <a:spLocks noGrp="1"/>
          </p:cNvSpPr>
          <p:nvPr>
            <p:ph type="ftr" sz="quarter" idx="11"/>
          </p:nvPr>
        </p:nvSpPr>
        <p:spPr/>
        <p:txBody>
          <a:bodyPr/>
          <a:lstStyle/>
          <a:p>
            <a:r>
              <a:rPr lang="sv-SE"/>
              <a:t>Sveriges kunskapsmyndighet för vård och omsorg </a:t>
            </a:r>
            <a:endParaRPr lang="sv-SE" dirty="0"/>
          </a:p>
        </p:txBody>
      </p:sp>
      <p:pic>
        <p:nvPicPr>
          <p:cNvPr id="17" name="Platshållare för bild 14">
            <a:extLst>
              <a:ext uri="{FF2B5EF4-FFF2-40B4-BE49-F238E27FC236}">
                <a16:creationId xmlns:a16="http://schemas.microsoft.com/office/drawing/2014/main" id="{6DAFD8B2-2667-45D1-A1D9-AB2B74F7CE1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3046" b="13046"/>
          <a:stretch>
            <a:fillRect/>
          </a:stretch>
        </p:blipFill>
        <p:spPr>
          <a:xfrm>
            <a:off x="5764964" y="1725108"/>
            <a:ext cx="4398962" cy="3810000"/>
          </a:xfrm>
        </p:spPr>
      </p:pic>
    </p:spTree>
    <p:extLst>
      <p:ext uri="{BB962C8B-B14F-4D97-AF65-F5344CB8AC3E}">
        <p14:creationId xmlns:p14="http://schemas.microsoft.com/office/powerpoint/2010/main" val="74363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Trygghet och säkerhet vägas in</a:t>
            </a:r>
            <a:br>
              <a:rPr lang="sv-SE" dirty="0"/>
            </a:b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bild 3"/>
          <p:cNvSpPr>
            <a:spLocks noGrp="1"/>
          </p:cNvSpPr>
          <p:nvPr>
            <p:ph type="pic" sz="quarter" idx="14"/>
          </p:nvPr>
        </p:nvSpPr>
        <p:spPr/>
      </p:sp>
      <p:sp>
        <p:nvSpPr>
          <p:cNvPr id="5" name="Platshållare för text 4"/>
          <p:cNvSpPr>
            <a:spLocks noGrp="1"/>
          </p:cNvSpPr>
          <p:nvPr>
            <p:ph type="body" sz="quarter" idx="15"/>
          </p:nvPr>
        </p:nvSpPr>
        <p:spPr/>
        <p:txBody>
          <a:bodyPr/>
          <a:lstStyle/>
          <a:p>
            <a:endParaRPr lang="sv-SE" dirty="0"/>
          </a:p>
        </p:txBody>
      </p:sp>
      <p:sp>
        <p:nvSpPr>
          <p:cNvPr id="6" name="Platshållare för text 5"/>
          <p:cNvSpPr>
            <a:spLocks noGrp="1"/>
          </p:cNvSpPr>
          <p:nvPr>
            <p:ph type="body" sz="quarter" idx="16"/>
          </p:nvPr>
        </p:nvSpPr>
        <p:spPr/>
        <p:txBody>
          <a:bodyPr/>
          <a:lstStyle/>
          <a:p>
            <a:pPr marL="457200" indent="-457200">
              <a:buFont typeface="Arial" panose="020B0604020202020204" pitchFamily="34" charset="0"/>
              <a:buChar char="•"/>
            </a:pPr>
            <a:r>
              <a:rPr lang="sv-SE" dirty="0"/>
              <a:t>Barnet skyddas från kontakter som kan innebära risker.</a:t>
            </a:r>
          </a:p>
          <a:p>
            <a:pPr marL="0" indent="0">
              <a:buNone/>
            </a:pPr>
            <a:endParaRPr lang="sv-SE" dirty="0"/>
          </a:p>
          <a:p>
            <a:pPr marL="457200" indent="-457200">
              <a:buFont typeface="Arial" panose="020B0604020202020204" pitchFamily="34" charset="0"/>
              <a:buChar char="•"/>
            </a:pPr>
            <a:r>
              <a:rPr lang="sv-SE" dirty="0"/>
              <a:t>Barnet behöver känna trygghet inför umgänget.</a:t>
            </a:r>
          </a:p>
        </p:txBody>
      </p:sp>
      <p:sp>
        <p:nvSpPr>
          <p:cNvPr id="7" name="Footer Placeholder 6">
            <a:extLst>
              <a:ext uri="{FF2B5EF4-FFF2-40B4-BE49-F238E27FC236}">
                <a16:creationId xmlns:a16="http://schemas.microsoft.com/office/drawing/2014/main" id="{0A03C677-6D24-4E63-B0B1-2D4141BC10D5}"/>
              </a:ext>
            </a:extLst>
          </p:cNvPr>
          <p:cNvSpPr>
            <a:spLocks noGrp="1"/>
          </p:cNvSpPr>
          <p:nvPr>
            <p:ph type="ftr" sz="quarter" idx="11"/>
          </p:nvPr>
        </p:nvSpPr>
        <p:spPr/>
        <p:txBody>
          <a:bodyPr/>
          <a:lstStyle/>
          <a:p>
            <a:r>
              <a:rPr lang="sv-SE"/>
              <a:t>Sveriges kunskapsmyndighet för vård och omsorg </a:t>
            </a:r>
            <a:endParaRPr lang="sv-SE" dirty="0"/>
          </a:p>
        </p:txBody>
      </p:sp>
      <p:pic>
        <p:nvPicPr>
          <p:cNvPr id="8" name="Platshållare för bild 11">
            <a:extLst>
              <a:ext uri="{FF2B5EF4-FFF2-40B4-BE49-F238E27FC236}">
                <a16:creationId xmlns:a16="http://schemas.microsoft.com/office/drawing/2014/main" id="{F22E2105-6D27-4A6B-9CA5-5DDEB7B7C593}"/>
              </a:ext>
            </a:extLst>
          </p:cNvPr>
          <p:cNvPicPr>
            <a:picLocks noChangeAspect="1"/>
          </p:cNvPicPr>
          <p:nvPr/>
        </p:nvPicPr>
        <p:blipFill>
          <a:blip r:embed="rId3">
            <a:extLst>
              <a:ext uri="{28A0092B-C50C-407E-A947-70E740481C1C}">
                <a14:useLocalDpi xmlns:a14="http://schemas.microsoft.com/office/drawing/2010/main" val="0"/>
              </a:ext>
            </a:extLst>
          </a:blip>
          <a:srcRect t="14805" b="14805"/>
          <a:stretch>
            <a:fillRect/>
          </a:stretch>
        </p:blipFill>
        <p:spPr>
          <a:xfrm>
            <a:off x="1068918" y="2147358"/>
            <a:ext cx="3515274" cy="3441117"/>
          </a:xfrm>
          <a:prstGeom prst="rect">
            <a:avLst/>
          </a:prstGeom>
        </p:spPr>
      </p:pic>
    </p:spTree>
    <p:extLst>
      <p:ext uri="{BB962C8B-B14F-4D97-AF65-F5344CB8AC3E}">
        <p14:creationId xmlns:p14="http://schemas.microsoft.com/office/powerpoint/2010/main" val="1069445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Vad göra och var träffas?</a:t>
            </a:r>
          </a:p>
        </p:txBody>
      </p:sp>
      <p:sp>
        <p:nvSpPr>
          <p:cNvPr id="3" name="Platshållare för datum 2"/>
          <p:cNvSpPr>
            <a:spLocks noGrp="1"/>
          </p:cNvSpPr>
          <p:nvPr>
            <p:ph type="dt" sz="half" idx="10"/>
          </p:nvPr>
        </p:nvSpPr>
        <p:spPr/>
        <p:txBody>
          <a:bodyPr/>
          <a:lstStyle/>
          <a:p>
            <a:endParaRPr lang="sv-SE" dirty="0"/>
          </a:p>
        </p:txBody>
      </p:sp>
      <p:sp>
        <p:nvSpPr>
          <p:cNvPr id="4" name="Platshållare för innehåll 3"/>
          <p:cNvSpPr>
            <a:spLocks noGrp="1"/>
          </p:cNvSpPr>
          <p:nvPr>
            <p:ph sz="quarter" idx="13"/>
          </p:nvPr>
        </p:nvSpPr>
        <p:spPr/>
        <p:txBody>
          <a:bodyPr/>
          <a:lstStyle/>
          <a:p>
            <a:pPr marL="457200" indent="-457200">
              <a:buFont typeface="Arial" panose="020B0604020202020204" pitchFamily="34" charset="0"/>
              <a:buChar char="•"/>
            </a:pPr>
            <a:r>
              <a:rPr lang="sv-SE" sz="3200" dirty="0"/>
              <a:t>barnets behov och önskan</a:t>
            </a:r>
          </a:p>
          <a:p>
            <a:pPr marL="457200" indent="-457200">
              <a:buFont typeface="Arial" panose="020B0604020202020204" pitchFamily="34" charset="0"/>
              <a:buChar char="•"/>
            </a:pPr>
            <a:r>
              <a:rPr lang="sv-SE" sz="3200" dirty="0"/>
              <a:t>umgängespersonens förutsättningar och förmågor</a:t>
            </a:r>
          </a:p>
          <a:p>
            <a:pPr marL="457200" indent="-457200">
              <a:buFont typeface="Arial" panose="020B0604020202020204" pitchFamily="34" charset="0"/>
              <a:buChar char="•"/>
            </a:pPr>
            <a:r>
              <a:rPr lang="sv-SE" sz="3200" dirty="0"/>
              <a:t>umgänget hänga ihop med syftet</a:t>
            </a:r>
          </a:p>
          <a:p>
            <a:pPr marL="457200" indent="-457200">
              <a:buFont typeface="Arial" panose="020B0604020202020204" pitchFamily="34" charset="0"/>
              <a:buChar char="•"/>
            </a:pPr>
            <a:r>
              <a:rPr lang="sv-SE" sz="3200" dirty="0"/>
              <a:t>kontakter via telefon eller internet uppmärksammas</a:t>
            </a:r>
          </a:p>
        </p:txBody>
      </p:sp>
      <p:sp>
        <p:nvSpPr>
          <p:cNvPr id="5" name="Footer Placeholder 4">
            <a:extLst>
              <a:ext uri="{FF2B5EF4-FFF2-40B4-BE49-F238E27FC236}">
                <a16:creationId xmlns:a16="http://schemas.microsoft.com/office/drawing/2014/main" id="{C3B79932-9909-473D-BD77-23A2B6FCD5D9}"/>
              </a:ext>
            </a:extLst>
          </p:cNvPr>
          <p:cNvSpPr>
            <a:spLocks noGrp="1"/>
          </p:cNvSpPr>
          <p:nvPr>
            <p:ph type="ftr" sz="quarter" idx="11"/>
          </p:nvPr>
        </p:nvSpPr>
        <p:spPr/>
        <p:txBody>
          <a:bodyPr/>
          <a:lstStyle/>
          <a:p>
            <a:r>
              <a:rPr lang="sv-SE"/>
              <a:t>Sveriges kunskapsmyndighet för vård och omsorg </a:t>
            </a:r>
            <a:endParaRPr lang="sv-SE" dirty="0"/>
          </a:p>
        </p:txBody>
      </p:sp>
    </p:spTree>
    <p:extLst>
      <p:ext uri="{BB962C8B-B14F-4D97-AF65-F5344CB8AC3E}">
        <p14:creationId xmlns:p14="http://schemas.microsoft.com/office/powerpoint/2010/main" val="3054640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Förmedla bedömningen</a:t>
            </a:r>
            <a:br>
              <a:rPr lang="sv-SE" dirty="0"/>
            </a:b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bild 3"/>
          <p:cNvSpPr>
            <a:spLocks noGrp="1"/>
          </p:cNvSpPr>
          <p:nvPr>
            <p:ph type="pic" sz="quarter" idx="14"/>
          </p:nvPr>
        </p:nvSpPr>
        <p:spPr/>
      </p:sp>
      <p:sp>
        <p:nvSpPr>
          <p:cNvPr id="5" name="Platshållare för text 4"/>
          <p:cNvSpPr>
            <a:spLocks noGrp="1"/>
          </p:cNvSpPr>
          <p:nvPr>
            <p:ph type="body" sz="quarter" idx="15"/>
          </p:nvPr>
        </p:nvSpPr>
        <p:spPr/>
        <p:txBody>
          <a:bodyPr/>
          <a:lstStyle/>
          <a:p>
            <a:endParaRPr lang="sv-SE" dirty="0"/>
          </a:p>
        </p:txBody>
      </p:sp>
      <p:sp>
        <p:nvSpPr>
          <p:cNvPr id="6" name="Platshållare för text 5"/>
          <p:cNvSpPr>
            <a:spLocks noGrp="1"/>
          </p:cNvSpPr>
          <p:nvPr>
            <p:ph type="body" sz="quarter" idx="16"/>
          </p:nvPr>
        </p:nvSpPr>
        <p:spPr/>
        <p:txBody>
          <a:bodyPr/>
          <a:lstStyle/>
          <a:p>
            <a:pPr marL="0" indent="0">
              <a:buNone/>
            </a:pPr>
            <a:r>
              <a:rPr lang="sv-SE" sz="3200" dirty="0"/>
              <a:t>Berätta hur umgänget ska se ut och varför</a:t>
            </a:r>
          </a:p>
          <a:p>
            <a:pPr marL="0" indent="0">
              <a:buNone/>
            </a:pPr>
            <a:r>
              <a:rPr lang="sv-SE" sz="2000" b="0" dirty="0"/>
              <a:t>Ge information flera gånger under uppväxten.</a:t>
            </a:r>
          </a:p>
          <a:p>
            <a:pPr marL="0" indent="0">
              <a:buNone/>
            </a:pPr>
            <a:endParaRPr lang="sv-SE" dirty="0"/>
          </a:p>
        </p:txBody>
      </p:sp>
      <p:sp>
        <p:nvSpPr>
          <p:cNvPr id="7" name="Footer Placeholder 6">
            <a:extLst>
              <a:ext uri="{FF2B5EF4-FFF2-40B4-BE49-F238E27FC236}">
                <a16:creationId xmlns:a16="http://schemas.microsoft.com/office/drawing/2014/main" id="{0A03C677-6D24-4E63-B0B1-2D4141BC10D5}"/>
              </a:ext>
            </a:extLst>
          </p:cNvPr>
          <p:cNvSpPr>
            <a:spLocks noGrp="1"/>
          </p:cNvSpPr>
          <p:nvPr>
            <p:ph type="ftr" sz="quarter" idx="11"/>
          </p:nvPr>
        </p:nvSpPr>
        <p:spPr/>
        <p:txBody>
          <a:bodyPr/>
          <a:lstStyle/>
          <a:p>
            <a:r>
              <a:rPr lang="sv-SE"/>
              <a:t>Sveriges kunskapsmyndighet för vård och omsorg </a:t>
            </a:r>
            <a:endParaRPr lang="sv-SE" dirty="0"/>
          </a:p>
        </p:txBody>
      </p:sp>
      <p:pic>
        <p:nvPicPr>
          <p:cNvPr id="9" name="Platshållare för bild 7">
            <a:extLst>
              <a:ext uri="{FF2B5EF4-FFF2-40B4-BE49-F238E27FC236}">
                <a16:creationId xmlns:a16="http://schemas.microsoft.com/office/drawing/2014/main" id="{4B63662D-5A78-4FE8-9D85-EAB001887E80}"/>
              </a:ext>
            </a:extLst>
          </p:cNvPr>
          <p:cNvPicPr>
            <a:picLocks noChangeAspect="1"/>
          </p:cNvPicPr>
          <p:nvPr/>
        </p:nvPicPr>
        <p:blipFill>
          <a:blip r:embed="rId3">
            <a:extLst>
              <a:ext uri="{28A0092B-C50C-407E-A947-70E740481C1C}">
                <a14:useLocalDpi xmlns:a14="http://schemas.microsoft.com/office/drawing/2010/main" val="0"/>
              </a:ext>
            </a:extLst>
          </a:blip>
          <a:srcRect t="5433" b="5433"/>
          <a:stretch>
            <a:fillRect/>
          </a:stretch>
        </p:blipFill>
        <p:spPr>
          <a:xfrm>
            <a:off x="1068918" y="2127600"/>
            <a:ext cx="3405546" cy="3441117"/>
          </a:xfrm>
          <a:prstGeom prst="rect">
            <a:avLst/>
          </a:prstGeom>
        </p:spPr>
      </p:pic>
    </p:spTree>
    <p:extLst>
      <p:ext uri="{BB962C8B-B14F-4D97-AF65-F5344CB8AC3E}">
        <p14:creationId xmlns:p14="http://schemas.microsoft.com/office/powerpoint/2010/main" val="1971433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D82BD3DC-AF62-4A40-8491-B475E639D1D6}"/>
              </a:ext>
            </a:extLst>
          </p:cNvPr>
          <p:cNvPicPr>
            <a:picLocks noGrp="1" noChangeAspect="1"/>
          </p:cNvPicPr>
          <p:nvPr>
            <p:ph type="pic" sz="quarter" idx="13"/>
          </p:nvPr>
        </p:nvPicPr>
        <p:blipFill>
          <a:blip r:embed="rId3"/>
          <a:srcRect t="18547" b="18547"/>
          <a:stretch>
            <a:fillRect/>
          </a:stretch>
        </p:blipFill>
        <p:spPr/>
      </p:pic>
      <p:sp>
        <p:nvSpPr>
          <p:cNvPr id="3" name="Rubrik 2">
            <a:extLst>
              <a:ext uri="{FF2B5EF4-FFF2-40B4-BE49-F238E27FC236}">
                <a16:creationId xmlns:a16="http://schemas.microsoft.com/office/drawing/2014/main" id="{14C4CBC4-EF7B-4522-8C87-A19A0F7CAF0D}"/>
              </a:ext>
            </a:extLst>
          </p:cNvPr>
          <p:cNvSpPr>
            <a:spLocks noGrp="1"/>
          </p:cNvSpPr>
          <p:nvPr>
            <p:ph type="ctrTitle"/>
          </p:nvPr>
        </p:nvSpPr>
        <p:spPr/>
        <p:txBody>
          <a:bodyPr/>
          <a:lstStyle/>
          <a:p>
            <a:r>
              <a:rPr lang="sv-SE" dirty="0"/>
              <a:t>Skriftlig planering för umgänget</a:t>
            </a:r>
          </a:p>
        </p:txBody>
      </p:sp>
    </p:spTree>
    <p:extLst>
      <p:ext uri="{BB962C8B-B14F-4D97-AF65-F5344CB8AC3E}">
        <p14:creationId xmlns:p14="http://schemas.microsoft.com/office/powerpoint/2010/main" val="26945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8504BA-3818-4BCB-A8A4-38AF95B2EB7B}"/>
              </a:ext>
            </a:extLst>
          </p:cNvPr>
          <p:cNvSpPr>
            <a:spLocks noGrp="1"/>
          </p:cNvSpPr>
          <p:nvPr>
            <p:ph type="title"/>
          </p:nvPr>
        </p:nvSpPr>
        <p:spPr/>
        <p:txBody>
          <a:bodyPr/>
          <a:lstStyle/>
          <a:p>
            <a:endParaRPr lang="sv-SE" dirty="0"/>
          </a:p>
        </p:txBody>
      </p:sp>
      <p:sp>
        <p:nvSpPr>
          <p:cNvPr id="3" name="Platshållare för datum 2">
            <a:extLst>
              <a:ext uri="{FF2B5EF4-FFF2-40B4-BE49-F238E27FC236}">
                <a16:creationId xmlns:a16="http://schemas.microsoft.com/office/drawing/2014/main" id="{FEE72769-0171-4B4E-8D69-67E7132360D0}"/>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8F8F1772-C9F8-4B57-A158-157EB3006A5B}"/>
              </a:ext>
            </a:extLst>
          </p:cNvPr>
          <p:cNvSpPr>
            <a:spLocks noGrp="1"/>
          </p:cNvSpPr>
          <p:nvPr>
            <p:ph type="ftr" sz="quarter" idx="11"/>
          </p:nvPr>
        </p:nvSpPr>
        <p:spPr/>
        <p:txBody>
          <a:bodyPr/>
          <a:lstStyle/>
          <a:p>
            <a:r>
              <a:rPr lang="sv-SE"/>
              <a:t>Sveriges kunskapsmyndighet för vård och omsorg </a:t>
            </a:r>
            <a:endParaRPr lang="sv-SE" dirty="0"/>
          </a:p>
        </p:txBody>
      </p:sp>
      <p:sp>
        <p:nvSpPr>
          <p:cNvPr id="12" name="Platshållare för innehåll 11">
            <a:extLst>
              <a:ext uri="{FF2B5EF4-FFF2-40B4-BE49-F238E27FC236}">
                <a16:creationId xmlns:a16="http://schemas.microsoft.com/office/drawing/2014/main" id="{CACE8400-5CB2-4F3F-A3D8-92550D3EBD23}"/>
              </a:ext>
            </a:extLst>
          </p:cNvPr>
          <p:cNvSpPr>
            <a:spLocks noGrp="1"/>
          </p:cNvSpPr>
          <p:nvPr>
            <p:ph sz="quarter" idx="13"/>
          </p:nvPr>
        </p:nvSpPr>
        <p:spPr/>
        <p:txBody>
          <a:bodyPr/>
          <a:lstStyle/>
          <a:p>
            <a:r>
              <a:rPr lang="sv-SE" dirty="0"/>
              <a:t>Planen för umgänge i genomförandeplan eller i bilaga</a:t>
            </a:r>
          </a:p>
          <a:p>
            <a:r>
              <a:rPr lang="sv-SE" dirty="0"/>
              <a:t>En plan för varje barn</a:t>
            </a:r>
          </a:p>
          <a:p>
            <a:r>
              <a:rPr lang="sv-SE" dirty="0"/>
              <a:t>Upprättas i samband med att barnet placeras</a:t>
            </a:r>
          </a:p>
          <a:p>
            <a:r>
              <a:rPr lang="sv-SE" dirty="0"/>
              <a:t>Särskilt möte kring planen</a:t>
            </a:r>
          </a:p>
          <a:p>
            <a:r>
              <a:rPr lang="sv-SE" dirty="0"/>
              <a:t>Skapa delaktighet och möjlighet till samarbete</a:t>
            </a:r>
          </a:p>
        </p:txBody>
      </p:sp>
    </p:spTree>
    <p:extLst>
      <p:ext uri="{BB962C8B-B14F-4D97-AF65-F5344CB8AC3E}">
        <p14:creationId xmlns:p14="http://schemas.microsoft.com/office/powerpoint/2010/main" val="37579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Beslut och begränsning av umgänge</a:t>
            </a:r>
          </a:p>
        </p:txBody>
      </p:sp>
      <p:pic>
        <p:nvPicPr>
          <p:cNvPr id="6" name="Platshållare för bild 5">
            <a:extLst>
              <a:ext uri="{FF2B5EF4-FFF2-40B4-BE49-F238E27FC236}">
                <a16:creationId xmlns:a16="http://schemas.microsoft.com/office/drawing/2014/main" id="{70B78FC5-3E3D-4ACA-96DC-65D544583D1C}"/>
              </a:ext>
            </a:extLst>
          </p:cNvPr>
          <p:cNvPicPr>
            <a:picLocks noGrp="1" noChangeAspect="1"/>
          </p:cNvPicPr>
          <p:nvPr>
            <p:ph type="pic" sz="quarter" idx="13"/>
          </p:nvPr>
        </p:nvPicPr>
        <p:blipFill>
          <a:blip r:embed="rId3"/>
          <a:srcRect t="33678" b="33678"/>
          <a:stretch>
            <a:fillRect/>
          </a:stretch>
        </p:blipFill>
        <p:spPr/>
      </p:pic>
    </p:spTree>
    <p:extLst>
      <p:ext uri="{BB962C8B-B14F-4D97-AF65-F5344CB8AC3E}">
        <p14:creationId xmlns:p14="http://schemas.microsoft.com/office/powerpoint/2010/main" val="928476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207E3D-4832-4F63-B1FA-DC2E7050F247}"/>
              </a:ext>
            </a:extLst>
          </p:cNvPr>
          <p:cNvSpPr>
            <a:spLocks noGrp="1"/>
          </p:cNvSpPr>
          <p:nvPr>
            <p:ph type="title"/>
          </p:nvPr>
        </p:nvSpPr>
        <p:spPr/>
        <p:txBody>
          <a:bodyPr/>
          <a:lstStyle/>
          <a:p>
            <a:r>
              <a:rPr lang="sv-SE" dirty="0"/>
              <a:t>När barnet är placerad enligt </a:t>
            </a:r>
            <a:r>
              <a:rPr lang="sv-SE" dirty="0" err="1"/>
              <a:t>SoL</a:t>
            </a:r>
            <a:endParaRPr lang="sv-SE" dirty="0"/>
          </a:p>
        </p:txBody>
      </p:sp>
      <p:sp>
        <p:nvSpPr>
          <p:cNvPr id="3" name="Platshållare för datum 2">
            <a:extLst>
              <a:ext uri="{FF2B5EF4-FFF2-40B4-BE49-F238E27FC236}">
                <a16:creationId xmlns:a16="http://schemas.microsoft.com/office/drawing/2014/main" id="{DE4EE399-084C-4D0F-A995-EC74F21C0A6A}"/>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C75A2DC8-A798-4D77-AB35-295AE1AB7F58}"/>
              </a:ext>
            </a:extLst>
          </p:cNvPr>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 4">
            <a:extLst>
              <a:ext uri="{FF2B5EF4-FFF2-40B4-BE49-F238E27FC236}">
                <a16:creationId xmlns:a16="http://schemas.microsoft.com/office/drawing/2014/main" id="{762B687D-2E64-412D-8740-27015C84947C}"/>
              </a:ext>
            </a:extLst>
          </p:cNvPr>
          <p:cNvSpPr>
            <a:spLocks noGrp="1"/>
          </p:cNvSpPr>
          <p:nvPr>
            <p:ph type="pic" sz="quarter" idx="13"/>
          </p:nvPr>
        </p:nvSpPr>
        <p:spPr/>
      </p:sp>
      <p:sp>
        <p:nvSpPr>
          <p:cNvPr id="6" name="Platshållare för text 5">
            <a:extLst>
              <a:ext uri="{FF2B5EF4-FFF2-40B4-BE49-F238E27FC236}">
                <a16:creationId xmlns:a16="http://schemas.microsoft.com/office/drawing/2014/main" id="{29B56E90-8536-483B-A1F9-AD382389E529}"/>
              </a:ext>
            </a:extLst>
          </p:cNvPr>
          <p:cNvSpPr>
            <a:spLocks noGrp="1"/>
          </p:cNvSpPr>
          <p:nvPr>
            <p:ph type="body" sz="quarter" idx="15"/>
          </p:nvPr>
        </p:nvSpPr>
        <p:spPr/>
        <p:txBody>
          <a:bodyPr/>
          <a:lstStyle/>
          <a:p>
            <a:endParaRPr lang="sv-SE"/>
          </a:p>
        </p:txBody>
      </p:sp>
      <p:sp>
        <p:nvSpPr>
          <p:cNvPr id="8" name="Ellips 7">
            <a:extLst>
              <a:ext uri="{FF2B5EF4-FFF2-40B4-BE49-F238E27FC236}">
                <a16:creationId xmlns:a16="http://schemas.microsoft.com/office/drawing/2014/main" id="{7592DE4D-440C-4FB8-BA27-EC8F01AEFF98}"/>
              </a:ext>
            </a:extLst>
          </p:cNvPr>
          <p:cNvSpPr/>
          <p:nvPr/>
        </p:nvSpPr>
        <p:spPr>
          <a:xfrm>
            <a:off x="2336699" y="2074073"/>
            <a:ext cx="2700000" cy="1800000"/>
          </a:xfrm>
          <a:prstGeom prst="ellipse">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100" dirty="0">
                <a:solidFill>
                  <a:schemeClr val="tx1">
                    <a:lumMod val="95000"/>
                    <a:lumOff val="5000"/>
                  </a:schemeClr>
                </a:solidFill>
                <a:latin typeface="Arial" panose="020B0604020202020204" pitchFamily="34" charset="0"/>
                <a:cs typeface="Arial" panose="020B0604020202020204" pitchFamily="34" charset="0"/>
              </a:rPr>
              <a:t>Vården genomförs i samverkan</a:t>
            </a:r>
          </a:p>
        </p:txBody>
      </p:sp>
      <p:sp>
        <p:nvSpPr>
          <p:cNvPr id="9" name="Ellips 8">
            <a:extLst>
              <a:ext uri="{FF2B5EF4-FFF2-40B4-BE49-F238E27FC236}">
                <a16:creationId xmlns:a16="http://schemas.microsoft.com/office/drawing/2014/main" id="{24107EFE-6DD9-420C-8B5D-4B77876D0F0D}"/>
              </a:ext>
            </a:extLst>
          </p:cNvPr>
          <p:cNvSpPr/>
          <p:nvPr/>
        </p:nvSpPr>
        <p:spPr>
          <a:xfrm>
            <a:off x="5805303" y="2074073"/>
            <a:ext cx="2700000" cy="1800000"/>
          </a:xfrm>
          <a:prstGeom prst="ellipse">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100" dirty="0">
                <a:solidFill>
                  <a:schemeClr val="tx1">
                    <a:lumMod val="95000"/>
                    <a:lumOff val="5000"/>
                  </a:schemeClr>
                </a:solidFill>
                <a:latin typeface="Arial" panose="020B0604020202020204" pitchFamily="34" charset="0"/>
                <a:cs typeface="Arial" panose="020B0604020202020204" pitchFamily="34" charset="0"/>
              </a:rPr>
              <a:t>Barn över 15 år för egen talan</a:t>
            </a:r>
          </a:p>
        </p:txBody>
      </p:sp>
      <p:sp>
        <p:nvSpPr>
          <p:cNvPr id="10" name="Ellips 9">
            <a:extLst>
              <a:ext uri="{FF2B5EF4-FFF2-40B4-BE49-F238E27FC236}">
                <a16:creationId xmlns:a16="http://schemas.microsoft.com/office/drawing/2014/main" id="{06444EBB-FB47-4348-8D8F-8F77D4B17F6E}"/>
              </a:ext>
            </a:extLst>
          </p:cNvPr>
          <p:cNvSpPr/>
          <p:nvPr/>
        </p:nvSpPr>
        <p:spPr>
          <a:xfrm>
            <a:off x="4131555" y="3712598"/>
            <a:ext cx="2700000" cy="1800000"/>
          </a:xfrm>
          <a:prstGeom prst="ellipse">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100" dirty="0">
                <a:solidFill>
                  <a:schemeClr val="tx1">
                    <a:lumMod val="95000"/>
                    <a:lumOff val="5000"/>
                  </a:schemeClr>
                </a:solidFill>
                <a:latin typeface="Arial" panose="020B0604020202020204" pitchFamily="34" charset="0"/>
                <a:cs typeface="Arial" panose="020B0604020202020204" pitchFamily="34" charset="0"/>
              </a:rPr>
              <a:t>Planen ändras om samtycke inte finns</a:t>
            </a:r>
          </a:p>
        </p:txBody>
      </p:sp>
    </p:spTree>
    <p:extLst>
      <p:ext uri="{BB962C8B-B14F-4D97-AF65-F5344CB8AC3E}">
        <p14:creationId xmlns:p14="http://schemas.microsoft.com/office/powerpoint/2010/main" val="1479726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A3371F-E964-4B10-B9F2-48BDDBEDEB30}"/>
              </a:ext>
            </a:extLst>
          </p:cNvPr>
          <p:cNvSpPr>
            <a:spLocks noGrp="1"/>
          </p:cNvSpPr>
          <p:nvPr>
            <p:ph type="title"/>
          </p:nvPr>
        </p:nvSpPr>
        <p:spPr/>
        <p:txBody>
          <a:bodyPr/>
          <a:lstStyle/>
          <a:p>
            <a:r>
              <a:rPr lang="sv-SE" dirty="0"/>
              <a:t>När barnet är placerat enligt LVU</a:t>
            </a:r>
          </a:p>
        </p:txBody>
      </p:sp>
      <p:sp>
        <p:nvSpPr>
          <p:cNvPr id="3" name="Platshållare för datum 2">
            <a:extLst>
              <a:ext uri="{FF2B5EF4-FFF2-40B4-BE49-F238E27FC236}">
                <a16:creationId xmlns:a16="http://schemas.microsoft.com/office/drawing/2014/main" id="{1CDEE5DC-4F34-4988-9458-4E349BE0EA11}"/>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154713B7-8ABA-454A-9B0D-2E0261784FE2}"/>
              </a:ext>
            </a:extLst>
          </p:cNvPr>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 4">
            <a:extLst>
              <a:ext uri="{FF2B5EF4-FFF2-40B4-BE49-F238E27FC236}">
                <a16:creationId xmlns:a16="http://schemas.microsoft.com/office/drawing/2014/main" id="{F0E56228-5437-470E-8067-5A1D2CE28957}"/>
              </a:ext>
            </a:extLst>
          </p:cNvPr>
          <p:cNvSpPr>
            <a:spLocks noGrp="1"/>
          </p:cNvSpPr>
          <p:nvPr>
            <p:ph type="pic" sz="quarter" idx="13"/>
          </p:nvPr>
        </p:nvSpPr>
        <p:spPr>
          <a:xfrm>
            <a:off x="898661" y="1643988"/>
            <a:ext cx="9110133" cy="3438525"/>
          </a:xfrm>
        </p:spPr>
      </p:sp>
      <p:sp>
        <p:nvSpPr>
          <p:cNvPr id="6" name="Platshållare för text 5">
            <a:extLst>
              <a:ext uri="{FF2B5EF4-FFF2-40B4-BE49-F238E27FC236}">
                <a16:creationId xmlns:a16="http://schemas.microsoft.com/office/drawing/2014/main" id="{5B09D104-ECF0-40FB-9D39-B8F511653CF0}"/>
              </a:ext>
            </a:extLst>
          </p:cNvPr>
          <p:cNvSpPr>
            <a:spLocks noGrp="1"/>
          </p:cNvSpPr>
          <p:nvPr>
            <p:ph type="body" sz="quarter" idx="15"/>
          </p:nvPr>
        </p:nvSpPr>
        <p:spPr/>
        <p:txBody>
          <a:bodyPr/>
          <a:lstStyle/>
          <a:p>
            <a:endParaRPr lang="sv-SE"/>
          </a:p>
        </p:txBody>
      </p:sp>
      <p:sp>
        <p:nvSpPr>
          <p:cNvPr id="7" name="Ellips 6">
            <a:extLst>
              <a:ext uri="{FF2B5EF4-FFF2-40B4-BE49-F238E27FC236}">
                <a16:creationId xmlns:a16="http://schemas.microsoft.com/office/drawing/2014/main" id="{C01C232D-A66C-47A7-858A-B7629DB07824}"/>
              </a:ext>
            </a:extLst>
          </p:cNvPr>
          <p:cNvSpPr/>
          <p:nvPr/>
        </p:nvSpPr>
        <p:spPr>
          <a:xfrm>
            <a:off x="2354379" y="1565205"/>
            <a:ext cx="2700000" cy="1800000"/>
          </a:xfrm>
          <a:prstGeom prst="ellipse">
            <a:avLst/>
          </a:prstGeom>
          <a:solidFill>
            <a:srgbClr val="D3B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000" dirty="0" err="1">
                <a:solidFill>
                  <a:schemeClr val="tx1">
                    <a:lumMod val="95000"/>
                    <a:lumOff val="5000"/>
                  </a:schemeClr>
                </a:solidFill>
                <a:latin typeface="Arial" panose="020B0604020202020204" pitchFamily="34" charset="0"/>
                <a:cs typeface="Arial" panose="020B0604020202020204" pitchFamily="34" charset="0"/>
              </a:rPr>
              <a:t>Socialnämn</a:t>
            </a:r>
            <a:r>
              <a:rPr lang="sv-SE" sz="2000" dirty="0">
                <a:solidFill>
                  <a:schemeClr val="tx1">
                    <a:lumMod val="95000"/>
                    <a:lumOff val="5000"/>
                  </a:schemeClr>
                </a:solidFill>
                <a:latin typeface="Arial" panose="020B0604020202020204" pitchFamily="34" charset="0"/>
                <a:cs typeface="Arial" panose="020B0604020202020204" pitchFamily="34" charset="0"/>
              </a:rPr>
              <a:t>-den ansvarar för umgänget</a:t>
            </a:r>
          </a:p>
        </p:txBody>
      </p:sp>
      <p:sp>
        <p:nvSpPr>
          <p:cNvPr id="8" name="Ellips 7">
            <a:extLst>
              <a:ext uri="{FF2B5EF4-FFF2-40B4-BE49-F238E27FC236}">
                <a16:creationId xmlns:a16="http://schemas.microsoft.com/office/drawing/2014/main" id="{003E0EF7-8EAB-4264-97C3-9B6B14F55D90}"/>
              </a:ext>
            </a:extLst>
          </p:cNvPr>
          <p:cNvSpPr/>
          <p:nvPr/>
        </p:nvSpPr>
        <p:spPr>
          <a:xfrm>
            <a:off x="6803728" y="1563250"/>
            <a:ext cx="2700000" cy="1800000"/>
          </a:xfrm>
          <a:prstGeom prst="ellipse">
            <a:avLst/>
          </a:prstGeom>
          <a:solidFill>
            <a:srgbClr val="D3B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000" dirty="0">
                <a:solidFill>
                  <a:schemeClr val="tx1">
                    <a:lumMod val="95000"/>
                    <a:lumOff val="5000"/>
                  </a:schemeClr>
                </a:solidFill>
                <a:latin typeface="Arial" panose="020B0604020202020204" pitchFamily="34" charset="0"/>
                <a:cs typeface="Arial" panose="020B0604020202020204" pitchFamily="34" charset="0"/>
              </a:rPr>
              <a:t>Att begränsa umgänge kräver beslut</a:t>
            </a:r>
          </a:p>
        </p:txBody>
      </p:sp>
      <p:sp>
        <p:nvSpPr>
          <p:cNvPr id="9" name="Ellips 8">
            <a:extLst>
              <a:ext uri="{FF2B5EF4-FFF2-40B4-BE49-F238E27FC236}">
                <a16:creationId xmlns:a16="http://schemas.microsoft.com/office/drawing/2014/main" id="{D0826DA6-BD66-42AB-9BA1-290BB3EBB3DF}"/>
              </a:ext>
            </a:extLst>
          </p:cNvPr>
          <p:cNvSpPr/>
          <p:nvPr/>
        </p:nvSpPr>
        <p:spPr>
          <a:xfrm>
            <a:off x="2354379" y="3641623"/>
            <a:ext cx="2700000" cy="1800000"/>
          </a:xfrm>
          <a:prstGeom prst="ellipse">
            <a:avLst/>
          </a:prstGeom>
          <a:solidFill>
            <a:srgbClr val="D3B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000" dirty="0">
                <a:solidFill>
                  <a:schemeClr val="tx1">
                    <a:lumMod val="95000"/>
                    <a:lumOff val="5000"/>
                  </a:schemeClr>
                </a:solidFill>
                <a:latin typeface="Arial" panose="020B0604020202020204" pitchFamily="34" charset="0"/>
                <a:cs typeface="Arial" panose="020B0604020202020204" pitchFamily="34" charset="0"/>
              </a:rPr>
              <a:t>Om barnet vill träffa mindre, överväg ändring</a:t>
            </a:r>
          </a:p>
        </p:txBody>
      </p:sp>
      <p:sp>
        <p:nvSpPr>
          <p:cNvPr id="11" name="Ellips 10">
            <a:extLst>
              <a:ext uri="{FF2B5EF4-FFF2-40B4-BE49-F238E27FC236}">
                <a16:creationId xmlns:a16="http://schemas.microsoft.com/office/drawing/2014/main" id="{80EF7706-1CDC-4C22-A7AF-11B24F1D1811}"/>
              </a:ext>
            </a:extLst>
          </p:cNvPr>
          <p:cNvSpPr/>
          <p:nvPr/>
        </p:nvSpPr>
        <p:spPr>
          <a:xfrm>
            <a:off x="6803728" y="3676631"/>
            <a:ext cx="2700000" cy="1800000"/>
          </a:xfrm>
          <a:prstGeom prst="ellipse">
            <a:avLst/>
          </a:prstGeom>
          <a:solidFill>
            <a:srgbClr val="D3B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000" dirty="0">
                <a:solidFill>
                  <a:schemeClr val="tx1">
                    <a:lumMod val="95000"/>
                    <a:lumOff val="5000"/>
                  </a:schemeClr>
                </a:solidFill>
                <a:latin typeface="Arial" panose="020B0604020202020204" pitchFamily="34" charset="0"/>
                <a:cs typeface="Arial" panose="020B0604020202020204" pitchFamily="34" charset="0"/>
              </a:rPr>
              <a:t>Om barnet vill träffa mer, ta ställning</a:t>
            </a:r>
          </a:p>
        </p:txBody>
      </p:sp>
    </p:spTree>
    <p:extLst>
      <p:ext uri="{BB962C8B-B14F-4D97-AF65-F5344CB8AC3E}">
        <p14:creationId xmlns:p14="http://schemas.microsoft.com/office/powerpoint/2010/main" val="3925989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Placering enligt LVU, forts</a:t>
            </a:r>
          </a:p>
        </p:txBody>
      </p:sp>
      <p:sp>
        <p:nvSpPr>
          <p:cNvPr id="3" name="Platshållare för datum 2"/>
          <p:cNvSpPr>
            <a:spLocks noGrp="1"/>
          </p:cNvSpPr>
          <p:nvPr>
            <p:ph type="dt" sz="half" idx="10"/>
          </p:nvPr>
        </p:nvSpPr>
        <p:spPr/>
        <p:txBody>
          <a:bodyPr/>
          <a:lstStyle/>
          <a:p>
            <a:endParaRPr lang="sv-SE" dirty="0"/>
          </a:p>
        </p:txBody>
      </p:sp>
      <p:sp>
        <p:nvSpPr>
          <p:cNvPr id="4" name="Platshållare för innehåll 3"/>
          <p:cNvSpPr>
            <a:spLocks noGrp="1"/>
          </p:cNvSpPr>
          <p:nvPr>
            <p:ph sz="quarter" idx="13"/>
          </p:nvPr>
        </p:nvSpPr>
        <p:spPr/>
        <p:txBody>
          <a:bodyPr/>
          <a:lstStyle/>
          <a:p>
            <a:r>
              <a:rPr lang="sv-SE" sz="3200" dirty="0">
                <a:solidFill>
                  <a:schemeClr val="tx1">
                    <a:lumMod val="95000"/>
                    <a:lumOff val="5000"/>
                  </a:schemeClr>
                </a:solidFill>
              </a:rPr>
              <a:t>Om vårdnadshavaren vill utöka planerat umgänge </a:t>
            </a:r>
            <a:r>
              <a:rPr lang="sv-SE" sz="3200" dirty="0"/>
              <a:t>–</a:t>
            </a:r>
            <a:r>
              <a:rPr lang="sv-SE" sz="3200" dirty="0">
                <a:solidFill>
                  <a:schemeClr val="tx1">
                    <a:lumMod val="95000"/>
                    <a:lumOff val="5000"/>
                  </a:schemeClr>
                </a:solidFill>
              </a:rPr>
              <a:t> socialnämnd ta ställning, eventuellt fatta beslut om begränsning</a:t>
            </a:r>
          </a:p>
          <a:p>
            <a:endParaRPr lang="sv-SE" sz="3200" dirty="0">
              <a:solidFill>
                <a:schemeClr val="tx1">
                  <a:lumMod val="95000"/>
                  <a:lumOff val="5000"/>
                </a:schemeClr>
              </a:solidFill>
            </a:endParaRPr>
          </a:p>
          <a:p>
            <a:r>
              <a:rPr lang="sv-SE" sz="3200" dirty="0">
                <a:solidFill>
                  <a:schemeClr val="tx1">
                    <a:lumMod val="95000"/>
                    <a:lumOff val="5000"/>
                  </a:schemeClr>
                </a:solidFill>
              </a:rPr>
              <a:t>Om beslut är fattat och vårdnadshavaren begär ett mer omfattande umgänge- socialnämnd fatta nytt beslut</a:t>
            </a:r>
          </a:p>
        </p:txBody>
      </p:sp>
      <p:sp>
        <p:nvSpPr>
          <p:cNvPr id="5" name="Footer Placeholder 4">
            <a:extLst>
              <a:ext uri="{FF2B5EF4-FFF2-40B4-BE49-F238E27FC236}">
                <a16:creationId xmlns:a16="http://schemas.microsoft.com/office/drawing/2014/main" id="{C3B79932-9909-473D-BD77-23A2B6FCD5D9}"/>
              </a:ext>
            </a:extLst>
          </p:cNvPr>
          <p:cNvSpPr>
            <a:spLocks noGrp="1"/>
          </p:cNvSpPr>
          <p:nvPr>
            <p:ph type="ftr" sz="quarter" idx="11"/>
          </p:nvPr>
        </p:nvSpPr>
        <p:spPr/>
        <p:txBody>
          <a:bodyPr/>
          <a:lstStyle/>
          <a:p>
            <a:r>
              <a:rPr lang="sv-SE"/>
              <a:t>Sveriges kunskapsmyndighet för vård och omsorg </a:t>
            </a:r>
            <a:endParaRPr lang="sv-SE" dirty="0"/>
          </a:p>
        </p:txBody>
      </p:sp>
    </p:spTree>
    <p:extLst>
      <p:ext uri="{BB962C8B-B14F-4D97-AF65-F5344CB8AC3E}">
        <p14:creationId xmlns:p14="http://schemas.microsoft.com/office/powerpoint/2010/main" val="789353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Materialet om umgänge</a:t>
            </a:r>
          </a:p>
        </p:txBody>
      </p:sp>
      <p:sp>
        <p:nvSpPr>
          <p:cNvPr id="3" name="Platshållare för datum 2"/>
          <p:cNvSpPr>
            <a:spLocks noGrp="1"/>
          </p:cNvSpPr>
          <p:nvPr>
            <p:ph type="dt" sz="half" idx="10"/>
          </p:nvPr>
        </p:nvSpPr>
        <p:spPr/>
        <p:txBody>
          <a:bodyPr/>
          <a:lstStyle/>
          <a:p>
            <a:endParaRPr lang="sv-SE" dirty="0"/>
          </a:p>
        </p:txBody>
      </p:sp>
      <p:sp>
        <p:nvSpPr>
          <p:cNvPr id="4" name="Platshållare för text 3"/>
          <p:cNvSpPr>
            <a:spLocks noGrp="1"/>
          </p:cNvSpPr>
          <p:nvPr>
            <p:ph type="body" sz="quarter" idx="13"/>
          </p:nvPr>
        </p:nvSpPr>
        <p:spPr/>
        <p:txBody>
          <a:bodyPr/>
          <a:lstStyle/>
          <a:p>
            <a:endParaRPr lang="sv-SE" sz="2000" b="0" dirty="0"/>
          </a:p>
        </p:txBody>
      </p:sp>
      <p:sp>
        <p:nvSpPr>
          <p:cNvPr id="5" name="Footer Placeholder 4">
            <a:extLst>
              <a:ext uri="{FF2B5EF4-FFF2-40B4-BE49-F238E27FC236}">
                <a16:creationId xmlns:a16="http://schemas.microsoft.com/office/drawing/2014/main" id="{A5766023-BFA0-43B1-B4AE-489E68EA709D}"/>
              </a:ext>
            </a:extLst>
          </p:cNvPr>
          <p:cNvSpPr>
            <a:spLocks noGrp="1"/>
          </p:cNvSpPr>
          <p:nvPr>
            <p:ph type="ftr" sz="quarter" idx="11"/>
          </p:nvPr>
        </p:nvSpPr>
        <p:spPr/>
        <p:txBody>
          <a:bodyPr/>
          <a:lstStyle/>
          <a:p>
            <a:r>
              <a:rPr lang="sv-SE"/>
              <a:t>Sveriges kunskapsmyndighet för vård och omsorg </a:t>
            </a:r>
            <a:endParaRPr lang="sv-SE" dirty="0"/>
          </a:p>
        </p:txBody>
      </p:sp>
      <p:pic>
        <p:nvPicPr>
          <p:cNvPr id="6" name="Platshållare för innehåll 4">
            <a:extLst>
              <a:ext uri="{FF2B5EF4-FFF2-40B4-BE49-F238E27FC236}">
                <a16:creationId xmlns:a16="http://schemas.microsoft.com/office/drawing/2014/main" id="{522C6CE4-AAA4-41DF-9C4A-B7CF0C6B0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48369">
            <a:off x="2070416" y="1841408"/>
            <a:ext cx="2908421" cy="4143983"/>
          </a:xfrm>
          <a:prstGeom prst="rect">
            <a:avLst/>
          </a:prstGeom>
          <a:ln>
            <a:solidFill>
              <a:srgbClr val="857363"/>
            </a:solidFill>
          </a:ln>
          <a:effectLst>
            <a:outerShdw blurRad="50800" dist="38100" dir="2700000" algn="tl" rotWithShape="0">
              <a:prstClr val="black">
                <a:alpha val="40000"/>
              </a:prstClr>
            </a:outerShdw>
          </a:effectLst>
        </p:spPr>
      </p:pic>
      <p:sp>
        <p:nvSpPr>
          <p:cNvPr id="14" name="Rektangel 13">
            <a:extLst>
              <a:ext uri="{FF2B5EF4-FFF2-40B4-BE49-F238E27FC236}">
                <a16:creationId xmlns:a16="http://schemas.microsoft.com/office/drawing/2014/main" id="{BBDD3111-ECEA-4C41-AC5A-E182D4EEDF14}"/>
              </a:ext>
            </a:extLst>
          </p:cNvPr>
          <p:cNvSpPr/>
          <p:nvPr/>
        </p:nvSpPr>
        <p:spPr>
          <a:xfrm>
            <a:off x="5578740" y="2321505"/>
            <a:ext cx="1733786" cy="1458015"/>
          </a:xfrm>
          <a:prstGeom prst="rect">
            <a:avLst/>
          </a:prstGeom>
          <a:solidFill>
            <a:schemeClr val="accent1"/>
          </a:solidFill>
          <a:ln>
            <a:solidFill>
              <a:srgbClr val="7D9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latin typeface="Arial" panose="020B0604020202020204" pitchFamily="34" charset="0"/>
                <a:cs typeface="Arial" panose="020B0604020202020204" pitchFamily="34" charset="0"/>
              </a:rPr>
              <a:t>Reflektions-material</a:t>
            </a:r>
          </a:p>
        </p:txBody>
      </p:sp>
      <p:sp>
        <p:nvSpPr>
          <p:cNvPr id="17" name="Rektangel 16">
            <a:extLst>
              <a:ext uri="{FF2B5EF4-FFF2-40B4-BE49-F238E27FC236}">
                <a16:creationId xmlns:a16="http://schemas.microsoft.com/office/drawing/2014/main" id="{733E9DAF-7CD4-448F-AFA6-B971098852B8}"/>
              </a:ext>
            </a:extLst>
          </p:cNvPr>
          <p:cNvSpPr/>
          <p:nvPr/>
        </p:nvSpPr>
        <p:spPr>
          <a:xfrm>
            <a:off x="7172883" y="2731431"/>
            <a:ext cx="1733786" cy="1458015"/>
          </a:xfrm>
          <a:prstGeom prst="rect">
            <a:avLst/>
          </a:prstGeom>
          <a:solidFill>
            <a:schemeClr val="accent1"/>
          </a:solidFill>
          <a:ln>
            <a:solidFill>
              <a:srgbClr val="7D9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latin typeface="Arial" panose="020B0604020202020204" pitchFamily="34" charset="0"/>
                <a:cs typeface="Arial" panose="020B0604020202020204" pitchFamily="34" charset="0"/>
              </a:rPr>
              <a:t>Powerpoint</a:t>
            </a:r>
          </a:p>
        </p:txBody>
      </p:sp>
      <p:sp>
        <p:nvSpPr>
          <p:cNvPr id="18" name="Rektangel 17">
            <a:extLst>
              <a:ext uri="{FF2B5EF4-FFF2-40B4-BE49-F238E27FC236}">
                <a16:creationId xmlns:a16="http://schemas.microsoft.com/office/drawing/2014/main" id="{410A62C0-067C-4C99-B597-50468B265142}"/>
              </a:ext>
            </a:extLst>
          </p:cNvPr>
          <p:cNvSpPr/>
          <p:nvPr/>
        </p:nvSpPr>
        <p:spPr>
          <a:xfrm>
            <a:off x="5578740" y="4451751"/>
            <a:ext cx="1733786" cy="668889"/>
          </a:xfrm>
          <a:prstGeom prst="rect">
            <a:avLst/>
          </a:prstGeom>
          <a:solidFill>
            <a:schemeClr val="accent1"/>
          </a:solidFill>
          <a:ln>
            <a:solidFill>
              <a:srgbClr val="7D9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00" dirty="0">
              <a:solidFill>
                <a:schemeClr val="tx1"/>
              </a:solidFill>
              <a:latin typeface="Arial" panose="020B0604020202020204" pitchFamily="34" charset="0"/>
              <a:cs typeface="Arial" panose="020B0604020202020204" pitchFamily="34" charset="0"/>
            </a:endParaRPr>
          </a:p>
          <a:p>
            <a:pPr algn="ctr"/>
            <a:r>
              <a:rPr lang="sv-SE" sz="1200" dirty="0">
                <a:solidFill>
                  <a:schemeClr val="tx1"/>
                </a:solidFill>
                <a:latin typeface="Arial" panose="020B0604020202020204" pitchFamily="34" charset="0"/>
                <a:cs typeface="Arial" panose="020B0604020202020204" pitchFamily="34" charset="0"/>
              </a:rPr>
              <a:t>Så här kan ni arbeta med materialet</a:t>
            </a:r>
          </a:p>
          <a:p>
            <a:pPr algn="ctr"/>
            <a:endParaRPr lang="sv-SE" sz="1900" dirty="0">
              <a:solidFill>
                <a:schemeClr val="tx1"/>
              </a:solidFill>
            </a:endParaRPr>
          </a:p>
        </p:txBody>
      </p:sp>
    </p:spTree>
    <p:extLst>
      <p:ext uri="{BB962C8B-B14F-4D97-AF65-F5344CB8AC3E}">
        <p14:creationId xmlns:p14="http://schemas.microsoft.com/office/powerpoint/2010/main" val="980356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Drogtest inför umgänge</a:t>
            </a:r>
          </a:p>
        </p:txBody>
      </p:sp>
      <p:sp>
        <p:nvSpPr>
          <p:cNvPr id="3" name="Platshållare för datum 2"/>
          <p:cNvSpPr>
            <a:spLocks noGrp="1"/>
          </p:cNvSpPr>
          <p:nvPr>
            <p:ph type="dt" sz="half" idx="10"/>
          </p:nvPr>
        </p:nvSpPr>
        <p:spPr/>
        <p:txBody>
          <a:bodyPr/>
          <a:lstStyle/>
          <a:p>
            <a:endParaRPr lang="sv-SE" dirty="0"/>
          </a:p>
        </p:txBody>
      </p:sp>
      <p:sp>
        <p:nvSpPr>
          <p:cNvPr id="4" name="Platshållare för innehåll 3"/>
          <p:cNvSpPr>
            <a:spLocks noGrp="1"/>
          </p:cNvSpPr>
          <p:nvPr>
            <p:ph sz="quarter" idx="13"/>
          </p:nvPr>
        </p:nvSpPr>
        <p:spPr/>
        <p:txBody>
          <a:bodyPr/>
          <a:lstStyle/>
          <a:p>
            <a:pPr marL="457200" indent="-457200">
              <a:buFont typeface="Arial" panose="020B0604020202020204" pitchFamily="34" charset="0"/>
              <a:buChar char="•"/>
            </a:pPr>
            <a:r>
              <a:rPr lang="sv-SE" sz="3200" dirty="0"/>
              <a:t>Om det finns anledning, kontrollera påverkan</a:t>
            </a:r>
          </a:p>
          <a:p>
            <a:pPr marL="457200" indent="-457200">
              <a:buFont typeface="Arial" panose="020B0604020202020204" pitchFamily="34" charset="0"/>
              <a:buChar char="•"/>
            </a:pPr>
            <a:r>
              <a:rPr lang="sv-SE" sz="3200" dirty="0"/>
              <a:t>Gäller vårdnadshavare eller förälder</a:t>
            </a:r>
          </a:p>
          <a:p>
            <a:pPr marL="457200" indent="-457200">
              <a:buFont typeface="Arial" panose="020B0604020202020204" pitchFamily="34" charset="0"/>
              <a:buChar char="•"/>
            </a:pPr>
            <a:r>
              <a:rPr lang="sv-SE" sz="3200" dirty="0"/>
              <a:t>Proportionalitets- och behovsbedömning </a:t>
            </a:r>
          </a:p>
          <a:p>
            <a:pPr marL="457200" indent="-457200">
              <a:buFont typeface="Arial" panose="020B0604020202020204" pitchFamily="34" charset="0"/>
              <a:buChar char="•"/>
            </a:pPr>
            <a:r>
              <a:rPr lang="sv-SE" sz="3200" dirty="0"/>
              <a:t>Beslut fattas oavsett samtycke</a:t>
            </a:r>
          </a:p>
          <a:p>
            <a:pPr marL="457200" indent="-457200">
              <a:buFont typeface="Arial" panose="020B0604020202020204" pitchFamily="34" charset="0"/>
              <a:buChar char="•"/>
            </a:pPr>
            <a:r>
              <a:rPr lang="sv-SE" sz="3200" dirty="0"/>
              <a:t>Resultat används vid bedömningen</a:t>
            </a:r>
          </a:p>
        </p:txBody>
      </p:sp>
      <p:sp>
        <p:nvSpPr>
          <p:cNvPr id="5" name="Footer Placeholder 4">
            <a:extLst>
              <a:ext uri="{FF2B5EF4-FFF2-40B4-BE49-F238E27FC236}">
                <a16:creationId xmlns:a16="http://schemas.microsoft.com/office/drawing/2014/main" id="{C3B79932-9909-473D-BD77-23A2B6FCD5D9}"/>
              </a:ext>
            </a:extLst>
          </p:cNvPr>
          <p:cNvSpPr>
            <a:spLocks noGrp="1"/>
          </p:cNvSpPr>
          <p:nvPr>
            <p:ph type="ftr" sz="quarter" idx="11"/>
          </p:nvPr>
        </p:nvSpPr>
        <p:spPr/>
        <p:txBody>
          <a:bodyPr/>
          <a:lstStyle/>
          <a:p>
            <a:r>
              <a:rPr lang="sv-SE"/>
              <a:t>Sveriges kunskapsmyndighet för vård och omsorg </a:t>
            </a:r>
            <a:endParaRPr lang="sv-SE" dirty="0"/>
          </a:p>
        </p:txBody>
      </p:sp>
    </p:spTree>
    <p:extLst>
      <p:ext uri="{BB962C8B-B14F-4D97-AF65-F5344CB8AC3E}">
        <p14:creationId xmlns:p14="http://schemas.microsoft.com/office/powerpoint/2010/main" val="136253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11F893D-8949-4598-8FBF-DECA8CD97445}"/>
              </a:ext>
            </a:extLst>
          </p:cNvPr>
          <p:cNvSpPr>
            <a:spLocks noGrp="1"/>
          </p:cNvSpPr>
          <p:nvPr>
            <p:ph type="title"/>
          </p:nvPr>
        </p:nvSpPr>
        <p:spPr/>
        <p:txBody>
          <a:bodyPr/>
          <a:lstStyle/>
          <a:p>
            <a:r>
              <a:rPr lang="sv-SE" dirty="0"/>
              <a:t>Innehåll i beslut om drogtest </a:t>
            </a:r>
          </a:p>
        </p:txBody>
      </p:sp>
      <p:sp>
        <p:nvSpPr>
          <p:cNvPr id="3" name="Platshållare för datum 2">
            <a:extLst>
              <a:ext uri="{FF2B5EF4-FFF2-40B4-BE49-F238E27FC236}">
                <a16:creationId xmlns:a16="http://schemas.microsoft.com/office/drawing/2014/main" id="{8C20E237-7CBA-47C1-A5A8-34B44B8C3DF2}"/>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C3FB0D35-8597-4E53-AB87-DEC5C1CF4705}"/>
              </a:ext>
            </a:extLst>
          </p:cNvPr>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innehåll 4">
            <a:extLst>
              <a:ext uri="{FF2B5EF4-FFF2-40B4-BE49-F238E27FC236}">
                <a16:creationId xmlns:a16="http://schemas.microsoft.com/office/drawing/2014/main" id="{024B2A0F-796D-487E-B649-B8044BB56890}"/>
              </a:ext>
            </a:extLst>
          </p:cNvPr>
          <p:cNvSpPr>
            <a:spLocks noGrp="1"/>
          </p:cNvSpPr>
          <p:nvPr>
            <p:ph sz="quarter" idx="13"/>
          </p:nvPr>
        </p:nvSpPr>
        <p:spPr/>
        <p:txBody>
          <a:bodyPr/>
          <a:lstStyle/>
          <a:p>
            <a:endParaRPr lang="sv-SE" dirty="0"/>
          </a:p>
          <a:p>
            <a:r>
              <a:rPr lang="sv-SE" sz="2800" dirty="0"/>
              <a:t>Nämnden beslutar att uppmana att lämna prov</a:t>
            </a:r>
          </a:p>
          <a:p>
            <a:r>
              <a:rPr lang="sv-SE" sz="2800" dirty="0"/>
              <a:t>Vad för slags prov och syftet med åtgärden</a:t>
            </a:r>
          </a:p>
          <a:p>
            <a:r>
              <a:rPr lang="sv-SE" sz="2800" dirty="0"/>
              <a:t>Ett eller flera umgängestillfällen</a:t>
            </a:r>
          </a:p>
        </p:txBody>
      </p:sp>
    </p:spTree>
    <p:extLst>
      <p:ext uri="{BB962C8B-B14F-4D97-AF65-F5344CB8AC3E}">
        <p14:creationId xmlns:p14="http://schemas.microsoft.com/office/powerpoint/2010/main" val="1509400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Umgängesbegränsning</a:t>
            </a:r>
          </a:p>
        </p:txBody>
      </p:sp>
      <p:sp>
        <p:nvSpPr>
          <p:cNvPr id="3" name="Platshållare för datum 2"/>
          <p:cNvSpPr>
            <a:spLocks noGrp="1"/>
          </p:cNvSpPr>
          <p:nvPr>
            <p:ph type="dt" sz="half" idx="10"/>
          </p:nvPr>
        </p:nvSpPr>
        <p:spPr/>
        <p:txBody>
          <a:bodyPr/>
          <a:lstStyle/>
          <a:p>
            <a:endParaRPr lang="sv-SE" dirty="0"/>
          </a:p>
        </p:txBody>
      </p:sp>
      <p:sp>
        <p:nvSpPr>
          <p:cNvPr id="4" name="Platshållare för innehåll 3"/>
          <p:cNvSpPr>
            <a:spLocks noGrp="1"/>
          </p:cNvSpPr>
          <p:nvPr>
            <p:ph sz="quarter" idx="13"/>
          </p:nvPr>
        </p:nvSpPr>
        <p:spPr/>
        <p:txBody>
          <a:bodyPr/>
          <a:lstStyle/>
          <a:p>
            <a:pPr marL="457200" indent="-457200">
              <a:buFont typeface="Arial" panose="020B0604020202020204" pitchFamily="34" charset="0"/>
              <a:buChar char="•"/>
            </a:pPr>
            <a:r>
              <a:rPr lang="sv-SE" sz="3200" dirty="0"/>
              <a:t>begränsningar tillämpas restriktivt</a:t>
            </a:r>
          </a:p>
          <a:p>
            <a:pPr marL="457200" indent="-457200">
              <a:buFont typeface="Arial" panose="020B0604020202020204" pitchFamily="34" charset="0"/>
              <a:buChar char="•"/>
            </a:pPr>
            <a:r>
              <a:rPr lang="sv-SE" sz="3200" dirty="0"/>
              <a:t>krävs starka skäl för att inskränka umgänge</a:t>
            </a:r>
          </a:p>
          <a:p>
            <a:pPr marL="457200" indent="-457200">
              <a:buFont typeface="Arial" panose="020B0604020202020204" pitchFamily="34" charset="0"/>
              <a:buChar char="•"/>
            </a:pPr>
            <a:r>
              <a:rPr lang="sv-SE" sz="3200" dirty="0"/>
              <a:t>inte träffa alls, vid vissa tillfällen, eller med närvarande person</a:t>
            </a:r>
          </a:p>
          <a:p>
            <a:pPr marL="457200" indent="-457200">
              <a:buFont typeface="Arial" panose="020B0604020202020204" pitchFamily="34" charset="0"/>
              <a:buChar char="•"/>
            </a:pPr>
            <a:r>
              <a:rPr lang="sv-SE" sz="3200" dirty="0"/>
              <a:t>allmän befogenhet för begränsning mot andra</a:t>
            </a:r>
          </a:p>
        </p:txBody>
      </p:sp>
      <p:sp>
        <p:nvSpPr>
          <p:cNvPr id="5" name="Footer Placeholder 4">
            <a:extLst>
              <a:ext uri="{FF2B5EF4-FFF2-40B4-BE49-F238E27FC236}">
                <a16:creationId xmlns:a16="http://schemas.microsoft.com/office/drawing/2014/main" id="{C3B79932-9909-473D-BD77-23A2B6FCD5D9}"/>
              </a:ext>
            </a:extLst>
          </p:cNvPr>
          <p:cNvSpPr>
            <a:spLocks noGrp="1"/>
          </p:cNvSpPr>
          <p:nvPr>
            <p:ph type="ftr" sz="quarter" idx="11"/>
          </p:nvPr>
        </p:nvSpPr>
        <p:spPr/>
        <p:txBody>
          <a:bodyPr/>
          <a:lstStyle/>
          <a:p>
            <a:r>
              <a:rPr lang="sv-SE"/>
              <a:t>Sveriges kunskapsmyndighet för vård och omsorg </a:t>
            </a:r>
            <a:endParaRPr lang="sv-SE" dirty="0"/>
          </a:p>
        </p:txBody>
      </p:sp>
    </p:spTree>
    <p:extLst>
      <p:ext uri="{BB962C8B-B14F-4D97-AF65-F5344CB8AC3E}">
        <p14:creationId xmlns:p14="http://schemas.microsoft.com/office/powerpoint/2010/main" val="20584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Stöd och samarbete under vårdtiden</a:t>
            </a:r>
            <a:br>
              <a:rPr lang="sv-SE" dirty="0"/>
            </a:br>
            <a:endParaRPr lang="sv-SE" dirty="0"/>
          </a:p>
        </p:txBody>
      </p:sp>
      <p:pic>
        <p:nvPicPr>
          <p:cNvPr id="5" name="Platshållare för bild 4">
            <a:extLst>
              <a:ext uri="{FF2B5EF4-FFF2-40B4-BE49-F238E27FC236}">
                <a16:creationId xmlns:a16="http://schemas.microsoft.com/office/drawing/2014/main" id="{FF495CFC-68FF-483C-A2C6-CB6F45C4C510}"/>
              </a:ext>
            </a:extLst>
          </p:cNvPr>
          <p:cNvPicPr>
            <a:picLocks noGrp="1" noChangeAspect="1"/>
          </p:cNvPicPr>
          <p:nvPr>
            <p:ph type="pic" sz="quarter" idx="13"/>
          </p:nvPr>
        </p:nvPicPr>
        <p:blipFill>
          <a:blip r:embed="rId3"/>
          <a:srcRect t="18525" b="18525"/>
          <a:stretch>
            <a:fillRect/>
          </a:stretch>
        </p:blipFill>
        <p:spPr/>
      </p:pic>
    </p:spTree>
    <p:extLst>
      <p:ext uri="{BB962C8B-B14F-4D97-AF65-F5344CB8AC3E}">
        <p14:creationId xmlns:p14="http://schemas.microsoft.com/office/powerpoint/2010/main" val="822184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Information och stöd till barnet</a:t>
            </a:r>
          </a:p>
        </p:txBody>
      </p:sp>
      <p:sp>
        <p:nvSpPr>
          <p:cNvPr id="3" name="Platshållare för datum 2"/>
          <p:cNvSpPr>
            <a:spLocks noGrp="1"/>
          </p:cNvSpPr>
          <p:nvPr>
            <p:ph type="dt" sz="half" idx="10"/>
          </p:nvPr>
        </p:nvSpPr>
        <p:spPr/>
        <p:txBody>
          <a:bodyPr/>
          <a:lstStyle/>
          <a:p>
            <a:endParaRPr lang="sv-SE" dirty="0"/>
          </a:p>
        </p:txBody>
      </p:sp>
      <p:sp>
        <p:nvSpPr>
          <p:cNvPr id="5" name="Platshållare för text 4"/>
          <p:cNvSpPr>
            <a:spLocks noGrp="1"/>
          </p:cNvSpPr>
          <p:nvPr>
            <p:ph type="body" sz="quarter" idx="15"/>
          </p:nvPr>
        </p:nvSpPr>
        <p:spPr/>
        <p:txBody>
          <a:bodyPr/>
          <a:lstStyle/>
          <a:p>
            <a:endParaRPr lang="sv-SE" dirty="0"/>
          </a:p>
        </p:txBody>
      </p:sp>
      <p:sp>
        <p:nvSpPr>
          <p:cNvPr id="6" name="Platshållare för text 5"/>
          <p:cNvSpPr>
            <a:spLocks noGrp="1"/>
          </p:cNvSpPr>
          <p:nvPr>
            <p:ph type="body" sz="quarter" idx="16"/>
          </p:nvPr>
        </p:nvSpPr>
        <p:spPr/>
        <p:txBody>
          <a:bodyPr/>
          <a:lstStyle/>
          <a:p>
            <a:pPr marL="457200" indent="-457200">
              <a:buFont typeface="Arial" panose="020B0604020202020204" pitchFamily="34" charset="0"/>
              <a:buChar char="•"/>
            </a:pPr>
            <a:r>
              <a:rPr lang="sv-SE" sz="3200" dirty="0"/>
              <a:t>information kan minska oro</a:t>
            </a:r>
          </a:p>
          <a:p>
            <a:pPr marL="457200" indent="-457200">
              <a:buFont typeface="Arial" panose="020B0604020202020204" pitchFamily="34" charset="0"/>
              <a:buChar char="•"/>
            </a:pPr>
            <a:r>
              <a:rPr lang="sv-SE" sz="3200" dirty="0"/>
              <a:t>anpassat stöd</a:t>
            </a:r>
          </a:p>
          <a:p>
            <a:pPr marL="457200" indent="-457200">
              <a:buFont typeface="Arial" panose="020B0604020202020204" pitchFamily="34" charset="0"/>
              <a:buChar char="•"/>
            </a:pPr>
            <a:r>
              <a:rPr lang="sv-SE" sz="3200" dirty="0"/>
              <a:t>stöd till kontakt med syskon</a:t>
            </a:r>
          </a:p>
        </p:txBody>
      </p:sp>
      <p:sp>
        <p:nvSpPr>
          <p:cNvPr id="7" name="Footer Placeholder 6">
            <a:extLst>
              <a:ext uri="{FF2B5EF4-FFF2-40B4-BE49-F238E27FC236}">
                <a16:creationId xmlns:a16="http://schemas.microsoft.com/office/drawing/2014/main" id="{59C0DA43-FF04-4DD8-908E-795A126F63E1}"/>
              </a:ext>
            </a:extLst>
          </p:cNvPr>
          <p:cNvSpPr>
            <a:spLocks noGrp="1"/>
          </p:cNvSpPr>
          <p:nvPr>
            <p:ph type="ftr" sz="quarter" idx="11"/>
          </p:nvPr>
        </p:nvSpPr>
        <p:spPr/>
        <p:txBody>
          <a:bodyPr/>
          <a:lstStyle/>
          <a:p>
            <a:r>
              <a:rPr lang="sv-SE"/>
              <a:t>Sveriges kunskapsmyndighet för vård och omsorg </a:t>
            </a:r>
            <a:endParaRPr lang="sv-SE" dirty="0"/>
          </a:p>
        </p:txBody>
      </p:sp>
      <p:sp>
        <p:nvSpPr>
          <p:cNvPr id="8" name="Platshållare för bild 7">
            <a:extLst>
              <a:ext uri="{FF2B5EF4-FFF2-40B4-BE49-F238E27FC236}">
                <a16:creationId xmlns:a16="http://schemas.microsoft.com/office/drawing/2014/main" id="{23C67169-9C76-4D71-A5DE-70AC9FF7BB09}"/>
              </a:ext>
            </a:extLst>
          </p:cNvPr>
          <p:cNvSpPr>
            <a:spLocks noGrp="1"/>
          </p:cNvSpPr>
          <p:nvPr>
            <p:ph type="pic" sz="quarter" idx="14"/>
          </p:nvPr>
        </p:nvSpPr>
        <p:spPr/>
      </p:sp>
      <p:pic>
        <p:nvPicPr>
          <p:cNvPr id="10" name="Platshållare för bild 12">
            <a:extLst>
              <a:ext uri="{FF2B5EF4-FFF2-40B4-BE49-F238E27FC236}">
                <a16:creationId xmlns:a16="http://schemas.microsoft.com/office/drawing/2014/main" id="{2C4FACC4-EE23-4CBB-A5B5-1A249E6426A2}"/>
              </a:ext>
            </a:extLst>
          </p:cNvPr>
          <p:cNvPicPr>
            <a:picLocks noChangeAspect="1"/>
          </p:cNvPicPr>
          <p:nvPr/>
        </p:nvPicPr>
        <p:blipFill>
          <a:blip r:embed="rId3">
            <a:extLst>
              <a:ext uri="{28A0092B-C50C-407E-A947-70E740481C1C}">
                <a14:useLocalDpi xmlns:a14="http://schemas.microsoft.com/office/drawing/2010/main" val="0"/>
              </a:ext>
            </a:extLst>
          </a:blip>
          <a:srcRect t="9861" b="9861"/>
          <a:stretch>
            <a:fillRect/>
          </a:stretch>
        </p:blipFill>
        <p:spPr>
          <a:xfrm>
            <a:off x="6096000" y="2091437"/>
            <a:ext cx="3521101" cy="3394963"/>
          </a:xfrm>
          <a:prstGeom prst="rect">
            <a:avLst/>
          </a:prstGeom>
        </p:spPr>
      </p:pic>
    </p:spTree>
    <p:extLst>
      <p:ext uri="{BB962C8B-B14F-4D97-AF65-F5344CB8AC3E}">
        <p14:creationId xmlns:p14="http://schemas.microsoft.com/office/powerpoint/2010/main" val="1806564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Stöd till föräldrarna</a:t>
            </a:r>
            <a:br>
              <a:rPr lang="sv-SE" dirty="0"/>
            </a:b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bild 3"/>
          <p:cNvSpPr>
            <a:spLocks noGrp="1"/>
          </p:cNvSpPr>
          <p:nvPr>
            <p:ph type="pic" sz="quarter" idx="14"/>
          </p:nvPr>
        </p:nvSpPr>
        <p:spPr/>
      </p:sp>
      <p:sp>
        <p:nvSpPr>
          <p:cNvPr id="5" name="Platshållare för text 4"/>
          <p:cNvSpPr>
            <a:spLocks noGrp="1"/>
          </p:cNvSpPr>
          <p:nvPr>
            <p:ph type="body" sz="quarter" idx="15"/>
          </p:nvPr>
        </p:nvSpPr>
        <p:spPr/>
        <p:txBody>
          <a:bodyPr/>
          <a:lstStyle/>
          <a:p>
            <a:endParaRPr lang="sv-SE" dirty="0"/>
          </a:p>
        </p:txBody>
      </p:sp>
      <p:sp>
        <p:nvSpPr>
          <p:cNvPr id="6" name="Platshållare för text 5"/>
          <p:cNvSpPr>
            <a:spLocks noGrp="1"/>
          </p:cNvSpPr>
          <p:nvPr>
            <p:ph type="body" sz="quarter" idx="16"/>
          </p:nvPr>
        </p:nvSpPr>
        <p:spPr>
          <a:xfrm>
            <a:off x="5715457" y="2139951"/>
            <a:ext cx="4451988" cy="3648075"/>
          </a:xfrm>
        </p:spPr>
        <p:txBody>
          <a:bodyPr/>
          <a:lstStyle/>
          <a:p>
            <a:r>
              <a:rPr lang="sv-SE" sz="2800" dirty="0"/>
              <a:t>krisbearbetning</a:t>
            </a:r>
          </a:p>
          <a:p>
            <a:r>
              <a:rPr lang="sv-SE" sz="2800" dirty="0"/>
              <a:t>stöd i föräldraroll</a:t>
            </a:r>
          </a:p>
          <a:p>
            <a:r>
              <a:rPr lang="sv-SE" sz="2800" dirty="0"/>
              <a:t>praktiskt stöd</a:t>
            </a:r>
          </a:p>
          <a:p>
            <a:r>
              <a:rPr lang="sv-SE" sz="2800" dirty="0"/>
              <a:t>föräldrautbildning</a:t>
            </a:r>
          </a:p>
          <a:p>
            <a:r>
              <a:rPr lang="sv-SE" sz="2800" dirty="0"/>
              <a:t>stödprogram</a:t>
            </a:r>
          </a:p>
        </p:txBody>
      </p:sp>
      <p:sp>
        <p:nvSpPr>
          <p:cNvPr id="7" name="Footer Placeholder 6">
            <a:extLst>
              <a:ext uri="{FF2B5EF4-FFF2-40B4-BE49-F238E27FC236}">
                <a16:creationId xmlns:a16="http://schemas.microsoft.com/office/drawing/2014/main" id="{0A03C677-6D24-4E63-B0B1-2D4141BC10D5}"/>
              </a:ext>
            </a:extLst>
          </p:cNvPr>
          <p:cNvSpPr>
            <a:spLocks noGrp="1"/>
          </p:cNvSpPr>
          <p:nvPr>
            <p:ph type="ftr" sz="quarter" idx="11"/>
          </p:nvPr>
        </p:nvSpPr>
        <p:spPr/>
        <p:txBody>
          <a:bodyPr/>
          <a:lstStyle/>
          <a:p>
            <a:r>
              <a:rPr lang="sv-SE"/>
              <a:t>Sveriges kunskapsmyndighet för vård och omsorg </a:t>
            </a:r>
            <a:endParaRPr lang="sv-SE" dirty="0"/>
          </a:p>
        </p:txBody>
      </p:sp>
      <p:pic>
        <p:nvPicPr>
          <p:cNvPr id="9" name="Platshållare för bild 6">
            <a:extLst>
              <a:ext uri="{FF2B5EF4-FFF2-40B4-BE49-F238E27FC236}">
                <a16:creationId xmlns:a16="http://schemas.microsoft.com/office/drawing/2014/main" id="{B6515797-C3E6-4565-B888-AE4DFBE0A24A}"/>
              </a:ext>
            </a:extLst>
          </p:cNvPr>
          <p:cNvPicPr>
            <a:picLocks noChangeAspect="1"/>
          </p:cNvPicPr>
          <p:nvPr/>
        </p:nvPicPr>
        <p:blipFill>
          <a:blip r:embed="rId3">
            <a:extLst>
              <a:ext uri="{28A0092B-C50C-407E-A947-70E740481C1C}">
                <a14:useLocalDpi xmlns:a14="http://schemas.microsoft.com/office/drawing/2010/main" val="0"/>
              </a:ext>
            </a:extLst>
          </a:blip>
          <a:srcRect t="5507" b="5507"/>
          <a:stretch>
            <a:fillRect/>
          </a:stretch>
        </p:blipFill>
        <p:spPr>
          <a:xfrm>
            <a:off x="1068918" y="1876626"/>
            <a:ext cx="3477374" cy="3580065"/>
          </a:xfrm>
          <a:prstGeom prst="rect">
            <a:avLst/>
          </a:prstGeom>
        </p:spPr>
      </p:pic>
    </p:spTree>
    <p:extLst>
      <p:ext uri="{BB962C8B-B14F-4D97-AF65-F5344CB8AC3E}">
        <p14:creationId xmlns:p14="http://schemas.microsoft.com/office/powerpoint/2010/main" val="2666568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Råd, stöd och utbildning till familjehemmet</a:t>
            </a:r>
          </a:p>
        </p:txBody>
      </p:sp>
      <p:sp>
        <p:nvSpPr>
          <p:cNvPr id="3" name="Platshållare för datum 2"/>
          <p:cNvSpPr>
            <a:spLocks noGrp="1"/>
          </p:cNvSpPr>
          <p:nvPr>
            <p:ph type="dt" sz="half" idx="10"/>
          </p:nvPr>
        </p:nvSpPr>
        <p:spPr/>
        <p:txBody>
          <a:bodyPr/>
          <a:lstStyle/>
          <a:p>
            <a:endParaRPr lang="sv-SE" dirty="0"/>
          </a:p>
        </p:txBody>
      </p:sp>
      <p:sp>
        <p:nvSpPr>
          <p:cNvPr id="5" name="Platshållare för text 4"/>
          <p:cNvSpPr>
            <a:spLocks noGrp="1"/>
          </p:cNvSpPr>
          <p:nvPr>
            <p:ph type="body" sz="quarter" idx="15"/>
          </p:nvPr>
        </p:nvSpPr>
        <p:spPr/>
        <p:txBody>
          <a:bodyPr/>
          <a:lstStyle/>
          <a:p>
            <a:endParaRPr lang="sv-SE" dirty="0"/>
          </a:p>
        </p:txBody>
      </p:sp>
      <p:sp>
        <p:nvSpPr>
          <p:cNvPr id="6" name="Platshållare för text 5"/>
          <p:cNvSpPr>
            <a:spLocks noGrp="1"/>
          </p:cNvSpPr>
          <p:nvPr>
            <p:ph type="body" sz="quarter" idx="16"/>
          </p:nvPr>
        </p:nvSpPr>
        <p:spPr/>
        <p:txBody>
          <a:bodyPr/>
          <a:lstStyle/>
          <a:p>
            <a:pPr marL="457200" indent="-457200">
              <a:buFont typeface="Arial" panose="020B0604020202020204" pitchFamily="34" charset="0"/>
              <a:buChar char="•"/>
            </a:pPr>
            <a:r>
              <a:rPr lang="sv-SE" sz="3200" dirty="0"/>
              <a:t>situationer och krav av skiftande slag</a:t>
            </a:r>
          </a:p>
          <a:p>
            <a:pPr marL="0" indent="0">
              <a:buNone/>
            </a:pPr>
            <a:endParaRPr lang="sv-SE" sz="3200" dirty="0"/>
          </a:p>
          <a:p>
            <a:pPr marL="457200" indent="-457200">
              <a:buFont typeface="Arial" panose="020B0604020202020204" pitchFamily="34" charset="0"/>
              <a:buChar char="•"/>
            </a:pPr>
            <a:r>
              <a:rPr lang="sv-SE" sz="3200" dirty="0"/>
              <a:t>familjehemmet har en nyckelposition</a:t>
            </a:r>
          </a:p>
        </p:txBody>
      </p:sp>
      <p:sp>
        <p:nvSpPr>
          <p:cNvPr id="7" name="Footer Placeholder 6">
            <a:extLst>
              <a:ext uri="{FF2B5EF4-FFF2-40B4-BE49-F238E27FC236}">
                <a16:creationId xmlns:a16="http://schemas.microsoft.com/office/drawing/2014/main" id="{59C0DA43-FF04-4DD8-908E-795A126F63E1}"/>
              </a:ext>
            </a:extLst>
          </p:cNvPr>
          <p:cNvSpPr>
            <a:spLocks noGrp="1"/>
          </p:cNvSpPr>
          <p:nvPr>
            <p:ph type="ftr" sz="quarter" idx="11"/>
          </p:nvPr>
        </p:nvSpPr>
        <p:spPr/>
        <p:txBody>
          <a:bodyPr/>
          <a:lstStyle/>
          <a:p>
            <a:r>
              <a:rPr lang="sv-SE"/>
              <a:t>Sveriges kunskapsmyndighet för vård och omsorg </a:t>
            </a:r>
            <a:endParaRPr lang="sv-SE" dirty="0"/>
          </a:p>
        </p:txBody>
      </p:sp>
      <p:sp>
        <p:nvSpPr>
          <p:cNvPr id="11" name="Platshållare för bild 10">
            <a:extLst>
              <a:ext uri="{FF2B5EF4-FFF2-40B4-BE49-F238E27FC236}">
                <a16:creationId xmlns:a16="http://schemas.microsoft.com/office/drawing/2014/main" id="{D241522C-C7EB-4AAC-B09F-A72879321854}"/>
              </a:ext>
            </a:extLst>
          </p:cNvPr>
          <p:cNvSpPr>
            <a:spLocks noGrp="1"/>
          </p:cNvSpPr>
          <p:nvPr>
            <p:ph type="pic" sz="quarter" idx="14"/>
          </p:nvPr>
        </p:nvSpPr>
        <p:spPr/>
      </p:sp>
      <p:pic>
        <p:nvPicPr>
          <p:cNvPr id="12" name="Platshållare för bild 6">
            <a:extLst>
              <a:ext uri="{FF2B5EF4-FFF2-40B4-BE49-F238E27FC236}">
                <a16:creationId xmlns:a16="http://schemas.microsoft.com/office/drawing/2014/main" id="{07980C99-A992-472E-BEBB-7F9D0715B2B6}"/>
              </a:ext>
            </a:extLst>
          </p:cNvPr>
          <p:cNvPicPr>
            <a:picLocks noChangeAspect="1"/>
          </p:cNvPicPr>
          <p:nvPr/>
        </p:nvPicPr>
        <p:blipFill>
          <a:blip r:embed="rId3">
            <a:extLst>
              <a:ext uri="{28A0092B-C50C-407E-A947-70E740481C1C}">
                <a14:useLocalDpi xmlns:a14="http://schemas.microsoft.com/office/drawing/2010/main" val="0"/>
              </a:ext>
            </a:extLst>
          </a:blip>
          <a:srcRect t="7839" b="7839"/>
          <a:stretch>
            <a:fillRect/>
          </a:stretch>
        </p:blipFill>
        <p:spPr>
          <a:xfrm>
            <a:off x="6096000" y="1983744"/>
            <a:ext cx="3481397" cy="3439984"/>
          </a:xfrm>
          <a:prstGeom prst="rect">
            <a:avLst/>
          </a:prstGeom>
        </p:spPr>
      </p:pic>
    </p:spTree>
    <p:extLst>
      <p:ext uri="{BB962C8B-B14F-4D97-AF65-F5344CB8AC3E}">
        <p14:creationId xmlns:p14="http://schemas.microsoft.com/office/powerpoint/2010/main" val="905328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294DAF-1D96-4433-85F9-BDB4248E42B2}"/>
              </a:ext>
            </a:extLst>
          </p:cNvPr>
          <p:cNvSpPr>
            <a:spLocks noGrp="1"/>
          </p:cNvSpPr>
          <p:nvPr>
            <p:ph type="title"/>
          </p:nvPr>
        </p:nvSpPr>
        <p:spPr/>
        <p:txBody>
          <a:bodyPr/>
          <a:lstStyle/>
          <a:p>
            <a:r>
              <a:rPr lang="sv-SE" dirty="0"/>
              <a:t>Samarbete för att kontakten ska fungera</a:t>
            </a:r>
            <a:br>
              <a:rPr lang="sv-SE" dirty="0"/>
            </a:br>
            <a:endParaRPr lang="sv-SE" dirty="0"/>
          </a:p>
        </p:txBody>
      </p:sp>
      <p:sp>
        <p:nvSpPr>
          <p:cNvPr id="3" name="Platshållare för datum 2">
            <a:extLst>
              <a:ext uri="{FF2B5EF4-FFF2-40B4-BE49-F238E27FC236}">
                <a16:creationId xmlns:a16="http://schemas.microsoft.com/office/drawing/2014/main" id="{E83108FD-3941-4DCB-9200-D9DC659F98E3}"/>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5884A7DB-A581-4621-879E-9E6BF7F74616}"/>
              </a:ext>
            </a:extLst>
          </p:cNvPr>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 4">
            <a:extLst>
              <a:ext uri="{FF2B5EF4-FFF2-40B4-BE49-F238E27FC236}">
                <a16:creationId xmlns:a16="http://schemas.microsoft.com/office/drawing/2014/main" id="{F7B01098-B925-487E-AD12-08D33D283143}"/>
              </a:ext>
            </a:extLst>
          </p:cNvPr>
          <p:cNvSpPr>
            <a:spLocks noGrp="1"/>
          </p:cNvSpPr>
          <p:nvPr>
            <p:ph type="pic" sz="quarter" idx="13"/>
          </p:nvPr>
        </p:nvSpPr>
        <p:spPr/>
      </p:sp>
      <p:sp>
        <p:nvSpPr>
          <p:cNvPr id="6" name="Platshållare för text 5">
            <a:extLst>
              <a:ext uri="{FF2B5EF4-FFF2-40B4-BE49-F238E27FC236}">
                <a16:creationId xmlns:a16="http://schemas.microsoft.com/office/drawing/2014/main" id="{86CDA61E-3160-4D7E-9D7E-526156CDC71E}"/>
              </a:ext>
            </a:extLst>
          </p:cNvPr>
          <p:cNvSpPr>
            <a:spLocks noGrp="1"/>
          </p:cNvSpPr>
          <p:nvPr>
            <p:ph type="body" sz="quarter" idx="15"/>
          </p:nvPr>
        </p:nvSpPr>
        <p:spPr/>
        <p:txBody>
          <a:bodyPr/>
          <a:lstStyle/>
          <a:p>
            <a:endParaRPr lang="sv-SE"/>
          </a:p>
        </p:txBody>
      </p:sp>
      <p:graphicFrame>
        <p:nvGraphicFramePr>
          <p:cNvPr id="9" name="Diagram 8">
            <a:extLst>
              <a:ext uri="{FF2B5EF4-FFF2-40B4-BE49-F238E27FC236}">
                <a16:creationId xmlns:a16="http://schemas.microsoft.com/office/drawing/2014/main" id="{71F2E4BB-74F6-4F17-8ECD-49476F1DC4AD}"/>
              </a:ext>
            </a:extLst>
          </p:cNvPr>
          <p:cNvGraphicFramePr/>
          <p:nvPr>
            <p:extLst>
              <p:ext uri="{D42A27DB-BD31-4B8C-83A1-F6EECF244321}">
                <p14:modId xmlns:p14="http://schemas.microsoft.com/office/powerpoint/2010/main" val="259027728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4401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endParaRPr lang="sv-SE" dirty="0"/>
          </a:p>
        </p:txBody>
      </p:sp>
      <p:sp>
        <p:nvSpPr>
          <p:cNvPr id="8" name="Footer Placeholder 7">
            <a:extLst>
              <a:ext uri="{FF2B5EF4-FFF2-40B4-BE49-F238E27FC236}">
                <a16:creationId xmlns:a16="http://schemas.microsoft.com/office/drawing/2014/main" id="{33CC2CCB-F25C-4D62-88A7-8786F31AF0B4}"/>
              </a:ext>
            </a:extLst>
          </p:cNvPr>
          <p:cNvSpPr>
            <a:spLocks noGrp="1"/>
          </p:cNvSpPr>
          <p:nvPr>
            <p:ph type="ftr" sz="quarter" idx="11"/>
          </p:nvPr>
        </p:nvSpPr>
        <p:spPr/>
        <p:txBody>
          <a:bodyPr/>
          <a:lstStyle/>
          <a:p>
            <a:r>
              <a:rPr lang="sv-SE"/>
              <a:t>Sveriges kunskapsmyndighet för vård och omsorg</a:t>
            </a:r>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65" y="1128231"/>
            <a:ext cx="3068627" cy="433950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9" name="Bildobjekt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43512">
            <a:off x="3609341" y="1935099"/>
            <a:ext cx="1929402" cy="272576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0" name="Bildobjek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8908" y="2704633"/>
            <a:ext cx="1955832" cy="276310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1" name="Bildobjekt 10"/>
          <p:cNvPicPr>
            <a:picLocks noChangeAspect="1"/>
          </p:cNvPicPr>
          <p:nvPr/>
        </p:nvPicPr>
        <p:blipFill>
          <a:blip r:embed="rId6"/>
          <a:stretch>
            <a:fillRect/>
          </a:stretch>
        </p:blipFill>
        <p:spPr>
          <a:xfrm>
            <a:off x="628505" y="3390476"/>
            <a:ext cx="1474925" cy="20820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7333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Före, under och efter umgänget</a:t>
            </a:r>
            <a:br>
              <a:rPr lang="sv-SE" dirty="0"/>
            </a:br>
            <a:endParaRPr lang="sv-SE" dirty="0"/>
          </a:p>
        </p:txBody>
      </p:sp>
      <p:pic>
        <p:nvPicPr>
          <p:cNvPr id="5" name="Platshållare för bild 4">
            <a:extLst>
              <a:ext uri="{FF2B5EF4-FFF2-40B4-BE49-F238E27FC236}">
                <a16:creationId xmlns:a16="http://schemas.microsoft.com/office/drawing/2014/main" id="{10302339-BFE6-484E-943F-A7555DD73F46}"/>
              </a:ext>
            </a:extLst>
          </p:cNvPr>
          <p:cNvPicPr>
            <a:picLocks noGrp="1" noChangeAspect="1"/>
          </p:cNvPicPr>
          <p:nvPr>
            <p:ph type="pic" sz="quarter" idx="13"/>
          </p:nvPr>
        </p:nvPicPr>
        <p:blipFill>
          <a:blip r:embed="rId3"/>
          <a:srcRect t="17345" b="17345"/>
          <a:stretch>
            <a:fillRect/>
          </a:stretch>
        </p:blipFill>
        <p:spPr/>
      </p:pic>
    </p:spTree>
    <p:extLst>
      <p:ext uri="{BB962C8B-B14F-4D97-AF65-F5344CB8AC3E}">
        <p14:creationId xmlns:p14="http://schemas.microsoft.com/office/powerpoint/2010/main" val="2267800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Ytterligare material</a:t>
            </a:r>
          </a:p>
        </p:txBody>
      </p:sp>
      <p:sp>
        <p:nvSpPr>
          <p:cNvPr id="3" name="Platshållare för datum 2"/>
          <p:cNvSpPr>
            <a:spLocks noGrp="1"/>
          </p:cNvSpPr>
          <p:nvPr>
            <p:ph type="dt" sz="half" idx="10"/>
          </p:nvPr>
        </p:nvSpPr>
        <p:spPr/>
        <p:txBody>
          <a:bodyPr/>
          <a:lstStyle/>
          <a:p>
            <a:endParaRPr lang="sv-SE" dirty="0"/>
          </a:p>
        </p:txBody>
      </p:sp>
      <p:sp>
        <p:nvSpPr>
          <p:cNvPr id="4" name="Platshållare för innehåll 3"/>
          <p:cNvSpPr>
            <a:spLocks noGrp="1"/>
          </p:cNvSpPr>
          <p:nvPr>
            <p:ph sz="quarter" idx="13"/>
          </p:nvPr>
        </p:nvSpPr>
        <p:spPr/>
        <p:txBody>
          <a:bodyPr/>
          <a:lstStyle/>
          <a:p>
            <a:pPr marL="457200" indent="-457200">
              <a:buFont typeface="Arial" panose="020B0604020202020204" pitchFamily="34" charset="0"/>
              <a:buChar char="•"/>
            </a:pPr>
            <a:r>
              <a:rPr lang="sv-SE" sz="4000" dirty="0"/>
              <a:t>stöd till föräldrar med kognitiva svårigheter</a:t>
            </a:r>
          </a:p>
          <a:p>
            <a:pPr marL="457200" indent="-457200">
              <a:buFont typeface="Arial" panose="020B0604020202020204" pitchFamily="34" charset="0"/>
              <a:buChar char="•"/>
            </a:pPr>
            <a:r>
              <a:rPr lang="sv-SE" sz="4000" dirty="0"/>
              <a:t>fallstudie och verktyg</a:t>
            </a:r>
          </a:p>
          <a:p>
            <a:pPr marL="457200" indent="-457200">
              <a:buFont typeface="Arial" panose="020B0604020202020204" pitchFamily="34" charset="0"/>
              <a:buChar char="•"/>
            </a:pPr>
            <a:r>
              <a:rPr lang="sv-SE" sz="4000" dirty="0"/>
              <a:t>stöd för bedömning</a:t>
            </a:r>
          </a:p>
        </p:txBody>
      </p:sp>
      <p:sp>
        <p:nvSpPr>
          <p:cNvPr id="5" name="Footer Placeholder 4">
            <a:extLst>
              <a:ext uri="{FF2B5EF4-FFF2-40B4-BE49-F238E27FC236}">
                <a16:creationId xmlns:a16="http://schemas.microsoft.com/office/drawing/2014/main" id="{C3B79932-9909-473D-BD77-23A2B6FCD5D9}"/>
              </a:ext>
            </a:extLst>
          </p:cNvPr>
          <p:cNvSpPr>
            <a:spLocks noGrp="1"/>
          </p:cNvSpPr>
          <p:nvPr>
            <p:ph type="ftr" sz="quarter" idx="11"/>
          </p:nvPr>
        </p:nvSpPr>
        <p:spPr/>
        <p:txBody>
          <a:bodyPr/>
          <a:lstStyle/>
          <a:p>
            <a:r>
              <a:rPr lang="sv-SE"/>
              <a:t>Sveriges kunskapsmyndighet för vård och omsorg </a:t>
            </a:r>
            <a:endParaRPr lang="sv-SE" dirty="0"/>
          </a:p>
        </p:txBody>
      </p:sp>
    </p:spTree>
    <p:extLst>
      <p:ext uri="{BB962C8B-B14F-4D97-AF65-F5344CB8AC3E}">
        <p14:creationId xmlns:p14="http://schemas.microsoft.com/office/powerpoint/2010/main" val="3438692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Förbereda umgänget</a:t>
            </a:r>
          </a:p>
        </p:txBody>
      </p:sp>
      <p:sp>
        <p:nvSpPr>
          <p:cNvPr id="3" name="Platshållare för datum 2"/>
          <p:cNvSpPr>
            <a:spLocks noGrp="1"/>
          </p:cNvSpPr>
          <p:nvPr>
            <p:ph type="dt" sz="half" idx="10"/>
          </p:nvPr>
        </p:nvSpPr>
        <p:spPr/>
        <p:txBody>
          <a:bodyPr/>
          <a:lstStyle/>
          <a:p>
            <a:endParaRPr lang="sv-SE" dirty="0"/>
          </a:p>
        </p:txBody>
      </p:sp>
      <p:sp>
        <p:nvSpPr>
          <p:cNvPr id="4" name="Platshållare för innehåll 3"/>
          <p:cNvSpPr>
            <a:spLocks noGrp="1"/>
          </p:cNvSpPr>
          <p:nvPr>
            <p:ph sz="quarter" idx="13"/>
          </p:nvPr>
        </p:nvSpPr>
        <p:spPr/>
        <p:txBody>
          <a:bodyPr/>
          <a:lstStyle/>
          <a:p>
            <a:pPr marL="457200" indent="-457200">
              <a:buFont typeface="Arial" panose="020B0604020202020204" pitchFamily="34" charset="0"/>
              <a:buChar char="•"/>
            </a:pPr>
            <a:r>
              <a:rPr lang="sv-SE" sz="3200" dirty="0"/>
              <a:t>Berätta för barnet hur umgänget ska gå till</a:t>
            </a:r>
          </a:p>
          <a:p>
            <a:pPr marL="457200" indent="-457200">
              <a:buFont typeface="Arial" panose="020B0604020202020204" pitchFamily="34" charset="0"/>
              <a:buChar char="•"/>
            </a:pPr>
            <a:r>
              <a:rPr lang="sv-SE" sz="3200" dirty="0"/>
              <a:t>Prata med föräldrarna om vilka förväntningar som finns </a:t>
            </a:r>
          </a:p>
          <a:p>
            <a:pPr marL="457200" indent="-457200">
              <a:buFont typeface="Arial" panose="020B0604020202020204" pitchFamily="34" charset="0"/>
              <a:buChar char="•"/>
            </a:pPr>
            <a:r>
              <a:rPr lang="sv-SE" sz="3200" dirty="0"/>
              <a:t>Tänka igenom hur umgänget kan ordnas praktiskt med familjehemmet</a:t>
            </a:r>
          </a:p>
          <a:p>
            <a:pPr marL="457200" indent="-457200">
              <a:buFont typeface="Arial" panose="020B0604020202020204" pitchFamily="34" charset="0"/>
              <a:buChar char="•"/>
            </a:pPr>
            <a:endParaRPr lang="sv-SE" sz="3200" dirty="0"/>
          </a:p>
          <a:p>
            <a:pPr marL="457200" indent="-457200">
              <a:buFont typeface="Arial" panose="020B0604020202020204" pitchFamily="34" charset="0"/>
              <a:buChar char="•"/>
            </a:pPr>
            <a:endParaRPr lang="sv-SE" sz="3200" dirty="0"/>
          </a:p>
          <a:p>
            <a:pPr marL="457200" indent="-457200">
              <a:buFont typeface="Arial" panose="020B0604020202020204" pitchFamily="34" charset="0"/>
              <a:buChar char="•"/>
            </a:pPr>
            <a:endParaRPr lang="sv-SE" sz="3200" dirty="0"/>
          </a:p>
          <a:p>
            <a:pPr marL="457200" indent="-457200">
              <a:buFont typeface="Arial" panose="020B0604020202020204" pitchFamily="34" charset="0"/>
              <a:buChar char="•"/>
            </a:pPr>
            <a:endParaRPr lang="sv-SE" sz="3200" dirty="0"/>
          </a:p>
          <a:p>
            <a:pPr marL="0" indent="0">
              <a:buNone/>
            </a:pPr>
            <a:endParaRPr lang="sv-SE" sz="3200" dirty="0"/>
          </a:p>
        </p:txBody>
      </p:sp>
      <p:sp>
        <p:nvSpPr>
          <p:cNvPr id="5" name="Footer Placeholder 4">
            <a:extLst>
              <a:ext uri="{FF2B5EF4-FFF2-40B4-BE49-F238E27FC236}">
                <a16:creationId xmlns:a16="http://schemas.microsoft.com/office/drawing/2014/main" id="{C3B79932-9909-473D-BD77-23A2B6FCD5D9}"/>
              </a:ext>
            </a:extLst>
          </p:cNvPr>
          <p:cNvSpPr>
            <a:spLocks noGrp="1"/>
          </p:cNvSpPr>
          <p:nvPr>
            <p:ph type="ftr" sz="quarter" idx="11"/>
          </p:nvPr>
        </p:nvSpPr>
        <p:spPr/>
        <p:txBody>
          <a:bodyPr/>
          <a:lstStyle/>
          <a:p>
            <a:r>
              <a:rPr lang="sv-SE"/>
              <a:t>Sveriges kunskapsmyndighet för vård och omsorg </a:t>
            </a:r>
            <a:endParaRPr lang="sv-SE" dirty="0"/>
          </a:p>
        </p:txBody>
      </p:sp>
    </p:spTree>
    <p:extLst>
      <p:ext uri="{BB962C8B-B14F-4D97-AF65-F5344CB8AC3E}">
        <p14:creationId xmlns:p14="http://schemas.microsoft.com/office/powerpoint/2010/main" val="160618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Efter umgänget</a:t>
            </a:r>
            <a:br>
              <a:rPr lang="sv-SE" dirty="0"/>
            </a:br>
            <a:endParaRPr lang="sv-SE" dirty="0"/>
          </a:p>
        </p:txBody>
      </p:sp>
      <p:sp>
        <p:nvSpPr>
          <p:cNvPr id="3" name="Platshållare för datum 2"/>
          <p:cNvSpPr>
            <a:spLocks noGrp="1"/>
          </p:cNvSpPr>
          <p:nvPr>
            <p:ph type="dt" sz="half" idx="10"/>
          </p:nvPr>
        </p:nvSpPr>
        <p:spPr/>
        <p:txBody>
          <a:bodyPr/>
          <a:lstStyle/>
          <a:p>
            <a:endParaRPr lang="sv-SE" dirty="0"/>
          </a:p>
        </p:txBody>
      </p:sp>
      <p:sp>
        <p:nvSpPr>
          <p:cNvPr id="5" name="Platshållare för text 4"/>
          <p:cNvSpPr>
            <a:spLocks noGrp="1"/>
          </p:cNvSpPr>
          <p:nvPr>
            <p:ph type="body" sz="quarter" idx="15"/>
          </p:nvPr>
        </p:nvSpPr>
        <p:spPr/>
        <p:txBody>
          <a:bodyPr/>
          <a:lstStyle/>
          <a:p>
            <a:endParaRPr lang="sv-SE" dirty="0"/>
          </a:p>
        </p:txBody>
      </p:sp>
      <p:sp>
        <p:nvSpPr>
          <p:cNvPr id="6" name="Platshållare för text 5"/>
          <p:cNvSpPr>
            <a:spLocks noGrp="1"/>
          </p:cNvSpPr>
          <p:nvPr>
            <p:ph type="body" sz="quarter" idx="16"/>
          </p:nvPr>
        </p:nvSpPr>
        <p:spPr>
          <a:xfrm>
            <a:off x="5715457" y="2139951"/>
            <a:ext cx="4451988" cy="3648075"/>
          </a:xfrm>
        </p:spPr>
        <p:txBody>
          <a:bodyPr/>
          <a:lstStyle/>
          <a:p>
            <a:pPr marL="457200" indent="-457200">
              <a:buFont typeface="Arial" panose="020B0604020202020204" pitchFamily="34" charset="0"/>
              <a:buChar char="•"/>
            </a:pPr>
            <a:r>
              <a:rPr lang="sv-SE" sz="2800" dirty="0"/>
              <a:t>barnet kan behöva uppmärksamhet</a:t>
            </a:r>
          </a:p>
          <a:p>
            <a:pPr marL="457200" indent="-457200">
              <a:buFont typeface="Arial" panose="020B0604020202020204" pitchFamily="34" charset="0"/>
              <a:buChar char="•"/>
            </a:pPr>
            <a:r>
              <a:rPr lang="sv-SE" sz="2800" dirty="0"/>
              <a:t>ge föräldrarna återkoppling om möjligt</a:t>
            </a:r>
          </a:p>
          <a:p>
            <a:pPr marL="457200" indent="-457200">
              <a:buFont typeface="Arial" panose="020B0604020202020204" pitchFamily="34" charset="0"/>
              <a:buChar char="•"/>
            </a:pPr>
            <a:r>
              <a:rPr lang="sv-SE" sz="2800" dirty="0"/>
              <a:t>uppmärksamma familjehemmet</a:t>
            </a:r>
          </a:p>
        </p:txBody>
      </p:sp>
      <p:sp>
        <p:nvSpPr>
          <p:cNvPr id="7" name="Footer Placeholder 6">
            <a:extLst>
              <a:ext uri="{FF2B5EF4-FFF2-40B4-BE49-F238E27FC236}">
                <a16:creationId xmlns:a16="http://schemas.microsoft.com/office/drawing/2014/main" id="{0A03C677-6D24-4E63-B0B1-2D4141BC10D5}"/>
              </a:ext>
            </a:extLst>
          </p:cNvPr>
          <p:cNvSpPr>
            <a:spLocks noGrp="1"/>
          </p:cNvSpPr>
          <p:nvPr>
            <p:ph type="ftr" sz="quarter" idx="11"/>
          </p:nvPr>
        </p:nvSpPr>
        <p:spPr/>
        <p:txBody>
          <a:bodyPr/>
          <a:lstStyle/>
          <a:p>
            <a:r>
              <a:rPr lang="sv-SE"/>
              <a:t>Sveriges kunskapsmyndighet för vård och omsorg </a:t>
            </a:r>
            <a:endParaRPr lang="sv-SE" dirty="0"/>
          </a:p>
        </p:txBody>
      </p:sp>
      <p:pic>
        <p:nvPicPr>
          <p:cNvPr id="10" name="Platshållare för bild 7">
            <a:extLst>
              <a:ext uri="{FF2B5EF4-FFF2-40B4-BE49-F238E27FC236}">
                <a16:creationId xmlns:a16="http://schemas.microsoft.com/office/drawing/2014/main" id="{0098B8DD-705D-4330-ABA7-A037BFF044A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394" r="7394"/>
          <a:stretch>
            <a:fillRect/>
          </a:stretch>
        </p:blipFill>
        <p:spPr>
          <a:xfrm>
            <a:off x="1068388" y="1920875"/>
            <a:ext cx="4400550" cy="3867151"/>
          </a:xfrm>
        </p:spPr>
      </p:pic>
    </p:spTree>
    <p:extLst>
      <p:ext uri="{BB962C8B-B14F-4D97-AF65-F5344CB8AC3E}">
        <p14:creationId xmlns:p14="http://schemas.microsoft.com/office/powerpoint/2010/main" val="1884241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Uppföljning av umgänget</a:t>
            </a:r>
            <a:br>
              <a:rPr lang="sv-SE" dirty="0"/>
            </a:br>
            <a:endParaRPr lang="sv-SE" dirty="0"/>
          </a:p>
        </p:txBody>
      </p:sp>
      <p:pic>
        <p:nvPicPr>
          <p:cNvPr id="5" name="Platshållare för bild 4">
            <a:extLst>
              <a:ext uri="{FF2B5EF4-FFF2-40B4-BE49-F238E27FC236}">
                <a16:creationId xmlns:a16="http://schemas.microsoft.com/office/drawing/2014/main" id="{F90829EF-E695-4FA8-9083-3718DDD2CC10}"/>
              </a:ext>
            </a:extLst>
          </p:cNvPr>
          <p:cNvPicPr>
            <a:picLocks noGrp="1" noChangeAspect="1"/>
          </p:cNvPicPr>
          <p:nvPr>
            <p:ph type="pic" sz="quarter" idx="13"/>
          </p:nvPr>
        </p:nvPicPr>
        <p:blipFill>
          <a:blip r:embed="rId3"/>
          <a:srcRect t="18525" b="18525"/>
          <a:stretch>
            <a:fillRect/>
          </a:stretch>
        </p:blipFill>
        <p:spPr/>
      </p:pic>
    </p:spTree>
    <p:extLst>
      <p:ext uri="{BB962C8B-B14F-4D97-AF65-F5344CB8AC3E}">
        <p14:creationId xmlns:p14="http://schemas.microsoft.com/office/powerpoint/2010/main" val="334297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207E3D-4832-4F63-B1FA-DC2E7050F247}"/>
              </a:ext>
            </a:extLst>
          </p:cNvPr>
          <p:cNvSpPr>
            <a:spLocks noGrp="1"/>
          </p:cNvSpPr>
          <p:nvPr>
            <p:ph type="title"/>
          </p:nvPr>
        </p:nvSpPr>
        <p:spPr/>
        <p:txBody>
          <a:bodyPr/>
          <a:lstStyle/>
          <a:p>
            <a:endParaRPr lang="sv-SE" dirty="0"/>
          </a:p>
        </p:txBody>
      </p:sp>
      <p:sp>
        <p:nvSpPr>
          <p:cNvPr id="3" name="Platshållare för datum 2">
            <a:extLst>
              <a:ext uri="{FF2B5EF4-FFF2-40B4-BE49-F238E27FC236}">
                <a16:creationId xmlns:a16="http://schemas.microsoft.com/office/drawing/2014/main" id="{DE4EE399-084C-4D0F-A995-EC74F21C0A6A}"/>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C75A2DC8-A798-4D77-AB35-295AE1AB7F58}"/>
              </a:ext>
            </a:extLst>
          </p:cNvPr>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 4">
            <a:extLst>
              <a:ext uri="{FF2B5EF4-FFF2-40B4-BE49-F238E27FC236}">
                <a16:creationId xmlns:a16="http://schemas.microsoft.com/office/drawing/2014/main" id="{762B687D-2E64-412D-8740-27015C84947C}"/>
              </a:ext>
            </a:extLst>
          </p:cNvPr>
          <p:cNvSpPr>
            <a:spLocks noGrp="1"/>
          </p:cNvSpPr>
          <p:nvPr>
            <p:ph type="pic" sz="quarter" idx="13"/>
          </p:nvPr>
        </p:nvSpPr>
        <p:spPr>
          <a:xfrm>
            <a:off x="1211504" y="2254490"/>
            <a:ext cx="9110133" cy="3438525"/>
          </a:xfrm>
        </p:spPr>
      </p:sp>
      <p:sp>
        <p:nvSpPr>
          <p:cNvPr id="6" name="Platshållare för text 5">
            <a:extLst>
              <a:ext uri="{FF2B5EF4-FFF2-40B4-BE49-F238E27FC236}">
                <a16:creationId xmlns:a16="http://schemas.microsoft.com/office/drawing/2014/main" id="{29B56E90-8536-483B-A1F9-AD382389E529}"/>
              </a:ext>
            </a:extLst>
          </p:cNvPr>
          <p:cNvSpPr>
            <a:spLocks noGrp="1"/>
          </p:cNvSpPr>
          <p:nvPr>
            <p:ph type="body" sz="quarter" idx="15"/>
          </p:nvPr>
        </p:nvSpPr>
        <p:spPr/>
        <p:txBody>
          <a:bodyPr/>
          <a:lstStyle/>
          <a:p>
            <a:endParaRPr lang="sv-SE"/>
          </a:p>
        </p:txBody>
      </p:sp>
      <p:sp>
        <p:nvSpPr>
          <p:cNvPr id="8" name="Ellips 7">
            <a:extLst>
              <a:ext uri="{FF2B5EF4-FFF2-40B4-BE49-F238E27FC236}">
                <a16:creationId xmlns:a16="http://schemas.microsoft.com/office/drawing/2014/main" id="{7592DE4D-440C-4FB8-BA27-EC8F01AEFF98}"/>
              </a:ext>
            </a:extLst>
          </p:cNvPr>
          <p:cNvSpPr/>
          <p:nvPr/>
        </p:nvSpPr>
        <p:spPr>
          <a:xfrm>
            <a:off x="2158404" y="1385184"/>
            <a:ext cx="2700000" cy="1800000"/>
          </a:xfrm>
          <a:prstGeom prst="ellipse">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100" dirty="0">
                <a:solidFill>
                  <a:schemeClr val="tx1">
                    <a:lumMod val="95000"/>
                    <a:lumOff val="5000"/>
                  </a:schemeClr>
                </a:solidFill>
                <a:latin typeface="Arial" panose="020B0604020202020204" pitchFamily="34" charset="0"/>
                <a:cs typeface="Arial" panose="020B0604020202020204" pitchFamily="34" charset="0"/>
              </a:rPr>
              <a:t>Hur har umgänget fungerat?</a:t>
            </a:r>
          </a:p>
        </p:txBody>
      </p:sp>
      <p:sp>
        <p:nvSpPr>
          <p:cNvPr id="9" name="Ellips 8">
            <a:extLst>
              <a:ext uri="{FF2B5EF4-FFF2-40B4-BE49-F238E27FC236}">
                <a16:creationId xmlns:a16="http://schemas.microsoft.com/office/drawing/2014/main" id="{24107EFE-6DD9-420C-8B5D-4B77876D0F0D}"/>
              </a:ext>
            </a:extLst>
          </p:cNvPr>
          <p:cNvSpPr/>
          <p:nvPr/>
        </p:nvSpPr>
        <p:spPr>
          <a:xfrm>
            <a:off x="6096000" y="1384172"/>
            <a:ext cx="2700000" cy="1800000"/>
          </a:xfrm>
          <a:prstGeom prst="ellipse">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100" dirty="0">
                <a:solidFill>
                  <a:schemeClr val="tx1">
                    <a:lumMod val="95000"/>
                    <a:lumOff val="5000"/>
                  </a:schemeClr>
                </a:solidFill>
                <a:latin typeface="Arial" panose="020B0604020202020204" pitchFamily="34" charset="0"/>
                <a:cs typeface="Arial" panose="020B0604020202020204" pitchFamily="34" charset="0"/>
              </a:rPr>
              <a:t>Behöver umgänget förändras?</a:t>
            </a:r>
          </a:p>
        </p:txBody>
      </p:sp>
      <p:sp>
        <p:nvSpPr>
          <p:cNvPr id="10" name="Ellips 9">
            <a:extLst>
              <a:ext uri="{FF2B5EF4-FFF2-40B4-BE49-F238E27FC236}">
                <a16:creationId xmlns:a16="http://schemas.microsoft.com/office/drawing/2014/main" id="{06444EBB-FB47-4348-8D8F-8F77D4B17F6E}"/>
              </a:ext>
            </a:extLst>
          </p:cNvPr>
          <p:cNvSpPr/>
          <p:nvPr/>
        </p:nvSpPr>
        <p:spPr>
          <a:xfrm>
            <a:off x="4103728" y="3209397"/>
            <a:ext cx="2700000" cy="1800000"/>
          </a:xfrm>
          <a:prstGeom prst="ellipse">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100" dirty="0">
                <a:solidFill>
                  <a:schemeClr val="tx1">
                    <a:lumMod val="95000"/>
                    <a:lumOff val="5000"/>
                  </a:schemeClr>
                </a:solidFill>
                <a:latin typeface="Arial" panose="020B0604020202020204" pitchFamily="34" charset="0"/>
                <a:cs typeface="Arial" panose="020B0604020202020204" pitchFamily="34" charset="0"/>
              </a:rPr>
              <a:t>Har något förändrats som påverkar umgänget?</a:t>
            </a:r>
          </a:p>
        </p:txBody>
      </p:sp>
    </p:spTree>
    <p:extLst>
      <p:ext uri="{BB962C8B-B14F-4D97-AF65-F5344CB8AC3E}">
        <p14:creationId xmlns:p14="http://schemas.microsoft.com/office/powerpoint/2010/main" val="3433895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Umgänge efter vårdnadsöverflyttning</a:t>
            </a:r>
            <a:br>
              <a:rPr lang="sv-SE" dirty="0"/>
            </a:br>
            <a:endParaRPr lang="sv-SE" dirty="0"/>
          </a:p>
        </p:txBody>
      </p:sp>
      <p:pic>
        <p:nvPicPr>
          <p:cNvPr id="6" name="Platshållare för bild 5">
            <a:extLst>
              <a:ext uri="{FF2B5EF4-FFF2-40B4-BE49-F238E27FC236}">
                <a16:creationId xmlns:a16="http://schemas.microsoft.com/office/drawing/2014/main" id="{4BF65465-8136-422E-996C-EDEDD716825A}"/>
              </a:ext>
            </a:extLst>
          </p:cNvPr>
          <p:cNvPicPr>
            <a:picLocks noGrp="1" noChangeAspect="1"/>
          </p:cNvPicPr>
          <p:nvPr>
            <p:ph type="pic" sz="quarter" idx="13"/>
          </p:nvPr>
        </p:nvPicPr>
        <p:blipFill>
          <a:blip r:embed="rId3"/>
          <a:srcRect t="18525" b="18525"/>
          <a:stretch>
            <a:fillRect/>
          </a:stretch>
        </p:blipFill>
        <p:spPr/>
      </p:pic>
    </p:spTree>
    <p:extLst>
      <p:ext uri="{BB962C8B-B14F-4D97-AF65-F5344CB8AC3E}">
        <p14:creationId xmlns:p14="http://schemas.microsoft.com/office/powerpoint/2010/main" val="134808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3600" dirty="0"/>
              <a:t>Vem kan väcka talan om umgänge?</a:t>
            </a:r>
          </a:p>
        </p:txBody>
      </p:sp>
      <p:sp>
        <p:nvSpPr>
          <p:cNvPr id="3" name="Platshållare för datum 2"/>
          <p:cNvSpPr>
            <a:spLocks noGrp="1"/>
          </p:cNvSpPr>
          <p:nvPr>
            <p:ph type="dt" sz="half" idx="10"/>
          </p:nvPr>
        </p:nvSpPr>
        <p:spPr/>
        <p:txBody>
          <a:bodyPr/>
          <a:lstStyle/>
          <a:p>
            <a:endParaRPr lang="sv-SE" dirty="0"/>
          </a:p>
        </p:txBody>
      </p:sp>
      <p:sp>
        <p:nvSpPr>
          <p:cNvPr id="4" name="Platshållare för innehåll 3"/>
          <p:cNvSpPr>
            <a:spLocks noGrp="1"/>
          </p:cNvSpPr>
          <p:nvPr>
            <p:ph sz="quarter" idx="13"/>
          </p:nvPr>
        </p:nvSpPr>
        <p:spPr/>
        <p:txBody>
          <a:bodyPr/>
          <a:lstStyle/>
          <a:p>
            <a:pPr marL="457200" indent="-457200">
              <a:buFont typeface="Arial" panose="020B0604020202020204" pitchFamily="34" charset="0"/>
              <a:buChar char="•"/>
            </a:pPr>
            <a:r>
              <a:rPr lang="sv-SE" sz="3200" dirty="0"/>
              <a:t>Föräldern kan väcka talan</a:t>
            </a:r>
          </a:p>
          <a:p>
            <a:pPr marL="457200" indent="-457200">
              <a:buFont typeface="Arial" panose="020B0604020202020204" pitchFamily="34" charset="0"/>
              <a:buChar char="•"/>
            </a:pPr>
            <a:r>
              <a:rPr lang="sv-SE" sz="3200" dirty="0"/>
              <a:t>Socialnämnd kan väcka talan</a:t>
            </a:r>
          </a:p>
          <a:p>
            <a:pPr marL="457200" indent="-457200">
              <a:buFont typeface="Arial" panose="020B0604020202020204" pitchFamily="34" charset="0"/>
              <a:buChar char="•"/>
            </a:pPr>
            <a:endParaRPr lang="sv-SE" sz="3200" dirty="0"/>
          </a:p>
        </p:txBody>
      </p:sp>
      <p:sp>
        <p:nvSpPr>
          <p:cNvPr id="5" name="Footer Placeholder 4">
            <a:extLst>
              <a:ext uri="{FF2B5EF4-FFF2-40B4-BE49-F238E27FC236}">
                <a16:creationId xmlns:a16="http://schemas.microsoft.com/office/drawing/2014/main" id="{C3B79932-9909-473D-BD77-23A2B6FCD5D9}"/>
              </a:ext>
            </a:extLst>
          </p:cNvPr>
          <p:cNvSpPr>
            <a:spLocks noGrp="1"/>
          </p:cNvSpPr>
          <p:nvPr>
            <p:ph type="ftr" sz="quarter" idx="11"/>
          </p:nvPr>
        </p:nvSpPr>
        <p:spPr/>
        <p:txBody>
          <a:bodyPr/>
          <a:lstStyle/>
          <a:p>
            <a:r>
              <a:rPr lang="sv-SE"/>
              <a:t>Sveriges kunskapsmyndighet för vård och omsorg </a:t>
            </a:r>
            <a:endParaRPr lang="sv-SE" dirty="0"/>
          </a:p>
        </p:txBody>
      </p:sp>
    </p:spTree>
    <p:extLst>
      <p:ext uri="{BB962C8B-B14F-4D97-AF65-F5344CB8AC3E}">
        <p14:creationId xmlns:p14="http://schemas.microsoft.com/office/powerpoint/2010/main" val="191480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88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Utgångspunkter för umgänge</a:t>
            </a:r>
          </a:p>
        </p:txBody>
      </p:sp>
      <p:pic>
        <p:nvPicPr>
          <p:cNvPr id="7" name="Platshållare för bild 6">
            <a:extLst>
              <a:ext uri="{FF2B5EF4-FFF2-40B4-BE49-F238E27FC236}">
                <a16:creationId xmlns:a16="http://schemas.microsoft.com/office/drawing/2014/main" id="{4BC3E1C6-8FC1-449E-AA43-4F7D2A6E9FC5}"/>
              </a:ext>
            </a:extLst>
          </p:cNvPr>
          <p:cNvPicPr>
            <a:picLocks noGrp="1" noChangeAspect="1"/>
          </p:cNvPicPr>
          <p:nvPr>
            <p:ph type="pic" sz="quarter" idx="13"/>
          </p:nvPr>
        </p:nvPicPr>
        <p:blipFill>
          <a:blip r:embed="rId3"/>
          <a:srcRect t="17062" b="17062"/>
          <a:stretch>
            <a:fillRect/>
          </a:stretch>
        </p:blipFill>
        <p:spPr/>
      </p:pic>
    </p:spTree>
    <p:extLst>
      <p:ext uri="{BB962C8B-B14F-4D97-AF65-F5344CB8AC3E}">
        <p14:creationId xmlns:p14="http://schemas.microsoft.com/office/powerpoint/2010/main" val="1590247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Varför är kontakten viktig?</a:t>
            </a:r>
          </a:p>
        </p:txBody>
      </p:sp>
      <p:sp>
        <p:nvSpPr>
          <p:cNvPr id="3" name="Platshållare för datum 2"/>
          <p:cNvSpPr>
            <a:spLocks noGrp="1"/>
          </p:cNvSpPr>
          <p:nvPr>
            <p:ph type="dt" sz="half" idx="10"/>
          </p:nvPr>
        </p:nvSpPr>
        <p:spPr/>
        <p:txBody>
          <a:bodyPr/>
          <a:lstStyle/>
          <a:p>
            <a:endParaRPr lang="sv-SE" dirty="0"/>
          </a:p>
        </p:txBody>
      </p:sp>
      <p:sp>
        <p:nvSpPr>
          <p:cNvPr id="4" name="Platshållare för innehåll 3"/>
          <p:cNvSpPr>
            <a:spLocks noGrp="1"/>
          </p:cNvSpPr>
          <p:nvPr>
            <p:ph sz="quarter" idx="13"/>
          </p:nvPr>
        </p:nvSpPr>
        <p:spPr/>
        <p:txBody>
          <a:bodyPr/>
          <a:lstStyle/>
          <a:p>
            <a:pPr marL="457200" indent="-457200">
              <a:spcBef>
                <a:spcPts val="800"/>
              </a:spcBef>
              <a:spcAft>
                <a:spcPts val="0"/>
              </a:spcAft>
              <a:buFont typeface="Arial" panose="020B0604020202020204" pitchFamily="34" charset="0"/>
              <a:buChar char="•"/>
            </a:pPr>
            <a:r>
              <a:rPr lang="sv-SE" b="1" dirty="0"/>
              <a:t>för möjligheten till återförening med föräldrarna</a:t>
            </a:r>
          </a:p>
          <a:p>
            <a:pPr marL="457200" indent="-457200">
              <a:spcBef>
                <a:spcPts val="800"/>
              </a:spcBef>
              <a:spcAft>
                <a:spcPts val="0"/>
              </a:spcAft>
              <a:buFont typeface="Arial" panose="020B0604020202020204" pitchFamily="34" charset="0"/>
              <a:buChar char="•"/>
            </a:pPr>
            <a:r>
              <a:rPr lang="sv-SE" b="1" dirty="0"/>
              <a:t>kontinuitet i barnets situation</a:t>
            </a:r>
          </a:p>
          <a:p>
            <a:pPr marL="457200" indent="-457200">
              <a:spcBef>
                <a:spcPts val="800"/>
              </a:spcBef>
              <a:spcAft>
                <a:spcPts val="0"/>
              </a:spcAft>
              <a:buFont typeface="Arial" panose="020B0604020202020204" pitchFamily="34" charset="0"/>
              <a:buChar char="•"/>
            </a:pPr>
            <a:r>
              <a:rPr lang="sv-SE" b="1" dirty="0"/>
              <a:t>ger barnet tillgång till identitet och rötter</a:t>
            </a:r>
          </a:p>
          <a:p>
            <a:pPr marL="457200" indent="-457200">
              <a:spcBef>
                <a:spcPts val="800"/>
              </a:spcBef>
              <a:spcAft>
                <a:spcPts val="0"/>
              </a:spcAft>
              <a:buFont typeface="Arial" panose="020B0604020202020204" pitchFamily="34" charset="0"/>
              <a:buChar char="•"/>
            </a:pPr>
            <a:r>
              <a:rPr lang="sv-SE" b="1" dirty="0"/>
              <a:t>kan bidra till stabilare placering</a:t>
            </a:r>
          </a:p>
        </p:txBody>
      </p:sp>
      <p:sp>
        <p:nvSpPr>
          <p:cNvPr id="5" name="Footer Placeholder 4">
            <a:extLst>
              <a:ext uri="{FF2B5EF4-FFF2-40B4-BE49-F238E27FC236}">
                <a16:creationId xmlns:a16="http://schemas.microsoft.com/office/drawing/2014/main" id="{D42487C6-5174-427E-9F22-79810EFEBF6C}"/>
              </a:ext>
            </a:extLst>
          </p:cNvPr>
          <p:cNvSpPr>
            <a:spLocks noGrp="1"/>
          </p:cNvSpPr>
          <p:nvPr>
            <p:ph type="ftr" sz="quarter" idx="11"/>
          </p:nvPr>
        </p:nvSpPr>
        <p:spPr/>
        <p:txBody>
          <a:bodyPr/>
          <a:lstStyle/>
          <a:p>
            <a:r>
              <a:rPr lang="sv-SE"/>
              <a:t>Sveriges kunskapsmyndighet för vård och omsorg </a:t>
            </a:r>
            <a:endParaRPr lang="sv-SE" dirty="0"/>
          </a:p>
        </p:txBody>
      </p:sp>
    </p:spTree>
    <p:extLst>
      <p:ext uri="{BB962C8B-B14F-4D97-AF65-F5344CB8AC3E}">
        <p14:creationId xmlns:p14="http://schemas.microsoft.com/office/powerpoint/2010/main" val="3827250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Ett allsidigt underlag</a:t>
            </a:r>
          </a:p>
        </p:txBody>
      </p:sp>
      <p:pic>
        <p:nvPicPr>
          <p:cNvPr id="5" name="Platshållare för bild 4">
            <a:extLst>
              <a:ext uri="{FF2B5EF4-FFF2-40B4-BE49-F238E27FC236}">
                <a16:creationId xmlns:a16="http://schemas.microsoft.com/office/drawing/2014/main" id="{CC5CE4DA-AB42-45C5-82C2-E9FC6149D10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8525" b="18525"/>
          <a:stretch>
            <a:fillRect/>
          </a:stretch>
        </p:blipFill>
        <p:spPr>
          <a:xfrm>
            <a:off x="0" y="1549400"/>
            <a:ext cx="12196763" cy="5308600"/>
          </a:xfrm>
        </p:spPr>
      </p:pic>
    </p:spTree>
    <p:extLst>
      <p:ext uri="{BB962C8B-B14F-4D97-AF65-F5344CB8AC3E}">
        <p14:creationId xmlns:p14="http://schemas.microsoft.com/office/powerpoint/2010/main" val="4009239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1B5951-D507-4FDC-A0B7-942A66BB2D86}"/>
              </a:ext>
            </a:extLst>
          </p:cNvPr>
          <p:cNvSpPr>
            <a:spLocks noGrp="1"/>
          </p:cNvSpPr>
          <p:nvPr>
            <p:ph type="title"/>
          </p:nvPr>
        </p:nvSpPr>
        <p:spPr/>
        <p:txBody>
          <a:bodyPr/>
          <a:lstStyle/>
          <a:p>
            <a:r>
              <a:rPr lang="sv-SE" dirty="0"/>
              <a:t>Faktorer att väga in</a:t>
            </a:r>
          </a:p>
        </p:txBody>
      </p:sp>
      <p:sp>
        <p:nvSpPr>
          <p:cNvPr id="3" name="Platshållare för datum 2">
            <a:extLst>
              <a:ext uri="{FF2B5EF4-FFF2-40B4-BE49-F238E27FC236}">
                <a16:creationId xmlns:a16="http://schemas.microsoft.com/office/drawing/2014/main" id="{891B9623-81F9-4100-87A2-A23D7D191CDE}"/>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2BF1C994-7599-4072-85A0-699511593CAB}"/>
              </a:ext>
            </a:extLst>
          </p:cNvPr>
          <p:cNvSpPr>
            <a:spLocks noGrp="1"/>
          </p:cNvSpPr>
          <p:nvPr>
            <p:ph type="ftr" sz="quarter" idx="11"/>
          </p:nvPr>
        </p:nvSpPr>
        <p:spPr/>
        <p:txBody>
          <a:bodyPr/>
          <a:lstStyle/>
          <a:p>
            <a:r>
              <a:rPr lang="sv-SE"/>
              <a:t>Sveriges kunskapsmyndighet för vård och omsorg </a:t>
            </a:r>
            <a:endParaRPr lang="sv-SE" dirty="0"/>
          </a:p>
        </p:txBody>
      </p:sp>
      <p:sp>
        <p:nvSpPr>
          <p:cNvPr id="5" name="Platshållare för bild 4">
            <a:extLst>
              <a:ext uri="{FF2B5EF4-FFF2-40B4-BE49-F238E27FC236}">
                <a16:creationId xmlns:a16="http://schemas.microsoft.com/office/drawing/2014/main" id="{F97BD7DB-F748-408D-9965-024743B15662}"/>
              </a:ext>
            </a:extLst>
          </p:cNvPr>
          <p:cNvSpPr>
            <a:spLocks noGrp="1"/>
          </p:cNvSpPr>
          <p:nvPr>
            <p:ph type="pic" sz="quarter" idx="13"/>
          </p:nvPr>
        </p:nvSpPr>
        <p:spPr>
          <a:xfrm>
            <a:off x="1068918" y="1377697"/>
            <a:ext cx="9110133" cy="4134902"/>
          </a:xfrm>
          <a:solidFill>
            <a:srgbClr val="002B45"/>
          </a:solidFill>
        </p:spPr>
      </p:sp>
      <p:sp>
        <p:nvSpPr>
          <p:cNvPr id="6" name="Platshållare för text 5">
            <a:extLst>
              <a:ext uri="{FF2B5EF4-FFF2-40B4-BE49-F238E27FC236}">
                <a16:creationId xmlns:a16="http://schemas.microsoft.com/office/drawing/2014/main" id="{5E722185-E631-411E-AEBA-EAEBE0B4449B}"/>
              </a:ext>
            </a:extLst>
          </p:cNvPr>
          <p:cNvSpPr>
            <a:spLocks noGrp="1"/>
          </p:cNvSpPr>
          <p:nvPr>
            <p:ph type="body" sz="quarter" idx="15"/>
          </p:nvPr>
        </p:nvSpPr>
        <p:spPr/>
        <p:txBody>
          <a:bodyPr/>
          <a:lstStyle/>
          <a:p>
            <a:endParaRPr lang="sv-SE"/>
          </a:p>
        </p:txBody>
      </p:sp>
      <p:sp>
        <p:nvSpPr>
          <p:cNvPr id="8" name="Rektangel 7">
            <a:extLst>
              <a:ext uri="{FF2B5EF4-FFF2-40B4-BE49-F238E27FC236}">
                <a16:creationId xmlns:a16="http://schemas.microsoft.com/office/drawing/2014/main" id="{1C6DF25C-7CE0-4201-A15B-2BAEE4A19045}"/>
              </a:ext>
            </a:extLst>
          </p:cNvPr>
          <p:cNvSpPr/>
          <p:nvPr/>
        </p:nvSpPr>
        <p:spPr>
          <a:xfrm rot="21252195">
            <a:off x="1534307" y="2053836"/>
            <a:ext cx="1477078" cy="1089998"/>
          </a:xfrm>
          <a:prstGeom prst="rect">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900" dirty="0">
                <a:solidFill>
                  <a:schemeClr val="tx1"/>
                </a:solidFill>
                <a:latin typeface="Arial" panose="020B0604020202020204" pitchFamily="34" charset="0"/>
                <a:cs typeface="Arial" panose="020B0604020202020204" pitchFamily="34" charset="0"/>
              </a:rPr>
              <a:t>syftet med kontakten</a:t>
            </a:r>
          </a:p>
        </p:txBody>
      </p:sp>
      <p:sp>
        <p:nvSpPr>
          <p:cNvPr id="9" name="Ellips 8">
            <a:extLst>
              <a:ext uri="{FF2B5EF4-FFF2-40B4-BE49-F238E27FC236}">
                <a16:creationId xmlns:a16="http://schemas.microsoft.com/office/drawing/2014/main" id="{4022647C-C9D2-4DC8-A46E-BD55CFEE246E}"/>
              </a:ext>
            </a:extLst>
          </p:cNvPr>
          <p:cNvSpPr/>
          <p:nvPr/>
        </p:nvSpPr>
        <p:spPr>
          <a:xfrm>
            <a:off x="2012149" y="1917630"/>
            <a:ext cx="231907" cy="23190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0" name="Rektangel 9">
            <a:extLst>
              <a:ext uri="{FF2B5EF4-FFF2-40B4-BE49-F238E27FC236}">
                <a16:creationId xmlns:a16="http://schemas.microsoft.com/office/drawing/2014/main" id="{B37FD9BA-FD67-4BF1-84FD-E87718AD0F89}"/>
              </a:ext>
            </a:extLst>
          </p:cNvPr>
          <p:cNvSpPr/>
          <p:nvPr/>
        </p:nvSpPr>
        <p:spPr>
          <a:xfrm rot="163069">
            <a:off x="4094450" y="2412460"/>
            <a:ext cx="1334136" cy="1092160"/>
          </a:xfrm>
          <a:prstGeom prst="rect">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900" dirty="0">
                <a:solidFill>
                  <a:schemeClr val="tx1"/>
                </a:solidFill>
                <a:latin typeface="Arial" panose="020B0604020202020204" pitchFamily="34" charset="0"/>
                <a:cs typeface="Arial" panose="020B0604020202020204" pitchFamily="34" charset="0"/>
              </a:rPr>
              <a:t>ålder, mognad, kapacitet</a:t>
            </a:r>
          </a:p>
        </p:txBody>
      </p:sp>
      <p:sp>
        <p:nvSpPr>
          <p:cNvPr id="11" name="Ellips 10">
            <a:extLst>
              <a:ext uri="{FF2B5EF4-FFF2-40B4-BE49-F238E27FC236}">
                <a16:creationId xmlns:a16="http://schemas.microsoft.com/office/drawing/2014/main" id="{F5CC0A12-5094-4727-A77A-2CEA7C4D9DC2}"/>
              </a:ext>
            </a:extLst>
          </p:cNvPr>
          <p:cNvSpPr/>
          <p:nvPr/>
        </p:nvSpPr>
        <p:spPr>
          <a:xfrm>
            <a:off x="4400985" y="2267350"/>
            <a:ext cx="231907" cy="23190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2" name="Rektangel 11">
            <a:extLst>
              <a:ext uri="{FF2B5EF4-FFF2-40B4-BE49-F238E27FC236}">
                <a16:creationId xmlns:a16="http://schemas.microsoft.com/office/drawing/2014/main" id="{00FAE4FD-9AAA-4905-9CF2-34FA171E6A70}"/>
              </a:ext>
            </a:extLst>
          </p:cNvPr>
          <p:cNvSpPr/>
          <p:nvPr/>
        </p:nvSpPr>
        <p:spPr>
          <a:xfrm>
            <a:off x="6260712" y="1971825"/>
            <a:ext cx="1421177" cy="914400"/>
          </a:xfrm>
          <a:prstGeom prst="rect">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900" dirty="0">
                <a:solidFill>
                  <a:schemeClr val="tx1"/>
                </a:solidFill>
                <a:latin typeface="Arial" panose="020B0604020202020204" pitchFamily="34" charset="0"/>
                <a:cs typeface="Arial" panose="020B0604020202020204" pitchFamily="34" charset="0"/>
              </a:rPr>
              <a:t>Barnets inställning</a:t>
            </a:r>
          </a:p>
        </p:txBody>
      </p:sp>
      <p:sp>
        <p:nvSpPr>
          <p:cNvPr id="13" name="Ellips 12">
            <a:extLst>
              <a:ext uri="{FF2B5EF4-FFF2-40B4-BE49-F238E27FC236}">
                <a16:creationId xmlns:a16="http://schemas.microsoft.com/office/drawing/2014/main" id="{7A69D4AD-E003-496D-8E0B-2EF231E7EE36}"/>
              </a:ext>
            </a:extLst>
          </p:cNvPr>
          <p:cNvSpPr/>
          <p:nvPr/>
        </p:nvSpPr>
        <p:spPr>
          <a:xfrm>
            <a:off x="7082690" y="1834733"/>
            <a:ext cx="231907" cy="23190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4" name="Rektangel 13">
            <a:extLst>
              <a:ext uri="{FF2B5EF4-FFF2-40B4-BE49-F238E27FC236}">
                <a16:creationId xmlns:a16="http://schemas.microsoft.com/office/drawing/2014/main" id="{B96ED1CC-8D18-4A45-8019-0EA90A82B9BC}"/>
              </a:ext>
            </a:extLst>
          </p:cNvPr>
          <p:cNvSpPr/>
          <p:nvPr/>
        </p:nvSpPr>
        <p:spPr>
          <a:xfrm rot="368420">
            <a:off x="2305248" y="3655133"/>
            <a:ext cx="1399650" cy="1011312"/>
          </a:xfrm>
          <a:prstGeom prst="rect">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900" dirty="0">
                <a:solidFill>
                  <a:schemeClr val="tx1"/>
                </a:solidFill>
                <a:latin typeface="Arial" panose="020B0604020202020204" pitchFamily="34" charset="0"/>
                <a:cs typeface="Arial" panose="020B0604020202020204" pitchFamily="34" charset="0"/>
              </a:rPr>
              <a:t>Föräldrars inställning</a:t>
            </a:r>
          </a:p>
        </p:txBody>
      </p:sp>
      <p:sp>
        <p:nvSpPr>
          <p:cNvPr id="15" name="Ellips 14">
            <a:extLst>
              <a:ext uri="{FF2B5EF4-FFF2-40B4-BE49-F238E27FC236}">
                <a16:creationId xmlns:a16="http://schemas.microsoft.com/office/drawing/2014/main" id="{EE8B2FAD-50D7-4EDC-9FD0-B925CD814A5E}"/>
              </a:ext>
            </a:extLst>
          </p:cNvPr>
          <p:cNvSpPr/>
          <p:nvPr/>
        </p:nvSpPr>
        <p:spPr>
          <a:xfrm>
            <a:off x="2753728" y="3499129"/>
            <a:ext cx="231907" cy="23190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6" name="Rektangel 15">
            <a:extLst>
              <a:ext uri="{FF2B5EF4-FFF2-40B4-BE49-F238E27FC236}">
                <a16:creationId xmlns:a16="http://schemas.microsoft.com/office/drawing/2014/main" id="{036973E7-BB3D-4E46-A13F-1801F172369F}"/>
              </a:ext>
            </a:extLst>
          </p:cNvPr>
          <p:cNvSpPr/>
          <p:nvPr/>
        </p:nvSpPr>
        <p:spPr>
          <a:xfrm>
            <a:off x="4316504" y="3853359"/>
            <a:ext cx="2274448" cy="922721"/>
          </a:xfrm>
          <a:prstGeom prst="rect">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900" dirty="0">
                <a:solidFill>
                  <a:schemeClr val="tx1"/>
                </a:solidFill>
                <a:latin typeface="Arial" panose="020B0604020202020204" pitchFamily="34" charset="0"/>
                <a:cs typeface="Arial" panose="020B0604020202020204" pitchFamily="34" charset="0"/>
              </a:rPr>
              <a:t>Familjehemmets inställning</a:t>
            </a:r>
          </a:p>
        </p:txBody>
      </p:sp>
      <p:sp>
        <p:nvSpPr>
          <p:cNvPr id="17" name="Ellips 16">
            <a:extLst>
              <a:ext uri="{FF2B5EF4-FFF2-40B4-BE49-F238E27FC236}">
                <a16:creationId xmlns:a16="http://schemas.microsoft.com/office/drawing/2014/main" id="{90FE40F7-0309-494A-A4AB-FAD6AF373891}"/>
              </a:ext>
            </a:extLst>
          </p:cNvPr>
          <p:cNvSpPr/>
          <p:nvPr/>
        </p:nvSpPr>
        <p:spPr>
          <a:xfrm>
            <a:off x="5201160" y="3666717"/>
            <a:ext cx="231907" cy="23190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
        <p:nvSpPr>
          <p:cNvPr id="18" name="Rektangel 17">
            <a:extLst>
              <a:ext uri="{FF2B5EF4-FFF2-40B4-BE49-F238E27FC236}">
                <a16:creationId xmlns:a16="http://schemas.microsoft.com/office/drawing/2014/main" id="{7633ABE7-E0B7-4584-8C99-DB8D6CED7E6A}"/>
              </a:ext>
            </a:extLst>
          </p:cNvPr>
          <p:cNvSpPr/>
          <p:nvPr/>
        </p:nvSpPr>
        <p:spPr>
          <a:xfrm rot="533684">
            <a:off x="6625571" y="3401526"/>
            <a:ext cx="1378051" cy="965181"/>
          </a:xfrm>
          <a:prstGeom prst="rect">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900" dirty="0">
                <a:solidFill>
                  <a:schemeClr val="tx1"/>
                </a:solidFill>
                <a:latin typeface="Arial" panose="020B0604020202020204" pitchFamily="34" charset="0"/>
                <a:cs typeface="Arial" panose="020B0604020202020204" pitchFamily="34" charset="0"/>
              </a:rPr>
              <a:t>Barnets relationer</a:t>
            </a:r>
          </a:p>
        </p:txBody>
      </p:sp>
      <p:sp>
        <p:nvSpPr>
          <p:cNvPr id="19" name="Ellips 18">
            <a:extLst>
              <a:ext uri="{FF2B5EF4-FFF2-40B4-BE49-F238E27FC236}">
                <a16:creationId xmlns:a16="http://schemas.microsoft.com/office/drawing/2014/main" id="{457BE918-838F-49A2-826F-619F1C37ADA2}"/>
              </a:ext>
            </a:extLst>
          </p:cNvPr>
          <p:cNvSpPr/>
          <p:nvPr/>
        </p:nvSpPr>
        <p:spPr>
          <a:xfrm>
            <a:off x="7093717" y="3216287"/>
            <a:ext cx="231907" cy="23190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dirty="0">
              <a:solidFill>
                <a:schemeClr val="tx1"/>
              </a:solidFill>
            </a:endParaRPr>
          </a:p>
        </p:txBody>
      </p:sp>
      <p:sp>
        <p:nvSpPr>
          <p:cNvPr id="20" name="Rektangel 19">
            <a:extLst>
              <a:ext uri="{FF2B5EF4-FFF2-40B4-BE49-F238E27FC236}">
                <a16:creationId xmlns:a16="http://schemas.microsoft.com/office/drawing/2014/main" id="{120B19B5-29EE-439A-95FF-2272AF76A96D}"/>
              </a:ext>
            </a:extLst>
          </p:cNvPr>
          <p:cNvSpPr/>
          <p:nvPr/>
        </p:nvSpPr>
        <p:spPr>
          <a:xfrm rot="20875313">
            <a:off x="8367834" y="2984859"/>
            <a:ext cx="1210652" cy="816989"/>
          </a:xfrm>
          <a:prstGeom prst="rect">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900" dirty="0">
                <a:solidFill>
                  <a:schemeClr val="tx1"/>
                </a:solidFill>
                <a:latin typeface="Arial" panose="020B0604020202020204" pitchFamily="34" charset="0"/>
                <a:cs typeface="Arial" panose="020B0604020202020204" pitchFamily="34" charset="0"/>
              </a:rPr>
              <a:t>Risker</a:t>
            </a:r>
          </a:p>
        </p:txBody>
      </p:sp>
      <p:sp>
        <p:nvSpPr>
          <p:cNvPr id="21" name="Ellips 20">
            <a:extLst>
              <a:ext uri="{FF2B5EF4-FFF2-40B4-BE49-F238E27FC236}">
                <a16:creationId xmlns:a16="http://schemas.microsoft.com/office/drawing/2014/main" id="{A56E3C40-0DE9-42D7-8955-1639F2F3D139}"/>
              </a:ext>
            </a:extLst>
          </p:cNvPr>
          <p:cNvSpPr/>
          <p:nvPr/>
        </p:nvSpPr>
        <p:spPr>
          <a:xfrm>
            <a:off x="9077802" y="2770271"/>
            <a:ext cx="231907" cy="231907"/>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900">
              <a:solidFill>
                <a:schemeClr val="tx1"/>
              </a:solidFill>
            </a:endParaRPr>
          </a:p>
        </p:txBody>
      </p:sp>
    </p:spTree>
    <p:extLst>
      <p:ext uri="{BB962C8B-B14F-4D97-AF65-F5344CB8AC3E}">
        <p14:creationId xmlns:p14="http://schemas.microsoft.com/office/powerpoint/2010/main" val="418700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lstStyle/>
          <a:p>
            <a:r>
              <a:rPr lang="sv-SE" dirty="0"/>
              <a:t>Samlad bedömning</a:t>
            </a:r>
          </a:p>
        </p:txBody>
      </p:sp>
      <p:pic>
        <p:nvPicPr>
          <p:cNvPr id="15" name="Platshållare för bild 14">
            <a:extLst>
              <a:ext uri="{FF2B5EF4-FFF2-40B4-BE49-F238E27FC236}">
                <a16:creationId xmlns:a16="http://schemas.microsoft.com/office/drawing/2014/main" id="{207B8AE8-A618-4F29-A11B-E0FDE2B0212A}"/>
              </a:ext>
            </a:extLst>
          </p:cNvPr>
          <p:cNvPicPr>
            <a:picLocks noGrp="1" noChangeAspect="1"/>
          </p:cNvPicPr>
          <p:nvPr>
            <p:ph type="pic" sz="quarter" idx="13"/>
          </p:nvPr>
        </p:nvPicPr>
        <p:blipFill>
          <a:blip r:embed="rId3"/>
          <a:srcRect t="18525" b="18525"/>
          <a:stretch>
            <a:fillRect/>
          </a:stretch>
        </p:blipFill>
        <p:spPr/>
      </p:pic>
    </p:spTree>
    <p:extLst>
      <p:ext uri="{BB962C8B-B14F-4D97-AF65-F5344CB8AC3E}">
        <p14:creationId xmlns:p14="http://schemas.microsoft.com/office/powerpoint/2010/main" val="1430821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81FAB6-30F4-4504-A7C9-DD3909A2983E}"/>
              </a:ext>
            </a:extLst>
          </p:cNvPr>
          <p:cNvSpPr>
            <a:spLocks noGrp="1"/>
          </p:cNvSpPr>
          <p:nvPr>
            <p:ph type="title"/>
          </p:nvPr>
        </p:nvSpPr>
        <p:spPr>
          <a:xfrm>
            <a:off x="1071793" y="687600"/>
            <a:ext cx="9104716" cy="603177"/>
          </a:xfrm>
        </p:spPr>
        <p:txBody>
          <a:bodyPr/>
          <a:lstStyle/>
          <a:p>
            <a:r>
              <a:rPr lang="sv-SE"/>
              <a:t>Blir umgänget en resurs för barnet?</a:t>
            </a:r>
            <a:endParaRPr lang="sv-SE" dirty="0"/>
          </a:p>
        </p:txBody>
      </p:sp>
      <p:sp>
        <p:nvSpPr>
          <p:cNvPr id="3" name="Platshållare för datum 2">
            <a:extLst>
              <a:ext uri="{FF2B5EF4-FFF2-40B4-BE49-F238E27FC236}">
                <a16:creationId xmlns:a16="http://schemas.microsoft.com/office/drawing/2014/main" id="{BA505F6F-2E47-4083-A88F-B0489426C620}"/>
              </a:ext>
            </a:extLst>
          </p:cNvPr>
          <p:cNvSpPr>
            <a:spLocks noGrp="1"/>
          </p:cNvSpPr>
          <p:nvPr>
            <p:ph type="dt" sz="half" idx="10"/>
          </p:nvPr>
        </p:nvSpPr>
        <p:spPr/>
        <p:txBody>
          <a:bodyPr/>
          <a:lstStyle/>
          <a:p>
            <a:endParaRPr lang="sv-SE" dirty="0"/>
          </a:p>
        </p:txBody>
      </p:sp>
      <p:sp>
        <p:nvSpPr>
          <p:cNvPr id="4" name="Platshållare för sidfot 3">
            <a:extLst>
              <a:ext uri="{FF2B5EF4-FFF2-40B4-BE49-F238E27FC236}">
                <a16:creationId xmlns:a16="http://schemas.microsoft.com/office/drawing/2014/main" id="{07937FBB-AF5C-4027-9516-50D6CDF1744F}"/>
              </a:ext>
            </a:extLst>
          </p:cNvPr>
          <p:cNvSpPr>
            <a:spLocks noGrp="1"/>
          </p:cNvSpPr>
          <p:nvPr>
            <p:ph type="ftr" sz="quarter" idx="11"/>
          </p:nvPr>
        </p:nvSpPr>
        <p:spPr/>
        <p:txBody>
          <a:bodyPr/>
          <a:lstStyle/>
          <a:p>
            <a:r>
              <a:rPr lang="sv-SE"/>
              <a:t>Sveriges kunskapsmyndighet för vård och omsorg </a:t>
            </a:r>
            <a:endParaRPr lang="sv-SE" dirty="0"/>
          </a:p>
        </p:txBody>
      </p:sp>
      <p:sp>
        <p:nvSpPr>
          <p:cNvPr id="6" name="Platshållare för text 5">
            <a:extLst>
              <a:ext uri="{FF2B5EF4-FFF2-40B4-BE49-F238E27FC236}">
                <a16:creationId xmlns:a16="http://schemas.microsoft.com/office/drawing/2014/main" id="{44530C01-5A3D-4B8B-A13C-371A7FFAA562}"/>
              </a:ext>
            </a:extLst>
          </p:cNvPr>
          <p:cNvSpPr>
            <a:spLocks noGrp="1"/>
          </p:cNvSpPr>
          <p:nvPr>
            <p:ph type="body" sz="quarter" idx="15"/>
          </p:nvPr>
        </p:nvSpPr>
        <p:spPr/>
        <p:txBody>
          <a:bodyPr/>
          <a:lstStyle/>
          <a:p>
            <a:endParaRPr lang="sv-SE"/>
          </a:p>
        </p:txBody>
      </p:sp>
      <p:sp>
        <p:nvSpPr>
          <p:cNvPr id="10" name="Platshållare för bild 9">
            <a:extLst>
              <a:ext uri="{FF2B5EF4-FFF2-40B4-BE49-F238E27FC236}">
                <a16:creationId xmlns:a16="http://schemas.microsoft.com/office/drawing/2014/main" id="{3DD28D3C-5029-421D-A799-9F83E2D9A2C0}"/>
              </a:ext>
            </a:extLst>
          </p:cNvPr>
          <p:cNvSpPr>
            <a:spLocks noGrp="1"/>
          </p:cNvSpPr>
          <p:nvPr>
            <p:ph type="pic" sz="quarter" idx="13"/>
          </p:nvPr>
        </p:nvSpPr>
        <p:spPr/>
      </p:sp>
      <p:sp>
        <p:nvSpPr>
          <p:cNvPr id="8" name="Ellips 7">
            <a:extLst>
              <a:ext uri="{FF2B5EF4-FFF2-40B4-BE49-F238E27FC236}">
                <a16:creationId xmlns:a16="http://schemas.microsoft.com/office/drawing/2014/main" id="{63F39100-86AC-4ECE-9E80-CAF5A8042EE0}"/>
              </a:ext>
            </a:extLst>
          </p:cNvPr>
          <p:cNvSpPr/>
          <p:nvPr/>
        </p:nvSpPr>
        <p:spPr>
          <a:xfrm>
            <a:off x="2414570" y="2179006"/>
            <a:ext cx="2700000" cy="1947920"/>
          </a:xfrm>
          <a:prstGeom prst="ellipse">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a:solidFill>
                  <a:schemeClr val="tx1"/>
                </a:solidFill>
                <a:latin typeface="Arial" panose="020B0604020202020204" pitchFamily="34" charset="0"/>
                <a:cs typeface="Arial" panose="020B0604020202020204" pitchFamily="34" charset="0"/>
              </a:rPr>
              <a:t>Är kontakten en resurs för barnet? </a:t>
            </a:r>
          </a:p>
        </p:txBody>
      </p:sp>
      <p:sp>
        <p:nvSpPr>
          <p:cNvPr id="9" name="Ellips 8">
            <a:extLst>
              <a:ext uri="{FF2B5EF4-FFF2-40B4-BE49-F238E27FC236}">
                <a16:creationId xmlns:a16="http://schemas.microsoft.com/office/drawing/2014/main" id="{41F2E48D-4FF8-4FFD-801D-894D2B40DDA3}"/>
              </a:ext>
            </a:extLst>
          </p:cNvPr>
          <p:cNvSpPr/>
          <p:nvPr/>
        </p:nvSpPr>
        <p:spPr>
          <a:xfrm>
            <a:off x="5977945" y="2160782"/>
            <a:ext cx="2700000" cy="1947921"/>
          </a:xfrm>
          <a:prstGeom prst="ellipse">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a:solidFill>
                  <a:schemeClr val="tx1"/>
                </a:solidFill>
                <a:latin typeface="Arial" panose="020B0604020202020204" pitchFamily="34" charset="0"/>
                <a:cs typeface="Arial" panose="020B0604020202020204" pitchFamily="34" charset="0"/>
              </a:rPr>
              <a:t>Kommer barnet orka med?</a:t>
            </a:r>
          </a:p>
        </p:txBody>
      </p:sp>
      <p:sp>
        <p:nvSpPr>
          <p:cNvPr id="12" name="Ellips 11">
            <a:extLst>
              <a:ext uri="{FF2B5EF4-FFF2-40B4-BE49-F238E27FC236}">
                <a16:creationId xmlns:a16="http://schemas.microsoft.com/office/drawing/2014/main" id="{DAA425DC-3EE5-45F3-9EC7-230291698FB7}"/>
              </a:ext>
            </a:extLst>
          </p:cNvPr>
          <p:cNvSpPr/>
          <p:nvPr/>
        </p:nvSpPr>
        <p:spPr>
          <a:xfrm>
            <a:off x="4261122" y="3712597"/>
            <a:ext cx="2700000" cy="2053533"/>
          </a:xfrm>
          <a:prstGeom prst="ellipse">
            <a:avLst/>
          </a:prstGeom>
          <a:solidFill>
            <a:srgbClr val="DAD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dirty="0">
                <a:solidFill>
                  <a:schemeClr val="tx1"/>
                </a:solidFill>
                <a:latin typeface="Arial" panose="020B0604020202020204" pitchFamily="34" charset="0"/>
                <a:cs typeface="Arial" panose="020B0604020202020204" pitchFamily="34" charset="0"/>
              </a:rPr>
              <a:t>Tid för vänner, fritid, familjehem?</a:t>
            </a:r>
          </a:p>
        </p:txBody>
      </p:sp>
    </p:spTree>
    <p:extLst>
      <p:ext uri="{BB962C8B-B14F-4D97-AF65-F5344CB8AC3E}">
        <p14:creationId xmlns:p14="http://schemas.microsoft.com/office/powerpoint/2010/main" val="3220897989"/>
      </p:ext>
    </p:extLst>
  </p:cSld>
  <p:clrMapOvr>
    <a:masterClrMapping/>
  </p:clrMapOvr>
</p:sld>
</file>

<file path=ppt/theme/theme1.xml><?xml version="1.0" encoding="utf-8"?>
<a:theme xmlns:a="http://schemas.openxmlformats.org/drawingml/2006/main" name="SoS-PPT-svensk-150922">
  <a:themeElements>
    <a:clrScheme name="Anpassat 4">
      <a:dk1>
        <a:srgbClr val="000000"/>
      </a:dk1>
      <a:lt1>
        <a:srgbClr val="DAD7CB"/>
      </a:lt1>
      <a:dk2>
        <a:srgbClr val="8D6E97"/>
      </a:dk2>
      <a:lt2>
        <a:srgbClr val="4A7729"/>
      </a:lt2>
      <a:accent1>
        <a:srgbClr val="A6BCC6"/>
      </a:accent1>
      <a:accent2>
        <a:srgbClr val="7D9AAA"/>
      </a:accent2>
      <a:accent3>
        <a:srgbClr val="D3BF96"/>
      </a:accent3>
      <a:accent4>
        <a:srgbClr val="002B45"/>
      </a:accent4>
      <a:accent5>
        <a:srgbClr val="857363"/>
      </a:accent5>
      <a:accent6>
        <a:srgbClr val="452325"/>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AD7CB"/>
        </a:solidFill>
        <a:ln>
          <a:noFill/>
        </a:ln>
      </a:spPr>
      <a:bodyPr rtlCol="0" anchor="ctr"/>
      <a:lstStyle>
        <a:defPPr algn="ctr">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900" smtClean="0"/>
        </a:defPPr>
      </a:lstStyle>
    </a:txDef>
  </a:objectDefaults>
  <a:extraClrSchemeLst/>
  <a:custClrLst>
    <a:custClr name="Beige Diagrambakgrund">
      <a:srgbClr val="DAD7CB"/>
    </a:custClr>
    <a:custClr name="Mörkbeige">
      <a:srgbClr val="D3BF96"/>
    </a:custClr>
    <a:custClr>
      <a:srgbClr val="AAA38E"/>
    </a:custClr>
    <a:custClr name="Brun">
      <a:srgbClr val="857363"/>
    </a:custClr>
    <a:custClr name="Mellanbrun">
      <a:srgbClr val="6D5047"/>
    </a:custClr>
    <a:custClr name="Mörkbrun">
      <a:srgbClr val="452325"/>
    </a:custClr>
    <a:custClr name="Vit">
      <a:srgbClr val="FFFFFF"/>
    </a:custClr>
    <a:custClr name="Vit">
      <a:srgbClr val="FFFFFF"/>
    </a:custClr>
    <a:custClr name="Svart">
      <a:srgbClr val="000000"/>
    </a:custClr>
    <a:custClr name="Vit">
      <a:srgbClr val="FFFFFF"/>
    </a:custClr>
    <a:custClr name="Ljusblå">
      <a:srgbClr val="E0E6E6"/>
    </a:custClr>
    <a:custClr name="Isblå">
      <a:srgbClr val="A6BCC6"/>
    </a:custClr>
    <a:custClr name="Ljus blågrå">
      <a:srgbClr val="A5ACAF"/>
    </a:custClr>
    <a:custClr name="Blågrå">
      <a:srgbClr val="7D9AAA"/>
    </a:custClr>
    <a:custClr name="Mörk blågrå">
      <a:srgbClr val="51626F"/>
    </a:custClr>
    <a:custClr name="Mörkblå">
      <a:srgbClr val="002B45"/>
    </a:custClr>
    <a:custClr name="Vit">
      <a:srgbClr val="FFFFFF"/>
    </a:custClr>
    <a:custClr name="Accentfärg orange">
      <a:srgbClr val="ED8B00"/>
    </a:custClr>
    <a:custClr name="Accentfärg turkos">
      <a:srgbClr val="3DB7E4"/>
    </a:custClr>
    <a:custClr name="Accentfärg grön">
      <a:srgbClr val="3F9C35"/>
    </a:custClr>
    <a:custClr name="Diagramfärg Riket 251/230/204">
      <a:srgbClr val="FBE6CC"/>
    </a:custClr>
    <a:custClr name="Diagramfärg Riket 246/205/153">
      <a:srgbClr val="F6CD99"/>
    </a:custClr>
    <a:custClr name="Diagramfärg Riket 242/181/102">
      <a:srgbClr val="F2B566"/>
    </a:custClr>
    <a:custClr name="Diagramfärg Riket Huvudfärg">
      <a:srgbClr val="ED8B00"/>
    </a:custClr>
    <a:custClr name="Diagramfärg Riket 175/98/10">
      <a:srgbClr val="AF620A"/>
    </a:custClr>
    <a:custClr name="Diagramfärg Riket 117/66/0">
      <a:srgbClr val="754200"/>
    </a:custClr>
    <a:custClr name="Vit">
      <a:srgbClr val="FFFFFF"/>
    </a:custClr>
    <a:custClr name="Diagramfärg Riket Huvudfärg">
      <a:srgbClr val="ED8B00"/>
    </a:custClr>
    <a:custClr name="Diagramfärg alarmerande händelse">
      <a:srgbClr val="BA0C2F"/>
    </a:custClr>
    <a:custClr name="Beige Diagrambakgrund">
      <a:srgbClr val="DAD7CB"/>
    </a:custClr>
    <a:custClr name="Diagramfärg män 218/237/203">
      <a:srgbClr val="DAEDCB"/>
    </a:custClr>
    <a:custClr name="Diagramfärg män 180/219/151">
      <a:srgbClr val="B4DB97"/>
    </a:custClr>
    <a:custClr name="Diagramfärg män 142/201/99">
      <a:srgbClr val="8EC963"/>
    </a:custClr>
    <a:custClr name="Diagramfärg män Huvudfärg">
      <a:srgbClr val="4A7729"/>
    </a:custClr>
    <a:custClr name="Diagramfärg män 55/88/31">
      <a:srgbClr val="3B581F"/>
    </a:custClr>
    <a:custClr name="Diagramfärg män 36/58/20">
      <a:srgbClr val="243A14"/>
    </a:custClr>
    <a:custClr name="Vit">
      <a:srgbClr val="FFFFFF"/>
    </a:custClr>
    <a:custClr name="Diagramfärg män Huvudfärg">
      <a:srgbClr val="4A7729"/>
    </a:custClr>
    <a:custClr name="Vit">
      <a:srgbClr val="FFFFFF"/>
    </a:custClr>
    <a:custClr name="Vit">
      <a:srgbClr val="FFFFFF"/>
    </a:custClr>
    <a:custClr name="Diagramfärg kvinnor 232/225/234">
      <a:srgbClr val="E8E1EA"/>
    </a:custClr>
    <a:custClr name="Diagramfärg kvinnor 209/197/214">
      <a:srgbClr val="D1C5D6"/>
    </a:custClr>
    <a:custClr name="Diagramfärg kvinnor 186/167/192">
      <a:srgbClr val="BAA7C0"/>
    </a:custClr>
    <a:custClr name="Diagramfärg kvinnor Huvudfärg">
      <a:srgbClr val="8D6E97"/>
    </a:custClr>
    <a:custClr name="Diagramfärg kvinnor 106/82/114">
      <a:srgbClr val="6A5272"/>
    </a:custClr>
    <a:custClr name="Diagramfärg kvinnor 70/54/75">
      <a:srgbClr val="46364B"/>
    </a:custClr>
    <a:custClr name="Vit">
      <a:srgbClr val="FFFFFF"/>
    </a:custClr>
    <a:custClr name="Diagramfärg kvinnor huvudfärg">
      <a:srgbClr val="8D6E97"/>
    </a:custClr>
    <a:custClr name="Vit">
      <a:srgbClr val="FFFFFF"/>
    </a:custClr>
    <a:custClr name="Vit">
      <a:srgbClr val="FFFFFF"/>
    </a:custClr>
  </a:custClrLst>
  <a:extLst>
    <a:ext uri="{05A4C25C-085E-4340-85A3-A5531E510DB2}">
      <thm15:themeFamily xmlns:thm15="http://schemas.microsoft.com/office/thememl/2012/main" name="SoS PPT-sve-16.9.potx" id="{5FB52A0F-AAB8-41D5-B429-08CFAF4F1824}" vid="{01A0E70B-603C-4E46-A5A4-C3F353CF1FA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1444</TotalTime>
  <Words>8202</Words>
  <Application>Microsoft Office PowerPoint</Application>
  <PresentationFormat>Bredbild</PresentationFormat>
  <Paragraphs>563</Paragraphs>
  <Slides>36</Slides>
  <Notes>36</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36</vt:i4>
      </vt:variant>
    </vt:vector>
  </HeadingPairs>
  <TitlesOfParts>
    <vt:vector size="40" baseType="lpstr">
      <vt:lpstr>Arial</vt:lpstr>
      <vt:lpstr>Century Gothic</vt:lpstr>
      <vt:lpstr>Wingdings</vt:lpstr>
      <vt:lpstr>SoS-PPT-svensk-150922</vt:lpstr>
      <vt:lpstr>Barn i familjehem - umgänge med föräldrar och andra närstående</vt:lpstr>
      <vt:lpstr>Materialet om umgänge</vt:lpstr>
      <vt:lpstr>Ytterligare material</vt:lpstr>
      <vt:lpstr>Utgångspunkter för umgänge</vt:lpstr>
      <vt:lpstr>Varför är kontakten viktig?</vt:lpstr>
      <vt:lpstr>Ett allsidigt underlag</vt:lpstr>
      <vt:lpstr>Faktorer att väga in</vt:lpstr>
      <vt:lpstr>Samlad bedömning</vt:lpstr>
      <vt:lpstr>Blir umgänget en resurs för barnet?</vt:lpstr>
      <vt:lpstr>Vad vill barnet?</vt:lpstr>
      <vt:lpstr>Trygghet och säkerhet vägas in </vt:lpstr>
      <vt:lpstr>Vad göra och var träffas?</vt:lpstr>
      <vt:lpstr>Förmedla bedömningen </vt:lpstr>
      <vt:lpstr>Skriftlig planering för umgänget</vt:lpstr>
      <vt:lpstr>PowerPoint-presentation</vt:lpstr>
      <vt:lpstr>Beslut och begränsning av umgänge</vt:lpstr>
      <vt:lpstr>När barnet är placerad enligt SoL</vt:lpstr>
      <vt:lpstr>När barnet är placerat enligt LVU</vt:lpstr>
      <vt:lpstr>Placering enligt LVU, forts</vt:lpstr>
      <vt:lpstr>Drogtest inför umgänge</vt:lpstr>
      <vt:lpstr>Innehåll i beslut om drogtest </vt:lpstr>
      <vt:lpstr>Umgängesbegränsning</vt:lpstr>
      <vt:lpstr>Stöd och samarbete under vårdtiden </vt:lpstr>
      <vt:lpstr>Information och stöd till barnet</vt:lpstr>
      <vt:lpstr>Stöd till föräldrarna </vt:lpstr>
      <vt:lpstr>Råd, stöd och utbildning till familjehemmet</vt:lpstr>
      <vt:lpstr>Samarbete för att kontakten ska fungera </vt:lpstr>
      <vt:lpstr>PowerPoint-presentation</vt:lpstr>
      <vt:lpstr>Före, under och efter umgänget </vt:lpstr>
      <vt:lpstr>Förbereda umgänget</vt:lpstr>
      <vt:lpstr>Efter umgänget </vt:lpstr>
      <vt:lpstr>Uppföljning av umgänget </vt:lpstr>
      <vt:lpstr>PowerPoint-presentation</vt:lpstr>
      <vt:lpstr>Umgänge efter vårdnadsöverflyttning </vt:lpstr>
      <vt:lpstr>Vem kan väcka talan om umgänge?</vt:lpstr>
      <vt:lpstr>PowerPoint-presentation</vt:lpstr>
    </vt:vector>
  </TitlesOfParts>
  <Company>Socialstyrelsen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Socialstyrelsens Powerpointmall</dc:title>
  <dc:creator>Odstam, Rose-Marie</dc:creator>
  <cp:keywords>class='Open'</cp:keywords>
  <cp:lastModifiedBy>Odstam, Rose-Marie</cp:lastModifiedBy>
  <cp:revision>83</cp:revision>
  <cp:lastPrinted>2015-05-08T11:44:01Z</cp:lastPrinted>
  <dcterms:created xsi:type="dcterms:W3CDTF">2022-08-25T06:36:39Z</dcterms:created>
  <dcterms:modified xsi:type="dcterms:W3CDTF">2022-12-28T13:03:27Z</dcterms:modified>
</cp:coreProperties>
</file>