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drawings/drawing79.xml" ContentType="application/vnd.openxmlformats-officedocument.drawingml.chartshapes+xml"/>
  <Override PartName="/ppt/drawings/drawing80.xml" ContentType="application/vnd.openxmlformats-officedocument.drawingml.chartshapes+xml"/>
  <Override PartName="/ppt/drawings/drawing77.xml" ContentType="application/vnd.openxmlformats-officedocument.drawingml.chartshapes+xml"/>
  <Override PartName="/ppt/drawings/drawing78.xml" ContentType="application/vnd.openxmlformats-officedocument.drawingml.chartshapes+xml"/>
  <Override PartName="/ppt/drawings/drawing81.xml" ContentType="application/vnd.openxmlformats-officedocument.drawingml.chartshapes+xml"/>
  <Override PartName="/ppt/drawings/drawing82.xml" ContentType="application/vnd.openxmlformats-officedocument.drawingml.chartshapes+xml"/>
  <Override PartName="/ppt/drawings/drawing83.xml" ContentType="application/vnd.openxmlformats-officedocument.drawingml.chartshapes+xml"/>
  <Override PartName="/ppt/drawings/drawing84.xml" ContentType="application/vnd.openxmlformats-officedocument.drawingml.chartshapes+xml"/>
  <Override PartName="/ppt/drawings/drawing76.xml" ContentType="application/vnd.openxmlformats-officedocument.drawingml.chartshapes+xml"/>
  <Override PartName="/ppt/drawings/drawing75.xml" ContentType="application/vnd.openxmlformats-officedocument.drawingml.chartshapes+xml"/>
  <Override PartName="/ppt/drawings/drawing74.xml" ContentType="application/vnd.openxmlformats-officedocument.drawingml.chartshapes+xml"/>
  <Override PartName="/ppt/drawings/drawing65.xml" ContentType="application/vnd.openxmlformats-officedocument.drawingml.chartshapes+xml"/>
  <Override PartName="/ppt/drawings/drawing66.xml" ContentType="application/vnd.openxmlformats-officedocument.drawingml.chartshapes+xml"/>
  <Override PartName="/ppt/drawings/drawing67.xml" ContentType="application/vnd.openxmlformats-officedocument.drawingml.chartshapes+xml"/>
  <Override PartName="/ppt/drawings/drawing68.xml" ContentType="application/vnd.openxmlformats-officedocument.drawingml.chartshapes+xml"/>
  <Override PartName="/ppt/drawings/drawing69.xml" ContentType="application/vnd.openxmlformats-officedocument.drawingml.chartshapes+xml"/>
  <Override PartName="/ppt/drawings/drawing70.xml" ContentType="application/vnd.openxmlformats-officedocument.drawingml.chartshapes+xml"/>
  <Override PartName="/ppt/drawings/drawing71.xml" ContentType="application/vnd.openxmlformats-officedocument.drawingml.chartshapes+xml"/>
  <Override PartName="/ppt/drawings/drawing72.xml" ContentType="application/vnd.openxmlformats-officedocument.drawingml.chartshapes+xml"/>
  <Override PartName="/ppt/drawings/drawing73.xml" ContentType="application/vnd.openxmlformats-officedocument.drawingml.chartshapes+xml"/>
  <Override PartName="/ppt/drawings/drawing64.xml" ContentType="application/vnd.openxmlformats-officedocument.drawingml.chartshapes+xml"/>
  <Override PartName="/ppt/drawings/drawing63.xml" ContentType="application/vnd.openxmlformats-officedocument.drawingml.chartshapes+xml"/>
  <Override PartName="/ppt/drawings/drawing62.xml" ContentType="application/vnd.openxmlformats-officedocument.drawingml.chartshapes+xml"/>
  <Override PartName="/ppt/drawings/drawing29.xml" ContentType="application/vnd.openxmlformats-officedocument.drawingml.chartshapes+xml"/>
  <Override PartName="/ppt/drawings/drawing28.xml" ContentType="application/vnd.openxmlformats-officedocument.drawingml.chartshapes+xml"/>
  <Override PartName="/ppt/drawings/drawing27.xml" ContentType="application/vnd.openxmlformats-officedocument.drawingml.chartshapes+xml"/>
  <Override PartName="/ppt/drawings/drawing26.xml" ContentType="application/vnd.openxmlformats-officedocument.drawingml.chartshapes+xml"/>
  <Override PartName="/ppt/drawings/drawing30.xml" ContentType="application/vnd.openxmlformats-officedocument.drawingml.chartshapes+xml"/>
  <Override PartName="/ppt/drawings/drawing31.xml" ContentType="application/vnd.openxmlformats-officedocument.drawingml.chartshapes+xml"/>
  <Override PartName="/ppt/drawings/drawing32.xml" ContentType="application/vnd.openxmlformats-officedocument.drawingml.chartshapes+xml"/>
  <Override PartName="/ppt/drawings/drawing33.xml" ContentType="application/vnd.openxmlformats-officedocument.drawingml.chartshapes+xml"/>
  <Override PartName="/ppt/drawings/drawing34.xml" ContentType="application/vnd.openxmlformats-officedocument.drawingml.chartshapes+xml"/>
  <Override PartName="/ppt/drawings/drawing35.xml" ContentType="application/vnd.openxmlformats-officedocument.drawingml.chartshapes+xml"/>
  <Override PartName="/ppt/drawings/drawing25.xml" ContentType="application/vnd.openxmlformats-officedocument.drawingml.chartshapes+xml"/>
  <Override PartName="/ppt/drawings/drawing24.xml" ContentType="application/vnd.openxmlformats-officedocument.drawingml.chartshapes+xml"/>
  <Override PartName="/ppt/drawings/drawing23.xml" ContentType="application/vnd.openxmlformats-officedocument.drawingml.chartshapes+xml"/>
  <Override PartName="/ppt/drawings/drawing14.xml" ContentType="application/vnd.openxmlformats-officedocument.drawingml.chartshapes+xml"/>
  <Override PartName="/ppt/drawings/drawing15.xml" ContentType="application/vnd.openxmlformats-officedocument.drawingml.chartshapes+xml"/>
  <Override PartName="/ppt/drawings/drawing16.xml" ContentType="application/vnd.openxmlformats-officedocument.drawingml.chartshapes+xml"/>
  <Override PartName="/ppt/drawings/drawing17.xml" ContentType="application/vnd.openxmlformats-officedocument.drawingml.chartshapes+xml"/>
  <Override PartName="/ppt/drawings/drawing18.xml" ContentType="application/vnd.openxmlformats-officedocument.drawingml.chartshapes+xml"/>
  <Override PartName="/ppt/drawings/drawing19.xml" ContentType="application/vnd.openxmlformats-officedocument.drawingml.chartshapes+xml"/>
  <Override PartName="/ppt/drawings/drawing20.xml" ContentType="application/vnd.openxmlformats-officedocument.drawingml.chartshapes+xml"/>
  <Override PartName="/ppt/drawings/drawing21.xml" ContentType="application/vnd.openxmlformats-officedocument.drawingml.chartshapes+xml"/>
  <Override PartName="/ppt/drawings/drawing22.xml" ContentType="application/vnd.openxmlformats-officedocument.drawingml.chartshapes+xml"/>
  <Override PartName="/ppt/drawings/drawing36.xml" ContentType="application/vnd.openxmlformats-officedocument.drawingml.chartshapes+xml"/>
  <Override PartName="/ppt/drawings/drawing37.xml" ContentType="application/vnd.openxmlformats-officedocument.drawingml.chartshapes+xml"/>
  <Override PartName="/ppt/drawings/drawing38.xml" ContentType="application/vnd.openxmlformats-officedocument.drawingml.chartshapes+xml"/>
  <Override PartName="/ppt/drawings/drawing55.xml" ContentType="application/vnd.openxmlformats-officedocument.drawingml.chartshapes+xml"/>
  <Override PartName="/ppt/drawings/drawing54.xml" ContentType="application/vnd.openxmlformats-officedocument.drawingml.chartshapes+xml"/>
  <Override PartName="/ppt/drawings/drawing52.xml" ContentType="application/vnd.openxmlformats-officedocument.drawingml.chartshapes+xml"/>
  <Override PartName="/ppt/drawings/drawing51.xml" ContentType="application/vnd.openxmlformats-officedocument.drawingml.chartshapes+xml"/>
  <Override PartName="/ppt/drawings/drawing56.xml" ContentType="application/vnd.openxmlformats-officedocument.drawingml.chartshapes+xml"/>
  <Override PartName="/ppt/drawings/drawing57.xml" ContentType="application/vnd.openxmlformats-officedocument.drawingml.chartshapes+xml"/>
  <Override PartName="/ppt/drawings/drawing58.xml" ContentType="application/vnd.openxmlformats-officedocument.drawingml.chartshapes+xml"/>
  <Override PartName="/ppt/drawings/drawing59.xml" ContentType="application/vnd.openxmlformats-officedocument.drawingml.chartshapes+xml"/>
  <Override PartName="/ppt/drawings/drawing60.xml" ContentType="application/vnd.openxmlformats-officedocument.drawingml.chartshapes+xml"/>
  <Override PartName="/ppt/drawings/drawing61.xml" ContentType="application/vnd.openxmlformats-officedocument.drawingml.chartshapes+xml"/>
  <Override PartName="/ppt/drawings/drawing50.xml" ContentType="application/vnd.openxmlformats-officedocument.drawingml.chartshapes+xml"/>
  <Override PartName="/ppt/drawings/drawing49.xml" ContentType="application/vnd.openxmlformats-officedocument.drawingml.chartshapes+xml"/>
  <Override PartName="/ppt/drawings/drawing48.xml" ContentType="application/vnd.openxmlformats-officedocument.drawingml.chartshapes+xml"/>
  <Override PartName="/ppt/drawings/drawing39.xml" ContentType="application/vnd.openxmlformats-officedocument.drawingml.chartshapes+xml"/>
  <Override PartName="/ppt/drawings/drawing40.xml" ContentType="application/vnd.openxmlformats-officedocument.drawingml.chartshapes+xml"/>
  <Override PartName="/ppt/drawings/drawing41.xml" ContentType="application/vnd.openxmlformats-officedocument.drawingml.chartshapes+xml"/>
  <Override PartName="/ppt/drawings/drawing42.xml" ContentType="application/vnd.openxmlformats-officedocument.drawingml.chartshapes+xml"/>
  <Override PartName="/ppt/drawings/drawing43.xml" ContentType="application/vnd.openxmlformats-officedocument.drawingml.chartshapes+xml"/>
  <Override PartName="/ppt/drawings/drawing44.xml" ContentType="application/vnd.openxmlformats-officedocument.drawingml.chartshapes+xml"/>
  <Override PartName="/ppt/drawings/drawing45.xml" ContentType="application/vnd.openxmlformats-officedocument.drawingml.chartshapes+xml"/>
  <Override PartName="/ppt/drawings/drawing46.xml" ContentType="application/vnd.openxmlformats-officedocument.drawingml.chartshapes+xml"/>
  <Override PartName="/ppt/drawings/drawing47.xml" ContentType="application/vnd.openxmlformats-officedocument.drawingml.chartshapes+xml"/>
  <Override PartName="/ppt/drawings/drawing13.xml" ContentType="application/vnd.openxmlformats-officedocument.drawingml.chartshapes+xml"/>
  <Override PartName="/ppt/drawings/drawing53.xml" ContentType="application/vnd.openxmlformats-officedocument.drawingml.chartshapes+xml"/>
  <Override PartName="/ppt/slides/slide6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drawings/drawing4.xml" ContentType="application/vnd.openxmlformats-officedocument.drawingml.chartshapes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67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drawings/drawing7.xml" ContentType="application/vnd.openxmlformats-officedocument.drawingml.chartshapes+xml"/>
  <Override PartName="/ppt/slides/slide5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75.xml" ContentType="application/vnd.openxmlformats-officedocument.presentationml.slide+xml"/>
  <Override PartName="/ppt/slides/slide66.xml" ContentType="application/vnd.openxmlformats-officedocument.presentationml.slide+xml"/>
  <Override PartName="/ppt/slides/slide73.xml" ContentType="application/vnd.openxmlformats-officedocument.presentationml.slide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26.xml" ContentType="application/vnd.openxmlformats-officedocument.presentationml.slide+xml"/>
  <Override PartName="/ppt/drawings/drawing3.xml" ContentType="application/vnd.openxmlformats-officedocument.drawingml.chartshapes+xml"/>
  <Override PartName="/ppt/slides/slide27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drawings/drawing1.xml" ContentType="application/vnd.openxmlformats-officedocument.drawingml.chartshapes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drawings/drawing2.xml" ContentType="application/vnd.openxmlformats-officedocument.drawingml.chartshapes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7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2.xml" ContentType="application/vnd.openxmlformats-officedocument.presentationml.slide+xml"/>
  <Override PartName="/ppt/slides/slide101.xml" ContentType="application/vnd.openxmlformats-officedocument.presentationml.slide+xml"/>
  <Override PartName="/ppt/slides/slide100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drawings/drawing9.xml" ContentType="application/vnd.openxmlformats-officedocument.drawingml.chartshapes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drawings/drawing10.xml" ContentType="application/vnd.openxmlformats-officedocument.drawingml.chartshapes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drawings/drawing11.xml" ContentType="application/vnd.openxmlformats-officedocument.drawingml.chartshapes+xml"/>
  <Override PartName="/ppt/drawings/drawing12.xml" ContentType="application/vnd.openxmlformats-officedocument.drawingml.chartshapes+xml"/>
  <Override PartName="/ppt/slides/slide118.xml" ContentType="application/vnd.openxmlformats-officedocument.presentationml.slide+xml"/>
  <Override PartName="/ppt/slides/slide117.xml" ContentType="application/vnd.openxmlformats-officedocument.presentationml.slide+xml"/>
  <Override PartName="/ppt/slides/slide116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90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2.xml" ContentType="application/vnd.openxmlformats-officedocument.presentationml.slide+xml"/>
  <Override PartName="/ppt/slides/slide91.xml" ContentType="application/vnd.openxmlformats-officedocument.presentationml.slide+xml"/>
  <Override PartName="/ppt/slides/slide89.xml" ContentType="application/vnd.openxmlformats-officedocument.presentationml.slide+xml"/>
  <Override PartName="/ppt/slides/slide93.xml" ContentType="application/vnd.openxmlformats-officedocument.presentationml.slide+xml"/>
  <Override PartName="/ppt/slides/slide92.xml" ContentType="application/vnd.openxmlformats-officedocument.presentationml.slide+xml"/>
  <Override PartName="/ppt/slides/slide94.xml" ContentType="application/vnd.openxmlformats-officedocument.presentationml.slide+xml"/>
  <Override PartName="/ppt/drawings/drawing8.xml" ContentType="application/vnd.openxmlformats-officedocument.drawingml.chartshapes+xml"/>
  <Override PartName="/ppt/slides/slide1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4.xml" ContentType="application/vnd.openxmlformats-officedocument.presentationml.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84.xml" ContentType="application/vnd.openxmlformats-officedocument.drawingml.chart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Override73.xml" ContentType="application/vnd.openxmlformats-officedocument.themeOverride+xml"/>
  <Override PartName="/ppt/theme/themeOverride72.xml" ContentType="application/vnd.openxmlformats-officedocument.themeOverr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charts/chart33.xml" ContentType="application/vnd.openxmlformats-officedocument.drawingml.chart+xml"/>
  <Override PartName="/ppt/charts/chart35.xml" ContentType="application/vnd.openxmlformats-officedocument.drawingml.chart+xml"/>
  <Override PartName="/ppt/charts/chart7.xml" ContentType="application/vnd.openxmlformats-officedocument.drawingml.chart+xml"/>
  <Override PartName="/ppt/theme/themeOverride34.xml" ContentType="application/vnd.openxmlformats-officedocument.themeOverride+xml"/>
  <Override PartName="/ppt/charts/chart36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32.xml" ContentType="application/vnd.openxmlformats-officedocument.themeOverr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charts/chart29.xml" ContentType="application/vnd.openxmlformats-officedocument.drawingml.chart+xml"/>
  <Override PartName="/ppt/charts/chart9.xml" ContentType="application/vnd.openxmlformats-officedocument.drawingml.chart+xml"/>
  <Override PartName="/ppt/theme/themeOverride30.xml" ContentType="application/vnd.openxmlformats-officedocument.themeOverride+xml"/>
  <Override PartName="/ppt/charts/chart32.xml" ContentType="application/vnd.openxmlformats-officedocument.drawingml.chart+xml"/>
  <Override PartName="/ppt/theme/themeOverride8.xml" ContentType="application/vnd.openxmlformats-officedocument.themeOverride+xml"/>
  <Override PartName="/ppt/theme/themeOverride31.xml" ContentType="application/vnd.openxmlformats-officedocument.themeOverride+xml"/>
  <Override PartName="/ppt/charts/chart31.xml" ContentType="application/vnd.openxmlformats-officedocument.drawingml.chart+xml"/>
  <Override PartName="/ppt/charts/chart37.xml" ContentType="application/vnd.openxmlformats-officedocument.drawingml.chart+xml"/>
  <Override PartName="/ppt/theme/themeOverride35.xml" ContentType="application/vnd.openxmlformats-officedocument.themeOverride+xml"/>
  <Override PartName="/ppt/theme/themeOverride5.xml" ContentType="application/vnd.openxmlformats-officedocument.themeOverride+xml"/>
  <Override PartName="/ppt/theme/themeOverride38.xml" ContentType="application/vnd.openxmlformats-officedocument.themeOverr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theme/themeOverride39.xml" ContentType="application/vnd.openxmlformats-officedocument.themeOverride+xml"/>
  <Override PartName="/ppt/charts/chart46.xml" ContentType="application/vnd.openxmlformats-officedocument.drawingml.chart+xml"/>
  <Override PartName="/ppt/theme/themeOverride40.xml" ContentType="application/vnd.openxmlformats-officedocument.themeOverride+xml"/>
  <Override PartName="/ppt/charts/chart45.xml" ContentType="application/vnd.openxmlformats-officedocument.drawingml.chart+xml"/>
  <Override PartName="/ppt/charts/chart5.xml" ContentType="application/vnd.openxmlformats-officedocument.drawingml.chart+xml"/>
  <Override PartName="/ppt/charts/chart42.xml" ContentType="application/vnd.openxmlformats-officedocument.drawingml.chart+xml"/>
  <Override PartName="/ppt/charts/chart39.xml" ContentType="application/vnd.openxmlformats-officedocument.drawingml.chart+xml"/>
  <Override PartName="/ppt/theme/themeOverride36.xml" ContentType="application/vnd.openxmlformats-officedocument.themeOverride+xml"/>
  <Override PartName="/ppt/charts/chart38.xml" ContentType="application/vnd.openxmlformats-officedocument.drawingml.chart+xml"/>
  <Override PartName="/ppt/theme/themeOverride6.xml" ContentType="application/vnd.openxmlformats-officedocument.themeOverride+xml"/>
  <Override PartName="/ppt/charts/chart40.xml" ContentType="application/vnd.openxmlformats-officedocument.drawingml.chart+xml"/>
  <Override PartName="/ppt/theme/themeOverride37.xml" ContentType="application/vnd.openxmlformats-officedocument.themeOverride+xml"/>
  <Override PartName="/ppt/charts/chart41.xml" ContentType="application/vnd.openxmlformats-officedocument.drawingml.chart+xml"/>
  <Override PartName="/ppt/charts/chart6.xml" ContentType="application/vnd.openxmlformats-officedocument.drawingml.chart+xml"/>
  <Override PartName="/ppt/theme/themeOverride28.xml" ContentType="application/vnd.openxmlformats-officedocument.themeOverride+xml"/>
  <Override PartName="/ppt/charts/chart28.xml" ContentType="application/vnd.openxmlformats-officedocument.drawingml.chart+xml"/>
  <Override PartName="/ppt/theme/themeOverride17.xml" ContentType="application/vnd.openxmlformats-officedocument.themeOverr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charts/chart19.xml" ContentType="application/vnd.openxmlformats-officedocument.drawingml.chart+xml"/>
  <Override PartName="/ppt/theme/themeOverride11.xml" ContentType="application/vnd.openxmlformats-officedocument.themeOverride+xml"/>
  <Override PartName="/ppt/theme/themeOverride16.xml" ContentType="application/vnd.openxmlformats-officedocument.themeOverride+xml"/>
  <Override PartName="/ppt/charts/chart16.xml" ContentType="application/vnd.openxmlformats-officedocument.drawingml.chart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3.xml" ContentType="application/vnd.openxmlformats-officedocument.drawingml.chart+xml"/>
  <Override PartName="/ppt/theme/themeOverride14.xml" ContentType="application/vnd.openxmlformats-officedocument.themeOverride+xml"/>
  <Override PartName="/ppt/theme/themeOverride12.xml" ContentType="application/vnd.openxmlformats-officedocument.themeOverride+xml"/>
  <Override PartName="/ppt/charts/chart12.xml" ContentType="application/vnd.openxmlformats-officedocument.drawingml.chart+xml"/>
  <Override PartName="/ppt/theme/themeOverride15.xml" ContentType="application/vnd.openxmlformats-officedocument.themeOverride+xml"/>
  <Override PartName="/ppt/charts/chart15.xml" ContentType="application/vnd.openxmlformats-officedocument.drawingml.chart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theme/themeOverride25.xml" ContentType="application/vnd.openxmlformats-officedocument.themeOverride+xml"/>
  <Override PartName="/ppt/charts/chart25.xml" ContentType="application/vnd.openxmlformats-officedocument.drawingml.chart+xml"/>
  <Override PartName="/ppt/charts/chart10.xml" ContentType="application/vnd.openxmlformats-officedocument.drawingml.chart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theme/themeOverride9.xml" ContentType="application/vnd.openxmlformats-officedocument.themeOverride+xml"/>
  <Override PartName="/ppt/theme/themeOverride27.xml" ContentType="application/vnd.openxmlformats-officedocument.themeOverride+xml"/>
  <Override PartName="/ppt/charts/chart27.xml" ContentType="application/vnd.openxmlformats-officedocument.drawingml.chart+xml"/>
  <Override PartName="/ppt/theme/themeOverride24.xml" ContentType="application/vnd.openxmlformats-officedocument.themeOverride+xml"/>
  <Override PartName="/ppt/charts/chart24.xml" ContentType="application/vnd.openxmlformats-officedocument.drawingml.chart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charts/chart21.xml" ContentType="application/vnd.openxmlformats-officedocument.drawingml.chart+xml"/>
  <Override PartName="/ppt/theme/themeOverride22.xml" ContentType="application/vnd.openxmlformats-officedocument.themeOverride+xml"/>
  <Override PartName="/ppt/theme/themeOverride10.xml" ContentType="application/vnd.openxmlformats-officedocument.themeOverride+xml"/>
  <Override PartName="/ppt/theme/themeOverride23.xml" ContentType="application/vnd.openxmlformats-officedocument.themeOverride+xml"/>
  <Override PartName="/ppt/charts/chart23.xml" ContentType="application/vnd.openxmlformats-officedocument.drawingml.chart+xml"/>
  <Override PartName="/ppt/theme/themeOverride41.xml" ContentType="application/vnd.openxmlformats-officedocument.themeOverride+xml"/>
  <Override PartName="/ppt/charts/chart70.xml" ContentType="application/vnd.openxmlformats-officedocument.drawingml.chart+xml"/>
  <Override PartName="/ppt/theme/themeOverride58.xml" ContentType="application/vnd.openxmlformats-officedocument.themeOverride+xml"/>
  <Override PartName="/ppt/charts/chart69.xml" ContentType="application/vnd.openxmlformats-officedocument.drawingml.chart+xml"/>
  <Override PartName="/ppt/theme/themeOverride59.xml" ContentType="application/vnd.openxmlformats-officedocument.themeOverride+xml"/>
  <Override PartName="/ppt/charts/chart71.xml" ContentType="application/vnd.openxmlformats-officedocument.drawingml.chart+xml"/>
  <Override PartName="/ppt/theme/themeOverride61.xml" ContentType="application/vnd.openxmlformats-officedocument.themeOverride+xml"/>
  <Override PartName="/ppt/charts/chart72.xml" ContentType="application/vnd.openxmlformats-officedocument.drawingml.chart+xml"/>
  <Override PartName="/ppt/theme/themeOverride60.xml" ContentType="application/vnd.openxmlformats-officedocument.themeOverride+xml"/>
  <Override PartName="/ppt/theme/themeOverride57.xml" ContentType="application/vnd.openxmlformats-officedocument.themeOverride+xml"/>
  <Override PartName="/ppt/charts/chart68.xml" ContentType="application/vnd.openxmlformats-officedocument.drawingml.chart+xml"/>
  <Override PartName="/ppt/charts/chart65.xml" ContentType="application/vnd.openxmlformats-officedocument.drawingml.chart+xml"/>
  <Override PartName="/ppt/theme/themeOverride55.xml" ContentType="application/vnd.openxmlformats-officedocument.themeOverride+xml"/>
  <Override PartName="/ppt/charts/chart83.xml" ContentType="application/vnd.openxmlformats-officedocument.drawingml.chart+xml"/>
  <Override PartName="/ppt/theme/themeOverride56.xml" ContentType="application/vnd.openxmlformats-officedocument.themeOverride+xml"/>
  <Override PartName="/ppt/charts/chart67.xml" ContentType="application/vnd.openxmlformats-officedocument.drawingml.chart+xml"/>
  <Override PartName="/ppt/charts/chart66.xml" ContentType="application/vnd.openxmlformats-officedocument.drawingml.chart+xml"/>
  <Override PartName="/ppt/charts/chart73.xml" ContentType="application/vnd.openxmlformats-officedocument.drawingml.chart+xml"/>
  <Override PartName="/ppt/theme/themeOverride62.xml" ContentType="application/vnd.openxmlformats-officedocument.themeOverride+xml"/>
  <Override PartName="/ppt/charts/chart80.xml" ContentType="application/vnd.openxmlformats-officedocument.drawingml.chart+xml"/>
  <Override PartName="/ppt/theme/themeOverride68.xml" ContentType="application/vnd.openxmlformats-officedocument.themeOverride+xml"/>
  <Override PartName="/ppt/charts/chart79.xml" ContentType="application/vnd.openxmlformats-officedocument.drawingml.chart+xml"/>
  <Override PartName="/ppt/theme/themeOverride67.xml" ContentType="application/vnd.openxmlformats-officedocument.themeOverride+xml"/>
  <Override PartName="/ppt/theme/themeOverride69.xml" ContentType="application/vnd.openxmlformats-officedocument.themeOverride+xml"/>
  <Override PartName="/ppt/charts/chart81.xml" ContentType="application/vnd.openxmlformats-officedocument.drawingml.chart+xml"/>
  <Override PartName="/ppt/theme/themeOverride71.xml" ContentType="application/vnd.openxmlformats-officedocument.themeOverride+xml"/>
  <Override PartName="/ppt/charts/chart82.xml" ContentType="application/vnd.openxmlformats-officedocument.drawingml.chart+xml"/>
  <Override PartName="/ppt/theme/themeOverride70.xml" ContentType="application/vnd.openxmlformats-officedocument.themeOverride+xml"/>
  <Override PartName="/ppt/charts/chart78.xml" ContentType="application/vnd.openxmlformats-officedocument.drawingml.chart+xml"/>
  <Override PartName="/ppt/theme/themeOverride66.xml" ContentType="application/vnd.openxmlformats-officedocument.themeOverride+xml"/>
  <Override PartName="/ppt/theme/themeOverride63.xml" ContentType="application/vnd.openxmlformats-officedocument.themeOverride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theme/themeOverride64.xml" ContentType="application/vnd.openxmlformats-officedocument.themeOverride+xml"/>
  <Override PartName="/ppt/charts/chart77.xml" ContentType="application/vnd.openxmlformats-officedocument.drawingml.chart+xml"/>
  <Override PartName="/ppt/theme/themeOverride65.xml" ContentType="application/vnd.openxmlformats-officedocument.themeOverride+xml"/>
  <Override PartName="/ppt/charts/chart76.xml" ContentType="application/vnd.openxmlformats-officedocument.drawingml.chart+xml"/>
  <Override PartName="/ppt/theme/theme2.xml" ContentType="application/vnd.openxmlformats-officedocument.theme+xml"/>
  <Override PartName="/ppt/charts/chart64.xml" ContentType="application/vnd.openxmlformats-officedocument.drawingml.chart+xml"/>
  <Override PartName="/ppt/theme/themeOverride54.xml" ContentType="application/vnd.openxmlformats-officedocument.themeOverride+xml"/>
  <Override PartName="/ppt/theme/themeOverride45.xml" ContentType="application/vnd.openxmlformats-officedocument.themeOverride+xml"/>
  <Override PartName="/ppt/charts/chart52.xml" ContentType="application/vnd.openxmlformats-officedocument.drawingml.char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charts/chart53.xml" ContentType="application/vnd.openxmlformats-officedocument.drawingml.chart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charts/chart54.xml" ContentType="application/vnd.openxmlformats-officedocument.drawingml.chart+xml"/>
  <Override PartName="/ppt/charts/chart51.xml" ContentType="application/vnd.openxmlformats-officedocument.drawingml.chart+xml"/>
  <Override PartName="/ppt/charts/chart48.xml" ContentType="application/vnd.openxmlformats-officedocument.drawingml.chart+xml"/>
  <Override PartName="/ppt/theme/themeOverride4.xml" ContentType="application/vnd.openxmlformats-officedocument.themeOverride+xml"/>
  <Override PartName="/ppt/theme/themeOverride42.xml" ContentType="application/vnd.openxmlformats-officedocument.themeOverride+xml"/>
  <Override PartName="/ppt/charts/chart47.xml" ContentType="application/vnd.openxmlformats-officedocument.drawingml.chart+xml"/>
  <Override PartName="/ppt/theme/themeOverride43.xml" ContentType="application/vnd.openxmlformats-officedocument.themeOverride+xml"/>
  <Override PartName="/ppt/charts/chart4.xml" ContentType="application/vnd.openxmlformats-officedocument.drawingml.chart+xml"/>
  <Override PartName="/ppt/charts/chart50.xml" ContentType="application/vnd.openxmlformats-officedocument.drawingml.chart+xml"/>
  <Override PartName="/ppt/theme/themeOverride44.xml" ContentType="application/vnd.openxmlformats-officedocument.themeOverride+xml"/>
  <Override PartName="/ppt/charts/chart49.xml" ContentType="application/vnd.openxmlformats-officedocument.drawingml.chart+xml"/>
  <Override PartName="/ppt/charts/chart61.xml" ContentType="application/vnd.openxmlformats-officedocument.drawingml.chart+xml"/>
  <Override PartName="/ppt/charts/chart1.xml" ContentType="application/vnd.openxmlformats-officedocument.drawingml.chart+xml"/>
  <Override PartName="/ppt/theme/themeOverride51.xml" ContentType="application/vnd.openxmlformats-officedocument.themeOverride+xml"/>
  <Override PartName="/ppt/charts/chart55.xml" ContentType="application/vnd.openxmlformats-officedocument.drawingml.chart+xml"/>
  <Override PartName="/ppt/theme/themeOverride52.xml" ContentType="application/vnd.openxmlformats-officedocument.themeOverride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theme/theme3.xml" ContentType="application/vnd.openxmlformats-officedocument.theme+xml"/>
  <Override PartName="/ppt/theme/themeOverride53.xml" ContentType="application/vnd.openxmlformats-officedocument.themeOverride+xml"/>
  <Override PartName="/ppt/theme/themeOverride1.xml" ContentType="application/vnd.openxmlformats-officedocument.themeOverride+xml"/>
  <Override PartName="/ppt/charts/chart60.xml" ContentType="application/vnd.openxmlformats-officedocument.drawingml.chart+xml"/>
  <Override PartName="/ppt/theme/themeOverride50.xml" ContentType="application/vnd.openxmlformats-officedocument.themeOverride+xml"/>
  <Override PartName="/ppt/theme/themeOverride48.xml" ContentType="application/vnd.openxmlformats-officedocument.themeOverride+xml"/>
  <Override PartName="/ppt/charts/chart57.xml" ContentType="application/vnd.openxmlformats-officedocument.drawingml.chart+xml"/>
  <Override PartName="/ppt/charts/chart2.xml" ContentType="application/vnd.openxmlformats-officedocument.drawingml.chart+xml"/>
  <Override PartName="/ppt/charts/chart56.xml" ContentType="application/vnd.openxmlformats-officedocument.drawingml.chart+xml"/>
  <Override PartName="/ppt/theme/themeOverride2.xml" ContentType="application/vnd.openxmlformats-officedocument.themeOverride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theme/themeOverride49.xml" ContentType="application/vnd.openxmlformats-officedocument.themeOverr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3"/>
  </p:notesMasterIdLst>
  <p:handoutMasterIdLst>
    <p:handoutMasterId r:id="rId124"/>
  </p:handoutMasterIdLst>
  <p:sldIdLst>
    <p:sldId id="422" r:id="rId2"/>
    <p:sldId id="327" r:id="rId3"/>
    <p:sldId id="408" r:id="rId4"/>
    <p:sldId id="411" r:id="rId5"/>
    <p:sldId id="402" r:id="rId6"/>
    <p:sldId id="700" r:id="rId7"/>
    <p:sldId id="667" r:id="rId8"/>
    <p:sldId id="676" r:id="rId9"/>
    <p:sldId id="677" r:id="rId10"/>
    <p:sldId id="678" r:id="rId11"/>
    <p:sldId id="679" r:id="rId12"/>
    <p:sldId id="680" r:id="rId13"/>
    <p:sldId id="681" r:id="rId14"/>
    <p:sldId id="682" r:id="rId15"/>
    <p:sldId id="683" r:id="rId16"/>
    <p:sldId id="687" r:id="rId17"/>
    <p:sldId id="691" r:id="rId18"/>
    <p:sldId id="656" r:id="rId19"/>
    <p:sldId id="657" r:id="rId20"/>
    <p:sldId id="658" r:id="rId21"/>
    <p:sldId id="659" r:id="rId22"/>
    <p:sldId id="660" r:id="rId23"/>
    <p:sldId id="661" r:id="rId24"/>
    <p:sldId id="662" r:id="rId25"/>
    <p:sldId id="663" r:id="rId26"/>
    <p:sldId id="664" r:id="rId27"/>
    <p:sldId id="665" r:id="rId28"/>
    <p:sldId id="666" r:id="rId29"/>
    <p:sldId id="440" r:id="rId30"/>
    <p:sldId id="718" r:id="rId31"/>
    <p:sldId id="499" r:id="rId32"/>
    <p:sldId id="488" r:id="rId33"/>
    <p:sldId id="487" r:id="rId34"/>
    <p:sldId id="500" r:id="rId35"/>
    <p:sldId id="491" r:id="rId36"/>
    <p:sldId id="492" r:id="rId37"/>
    <p:sldId id="501" r:id="rId38"/>
    <p:sldId id="496" r:id="rId39"/>
    <p:sldId id="502" r:id="rId40"/>
    <p:sldId id="494" r:id="rId41"/>
    <p:sldId id="503" r:id="rId42"/>
    <p:sldId id="493" r:id="rId43"/>
    <p:sldId id="504" r:id="rId44"/>
    <p:sldId id="498" r:id="rId45"/>
    <p:sldId id="505" r:id="rId46"/>
    <p:sldId id="507" r:id="rId47"/>
    <p:sldId id="516" r:id="rId48"/>
    <p:sldId id="514" r:id="rId49"/>
    <p:sldId id="506" r:id="rId50"/>
    <p:sldId id="519" r:id="rId51"/>
    <p:sldId id="442" r:id="rId52"/>
    <p:sldId id="443" r:id="rId53"/>
    <p:sldId id="703" r:id="rId54"/>
    <p:sldId id="704" r:id="rId55"/>
    <p:sldId id="705" r:id="rId56"/>
    <p:sldId id="518" r:id="rId57"/>
    <p:sldId id="444" r:id="rId58"/>
    <p:sldId id="445" r:id="rId59"/>
    <p:sldId id="446" r:id="rId60"/>
    <p:sldId id="706" r:id="rId61"/>
    <p:sldId id="707" r:id="rId62"/>
    <p:sldId id="708" r:id="rId63"/>
    <p:sldId id="526" r:id="rId64"/>
    <p:sldId id="538" r:id="rId65"/>
    <p:sldId id="543" r:id="rId66"/>
    <p:sldId id="541" r:id="rId67"/>
    <p:sldId id="537" r:id="rId68"/>
    <p:sldId id="549" r:id="rId69"/>
    <p:sldId id="548" r:id="rId70"/>
    <p:sldId id="546" r:id="rId71"/>
    <p:sldId id="536" r:id="rId72"/>
    <p:sldId id="554" r:id="rId73"/>
    <p:sldId id="551" r:id="rId74"/>
    <p:sldId id="555" r:id="rId75"/>
    <p:sldId id="709" r:id="rId76"/>
    <p:sldId id="710" r:id="rId77"/>
    <p:sldId id="711" r:id="rId78"/>
    <p:sldId id="535" r:id="rId79"/>
    <p:sldId id="556" r:id="rId80"/>
    <p:sldId id="567" r:id="rId81"/>
    <p:sldId id="565" r:id="rId82"/>
    <p:sldId id="712" r:id="rId83"/>
    <p:sldId id="713" r:id="rId84"/>
    <p:sldId id="714" r:id="rId85"/>
    <p:sldId id="534" r:id="rId86"/>
    <p:sldId id="559" r:id="rId87"/>
    <p:sldId id="573" r:id="rId88"/>
    <p:sldId id="571" r:id="rId89"/>
    <p:sldId id="568" r:id="rId90"/>
    <p:sldId id="447" r:id="rId91"/>
    <p:sldId id="448" r:id="rId92"/>
    <p:sldId id="449" r:id="rId93"/>
    <p:sldId id="575" r:id="rId94"/>
    <p:sldId id="450" r:id="rId95"/>
    <p:sldId id="451" r:id="rId96"/>
    <p:sldId id="452" r:id="rId97"/>
    <p:sldId id="715" r:id="rId98"/>
    <p:sldId id="716" r:id="rId99"/>
    <p:sldId id="717" r:id="rId100"/>
    <p:sldId id="584" r:id="rId101"/>
    <p:sldId id="453" r:id="rId102"/>
    <p:sldId id="598" r:id="rId103"/>
    <p:sldId id="596" r:id="rId104"/>
    <p:sldId id="594" r:id="rId105"/>
    <p:sldId id="591" r:id="rId106"/>
    <p:sldId id="590" r:id="rId107"/>
    <p:sldId id="604" r:id="rId108"/>
    <p:sldId id="603" r:id="rId109"/>
    <p:sldId id="600" r:id="rId110"/>
    <p:sldId id="601" r:id="rId111"/>
    <p:sldId id="608" r:id="rId112"/>
    <p:sldId id="454" r:id="rId113"/>
    <p:sldId id="461" r:id="rId114"/>
    <p:sldId id="462" r:id="rId115"/>
    <p:sldId id="467" r:id="rId116"/>
    <p:sldId id="466" r:id="rId117"/>
    <p:sldId id="465" r:id="rId118"/>
    <p:sldId id="463" r:id="rId119"/>
    <p:sldId id="477" r:id="rId120"/>
    <p:sldId id="476" r:id="rId121"/>
    <p:sldId id="439" r:id="rId122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lsson, Björn" initials="BN" lastIdx="7" clrIdx="0"/>
  <p:cmAuthor id="1" name="Lundkvist, Inger" initials="LI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7CB"/>
    <a:srgbClr val="D7CC96"/>
    <a:srgbClr val="D3BF96"/>
    <a:srgbClr val="FFFFFF"/>
    <a:srgbClr val="E98300"/>
    <a:srgbClr val="A5ACAF"/>
    <a:srgbClr val="3DB7E4"/>
    <a:srgbClr val="3F9C35"/>
    <a:srgbClr val="857363"/>
    <a:srgbClr val="ED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7" autoAdjust="0"/>
    <p:restoredTop sz="94436" autoAdjust="0"/>
  </p:normalViewPr>
  <p:slideViewPr>
    <p:cSldViewPr snapToGrid="0" showGuides="1">
      <p:cViewPr>
        <p:scale>
          <a:sx n="100" d="100"/>
          <a:sy n="100" d="100"/>
        </p:scale>
        <p:origin x="-846" y="762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handoutMaster" Target="handoutMasters/handoutMaster1.xml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customXml" Target="../customXml/item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customXml" Target="../customXml/item2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customXml" Target="../customXml/item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oleObject" Target="../embeddings/oleObject13.bin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oleObject" Target="../embeddings/oleObject14.bin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oleObject" Target="../embeddings/oleObject15.bin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5.xml"/><Relationship Id="rId2" Type="http://schemas.openxmlformats.org/officeDocument/2006/relationships/oleObject" Target="../embeddings/oleObject16.bin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6.xml"/><Relationship Id="rId2" Type="http://schemas.openxmlformats.org/officeDocument/2006/relationships/oleObject" Target="../embeddings/oleObject17.bin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7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8.xml"/><Relationship Id="rId2" Type="http://schemas.openxmlformats.org/officeDocument/2006/relationships/oleObject" Target="../embeddings/oleObject18.bin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9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0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1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2.xml"/><Relationship Id="rId2" Type="http://schemas.openxmlformats.org/officeDocument/2006/relationships/oleObject" Target="../embeddings/oleObject19.bin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3.xml"/><Relationship Id="rId2" Type="http://schemas.openxmlformats.org/officeDocument/2006/relationships/oleObject" Target="../embeddings/oleObject20.bin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4.xml"/><Relationship Id="rId1" Type="http://schemas.openxmlformats.org/officeDocument/2006/relationships/oleObject" Target="../embeddings/oleObject21.bin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5.xml"/><Relationship Id="rId1" Type="http://schemas.openxmlformats.org/officeDocument/2006/relationships/oleObject" Target="../embeddings/oleObject22.bin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6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34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7.xml"/><Relationship Id="rId2" Type="http://schemas.openxmlformats.org/officeDocument/2006/relationships/oleObject" Target="../embeddings/oleObject23.bin"/><Relationship Id="rId1" Type="http://schemas.openxmlformats.org/officeDocument/2006/relationships/themeOverride" Target="../theme/themeOverride3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8.xml"/><Relationship Id="rId2" Type="http://schemas.openxmlformats.org/officeDocument/2006/relationships/oleObject" Target="../embeddings/oleObject24.bin"/><Relationship Id="rId1" Type="http://schemas.openxmlformats.org/officeDocument/2006/relationships/themeOverride" Target="../theme/themeOverride36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9.xml"/><Relationship Id="rId1" Type="http://schemas.openxmlformats.org/officeDocument/2006/relationships/oleObject" Target="../embeddings/oleObject25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0.xml"/><Relationship Id="rId1" Type="http://schemas.openxmlformats.org/officeDocument/2006/relationships/oleObject" Target="../embeddings/oleObject26.bin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1.xml"/><Relationship Id="rId2" Type="http://schemas.openxmlformats.org/officeDocument/2006/relationships/oleObject" Target="../embeddings/oleObject27.bin"/><Relationship Id="rId1" Type="http://schemas.openxmlformats.org/officeDocument/2006/relationships/themeOverride" Target="../theme/themeOverride37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2.xml"/><Relationship Id="rId1" Type="http://schemas.openxmlformats.org/officeDocument/2006/relationships/oleObject" Target="../embeddings/oleObject28.bin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3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38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4.xml"/><Relationship Id="rId2" Type="http://schemas.openxmlformats.org/officeDocument/2006/relationships/oleObject" Target="../embeddings/oleObject29.bin"/><Relationship Id="rId1" Type="http://schemas.openxmlformats.org/officeDocument/2006/relationships/themeOverride" Target="../theme/themeOverride39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5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40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6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41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7.xml"/><Relationship Id="rId2" Type="http://schemas.openxmlformats.org/officeDocument/2006/relationships/oleObject" Target="../embeddings/oleObject30.bin"/><Relationship Id="rId1" Type="http://schemas.openxmlformats.org/officeDocument/2006/relationships/themeOverride" Target="../theme/themeOverride42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8.xml"/><Relationship Id="rId2" Type="http://schemas.openxmlformats.org/officeDocument/2006/relationships/oleObject" Target="../embeddings/oleObject31.bin"/><Relationship Id="rId1" Type="http://schemas.openxmlformats.org/officeDocument/2006/relationships/themeOverride" Target="../theme/themeOverride43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9.xml"/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4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0.xml"/><Relationship Id="rId1" Type="http://schemas.openxmlformats.org/officeDocument/2006/relationships/oleObject" Target="../embeddings/oleObject32.bin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1.xml"/><Relationship Id="rId1" Type="http://schemas.openxmlformats.org/officeDocument/2006/relationships/oleObject" Target="../embeddings/oleObject33.bin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2.xml"/><Relationship Id="rId2" Type="http://schemas.openxmlformats.org/officeDocument/2006/relationships/oleObject" Target="../embeddings/oleObject34.bin"/><Relationship Id="rId1" Type="http://schemas.openxmlformats.org/officeDocument/2006/relationships/themeOverride" Target="../theme/themeOverride45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3.xml"/><Relationship Id="rId2" Type="http://schemas.openxmlformats.org/officeDocument/2006/relationships/oleObject" Target="../embeddings/oleObject35.bin"/><Relationship Id="rId1" Type="http://schemas.openxmlformats.org/officeDocument/2006/relationships/themeOverride" Target="../theme/themeOverride46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4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47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5.xml"/><Relationship Id="rId1" Type="http://schemas.openxmlformats.org/officeDocument/2006/relationships/oleObject" Target="../embeddings/oleObject36.bin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6.xml"/><Relationship Id="rId1" Type="http://schemas.openxmlformats.org/officeDocument/2006/relationships/oleObject" Target="../embeddings/oleObject37.bin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7.xml"/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48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8.xml"/><Relationship Id="rId2" Type="http://schemas.openxmlformats.org/officeDocument/2006/relationships/oleObject" Target="../embeddings/oleObject38.bin"/><Relationship Id="rId1" Type="http://schemas.openxmlformats.org/officeDocument/2006/relationships/themeOverride" Target="../theme/themeOverride49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9.xml"/><Relationship Id="rId2" Type="http://schemas.openxmlformats.org/officeDocument/2006/relationships/oleObject" Target="../embeddings/oleObject39.bin"/><Relationship Id="rId1" Type="http://schemas.openxmlformats.org/officeDocument/2006/relationships/themeOverride" Target="../theme/themeOverride50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0.xml"/><Relationship Id="rId2" Type="http://schemas.openxmlformats.org/officeDocument/2006/relationships/oleObject" Target="../embeddings/oleObject40.bin"/><Relationship Id="rId1" Type="http://schemas.openxmlformats.org/officeDocument/2006/relationships/themeOverride" Target="../theme/themeOverride51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1.xml"/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52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2.xml"/><Relationship Id="rId2" Type="http://schemas.openxmlformats.org/officeDocument/2006/relationships/oleObject" Target="../embeddings/oleObject41.bin"/><Relationship Id="rId1" Type="http://schemas.openxmlformats.org/officeDocument/2006/relationships/themeOverride" Target="../theme/themeOverride53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3.xml"/><Relationship Id="rId2" Type="http://schemas.openxmlformats.org/officeDocument/2006/relationships/oleObject" Target="../embeddings/oleObject42.bin"/><Relationship Id="rId1" Type="http://schemas.openxmlformats.org/officeDocument/2006/relationships/themeOverride" Target="../theme/themeOverride54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4.xml"/><Relationship Id="rId2" Type="http://schemas.openxmlformats.org/officeDocument/2006/relationships/oleObject" Target="../embeddings/oleObject43.bin"/><Relationship Id="rId1" Type="http://schemas.openxmlformats.org/officeDocument/2006/relationships/themeOverride" Target="../theme/themeOverride55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5.xml"/><Relationship Id="rId2" Type="http://schemas.openxmlformats.org/officeDocument/2006/relationships/oleObject" Target="../embeddings/oleObject44.bin"/><Relationship Id="rId1" Type="http://schemas.openxmlformats.org/officeDocument/2006/relationships/themeOverride" Target="../theme/themeOverride56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6.xml"/><Relationship Id="rId1" Type="http://schemas.openxmlformats.org/officeDocument/2006/relationships/oleObject" Target="../embeddings/oleObject45.bin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7.xml"/><Relationship Id="rId1" Type="http://schemas.openxmlformats.org/officeDocument/2006/relationships/package" Target="../embeddings/Microsoft_Excel_Worksheet22.xlsx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8.xml"/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57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9.xml"/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5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0.xml"/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59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1.xml"/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60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2.xml"/><Relationship Id="rId2" Type="http://schemas.openxmlformats.org/officeDocument/2006/relationships/oleObject" Target="../embeddings/oleObject46.bin"/><Relationship Id="rId1" Type="http://schemas.openxmlformats.org/officeDocument/2006/relationships/themeOverride" Target="../theme/themeOverride61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3.xml"/><Relationship Id="rId2" Type="http://schemas.openxmlformats.org/officeDocument/2006/relationships/oleObject" Target="../embeddings/oleObject47.bin"/><Relationship Id="rId1" Type="http://schemas.openxmlformats.org/officeDocument/2006/relationships/themeOverride" Target="../theme/themeOverride62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4.xml"/><Relationship Id="rId2" Type="http://schemas.openxmlformats.org/officeDocument/2006/relationships/oleObject" Target="../embeddings/oleObject48.bin"/><Relationship Id="rId1" Type="http://schemas.openxmlformats.org/officeDocument/2006/relationships/themeOverride" Target="../theme/themeOverride63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5.xml"/><Relationship Id="rId2" Type="http://schemas.openxmlformats.org/officeDocument/2006/relationships/oleObject" Target="../embeddings/oleObject49.bin"/><Relationship Id="rId1" Type="http://schemas.openxmlformats.org/officeDocument/2006/relationships/themeOverride" Target="../theme/themeOverride64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6.xml"/><Relationship Id="rId2" Type="http://schemas.openxmlformats.org/officeDocument/2006/relationships/oleObject" Target="../embeddings/oleObject50.bin"/><Relationship Id="rId1" Type="http://schemas.openxmlformats.org/officeDocument/2006/relationships/themeOverride" Target="../theme/themeOverride65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7.xml"/><Relationship Id="rId2" Type="http://schemas.openxmlformats.org/officeDocument/2006/relationships/oleObject" Target="../embeddings/oleObject51.bin"/><Relationship Id="rId1" Type="http://schemas.openxmlformats.org/officeDocument/2006/relationships/themeOverride" Target="../theme/themeOverride66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8.xml"/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67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9.xml"/><Relationship Id="rId2" Type="http://schemas.openxmlformats.org/officeDocument/2006/relationships/oleObject" Target="../embeddings/oleObject52.bin"/><Relationship Id="rId1" Type="http://schemas.openxmlformats.org/officeDocument/2006/relationships/themeOverride" Target="../theme/themeOverride6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0.xml"/><Relationship Id="rId2" Type="http://schemas.openxmlformats.org/officeDocument/2006/relationships/oleObject" Target="../embeddings/oleObject53.bin"/><Relationship Id="rId1" Type="http://schemas.openxmlformats.org/officeDocument/2006/relationships/themeOverride" Target="../theme/themeOverride69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1.xml"/><Relationship Id="rId2" Type="http://schemas.openxmlformats.org/officeDocument/2006/relationships/oleObject" Target="../embeddings/oleObject54.bin"/><Relationship Id="rId1" Type="http://schemas.openxmlformats.org/officeDocument/2006/relationships/themeOverride" Target="../theme/themeOverride70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2.xml"/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71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3.xml"/><Relationship Id="rId2" Type="http://schemas.openxmlformats.org/officeDocument/2006/relationships/oleObject" Target="../embeddings/oleObject55.bin"/><Relationship Id="rId1" Type="http://schemas.openxmlformats.org/officeDocument/2006/relationships/themeOverride" Target="../theme/themeOverride72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4.xml"/><Relationship Id="rId2" Type="http://schemas.openxmlformats.org/officeDocument/2006/relationships/oleObject" Target="../embeddings/oleObject56.bin"/><Relationship Id="rId1" Type="http://schemas.openxmlformats.org/officeDocument/2006/relationships/themeOverride" Target="../theme/themeOverride7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17541557305338E-2"/>
          <c:y val="0.20874676303266057"/>
          <c:w val="0.9025269028871391"/>
          <c:h val="0.5568562263050451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Blad1!$A$122:$A$123</c:f>
              <c:strCache>
                <c:ptCount val="2"/>
                <c:pt idx="0">
                  <c:v>Nej</c:v>
                </c:pt>
                <c:pt idx="1">
                  <c:v>Ja</c:v>
                </c:pt>
              </c:strCache>
            </c:strRef>
          </c:cat>
          <c:val>
            <c:numRef>
              <c:f>Blad1!$B$122:$B$123</c:f>
              <c:numCache>
                <c:formatCode>0.0%</c:formatCode>
                <c:ptCount val="2"/>
                <c:pt idx="0">
                  <c:v>0.30107526881720426</c:v>
                </c:pt>
                <c:pt idx="1">
                  <c:v>0.69892473118279574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08864"/>
        <c:axId val="15910400"/>
      </c:barChart>
      <c:catAx>
        <c:axId val="15908864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15910400"/>
        <c:crosses val="autoZero"/>
        <c:auto val="1"/>
        <c:lblAlgn val="ctr"/>
        <c:lblOffset val="100"/>
        <c:noMultiLvlLbl val="0"/>
      </c:catAx>
      <c:valAx>
        <c:axId val="15910400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15908864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17541557305338E-2"/>
          <c:y val="0.16395589474958006"/>
          <c:w val="0.9025269028871391"/>
          <c:h val="0.687835214465472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'X4 Regional variation'!$C$2</c:f>
              <c:strCache>
                <c:ptCount val="1"/>
                <c:pt idx="0">
                  <c:v>Ej diabetes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F79646">
                  <a:lumMod val="40000"/>
                  <a:lumOff val="60000"/>
                </a:srgbClr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'X4 Regional variation'!$A$3:$A$24</c:f>
              <c:strCache>
                <c:ptCount val="22"/>
                <c:pt idx="0">
                  <c:v>Norrbotten</c:v>
                </c:pt>
                <c:pt idx="1">
                  <c:v>Jämtland</c:v>
                </c:pt>
                <c:pt idx="2">
                  <c:v>Stockholm</c:v>
                </c:pt>
                <c:pt idx="3">
                  <c:v>Västernorrland</c:v>
                </c:pt>
                <c:pt idx="4">
                  <c:v>Skåne</c:v>
                </c:pt>
                <c:pt idx="5">
                  <c:v>Dalarna</c:v>
                </c:pt>
                <c:pt idx="6">
                  <c:v>Riket</c:v>
                </c:pt>
                <c:pt idx="7">
                  <c:v>Kalmar</c:v>
                </c:pt>
                <c:pt idx="8">
                  <c:v>Östergötland</c:v>
                </c:pt>
                <c:pt idx="9">
                  <c:v>Västra Götaland</c:v>
                </c:pt>
                <c:pt idx="10">
                  <c:v>Gävleborg</c:v>
                </c:pt>
                <c:pt idx="11">
                  <c:v>Sörmland</c:v>
                </c:pt>
                <c:pt idx="12">
                  <c:v>Västmanland</c:v>
                </c:pt>
                <c:pt idx="13">
                  <c:v>Västerbotten</c:v>
                </c:pt>
                <c:pt idx="14">
                  <c:v>Kronoberg</c:v>
                </c:pt>
                <c:pt idx="15">
                  <c:v>Örebro</c:v>
                </c:pt>
                <c:pt idx="16">
                  <c:v>Blekinge</c:v>
                </c:pt>
                <c:pt idx="17">
                  <c:v>Uppsala</c:v>
                </c:pt>
                <c:pt idx="18">
                  <c:v>Gotland</c:v>
                </c:pt>
                <c:pt idx="19">
                  <c:v>Jönköping</c:v>
                </c:pt>
                <c:pt idx="20">
                  <c:v>Värmland</c:v>
                </c:pt>
                <c:pt idx="21">
                  <c:v>Halland</c:v>
                </c:pt>
              </c:strCache>
            </c:strRef>
          </c:cat>
          <c:val>
            <c:numRef>
              <c:f>'X4 Regional variation'!$C$3:$C$24</c:f>
              <c:numCache>
                <c:formatCode>0%</c:formatCode>
                <c:ptCount val="22"/>
                <c:pt idx="0">
                  <c:v>0.67990707593876154</c:v>
                </c:pt>
                <c:pt idx="1">
                  <c:v>0.72387317241975946</c:v>
                </c:pt>
                <c:pt idx="2">
                  <c:v>0.67303137970935889</c:v>
                </c:pt>
                <c:pt idx="3">
                  <c:v>0.7265510427106513</c:v>
                </c:pt>
                <c:pt idx="4">
                  <c:v>0.71177697468960499</c:v>
                </c:pt>
                <c:pt idx="5">
                  <c:v>0.71349854097850718</c:v>
                </c:pt>
                <c:pt idx="6">
                  <c:v>0.72231734459284436</c:v>
                </c:pt>
                <c:pt idx="7">
                  <c:v>0.74803664164517281</c:v>
                </c:pt>
                <c:pt idx="8">
                  <c:v>0.72992019207256076</c:v>
                </c:pt>
                <c:pt idx="9">
                  <c:v>0.74506522772637485</c:v>
                </c:pt>
                <c:pt idx="10">
                  <c:v>0.74429660607375703</c:v>
                </c:pt>
                <c:pt idx="11">
                  <c:v>0.73755876401588338</c:v>
                </c:pt>
                <c:pt idx="12">
                  <c:v>0.72586768625972697</c:v>
                </c:pt>
                <c:pt idx="13">
                  <c:v>0.73608670181605151</c:v>
                </c:pt>
                <c:pt idx="14">
                  <c:v>0.75028889744881333</c:v>
                </c:pt>
                <c:pt idx="15">
                  <c:v>0.75212505297409993</c:v>
                </c:pt>
                <c:pt idx="16">
                  <c:v>0.74499682337992379</c:v>
                </c:pt>
                <c:pt idx="17">
                  <c:v>0.72558563301006251</c:v>
                </c:pt>
                <c:pt idx="18">
                  <c:v>0.7672417834872709</c:v>
                </c:pt>
                <c:pt idx="19">
                  <c:v>0.78222346309077551</c:v>
                </c:pt>
                <c:pt idx="20">
                  <c:v>0.74941035089731378</c:v>
                </c:pt>
                <c:pt idx="21">
                  <c:v>0.78580927008266577</c:v>
                </c:pt>
              </c:numCache>
            </c:numRef>
          </c:val>
        </c:ser>
        <c:ser>
          <c:idx val="1"/>
          <c:order val="1"/>
          <c:tx>
            <c:strRef>
              <c:f>'X4 Regional variation'!$B$2</c:f>
              <c:strCache>
                <c:ptCount val="1"/>
                <c:pt idx="0">
                  <c:v>Diabetes</c:v>
                </c:pt>
              </c:strCache>
            </c:strRef>
          </c:tx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E98500"/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'X4 Regional variation'!$A$3:$A$24</c:f>
              <c:strCache>
                <c:ptCount val="22"/>
                <c:pt idx="0">
                  <c:v>Norrbotten</c:v>
                </c:pt>
                <c:pt idx="1">
                  <c:v>Jämtland</c:v>
                </c:pt>
                <c:pt idx="2">
                  <c:v>Stockholm</c:v>
                </c:pt>
                <c:pt idx="3">
                  <c:v>Västernorrland</c:v>
                </c:pt>
                <c:pt idx="4">
                  <c:v>Skåne</c:v>
                </c:pt>
                <c:pt idx="5">
                  <c:v>Dalarna</c:v>
                </c:pt>
                <c:pt idx="6">
                  <c:v>Riket</c:v>
                </c:pt>
                <c:pt idx="7">
                  <c:v>Kalmar</c:v>
                </c:pt>
                <c:pt idx="8">
                  <c:v>Östergötland</c:v>
                </c:pt>
                <c:pt idx="9">
                  <c:v>Västra Götaland</c:v>
                </c:pt>
                <c:pt idx="10">
                  <c:v>Gävleborg</c:v>
                </c:pt>
                <c:pt idx="11">
                  <c:v>Sörmland</c:v>
                </c:pt>
                <c:pt idx="12">
                  <c:v>Västmanland</c:v>
                </c:pt>
                <c:pt idx="13">
                  <c:v>Västerbotten</c:v>
                </c:pt>
                <c:pt idx="14">
                  <c:v>Kronoberg</c:v>
                </c:pt>
                <c:pt idx="15">
                  <c:v>Örebro</c:v>
                </c:pt>
                <c:pt idx="16">
                  <c:v>Blekinge</c:v>
                </c:pt>
                <c:pt idx="17">
                  <c:v>Uppsala</c:v>
                </c:pt>
                <c:pt idx="18">
                  <c:v>Gotland</c:v>
                </c:pt>
                <c:pt idx="19">
                  <c:v>Jönköping</c:v>
                </c:pt>
                <c:pt idx="20">
                  <c:v>Värmland</c:v>
                </c:pt>
                <c:pt idx="21">
                  <c:v>Halland</c:v>
                </c:pt>
              </c:strCache>
            </c:strRef>
          </c:cat>
          <c:val>
            <c:numRef>
              <c:f>'X4 Regional variation'!$B$3:$B$24</c:f>
              <c:numCache>
                <c:formatCode>0%</c:formatCode>
                <c:ptCount val="22"/>
                <c:pt idx="0">
                  <c:v>0.5782811459027315</c:v>
                </c:pt>
                <c:pt idx="1">
                  <c:v>0.63277645186953058</c:v>
                </c:pt>
                <c:pt idx="2">
                  <c:v>0.64633859540817828</c:v>
                </c:pt>
                <c:pt idx="3">
                  <c:v>0.64664704478561774</c:v>
                </c:pt>
                <c:pt idx="4">
                  <c:v>0.65515225904494712</c:v>
                </c:pt>
                <c:pt idx="5">
                  <c:v>0.6586919487445374</c:v>
                </c:pt>
                <c:pt idx="6">
                  <c:v>0.66367419644686854</c:v>
                </c:pt>
                <c:pt idx="7">
                  <c:v>0.66473163304149219</c:v>
                </c:pt>
                <c:pt idx="8">
                  <c:v>0.66480509956563438</c:v>
                </c:pt>
                <c:pt idx="9">
                  <c:v>0.66634071611336565</c:v>
                </c:pt>
                <c:pt idx="10">
                  <c:v>0.67038487109403855</c:v>
                </c:pt>
                <c:pt idx="11">
                  <c:v>0.67379855167873604</c:v>
                </c:pt>
                <c:pt idx="12">
                  <c:v>0.67605760576057605</c:v>
                </c:pt>
                <c:pt idx="13">
                  <c:v>0.67856475425154172</c:v>
                </c:pt>
                <c:pt idx="14">
                  <c:v>0.68188124306326303</c:v>
                </c:pt>
                <c:pt idx="15">
                  <c:v>0.68231559602372405</c:v>
                </c:pt>
                <c:pt idx="16">
                  <c:v>0.68549501151189562</c:v>
                </c:pt>
                <c:pt idx="17">
                  <c:v>0.6865648737819382</c:v>
                </c:pt>
                <c:pt idx="18">
                  <c:v>0.69394177812745872</c:v>
                </c:pt>
                <c:pt idx="19">
                  <c:v>0.69701749354746201</c:v>
                </c:pt>
                <c:pt idx="20">
                  <c:v>0.7046699336984722</c:v>
                </c:pt>
                <c:pt idx="21">
                  <c:v>0.71096376540903994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86784"/>
        <c:axId val="53288320"/>
      </c:barChart>
      <c:catAx>
        <c:axId val="53286784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3288320"/>
        <c:crosses val="autoZero"/>
        <c:auto val="1"/>
        <c:lblAlgn val="ctr"/>
        <c:lblOffset val="100"/>
        <c:noMultiLvlLbl val="0"/>
      </c:catAx>
      <c:valAx>
        <c:axId val="53288320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3286784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40391972878390203"/>
          <c:y val="0.9060387595949273"/>
          <c:w val="0.27549387576552931"/>
          <c:h val="3.6073533695245394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17541557305296E-2"/>
          <c:y val="0.20874676303266099"/>
          <c:w val="0.90252690288713899"/>
          <c:h val="0.556856226305045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Blad1!$B$4</c:f>
              <c:strCache>
                <c:ptCount val="1"/>
                <c:pt idx="0">
                  <c:v>Procent</c:v>
                </c:pt>
              </c:strCache>
            </c:strRef>
          </c:tx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Blad1!$A$5:$A$7</c:f>
              <c:strCache>
                <c:ptCount val="3"/>
                <c:pt idx="0">
                  <c:v>Inget svar</c:v>
                </c:pt>
                <c:pt idx="1">
                  <c:v>Ja</c:v>
                </c:pt>
                <c:pt idx="2">
                  <c:v>Nej</c:v>
                </c:pt>
              </c:strCache>
            </c:strRef>
          </c:cat>
          <c:val>
            <c:numRef>
              <c:f>Blad1!$B$5:$B$7</c:f>
              <c:numCache>
                <c:formatCode>0.00%</c:formatCode>
                <c:ptCount val="3"/>
                <c:pt idx="0">
                  <c:v>5.078125E-2</c:v>
                </c:pt>
                <c:pt idx="1">
                  <c:v>0.14453125</c:v>
                </c:pt>
                <c:pt idx="2">
                  <c:v>0.8046875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446912"/>
        <c:axId val="53473280"/>
      </c:barChart>
      <c:catAx>
        <c:axId val="53446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3473280"/>
        <c:crosses val="autoZero"/>
        <c:auto val="1"/>
        <c:lblAlgn val="ctr"/>
        <c:lblOffset val="100"/>
        <c:noMultiLvlLbl val="0"/>
      </c:catAx>
      <c:valAx>
        <c:axId val="53473280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3446912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97820726954599"/>
          <c:y val="0.19407286278831401"/>
          <c:w val="0.75025351944643304"/>
          <c:h val="0.634735725754370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Sheet1!$AB$2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Sheet1!$G$1:$AA$1</c:f>
              <c:strCache>
                <c:ptCount val="21"/>
                <c:pt idx="0">
                  <c:v>Blekinge</c:v>
                </c:pt>
                <c:pt idx="1">
                  <c:v>Gävleborg</c:v>
                </c:pt>
                <c:pt idx="2">
                  <c:v>Gotland</c:v>
                </c:pt>
                <c:pt idx="3">
                  <c:v>Kalmar</c:v>
                </c:pt>
                <c:pt idx="4">
                  <c:v>Kronoberg</c:v>
                </c:pt>
                <c:pt idx="5">
                  <c:v>Örebro</c:v>
                </c:pt>
                <c:pt idx="6">
                  <c:v>Östergötland</c:v>
                </c:pt>
                <c:pt idx="7">
                  <c:v>Södermanland</c:v>
                </c:pt>
                <c:pt idx="8">
                  <c:v>Västernorrland</c:v>
                </c:pt>
                <c:pt idx="9">
                  <c:v>Jönköping</c:v>
                </c:pt>
                <c:pt idx="10">
                  <c:v>Värmland</c:v>
                </c:pt>
                <c:pt idx="11">
                  <c:v>Västra Götaland</c:v>
                </c:pt>
                <c:pt idx="12">
                  <c:v>Västerbotten</c:v>
                </c:pt>
                <c:pt idx="13">
                  <c:v>Norrbotten</c:v>
                </c:pt>
                <c:pt idx="14">
                  <c:v>Uppsala</c:v>
                </c:pt>
                <c:pt idx="15">
                  <c:v>Jämtland</c:v>
                </c:pt>
                <c:pt idx="16">
                  <c:v>Dalarna</c:v>
                </c:pt>
                <c:pt idx="17">
                  <c:v>Västmanland</c:v>
                </c:pt>
                <c:pt idx="18">
                  <c:v>Stockholm</c:v>
                </c:pt>
                <c:pt idx="19">
                  <c:v>Skåne</c:v>
                </c:pt>
                <c:pt idx="20">
                  <c:v>Halland</c:v>
                </c:pt>
              </c:strCache>
            </c:strRef>
          </c:cat>
          <c:val>
            <c:numRef>
              <c:f>Sheet1!$G$2:$AA$2</c:f>
              <c:numCache>
                <c:formatCode>0.0%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7.6999999999999999E-2</c:v>
                </c:pt>
                <c:pt idx="10">
                  <c:v>7.6999999999999999E-2</c:v>
                </c:pt>
                <c:pt idx="11">
                  <c:v>8.8999999999999996E-2</c:v>
                </c:pt>
                <c:pt idx="12">
                  <c:v>0.1</c:v>
                </c:pt>
                <c:pt idx="13">
                  <c:v>0.111</c:v>
                </c:pt>
                <c:pt idx="14">
                  <c:v>0.14299999999999999</c:v>
                </c:pt>
                <c:pt idx="15">
                  <c:v>0.2</c:v>
                </c:pt>
                <c:pt idx="16">
                  <c:v>0.23100000000000001</c:v>
                </c:pt>
                <c:pt idx="17">
                  <c:v>0.28599999999999998</c:v>
                </c:pt>
                <c:pt idx="18">
                  <c:v>0.31</c:v>
                </c:pt>
                <c:pt idx="19">
                  <c:v>0.312</c:v>
                </c:pt>
                <c:pt idx="20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61984"/>
        <c:axId val="53596544"/>
      </c:barChart>
      <c:catAx>
        <c:axId val="535619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3596544"/>
        <c:crosses val="autoZero"/>
        <c:auto val="1"/>
        <c:lblAlgn val="ctr"/>
        <c:lblOffset val="100"/>
        <c:noMultiLvlLbl val="0"/>
      </c:catAx>
      <c:valAx>
        <c:axId val="53596544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3561984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17541557305296E-2"/>
          <c:y val="0.20874676303266099"/>
          <c:w val="0.90252690288713899"/>
          <c:h val="0.556856226305045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Blad1!$A$20:$A$22</c:f>
              <c:strCache>
                <c:ptCount val="3"/>
                <c:pt idx="0">
                  <c:v>Ja, skriftliga rutiner</c:v>
                </c:pt>
                <c:pt idx="1">
                  <c:v>Ja, muntliga rutiner</c:v>
                </c:pt>
                <c:pt idx="2">
                  <c:v>Nej</c:v>
                </c:pt>
              </c:strCache>
            </c:strRef>
          </c:cat>
          <c:val>
            <c:numRef>
              <c:f>Blad1!$B$20:$B$22</c:f>
              <c:numCache>
                <c:formatCode>0.00%</c:formatCode>
                <c:ptCount val="3"/>
                <c:pt idx="0" formatCode="0%">
                  <c:v>0.9375</c:v>
                </c:pt>
                <c:pt idx="1">
                  <c:v>3.125E-2</c:v>
                </c:pt>
                <c:pt idx="2">
                  <c:v>3.125E-2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774976"/>
        <c:axId val="53789056"/>
      </c:barChart>
      <c:catAx>
        <c:axId val="537749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3789056"/>
        <c:crosses val="autoZero"/>
        <c:auto val="1"/>
        <c:lblAlgn val="ctr"/>
        <c:lblOffset val="100"/>
        <c:noMultiLvlLbl val="0"/>
      </c:catAx>
      <c:valAx>
        <c:axId val="53789056"/>
        <c:scaling>
          <c:orientation val="minMax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3774976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668996194752801"/>
          <c:y val="0.17370742109935999"/>
          <c:w val="0.75607374379407399"/>
          <c:h val="0.68333747767452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Blad1!$A$102</c:f>
              <c:strCache>
                <c:ptCount val="1"/>
                <c:pt idx="0">
                  <c:v>Ja, skriftliga rutiner</c:v>
                </c:pt>
              </c:strCache>
            </c:strRef>
          </c:tx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Blad1!$B$101:$V$101</c:f>
              <c:strCache>
                <c:ptCount val="21"/>
                <c:pt idx="0">
                  <c:v>Örebro</c:v>
                </c:pt>
                <c:pt idx="1">
                  <c:v>Stockholm</c:v>
                </c:pt>
                <c:pt idx="2">
                  <c:v>Kalmar</c:v>
                </c:pt>
                <c:pt idx="3">
                  <c:v>Norrbotten</c:v>
                </c:pt>
                <c:pt idx="4">
                  <c:v>Jönköping</c:v>
                </c:pt>
                <c:pt idx="5">
                  <c:v>Värmland</c:v>
                </c:pt>
                <c:pt idx="6">
                  <c:v>Västra Götaland</c:v>
                </c:pt>
                <c:pt idx="7">
                  <c:v>Blekinge</c:v>
                </c:pt>
                <c:pt idx="8">
                  <c:v>Dalarna</c:v>
                </c:pt>
                <c:pt idx="9">
                  <c:v>Gävleborg</c:v>
                </c:pt>
                <c:pt idx="10">
                  <c:v>Gotland</c:v>
                </c:pt>
                <c:pt idx="11">
                  <c:v>Halland</c:v>
                </c:pt>
                <c:pt idx="12">
                  <c:v>Jämtland</c:v>
                </c:pt>
                <c:pt idx="13">
                  <c:v>Kronoberg</c:v>
                </c:pt>
                <c:pt idx="14">
                  <c:v>Östergötland</c:v>
                </c:pt>
                <c:pt idx="15">
                  <c:v>Skåne</c:v>
                </c:pt>
                <c:pt idx="16">
                  <c:v>Södermanland</c:v>
                </c:pt>
                <c:pt idx="17">
                  <c:v>Uppsala</c:v>
                </c:pt>
                <c:pt idx="18">
                  <c:v>Västerbotten</c:v>
                </c:pt>
                <c:pt idx="19">
                  <c:v>Västernorrland</c:v>
                </c:pt>
                <c:pt idx="20">
                  <c:v>Västmanland</c:v>
                </c:pt>
              </c:strCache>
            </c:strRef>
          </c:cat>
          <c:val>
            <c:numRef>
              <c:f>Blad1!$B$102:$V$102</c:f>
              <c:numCache>
                <c:formatCode>0.0%</c:formatCode>
                <c:ptCount val="21"/>
                <c:pt idx="0">
                  <c:v>0.85699999999999998</c:v>
                </c:pt>
                <c:pt idx="1">
                  <c:v>0.86199999999999999</c:v>
                </c:pt>
                <c:pt idx="2">
                  <c:v>0.88900000000000001</c:v>
                </c:pt>
                <c:pt idx="3">
                  <c:v>0.88900000000000001</c:v>
                </c:pt>
                <c:pt idx="4">
                  <c:v>0.92300000000000004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918720"/>
        <c:axId val="53920512"/>
      </c:barChart>
      <c:catAx>
        <c:axId val="539187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3920512"/>
        <c:crosses val="autoZero"/>
        <c:auto val="1"/>
        <c:lblAlgn val="ctr"/>
        <c:lblOffset val="100"/>
        <c:noMultiLvlLbl val="0"/>
      </c:catAx>
      <c:valAx>
        <c:axId val="53920512"/>
        <c:scaling>
          <c:orientation val="minMax"/>
          <c:max val="1"/>
          <c:min val="0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3918720"/>
        <c:crosses val="autoZero"/>
        <c:crossBetween val="between"/>
        <c:majorUnit val="0.1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17541557305338E-2"/>
          <c:y val="0.20874676303266057"/>
          <c:w val="0.9025269028871391"/>
          <c:h val="0.5568562263050451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Blad1!$A$68:$A$70</c:f>
              <c:strCache>
                <c:ptCount val="3"/>
                <c:pt idx="0">
                  <c:v>nej</c:v>
                </c:pt>
                <c:pt idx="1">
                  <c:v>inget svar</c:v>
                </c:pt>
                <c:pt idx="2">
                  <c:v>ja</c:v>
                </c:pt>
              </c:strCache>
            </c:strRef>
          </c:cat>
          <c:val>
            <c:numRef>
              <c:f>Blad1!$B$68:$B$70</c:f>
              <c:numCache>
                <c:formatCode>0.00%</c:formatCode>
                <c:ptCount val="3"/>
                <c:pt idx="0">
                  <c:v>1.5625E-2</c:v>
                </c:pt>
                <c:pt idx="1">
                  <c:v>5.46875E-2</c:v>
                </c:pt>
                <c:pt idx="2">
                  <c:v>0.9296875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947392"/>
        <c:axId val="53969664"/>
      </c:barChart>
      <c:catAx>
        <c:axId val="53947392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3969664"/>
        <c:crosses val="autoZero"/>
        <c:auto val="1"/>
        <c:lblAlgn val="ctr"/>
        <c:lblOffset val="100"/>
        <c:noMultiLvlLbl val="0"/>
      </c:catAx>
      <c:valAx>
        <c:axId val="53969664"/>
        <c:scaling>
          <c:orientation val="minMax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3947392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346154057786802"/>
          <c:y val="0.183416150651072"/>
          <c:w val="0.7312582389082406"/>
          <c:h val="0.686573656448283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Blad1!$A$84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Blad1!$B$83:$V$83</c:f>
              <c:strCache>
                <c:ptCount val="21"/>
                <c:pt idx="0">
                  <c:v>Kalmar</c:v>
                </c:pt>
                <c:pt idx="1">
                  <c:v>Norrbotten</c:v>
                </c:pt>
                <c:pt idx="2">
                  <c:v>Blekinge</c:v>
                </c:pt>
                <c:pt idx="3">
                  <c:v>Dalarna</c:v>
                </c:pt>
                <c:pt idx="4">
                  <c:v>Gotland</c:v>
                </c:pt>
                <c:pt idx="5">
                  <c:v>Gävleborg</c:v>
                </c:pt>
                <c:pt idx="6">
                  <c:v>Halland</c:v>
                </c:pt>
                <c:pt idx="7">
                  <c:v>Jämtland</c:v>
                </c:pt>
                <c:pt idx="8">
                  <c:v>Jönköping</c:v>
                </c:pt>
                <c:pt idx="9">
                  <c:v>Kronoberg</c:v>
                </c:pt>
                <c:pt idx="10">
                  <c:v>Skåne</c:v>
                </c:pt>
                <c:pt idx="11">
                  <c:v>Stockholm</c:v>
                </c:pt>
                <c:pt idx="12">
                  <c:v>Södermanland</c:v>
                </c:pt>
                <c:pt idx="13">
                  <c:v>Uppsala</c:v>
                </c:pt>
                <c:pt idx="14">
                  <c:v>Värmland</c:v>
                </c:pt>
                <c:pt idx="15">
                  <c:v>Västerbotten</c:v>
                </c:pt>
                <c:pt idx="16">
                  <c:v>Västernorrland</c:v>
                </c:pt>
                <c:pt idx="17">
                  <c:v>Västmanland</c:v>
                </c:pt>
                <c:pt idx="18">
                  <c:v>Västra Götaland</c:v>
                </c:pt>
                <c:pt idx="19">
                  <c:v>Örebro</c:v>
                </c:pt>
                <c:pt idx="20">
                  <c:v>Östergötland</c:v>
                </c:pt>
              </c:strCache>
            </c:strRef>
          </c:cat>
          <c:val>
            <c:numRef>
              <c:f>Blad1!$B$84:$V$84</c:f>
              <c:numCache>
                <c:formatCode>0.0%</c:formatCode>
                <c:ptCount val="21"/>
                <c:pt idx="0">
                  <c:v>0.75</c:v>
                </c:pt>
                <c:pt idx="1">
                  <c:v>0.88900000000000001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083584"/>
        <c:axId val="54085120"/>
      </c:barChart>
      <c:catAx>
        <c:axId val="54083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4085120"/>
        <c:crosses val="autoZero"/>
        <c:auto val="1"/>
        <c:lblAlgn val="ctr"/>
        <c:lblOffset val="100"/>
        <c:noMultiLvlLbl val="0"/>
      </c:catAx>
      <c:valAx>
        <c:axId val="54085120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4083584"/>
        <c:crosses val="autoZero"/>
        <c:crossBetween val="between"/>
        <c:majorUnit val="0.1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9492563429571"/>
          <c:y val="0.20874676303266099"/>
          <c:w val="0.73013932633420797"/>
          <c:h val="0.556856226305045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Blad1!$A$35:$A$38</c:f>
              <c:strCache>
                <c:ptCount val="4"/>
                <c:pt idx="0">
                  <c:v>Ja, lokalt eller regionalt</c:v>
                </c:pt>
                <c:pt idx="1">
                  <c:v>Ja, nationellt vårdprogram för äldre med diabetes</c:v>
                </c:pt>
                <c:pt idx="2">
                  <c:v>Nej, men är under framtagande</c:v>
                </c:pt>
                <c:pt idx="3">
                  <c:v>Nej</c:v>
                </c:pt>
              </c:strCache>
            </c:strRef>
          </c:cat>
          <c:val>
            <c:numRef>
              <c:f>Blad1!$B$35:$B$38</c:f>
              <c:numCache>
                <c:formatCode>0%</c:formatCode>
                <c:ptCount val="4"/>
                <c:pt idx="0" formatCode="0.00%">
                  <c:v>0.33203125</c:v>
                </c:pt>
                <c:pt idx="1">
                  <c:v>0.265625</c:v>
                </c:pt>
                <c:pt idx="2" formatCode="0.00%">
                  <c:v>9.375E-2</c:v>
                </c:pt>
                <c:pt idx="3" formatCode="0.00%">
                  <c:v>0.36328125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140928"/>
        <c:axId val="54142464"/>
      </c:barChart>
      <c:catAx>
        <c:axId val="54140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spPr>
          <a:ln w="3175">
            <a:solidFill>
              <a:sysClr val="windowText" lastClr="000000"/>
            </a:solidFill>
          </a:ln>
        </c:spPr>
        <c:crossAx val="54142464"/>
        <c:crosses val="autoZero"/>
        <c:auto val="1"/>
        <c:lblAlgn val="ctr"/>
        <c:lblOffset val="100"/>
        <c:noMultiLvlLbl val="0"/>
      </c:catAx>
      <c:valAx>
        <c:axId val="54142464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4140928"/>
        <c:crosses val="autoZero"/>
        <c:crossBetween val="between"/>
        <c:majorUnit val="0.1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17541557305296E-2"/>
          <c:y val="0.20874676303266099"/>
          <c:w val="0.90252690288713899"/>
          <c:h val="0.556856226305045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Blad1!$A$55:$A$57</c:f>
              <c:strCache>
                <c:ptCount val="3"/>
                <c:pt idx="0">
                  <c:v>Inget svar</c:v>
                </c:pt>
                <c:pt idx="1">
                  <c:v>Ja</c:v>
                </c:pt>
                <c:pt idx="2">
                  <c:v>Nej</c:v>
                </c:pt>
              </c:strCache>
            </c:strRef>
          </c:cat>
          <c:val>
            <c:numRef>
              <c:f>Blad1!$B$55:$B$57</c:f>
              <c:numCache>
                <c:formatCode>0.00%</c:formatCode>
                <c:ptCount val="3"/>
                <c:pt idx="0">
                  <c:v>2.734375E-2</c:v>
                </c:pt>
                <c:pt idx="1">
                  <c:v>0.28125</c:v>
                </c:pt>
                <c:pt idx="2">
                  <c:v>0.69140625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550528"/>
        <c:axId val="54552064"/>
      </c:barChart>
      <c:catAx>
        <c:axId val="54550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4552064"/>
        <c:crosses val="autoZero"/>
        <c:auto val="1"/>
        <c:lblAlgn val="ctr"/>
        <c:lblOffset val="100"/>
        <c:noMultiLvlLbl val="0"/>
      </c:catAx>
      <c:valAx>
        <c:axId val="54552064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4550528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74459789159201"/>
          <c:y val="0.16449439274636099"/>
          <c:w val="0.77704505160978898"/>
          <c:h val="0.71299825216354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'[Diagram i Microsoft Word]Sheet1'!$L$65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'[Diagram i Microsoft Word]Sheet1'!$M$64:$AG$64</c:f>
              <c:strCache>
                <c:ptCount val="21"/>
                <c:pt idx="0">
                  <c:v>Gävleborg</c:v>
                </c:pt>
                <c:pt idx="1">
                  <c:v>Halland</c:v>
                </c:pt>
                <c:pt idx="2">
                  <c:v>Västernorrland</c:v>
                </c:pt>
                <c:pt idx="3">
                  <c:v>Örebro</c:v>
                </c:pt>
                <c:pt idx="4">
                  <c:v>Skåne</c:v>
                </c:pt>
                <c:pt idx="5">
                  <c:v>Kalmar</c:v>
                </c:pt>
                <c:pt idx="6">
                  <c:v>Värmland</c:v>
                </c:pt>
                <c:pt idx="7">
                  <c:v>Västra Götaland</c:v>
                </c:pt>
                <c:pt idx="8">
                  <c:v>Södermanland</c:v>
                </c:pt>
                <c:pt idx="9">
                  <c:v>Dalarna</c:v>
                </c:pt>
                <c:pt idx="10">
                  <c:v>Jönköping</c:v>
                </c:pt>
                <c:pt idx="11">
                  <c:v>Uppsala</c:v>
                </c:pt>
                <c:pt idx="12">
                  <c:v>Västmanland</c:v>
                </c:pt>
                <c:pt idx="13">
                  <c:v>Kronoberg</c:v>
                </c:pt>
                <c:pt idx="14">
                  <c:v>Jämtland</c:v>
                </c:pt>
                <c:pt idx="15">
                  <c:v>Östergötland</c:v>
                </c:pt>
                <c:pt idx="16">
                  <c:v>Blekinge</c:v>
                </c:pt>
                <c:pt idx="17">
                  <c:v>Norrbotten</c:v>
                </c:pt>
                <c:pt idx="18">
                  <c:v>Stockholm</c:v>
                </c:pt>
                <c:pt idx="19">
                  <c:v>Västerbotten</c:v>
                </c:pt>
                <c:pt idx="20">
                  <c:v>Gotland</c:v>
                </c:pt>
              </c:strCache>
            </c:strRef>
          </c:cat>
          <c:val>
            <c:numRef>
              <c:f>'[Diagram i Microsoft Word]Sheet1'!$M$65:$AG$65</c:f>
              <c:numCache>
                <c:formatCode>0.0%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9.4E-2</c:v>
                </c:pt>
                <c:pt idx="5">
                  <c:v>0.111</c:v>
                </c:pt>
                <c:pt idx="6">
                  <c:v>0.154</c:v>
                </c:pt>
                <c:pt idx="7">
                  <c:v>0.156</c:v>
                </c:pt>
                <c:pt idx="8">
                  <c:v>0.2</c:v>
                </c:pt>
                <c:pt idx="9">
                  <c:v>0.23100000000000001</c:v>
                </c:pt>
                <c:pt idx="10">
                  <c:v>0.23100000000000001</c:v>
                </c:pt>
                <c:pt idx="11">
                  <c:v>0.28599999999999998</c:v>
                </c:pt>
                <c:pt idx="12">
                  <c:v>0.28599999999999998</c:v>
                </c:pt>
                <c:pt idx="13">
                  <c:v>0.33300000000000002</c:v>
                </c:pt>
                <c:pt idx="14">
                  <c:v>0.4</c:v>
                </c:pt>
                <c:pt idx="15">
                  <c:v>0.42899999999999999</c:v>
                </c:pt>
                <c:pt idx="16">
                  <c:v>0.5</c:v>
                </c:pt>
                <c:pt idx="17">
                  <c:v>0.55600000000000005</c:v>
                </c:pt>
                <c:pt idx="18">
                  <c:v>0.75900000000000001</c:v>
                </c:pt>
                <c:pt idx="19">
                  <c:v>0.8</c:v>
                </c:pt>
                <c:pt idx="2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583680"/>
        <c:axId val="54585216"/>
      </c:barChart>
      <c:catAx>
        <c:axId val="54583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4585216"/>
        <c:crosses val="autoZero"/>
        <c:auto val="1"/>
        <c:lblAlgn val="ctr"/>
        <c:lblOffset val="100"/>
        <c:noMultiLvlLbl val="0"/>
      </c:catAx>
      <c:valAx>
        <c:axId val="54585216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4583680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17541557305296E-2"/>
          <c:y val="0.19204683184235477"/>
          <c:w val="0.90252690288713899"/>
          <c:h val="0.667045114125132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Blad1!$J$115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Blad1!$L$114:$AE$114</c:f>
              <c:strCache>
                <c:ptCount val="20"/>
                <c:pt idx="0">
                  <c:v>Västmanland</c:v>
                </c:pt>
                <c:pt idx="1">
                  <c:v>Gävleborg</c:v>
                </c:pt>
                <c:pt idx="2">
                  <c:v>Norrbotten</c:v>
                </c:pt>
                <c:pt idx="3">
                  <c:v>Västernorrland</c:v>
                </c:pt>
                <c:pt idx="4">
                  <c:v>Dalarna</c:v>
                </c:pt>
                <c:pt idx="5">
                  <c:v>Östergötland</c:v>
                </c:pt>
                <c:pt idx="6">
                  <c:v>Värmland</c:v>
                </c:pt>
                <c:pt idx="7">
                  <c:v>Skåne</c:v>
                </c:pt>
                <c:pt idx="8">
                  <c:v>Västra Götaland</c:v>
                </c:pt>
                <c:pt idx="9">
                  <c:v>Blekinge</c:v>
                </c:pt>
                <c:pt idx="10">
                  <c:v>Gotland</c:v>
                </c:pt>
                <c:pt idx="11">
                  <c:v>Jämtland</c:v>
                </c:pt>
                <c:pt idx="12">
                  <c:v>Jönköping</c:v>
                </c:pt>
                <c:pt idx="13">
                  <c:v>Kalmar</c:v>
                </c:pt>
                <c:pt idx="14">
                  <c:v>Kronoberg</c:v>
                </c:pt>
                <c:pt idx="15">
                  <c:v>Örebro</c:v>
                </c:pt>
                <c:pt idx="16">
                  <c:v>Sörmland</c:v>
                </c:pt>
                <c:pt idx="17">
                  <c:v>Stockholm</c:v>
                </c:pt>
                <c:pt idx="18">
                  <c:v>Uppsala</c:v>
                </c:pt>
                <c:pt idx="19">
                  <c:v>Västerbotten</c:v>
                </c:pt>
              </c:strCache>
            </c:strRef>
          </c:cat>
          <c:val>
            <c:numRef>
              <c:f>Blad1!$L$115:$AE$115</c:f>
              <c:numCache>
                <c:formatCode>0.0%</c:formatCode>
                <c:ptCount val="20"/>
                <c:pt idx="0">
                  <c:v>0.5</c:v>
                </c:pt>
                <c:pt idx="1">
                  <c:v>0.6</c:v>
                </c:pt>
                <c:pt idx="2">
                  <c:v>0.6</c:v>
                </c:pt>
                <c:pt idx="3">
                  <c:v>0.66700000000000004</c:v>
                </c:pt>
                <c:pt idx="4">
                  <c:v>0.75</c:v>
                </c:pt>
                <c:pt idx="5">
                  <c:v>0.75</c:v>
                </c:pt>
                <c:pt idx="6">
                  <c:v>0.75</c:v>
                </c:pt>
                <c:pt idx="7">
                  <c:v>0.85699999999999998</c:v>
                </c:pt>
                <c:pt idx="8">
                  <c:v>0.92300000000000004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55552"/>
        <c:axId val="43657088"/>
      </c:barChart>
      <c:catAx>
        <c:axId val="43655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43657088"/>
        <c:crosses val="autoZero"/>
        <c:auto val="1"/>
        <c:lblAlgn val="ctr"/>
        <c:lblOffset val="100"/>
        <c:tickLblSkip val="1"/>
        <c:noMultiLvlLbl val="0"/>
      </c:catAx>
      <c:valAx>
        <c:axId val="43657088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43655552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011482490817245E-2"/>
          <c:y val="0.20756919844434499"/>
          <c:w val="0.88772114692559967"/>
          <c:h val="0.59290764717657729"/>
        </c:manualLayout>
      </c:layout>
      <c:lineChart>
        <c:grouping val="standard"/>
        <c:varyColors val="0"/>
        <c:ser>
          <c:idx val="0"/>
          <c:order val="0"/>
          <c:tx>
            <c:strRef>
              <c:f>'[IndikatorA1 ald18x.xlsx]död hjärtkärl per 100t'!$B$62</c:f>
              <c:strCache>
                <c:ptCount val="1"/>
                <c:pt idx="0">
                  <c:v>Män</c:v>
                </c:pt>
              </c:strCache>
            </c:strRef>
          </c:tx>
          <c:spPr>
            <a:ln>
              <a:solidFill>
                <a:srgbClr val="9BBB59"/>
              </a:solidFill>
            </a:ln>
          </c:spPr>
          <c:marker>
            <c:symbol val="none"/>
          </c:marker>
          <c:cat>
            <c:numRef>
              <c:f>'[IndikatorA1 ald18x.xlsx]död hjärtkärl per 100t'!$C$62:$C$67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'[IndikatorA1 ald18x.xlsx]död hjärtkärl per 100t'!$I$62:$I$67</c:f>
              <c:numCache>
                <c:formatCode>General</c:formatCode>
                <c:ptCount val="6"/>
                <c:pt idx="0">
                  <c:v>689.26473944599343</c:v>
                </c:pt>
                <c:pt idx="1">
                  <c:v>650.32488381105111</c:v>
                </c:pt>
                <c:pt idx="2">
                  <c:v>619.82619251328617</c:v>
                </c:pt>
                <c:pt idx="3">
                  <c:v>600.36766325091799</c:v>
                </c:pt>
                <c:pt idx="4">
                  <c:v>566.0478528198654</c:v>
                </c:pt>
                <c:pt idx="5">
                  <c:v>542.29555598012928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'[IndikatorA1 ald18x.xlsx]död hjärtkärl per 100t'!$B$70</c:f>
              <c:strCache>
                <c:ptCount val="1"/>
                <c:pt idx="0">
                  <c:v>Kvinnor</c:v>
                </c:pt>
              </c:strCache>
            </c:strRef>
          </c:tx>
          <c:spPr>
            <a:ln>
              <a:solidFill>
                <a:srgbClr val="8064A2"/>
              </a:solidFill>
            </a:ln>
          </c:spPr>
          <c:marker>
            <c:symbol val="none"/>
          </c:marker>
          <c:cat>
            <c:numRef>
              <c:f>'[IndikatorA1 ald18x.xlsx]död hjärtkärl per 100t'!$C$62:$C$67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'[IndikatorA1 ald18x.xlsx]död hjärtkärl per 100t'!$I$70:$I$75</c:f>
              <c:numCache>
                <c:formatCode>General</c:formatCode>
                <c:ptCount val="6"/>
                <c:pt idx="0">
                  <c:v>495.52311365620471</c:v>
                </c:pt>
                <c:pt idx="1">
                  <c:v>489.66761355214612</c:v>
                </c:pt>
                <c:pt idx="2">
                  <c:v>471.61929513852232</c:v>
                </c:pt>
                <c:pt idx="3">
                  <c:v>445.24534418346599</c:v>
                </c:pt>
                <c:pt idx="4">
                  <c:v>435.1459632645915</c:v>
                </c:pt>
                <c:pt idx="5">
                  <c:v>419.67660574894683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'[IndikatorA1 ald18x.xlsx]död hjärtkärl per 100t'!$B$78</c:f>
              <c:strCache>
                <c:ptCount val="1"/>
                <c:pt idx="0">
                  <c:v>Totalt</c:v>
                </c:pt>
              </c:strCache>
            </c:strRef>
          </c:tx>
          <c:spPr>
            <a:ln>
              <a:solidFill>
                <a:srgbClr val="E98500"/>
              </a:solidFill>
            </a:ln>
          </c:spPr>
          <c:marker>
            <c:symbol val="none"/>
          </c:marker>
          <c:cat>
            <c:numRef>
              <c:f>'[IndikatorA1 ald18x.xlsx]död hjärtkärl per 100t'!$C$62:$C$67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'[IndikatorA1 ald18x.xlsx]död hjärtkärl per 100t'!$I$78:$I$83</c:f>
              <c:numCache>
                <c:formatCode>General</c:formatCode>
                <c:ptCount val="6"/>
                <c:pt idx="0">
                  <c:v>602.25112398888803</c:v>
                </c:pt>
                <c:pt idx="1">
                  <c:v>578.75108063439257</c:v>
                </c:pt>
                <c:pt idx="2">
                  <c:v>551.92323716837871</c:v>
                </c:pt>
                <c:pt idx="3">
                  <c:v>528.77537607712395</c:v>
                </c:pt>
                <c:pt idx="4">
                  <c:v>508.74323742020499</c:v>
                </c:pt>
                <c:pt idx="5">
                  <c:v>490.16097191120889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477376"/>
        <c:axId val="53479296"/>
      </c:lineChart>
      <c:catAx>
        <c:axId val="53477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sv-SE" b="0"/>
                  <a:t>År</a:t>
                </a:r>
              </a:p>
            </c:rich>
          </c:tx>
          <c:layout>
            <c:manualLayout>
              <c:xMode val="edge"/>
              <c:yMode val="edge"/>
              <c:x val="0.9318680442152123"/>
              <c:y val="0.8227219634194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3479296"/>
        <c:crosses val="autoZero"/>
        <c:auto val="1"/>
        <c:lblAlgn val="ctr"/>
        <c:lblOffset val="100"/>
        <c:noMultiLvlLbl val="0"/>
      </c:catAx>
      <c:valAx>
        <c:axId val="53479296"/>
        <c:scaling>
          <c:orientation val="minMax"/>
        </c:scaling>
        <c:delete val="0"/>
        <c:axPos val="l"/>
        <c:majorGridlines>
          <c:spPr>
            <a:ln w="3175">
              <a:solidFill>
                <a:srgbClr val="DAD7CB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3477376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31012958195547036"/>
          <c:y val="0.86996001154305969"/>
          <c:w val="0.40710061242344697"/>
          <c:h val="6.6002478856809599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527889202528928"/>
          <c:y val="0.15695513084651289"/>
          <c:w val="0.78931926905363203"/>
          <c:h val="0.6747394682229896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8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rgbClr val="E98500"/>
              </a:solidFill>
              <a:ln>
                <a:solidFill>
                  <a:sysClr val="windowText" lastClr="000000"/>
                </a:solidFill>
              </a:ln>
            </c:spPr>
          </c:dPt>
          <c:errBars>
            <c:errBarType val="both"/>
            <c:errValType val="cust"/>
            <c:noEndCap val="1"/>
            <c:plus>
              <c:numRef>
                <c:f>Blad1!$L$2:$L$23</c:f>
                <c:numCache>
                  <c:formatCode>General</c:formatCode>
                  <c:ptCount val="22"/>
                  <c:pt idx="0">
                    <c:v>42.666506514058717</c:v>
                  </c:pt>
                  <c:pt idx="1">
                    <c:v>61.175789120392331</c:v>
                  </c:pt>
                  <c:pt idx="2">
                    <c:v>46.410705115347987</c:v>
                  </c:pt>
                  <c:pt idx="3">
                    <c:v>54.522944874800316</c:v>
                  </c:pt>
                  <c:pt idx="4">
                    <c:v>36.518656050688321</c:v>
                  </c:pt>
                  <c:pt idx="5">
                    <c:v>39.768774606788483</c:v>
                  </c:pt>
                  <c:pt idx="6">
                    <c:v>41.170216322136866</c:v>
                  </c:pt>
                  <c:pt idx="7">
                    <c:v>39.340726768825</c:v>
                  </c:pt>
                  <c:pt idx="8">
                    <c:v>32.252520428166598</c:v>
                  </c:pt>
                  <c:pt idx="9">
                    <c:v>35.881420827701625</c:v>
                  </c:pt>
                  <c:pt idx="10">
                    <c:v>16.248751987447989</c:v>
                  </c:pt>
                  <c:pt idx="11">
                    <c:v>35.134666281637621</c:v>
                  </c:pt>
                  <c:pt idx="12">
                    <c:v>40.757633068505974</c:v>
                  </c:pt>
                  <c:pt idx="13">
                    <c:v>6.4568105434538445</c:v>
                  </c:pt>
                  <c:pt idx="14">
                    <c:v>27.994986422634593</c:v>
                  </c:pt>
                  <c:pt idx="15">
                    <c:v>34.654029851758544</c:v>
                  </c:pt>
                  <c:pt idx="16">
                    <c:v>18.068170257105255</c:v>
                  </c:pt>
                  <c:pt idx="17">
                    <c:v>35.031589307812744</c:v>
                  </c:pt>
                  <c:pt idx="18">
                    <c:v>34.71471820447222</c:v>
                  </c:pt>
                  <c:pt idx="19">
                    <c:v>71.675162954552547</c:v>
                  </c:pt>
                  <c:pt idx="20">
                    <c:v>30.130525106762651</c:v>
                  </c:pt>
                  <c:pt idx="21">
                    <c:v>14.058551076939905</c:v>
                  </c:pt>
                </c:numCache>
              </c:numRef>
            </c:plus>
            <c:minus>
              <c:numRef>
                <c:f>Blad1!$L$2:$L$23</c:f>
                <c:numCache>
                  <c:formatCode>General</c:formatCode>
                  <c:ptCount val="22"/>
                  <c:pt idx="0">
                    <c:v>42.666506514058717</c:v>
                  </c:pt>
                  <c:pt idx="1">
                    <c:v>61.175789120392331</c:v>
                  </c:pt>
                  <c:pt idx="2">
                    <c:v>46.410705115347987</c:v>
                  </c:pt>
                  <c:pt idx="3">
                    <c:v>54.522944874800316</c:v>
                  </c:pt>
                  <c:pt idx="4">
                    <c:v>36.518656050688321</c:v>
                  </c:pt>
                  <c:pt idx="5">
                    <c:v>39.768774606788483</c:v>
                  </c:pt>
                  <c:pt idx="6">
                    <c:v>41.170216322136866</c:v>
                  </c:pt>
                  <c:pt idx="7">
                    <c:v>39.340726768825</c:v>
                  </c:pt>
                  <c:pt idx="8">
                    <c:v>32.252520428166598</c:v>
                  </c:pt>
                  <c:pt idx="9">
                    <c:v>35.881420827701625</c:v>
                  </c:pt>
                  <c:pt idx="10">
                    <c:v>16.248751987447989</c:v>
                  </c:pt>
                  <c:pt idx="11">
                    <c:v>35.134666281637621</c:v>
                  </c:pt>
                  <c:pt idx="12">
                    <c:v>40.757633068505974</c:v>
                  </c:pt>
                  <c:pt idx="13">
                    <c:v>6.4568105434538445</c:v>
                  </c:pt>
                  <c:pt idx="14">
                    <c:v>27.994986422634593</c:v>
                  </c:pt>
                  <c:pt idx="15">
                    <c:v>34.654029851758544</c:v>
                  </c:pt>
                  <c:pt idx="16">
                    <c:v>18.068170257105255</c:v>
                  </c:pt>
                  <c:pt idx="17">
                    <c:v>35.031589307812744</c:v>
                  </c:pt>
                  <c:pt idx="18">
                    <c:v>34.71471820447222</c:v>
                  </c:pt>
                  <c:pt idx="19">
                    <c:v>71.675162954552547</c:v>
                  </c:pt>
                  <c:pt idx="20">
                    <c:v>30.130525106762651</c:v>
                  </c:pt>
                  <c:pt idx="21">
                    <c:v>14.058551076939905</c:v>
                  </c:pt>
                </c:numCache>
              </c:numRef>
            </c:minus>
          </c:errBars>
          <c:cat>
            <c:strRef>
              <c:f>Blad1!$A$2:$A$23</c:f>
              <c:strCache>
                <c:ptCount val="22"/>
                <c:pt idx="0">
                  <c:v>Dalarna</c:v>
                </c:pt>
                <c:pt idx="1">
                  <c:v>Jämtland</c:v>
                </c:pt>
                <c:pt idx="2">
                  <c:v>Kronoberg</c:v>
                </c:pt>
                <c:pt idx="3">
                  <c:v>Blekinge</c:v>
                </c:pt>
                <c:pt idx="4">
                  <c:v>Västernorrland</c:v>
                </c:pt>
                <c:pt idx="5">
                  <c:v>Örebro</c:v>
                </c:pt>
                <c:pt idx="6">
                  <c:v>Norrbotten</c:v>
                </c:pt>
                <c:pt idx="7">
                  <c:v>Gävleborg</c:v>
                </c:pt>
                <c:pt idx="8">
                  <c:v>Jönköping</c:v>
                </c:pt>
                <c:pt idx="9">
                  <c:v>Sörmland</c:v>
                </c:pt>
                <c:pt idx="10">
                  <c:v>Västra Götaland</c:v>
                </c:pt>
                <c:pt idx="11">
                  <c:v>Värmland</c:v>
                </c:pt>
                <c:pt idx="12">
                  <c:v>Kalmar</c:v>
                </c:pt>
                <c:pt idx="13">
                  <c:v>Riket</c:v>
                </c:pt>
                <c:pt idx="14">
                  <c:v>Östergötland</c:v>
                </c:pt>
                <c:pt idx="15">
                  <c:v>Västerbotten</c:v>
                </c:pt>
                <c:pt idx="16">
                  <c:v>Skåne</c:v>
                </c:pt>
                <c:pt idx="17">
                  <c:v>Halland</c:v>
                </c:pt>
                <c:pt idx="18">
                  <c:v>Västmanland</c:v>
                </c:pt>
                <c:pt idx="19">
                  <c:v>Gotland</c:v>
                </c:pt>
                <c:pt idx="20">
                  <c:v>Uppsala</c:v>
                </c:pt>
                <c:pt idx="21">
                  <c:v>Stockholm</c:v>
                </c:pt>
              </c:strCache>
            </c:strRef>
          </c:cat>
          <c:val>
            <c:numRef>
              <c:f>Blad1!$I$2:$I$23</c:f>
              <c:numCache>
                <c:formatCode>General</c:formatCode>
                <c:ptCount val="22"/>
                <c:pt idx="0">
                  <c:v>769.54576244333111</c:v>
                </c:pt>
                <c:pt idx="1">
                  <c:v>725.76741727453771</c:v>
                </c:pt>
                <c:pt idx="2">
                  <c:v>684.11700941729782</c:v>
                </c:pt>
                <c:pt idx="3">
                  <c:v>681.17501654373325</c:v>
                </c:pt>
                <c:pt idx="4">
                  <c:v>674.92559074296389</c:v>
                </c:pt>
                <c:pt idx="5">
                  <c:v>664.72559467004407</c:v>
                </c:pt>
                <c:pt idx="6">
                  <c:v>663.26197439171131</c:v>
                </c:pt>
                <c:pt idx="7">
                  <c:v>658.75013942967882</c:v>
                </c:pt>
                <c:pt idx="8">
                  <c:v>641.17546314949516</c:v>
                </c:pt>
                <c:pt idx="9">
                  <c:v>635.82372449804791</c:v>
                </c:pt>
                <c:pt idx="10">
                  <c:v>634.8145463381428</c:v>
                </c:pt>
                <c:pt idx="11">
                  <c:v>620.60655627771996</c:v>
                </c:pt>
                <c:pt idx="12">
                  <c:v>619.76213748596649</c:v>
                </c:pt>
                <c:pt idx="13">
                  <c:v>607.15382123752181</c:v>
                </c:pt>
                <c:pt idx="14">
                  <c:v>598.03695030602648</c:v>
                </c:pt>
                <c:pt idx="15">
                  <c:v>584.46124183446398</c:v>
                </c:pt>
                <c:pt idx="16">
                  <c:v>581.65525659498223</c:v>
                </c:pt>
                <c:pt idx="17">
                  <c:v>573.04114726742591</c:v>
                </c:pt>
                <c:pt idx="18">
                  <c:v>570.2592605275488</c:v>
                </c:pt>
                <c:pt idx="19">
                  <c:v>525.77020057268601</c:v>
                </c:pt>
                <c:pt idx="20">
                  <c:v>522.0279991220109</c:v>
                </c:pt>
                <c:pt idx="21">
                  <c:v>518.11791679778366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41504"/>
        <c:axId val="54428032"/>
      </c:barChart>
      <c:catAx>
        <c:axId val="53541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4428032"/>
        <c:crosses val="autoZero"/>
        <c:auto val="1"/>
        <c:lblAlgn val="ctr"/>
        <c:lblOffset val="100"/>
        <c:noMultiLvlLbl val="0"/>
      </c:catAx>
      <c:valAx>
        <c:axId val="54428032"/>
        <c:scaling>
          <c:orientation val="minMax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 anchor="ctr" anchorCtr="0"/>
              <a:lstStyle/>
              <a:p>
                <a:pPr>
                  <a:defRPr b="0"/>
                </a:pPr>
                <a:r>
                  <a:rPr lang="sv-SE" b="0"/>
                  <a:t>Antal döda per 100 000 läkemedelsbehandlade</a:t>
                </a:r>
                <a:r>
                  <a:rPr lang="sv-SE" b="0" baseline="0"/>
                  <a:t> personer med diabetes</a:t>
                </a:r>
                <a:endParaRPr lang="sv-SE" b="0"/>
              </a:p>
            </c:rich>
          </c:tx>
          <c:layout>
            <c:manualLayout>
              <c:xMode val="edge"/>
              <c:yMode val="edge"/>
              <c:x val="0.37133798841182603"/>
              <c:y val="0.8778974964624489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3541504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409178234164032E-2"/>
          <c:y val="0.22358903189049401"/>
          <c:w val="0.88267024314268416"/>
          <c:h val="0.64591004046572098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E98500"/>
              </a:solidFill>
            </a:ln>
          </c:spPr>
          <c:marker>
            <c:symbol val="none"/>
          </c:marker>
          <c:cat>
            <c:strRef>
              <c:f>'Diagram A2 riket'!$C$2:$C$6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strCache>
            </c:strRef>
          </c:cat>
          <c:val>
            <c:numRef>
              <c:f>'Diagram A2 riket'!$G$2:$G$6</c:f>
              <c:numCache>
                <c:formatCode>General</c:formatCode>
                <c:ptCount val="5"/>
                <c:pt idx="0">
                  <c:v>286.65925456138041</c:v>
                </c:pt>
                <c:pt idx="1">
                  <c:v>273.14202635505262</c:v>
                </c:pt>
                <c:pt idx="2">
                  <c:v>275.80815442334182</c:v>
                </c:pt>
                <c:pt idx="3">
                  <c:v>253.97557269929681</c:v>
                </c:pt>
                <c:pt idx="4">
                  <c:v>240.3305691409042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770304"/>
        <c:axId val="54797056"/>
      </c:lineChart>
      <c:catAx>
        <c:axId val="54770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00"/>
                </a:pPr>
                <a:r>
                  <a:rPr lang="sv-SE" sz="700" b="0" i="0" baseline="0">
                    <a:effectLst/>
                  </a:rPr>
                  <a:t>Antal per 100 000 läkemedelsbehandlade personer</a:t>
                </a:r>
                <a:endParaRPr lang="sv-SE" sz="700">
                  <a:effectLst/>
                </a:endParaRPr>
              </a:p>
            </c:rich>
          </c:tx>
          <c:layout>
            <c:manualLayout>
              <c:xMode val="edge"/>
              <c:yMode val="edge"/>
              <c:x val="9.6391157290905666E-2"/>
              <c:y val="0.172339561450922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4797056"/>
        <c:crosses val="autoZero"/>
        <c:auto val="1"/>
        <c:lblAlgn val="ctr"/>
        <c:lblOffset val="100"/>
        <c:noMultiLvlLbl val="0"/>
      </c:catAx>
      <c:valAx>
        <c:axId val="54797056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/>
                  <a:t>År</a:t>
                </a:r>
              </a:p>
            </c:rich>
          </c:tx>
          <c:layout>
            <c:manualLayout>
              <c:xMode val="edge"/>
              <c:yMode val="edge"/>
              <c:x val="0.93877576643125793"/>
              <c:y val="0.8831694739456269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4770304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="0" baseline="0"/>
      </a:pPr>
      <a:endParaRPr lang="sv-SE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26106397365099"/>
          <c:y val="0.20874676303266099"/>
          <c:w val="0.74945470805069003"/>
          <c:h val="0.658451193600799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11"/>
            <c:invertIfNegative val="0"/>
            <c:bubble3D val="0"/>
            <c:spPr>
              <a:solidFill>
                <a:srgbClr val="E98500"/>
              </a:solidFill>
              <a:ln>
                <a:solidFill>
                  <a:sysClr val="windowText" lastClr="000000"/>
                </a:solidFill>
              </a:ln>
            </c:spPr>
          </c:dPt>
          <c:errBars>
            <c:errBarType val="both"/>
            <c:errValType val="cust"/>
            <c:noEndCap val="1"/>
            <c:plus>
              <c:numRef>
                <c:f>Blad2!$K$2:$K$23</c:f>
                <c:numCache>
                  <c:formatCode>General</c:formatCode>
                  <c:ptCount val="22"/>
                  <c:pt idx="0">
                    <c:v>158.25608486960778</c:v>
                  </c:pt>
                  <c:pt idx="1">
                    <c:v>66.380015578023674</c:v>
                  </c:pt>
                  <c:pt idx="2">
                    <c:v>69.740907446956072</c:v>
                  </c:pt>
                  <c:pt idx="3">
                    <c:v>65.991039220878875</c:v>
                  </c:pt>
                  <c:pt idx="4">
                    <c:v>29.057136761328035</c:v>
                  </c:pt>
                  <c:pt idx="5">
                    <c:v>65.972977982877794</c:v>
                  </c:pt>
                  <c:pt idx="6">
                    <c:v>63.122241534563202</c:v>
                  </c:pt>
                  <c:pt idx="7">
                    <c:v>56.172451124052266</c:v>
                  </c:pt>
                  <c:pt idx="8">
                    <c:v>78.056820589693885</c:v>
                  </c:pt>
                  <c:pt idx="9">
                    <c:v>56.226147799621017</c:v>
                  </c:pt>
                  <c:pt idx="10">
                    <c:v>63.010993174894985</c:v>
                  </c:pt>
                  <c:pt idx="11">
                    <c:v>10.718101175129707</c:v>
                  </c:pt>
                  <c:pt idx="12">
                    <c:v>58.35074472792072</c:v>
                  </c:pt>
                  <c:pt idx="13">
                    <c:v>57.404699743321693</c:v>
                  </c:pt>
                  <c:pt idx="14">
                    <c:v>54.847976666160932</c:v>
                  </c:pt>
                  <c:pt idx="15">
                    <c:v>25.898814897012151</c:v>
                  </c:pt>
                  <c:pt idx="16">
                    <c:v>51.456953580513712</c:v>
                  </c:pt>
                  <c:pt idx="17">
                    <c:v>45.786710376182128</c:v>
                  </c:pt>
                  <c:pt idx="18">
                    <c:v>56.946868280383789</c:v>
                  </c:pt>
                  <c:pt idx="19">
                    <c:v>26.487653297062359</c:v>
                  </c:pt>
                  <c:pt idx="20">
                    <c:v>69.526376267824006</c:v>
                  </c:pt>
                  <c:pt idx="21">
                    <c:v>65.689971124500673</c:v>
                  </c:pt>
                </c:numCache>
              </c:numRef>
            </c:plus>
            <c:minus>
              <c:numRef>
                <c:f>Blad2!$K$2:$K$23</c:f>
                <c:numCache>
                  <c:formatCode>General</c:formatCode>
                  <c:ptCount val="22"/>
                  <c:pt idx="0">
                    <c:v>158.25608486960778</c:v>
                  </c:pt>
                  <c:pt idx="1">
                    <c:v>66.380015578023674</c:v>
                  </c:pt>
                  <c:pt idx="2">
                    <c:v>69.740907446956072</c:v>
                  </c:pt>
                  <c:pt idx="3">
                    <c:v>65.991039220878875</c:v>
                  </c:pt>
                  <c:pt idx="4">
                    <c:v>29.057136761328035</c:v>
                  </c:pt>
                  <c:pt idx="5">
                    <c:v>65.972977982877794</c:v>
                  </c:pt>
                  <c:pt idx="6">
                    <c:v>63.122241534563202</c:v>
                  </c:pt>
                  <c:pt idx="7">
                    <c:v>56.172451124052266</c:v>
                  </c:pt>
                  <c:pt idx="8">
                    <c:v>78.056820589693885</c:v>
                  </c:pt>
                  <c:pt idx="9">
                    <c:v>56.226147799621017</c:v>
                  </c:pt>
                  <c:pt idx="10">
                    <c:v>63.010993174894985</c:v>
                  </c:pt>
                  <c:pt idx="11">
                    <c:v>10.718101175129707</c:v>
                  </c:pt>
                  <c:pt idx="12">
                    <c:v>58.35074472792072</c:v>
                  </c:pt>
                  <c:pt idx="13">
                    <c:v>57.404699743321693</c:v>
                  </c:pt>
                  <c:pt idx="14">
                    <c:v>54.847976666160932</c:v>
                  </c:pt>
                  <c:pt idx="15">
                    <c:v>25.898814897012151</c:v>
                  </c:pt>
                  <c:pt idx="16">
                    <c:v>51.456953580513712</c:v>
                  </c:pt>
                  <c:pt idx="17">
                    <c:v>45.786710376182128</c:v>
                  </c:pt>
                  <c:pt idx="18">
                    <c:v>56.946868280383789</c:v>
                  </c:pt>
                  <c:pt idx="19">
                    <c:v>26.487653297062359</c:v>
                  </c:pt>
                  <c:pt idx="20">
                    <c:v>69.526376267824006</c:v>
                  </c:pt>
                  <c:pt idx="21">
                    <c:v>65.689971124500673</c:v>
                  </c:pt>
                </c:numCache>
              </c:numRef>
            </c:minus>
          </c:errBars>
          <c:cat>
            <c:strRef>
              <c:f>Blad2!$B$2:$B$23</c:f>
              <c:strCache>
                <c:ptCount val="22"/>
                <c:pt idx="0">
                  <c:v>Gotland</c:v>
                </c:pt>
                <c:pt idx="1">
                  <c:v>Västernorrland</c:v>
                </c:pt>
                <c:pt idx="2">
                  <c:v>Halland</c:v>
                </c:pt>
                <c:pt idx="3">
                  <c:v>Örebro</c:v>
                </c:pt>
                <c:pt idx="4">
                  <c:v>Västra Götaland</c:v>
                </c:pt>
                <c:pt idx="5">
                  <c:v>Västmanland</c:v>
                </c:pt>
                <c:pt idx="6">
                  <c:v>Sörmland</c:v>
                </c:pt>
                <c:pt idx="7">
                  <c:v>Jönköping</c:v>
                </c:pt>
                <c:pt idx="8">
                  <c:v>Kronoberg</c:v>
                </c:pt>
                <c:pt idx="9">
                  <c:v>Gävleborg</c:v>
                </c:pt>
                <c:pt idx="10">
                  <c:v>Västerbotten</c:v>
                </c:pt>
                <c:pt idx="11">
                  <c:v>Riket</c:v>
                </c:pt>
                <c:pt idx="12">
                  <c:v>Norrbotten</c:v>
                </c:pt>
                <c:pt idx="13">
                  <c:v>Uppsala</c:v>
                </c:pt>
                <c:pt idx="14">
                  <c:v>Värmland</c:v>
                </c:pt>
                <c:pt idx="15">
                  <c:v>Stockholm</c:v>
                </c:pt>
                <c:pt idx="16">
                  <c:v>Dalarna</c:v>
                </c:pt>
                <c:pt idx="17">
                  <c:v>Östergötland</c:v>
                </c:pt>
                <c:pt idx="18">
                  <c:v>Kalmar</c:v>
                </c:pt>
                <c:pt idx="19">
                  <c:v>Skåne</c:v>
                </c:pt>
                <c:pt idx="20">
                  <c:v>Jämtland</c:v>
                </c:pt>
                <c:pt idx="21">
                  <c:v>Blekinge</c:v>
                </c:pt>
              </c:strCache>
            </c:strRef>
          </c:cat>
          <c:val>
            <c:numRef>
              <c:f>Blad2!$H$2:$H$23</c:f>
              <c:numCache>
                <c:formatCode>General</c:formatCode>
                <c:ptCount val="22"/>
                <c:pt idx="0">
                  <c:v>395.39782861291991</c:v>
                </c:pt>
                <c:pt idx="1">
                  <c:v>339.79690523149208</c:v>
                </c:pt>
                <c:pt idx="2">
                  <c:v>319.92630177082378</c:v>
                </c:pt>
                <c:pt idx="3">
                  <c:v>312.11026511841357</c:v>
                </c:pt>
                <c:pt idx="4">
                  <c:v>300.15701665174078</c:v>
                </c:pt>
                <c:pt idx="5">
                  <c:v>291.39826565353655</c:v>
                </c:pt>
                <c:pt idx="6">
                  <c:v>288.0017716423925</c:v>
                </c:pt>
                <c:pt idx="7">
                  <c:v>269.08995234302216</c:v>
                </c:pt>
                <c:pt idx="8">
                  <c:v>266.66236081469151</c:v>
                </c:pt>
                <c:pt idx="9">
                  <c:v>262.6933247718822</c:v>
                </c:pt>
                <c:pt idx="10">
                  <c:v>257.03891760129017</c:v>
                </c:pt>
                <c:pt idx="11">
                  <c:v>255.65740665703598</c:v>
                </c:pt>
                <c:pt idx="12">
                  <c:v>250.216085842095</c:v>
                </c:pt>
                <c:pt idx="13">
                  <c:v>250.05151290879959</c:v>
                </c:pt>
                <c:pt idx="14">
                  <c:v>249.84163486666171</c:v>
                </c:pt>
                <c:pt idx="15">
                  <c:v>234.53835871014047</c:v>
                </c:pt>
                <c:pt idx="16">
                  <c:v>225.2341121563768</c:v>
                </c:pt>
                <c:pt idx="17">
                  <c:v>221.54298384669531</c:v>
                </c:pt>
                <c:pt idx="18">
                  <c:v>221.18096746826214</c:v>
                </c:pt>
                <c:pt idx="19">
                  <c:v>207.06070914450075</c:v>
                </c:pt>
                <c:pt idx="20">
                  <c:v>190.46029926336064</c:v>
                </c:pt>
                <c:pt idx="21">
                  <c:v>180.17303951015353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379840"/>
        <c:axId val="55381376"/>
      </c:barChart>
      <c:catAx>
        <c:axId val="55379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5381376"/>
        <c:crosses val="autoZero"/>
        <c:auto val="1"/>
        <c:lblAlgn val="ctr"/>
        <c:lblOffset val="100"/>
        <c:noMultiLvlLbl val="0"/>
      </c:catAx>
      <c:valAx>
        <c:axId val="55381376"/>
        <c:scaling>
          <c:orientation val="minMax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sv-SE" b="0"/>
                  <a:t>Antal per 100</a:t>
                </a:r>
                <a:r>
                  <a:rPr lang="sv-SE" b="0" baseline="0"/>
                  <a:t> 000 läkemedelsbehandlade personer</a:t>
                </a:r>
                <a:endParaRPr lang="sv-SE" b="0"/>
              </a:p>
            </c:rich>
          </c:tx>
          <c:layout>
            <c:manualLayout>
              <c:xMode val="edge"/>
              <c:yMode val="edge"/>
              <c:x val="0.49959495714005298"/>
              <c:y val="0.9096525434320710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5379840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95261636702449E-2"/>
          <c:y val="0.20874676303266057"/>
          <c:w val="0.89974906274265176"/>
          <c:h val="0.55685622630504517"/>
        </c:manualLayout>
      </c:layout>
      <c:lineChart>
        <c:grouping val="standard"/>
        <c:varyColors val="0"/>
        <c:ser>
          <c:idx val="0"/>
          <c:order val="0"/>
          <c:tx>
            <c:v>Totalt</c:v>
          </c:tx>
          <c:spPr>
            <a:ln>
              <a:solidFill>
                <a:srgbClr val="F79646"/>
              </a:solidFill>
            </a:ln>
          </c:spPr>
          <c:marker>
            <c:symbol val="none"/>
          </c:marker>
          <c:cat>
            <c:numRef>
              <c:f>SNR!$N$3:$T$3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SNR!$N$6:$T$6</c:f>
              <c:numCache>
                <c:formatCode>General</c:formatCode>
                <c:ptCount val="7"/>
                <c:pt idx="0">
                  <c:v>325</c:v>
                </c:pt>
                <c:pt idx="1">
                  <c:v>267</c:v>
                </c:pt>
                <c:pt idx="2">
                  <c:v>298</c:v>
                </c:pt>
                <c:pt idx="3">
                  <c:v>279</c:v>
                </c:pt>
                <c:pt idx="4">
                  <c:v>284</c:v>
                </c:pt>
                <c:pt idx="5">
                  <c:v>247</c:v>
                </c:pt>
                <c:pt idx="6">
                  <c:v>273</c:v>
                </c:pt>
              </c:numCache>
            </c:numRef>
          </c:val>
          <c:smooth val="0"/>
        </c:ser>
        <c:ser>
          <c:idx val="1"/>
          <c:order val="1"/>
          <c:tx>
            <c:v>Typ 1-diabetes</c:v>
          </c:tx>
          <c:spPr>
            <a:ln>
              <a:solidFill>
                <a:srgbClr val="002B45">
                  <a:lumMod val="25000"/>
                  <a:lumOff val="75000"/>
                </a:srgbClr>
              </a:solidFill>
            </a:ln>
          </c:spPr>
          <c:marker>
            <c:symbol val="none"/>
          </c:marker>
          <c:val>
            <c:numRef>
              <c:f>SNR!$N$4:$T$4</c:f>
              <c:numCache>
                <c:formatCode>General</c:formatCode>
                <c:ptCount val="7"/>
                <c:pt idx="0">
                  <c:v>117</c:v>
                </c:pt>
                <c:pt idx="1">
                  <c:v>102</c:v>
                </c:pt>
                <c:pt idx="2">
                  <c:v>124</c:v>
                </c:pt>
                <c:pt idx="3">
                  <c:v>105</c:v>
                </c:pt>
                <c:pt idx="4">
                  <c:v>108</c:v>
                </c:pt>
                <c:pt idx="5">
                  <c:v>92</c:v>
                </c:pt>
                <c:pt idx="6">
                  <c:v>97</c:v>
                </c:pt>
              </c:numCache>
            </c:numRef>
          </c:val>
          <c:smooth val="0"/>
        </c:ser>
        <c:ser>
          <c:idx val="2"/>
          <c:order val="2"/>
          <c:tx>
            <c:v>Typ 2-diabetes</c:v>
          </c:tx>
          <c:spPr>
            <a:ln>
              <a:solidFill>
                <a:srgbClr val="0070B3"/>
              </a:solidFill>
            </a:ln>
          </c:spPr>
          <c:marker>
            <c:symbol val="none"/>
          </c:marker>
          <c:val>
            <c:numRef>
              <c:f>SNR!$N$5:$T$5</c:f>
              <c:numCache>
                <c:formatCode>General</c:formatCode>
                <c:ptCount val="7"/>
                <c:pt idx="0">
                  <c:v>208</c:v>
                </c:pt>
                <c:pt idx="1">
                  <c:v>165</c:v>
                </c:pt>
                <c:pt idx="2">
                  <c:v>174</c:v>
                </c:pt>
                <c:pt idx="3">
                  <c:v>174</c:v>
                </c:pt>
                <c:pt idx="4">
                  <c:v>176</c:v>
                </c:pt>
                <c:pt idx="5">
                  <c:v>155</c:v>
                </c:pt>
                <c:pt idx="6">
                  <c:v>176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444224"/>
        <c:axId val="55446144"/>
      </c:lineChart>
      <c:catAx>
        <c:axId val="55444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b="0"/>
                  <a:t>År</a:t>
                </a:r>
              </a:p>
            </c:rich>
          </c:tx>
          <c:layout>
            <c:manualLayout>
              <c:xMode val="edge"/>
              <c:yMode val="edge"/>
              <c:x val="0.93445188101487309"/>
              <c:y val="0.78110442423653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5446144"/>
        <c:crosses val="autoZero"/>
        <c:auto val="1"/>
        <c:lblAlgn val="ctr"/>
        <c:lblOffset val="100"/>
        <c:noMultiLvlLbl val="0"/>
      </c:catAx>
      <c:valAx>
        <c:axId val="55446144"/>
        <c:scaling>
          <c:orientation val="minMax"/>
        </c:scaling>
        <c:delete val="0"/>
        <c:axPos val="l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 rot="0" vert="horz"/>
              <a:lstStyle/>
              <a:p>
                <a:pPr algn="r">
                  <a:defRPr b="0"/>
                </a:pPr>
                <a:r>
                  <a:rPr lang="en-US" baseline="0"/>
                  <a:t>Nya patienter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7.108530183727034E-2"/>
              <c:y val="0.1640502428778894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5444224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2554857830271216"/>
          <c:y val="0.86691140208459161"/>
          <c:w val="0.56093304418278589"/>
          <c:h val="4.6193709564749726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95261636702449E-2"/>
          <c:y val="0.20874676303266057"/>
          <c:w val="0.89974906274265176"/>
          <c:h val="0.513896000258315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'Tabell 1 (dödföddhet)'!$D$5</c:f>
              <c:strCache>
                <c:ptCount val="1"/>
                <c:pt idx="0">
                  <c:v>Antal dödfödda per 1 000 födda barn</c:v>
                </c:pt>
              </c:strCache>
            </c:strRef>
          </c:tx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'Tabell 1 (dödföddhet)'!$A$6:$A$9</c:f>
              <c:strCache>
                <c:ptCount val="4"/>
                <c:pt idx="0">
                  <c:v>Diabetes*</c:v>
                </c:pt>
                <c:pt idx="1">
                  <c:v>Graviditetsdiabetes</c:v>
                </c:pt>
                <c:pt idx="2">
                  <c:v>Utan diabetes</c:v>
                </c:pt>
                <c:pt idx="3">
                  <c:v>Total</c:v>
                </c:pt>
              </c:strCache>
            </c:strRef>
          </c:cat>
          <c:val>
            <c:numRef>
              <c:f>'Tabell 1 (dödföddhet)'!$D$6:$D$9</c:f>
              <c:numCache>
                <c:formatCode>0.00</c:formatCode>
                <c:ptCount val="4"/>
                <c:pt idx="0">
                  <c:v>11.76</c:v>
                </c:pt>
                <c:pt idx="1">
                  <c:v>4.45</c:v>
                </c:pt>
                <c:pt idx="2">
                  <c:v>3.54</c:v>
                </c:pt>
                <c:pt idx="3">
                  <c:v>3.6</c:v>
                </c:pt>
              </c:numCache>
            </c:numRef>
          </c:val>
        </c:ser>
        <c:ser>
          <c:idx val="1"/>
          <c:order val="1"/>
          <c:tx>
            <c:strRef>
              <c:f>'Tabell 1 (dödföddhet)'!$J$5</c:f>
              <c:strCache>
                <c:ptCount val="1"/>
                <c:pt idx="0">
                  <c:v>Antal neonatalt döda (0–27 dygn) per 1 000 levandefödda barn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'Tabell 1 (dödföddhet)'!$A$6:$A$9</c:f>
              <c:strCache>
                <c:ptCount val="4"/>
                <c:pt idx="0">
                  <c:v>Diabetes*</c:v>
                </c:pt>
                <c:pt idx="1">
                  <c:v>Graviditetsdiabetes</c:v>
                </c:pt>
                <c:pt idx="2">
                  <c:v>Utan diabetes</c:v>
                </c:pt>
                <c:pt idx="3">
                  <c:v>Total</c:v>
                </c:pt>
              </c:strCache>
            </c:strRef>
          </c:cat>
          <c:val>
            <c:numRef>
              <c:f>'Tabell 1 (dödföddhet)'!$J$6:$J$9</c:f>
              <c:numCache>
                <c:formatCode>0.00</c:formatCode>
                <c:ptCount val="4"/>
                <c:pt idx="0" formatCode="General">
                  <c:v>2.61</c:v>
                </c:pt>
                <c:pt idx="1">
                  <c:v>1.65</c:v>
                </c:pt>
                <c:pt idx="2" formatCode="General">
                  <c:v>1.27</c:v>
                </c:pt>
                <c:pt idx="3" formatCode="General">
                  <c:v>1.28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475584"/>
        <c:axId val="55497856"/>
      </c:barChart>
      <c:catAx>
        <c:axId val="554755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700"/>
            </a:pPr>
            <a:endParaRPr lang="sv-SE"/>
          </a:p>
        </c:txPr>
        <c:crossAx val="55497856"/>
        <c:crosses val="autoZero"/>
        <c:auto val="1"/>
        <c:lblAlgn val="ctr"/>
        <c:lblOffset val="100"/>
        <c:noMultiLvlLbl val="0"/>
      </c:catAx>
      <c:valAx>
        <c:axId val="55497856"/>
        <c:scaling>
          <c:orientation val="minMax"/>
        </c:scaling>
        <c:delete val="0"/>
        <c:axPos val="l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/>
                  <a:t>Antal per 1 000</a:t>
                </a:r>
              </a:p>
            </c:rich>
          </c:tx>
          <c:layout>
            <c:manualLayout>
              <c:xMode val="edge"/>
              <c:yMode val="edge"/>
              <c:x val="6.8332631260598603E-2"/>
              <c:y val="0.15862573447201275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5475584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24187463313800397"/>
          <c:y val="0.79435180444272235"/>
          <c:w val="0.6862645767417479"/>
          <c:h val="8.6162971766893914E-2"/>
        </c:manualLayout>
      </c:layout>
      <c:overlay val="0"/>
      <c:txPr>
        <a:bodyPr/>
        <a:lstStyle/>
        <a:p>
          <a:pPr>
            <a:defRPr sz="70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95261636702449E-2"/>
          <c:y val="0.21617256049767589"/>
          <c:w val="0.89974906274265176"/>
          <c:h val="0.56257034348782786"/>
        </c:manualLayout>
      </c:layout>
      <c:barChart>
        <c:barDir val="col"/>
        <c:grouping val="clustered"/>
        <c:varyColors val="0"/>
        <c:ser>
          <c:idx val="0"/>
          <c:order val="0"/>
          <c:tx>
            <c:v/>
          </c:tx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174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12385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12696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'Tabell fosterskador'!$A$7:$A$10</c:f>
              <c:strCache>
                <c:ptCount val="4"/>
                <c:pt idx="0">
                  <c:v>Diabetes*</c:v>
                </c:pt>
                <c:pt idx="1">
                  <c:v>Graviditetsdiabetes</c:v>
                </c:pt>
                <c:pt idx="2">
                  <c:v>Utan diabetes</c:v>
                </c:pt>
                <c:pt idx="3">
                  <c:v>Total</c:v>
                </c:pt>
              </c:strCache>
            </c:strRef>
          </c:cat>
          <c:val>
            <c:numRef>
              <c:f>'Tabell fosterskador'!$D$7:$D$10</c:f>
              <c:numCache>
                <c:formatCode>0.00</c:formatCode>
                <c:ptCount val="4"/>
                <c:pt idx="0" formatCode="General">
                  <c:v>45.21</c:v>
                </c:pt>
                <c:pt idx="1">
                  <c:v>28.98</c:v>
                </c:pt>
                <c:pt idx="2">
                  <c:v>23.9</c:v>
                </c:pt>
                <c:pt idx="3" formatCode="General">
                  <c:v>24.08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564160"/>
        <c:axId val="55565696"/>
      </c:barChart>
      <c:catAx>
        <c:axId val="555641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5565696"/>
        <c:crosses val="autoZero"/>
        <c:auto val="1"/>
        <c:lblAlgn val="ctr"/>
        <c:lblOffset val="100"/>
        <c:noMultiLvlLbl val="0"/>
      </c:catAx>
      <c:valAx>
        <c:axId val="55565696"/>
        <c:scaling>
          <c:orientation val="minMax"/>
        </c:scaling>
        <c:delete val="0"/>
        <c:axPos val="l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Antal per 1 000</a:t>
                </a:r>
                <a:endParaRPr lang="sv-SE" b="0"/>
              </a:p>
            </c:rich>
          </c:tx>
          <c:layout>
            <c:manualLayout>
              <c:xMode val="edge"/>
              <c:yMode val="edge"/>
              <c:x val="6.9930917064134915E-2"/>
              <c:y val="0.1573810345842554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5564160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95261636702449E-2"/>
          <c:y val="0.26233759355748187"/>
          <c:w val="0.89974906274265176"/>
          <c:h val="0.58957545737049932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E98500"/>
              </a:solidFill>
            </a:ln>
          </c:spPr>
          <c:marker>
            <c:symbol val="none"/>
          </c:marker>
          <c:cat>
            <c:numRef>
              <c:f>Trend!$A$2:$A$7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Trend!$F$2:$F$7</c:f>
              <c:numCache>
                <c:formatCode>General</c:formatCode>
                <c:ptCount val="6"/>
                <c:pt idx="0">
                  <c:v>6.012210252458174</c:v>
                </c:pt>
                <c:pt idx="1">
                  <c:v>8.5108513354527027</c:v>
                </c:pt>
                <c:pt idx="2">
                  <c:v>16.373885990970969</c:v>
                </c:pt>
                <c:pt idx="3">
                  <c:v>21.220756498315332</c:v>
                </c:pt>
                <c:pt idx="4">
                  <c:v>23.404491198679494</c:v>
                </c:pt>
                <c:pt idx="5">
                  <c:v>23.846848502144262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86560"/>
        <c:axId val="55188480"/>
      </c:lineChart>
      <c:catAx>
        <c:axId val="55186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sv-SE" b="0"/>
                  <a:t>Per 100 000 metforminbehandlade personer med diabetes</a:t>
                </a:r>
              </a:p>
            </c:rich>
          </c:tx>
          <c:layout>
            <c:manualLayout>
              <c:xMode val="edge"/>
              <c:yMode val="edge"/>
              <c:x val="6.9876139696374434E-2"/>
              <c:y val="0.207929780290816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5188480"/>
        <c:crosses val="autoZero"/>
        <c:auto val="1"/>
        <c:lblAlgn val="ctr"/>
        <c:lblOffset val="100"/>
        <c:noMultiLvlLbl val="0"/>
      </c:catAx>
      <c:valAx>
        <c:axId val="55188480"/>
        <c:scaling>
          <c:orientation val="minMax"/>
        </c:scaling>
        <c:delete val="0"/>
        <c:axPos val="l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sv-SE" b="0"/>
                  <a:t>År</a:t>
                </a:r>
              </a:p>
            </c:rich>
          </c:tx>
          <c:layout>
            <c:manualLayout>
              <c:xMode val="edge"/>
              <c:yMode val="edge"/>
              <c:x val="0.9308176100628931"/>
              <c:y val="0.86655139917599322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5186560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95261636702394E-2"/>
          <c:y val="0.20874676303266099"/>
          <c:w val="0.89974906274265198"/>
          <c:h val="0.50969064165951805"/>
        </c:manualLayout>
      </c:layout>
      <c:lineChart>
        <c:grouping val="standard"/>
        <c:varyColors val="0"/>
        <c:ser>
          <c:idx val="0"/>
          <c:order val="0"/>
          <c:tx>
            <c:strRef>
              <c:f>Blad1!$E$2</c:f>
              <c:strCache>
                <c:ptCount val="1"/>
                <c:pt idx="0">
                  <c:v>Medicinkliniker, typ 1-diabetes</c:v>
                </c:pt>
              </c:strCache>
            </c:strRef>
          </c:tx>
          <c:spPr>
            <a:ln>
              <a:solidFill>
                <a:srgbClr val="4BACC6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numRef>
              <c:f>Blad1!$D$2:$D$8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Blad1!$K$2:$K$8</c:f>
              <c:numCache>
                <c:formatCode>General</c:formatCode>
                <c:ptCount val="7"/>
                <c:pt idx="0">
                  <c:v>0.19709789656808477</c:v>
                </c:pt>
                <c:pt idx="1">
                  <c:v>0.17671003852584138</c:v>
                </c:pt>
                <c:pt idx="2">
                  <c:v>0.17471169118154822</c:v>
                </c:pt>
                <c:pt idx="3">
                  <c:v>0.16017621737960722</c:v>
                </c:pt>
                <c:pt idx="4">
                  <c:v>0.15156934632924976</c:v>
                </c:pt>
                <c:pt idx="5">
                  <c:v>0.14544110118878334</c:v>
                </c:pt>
                <c:pt idx="6">
                  <c:v>0.16874931190135417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Blad1!$E$9</c:f>
              <c:strCache>
                <c:ptCount val="1"/>
                <c:pt idx="0">
                  <c:v>Medicinkliniker, typ 2-diabetes</c:v>
                </c:pt>
              </c:strCache>
            </c:strRef>
          </c:tx>
          <c:spPr>
            <a:ln>
              <a:solidFill>
                <a:srgbClr val="1F497D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numRef>
              <c:f>Blad1!$D$2:$D$8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Blad1!$K$9:$K$15</c:f>
              <c:numCache>
                <c:formatCode>General</c:formatCode>
                <c:ptCount val="7"/>
                <c:pt idx="0">
                  <c:v>0.32497492477432299</c:v>
                </c:pt>
                <c:pt idx="1">
                  <c:v>0.31172916149325386</c:v>
                </c:pt>
                <c:pt idx="2">
                  <c:v>0.31857485988791034</c:v>
                </c:pt>
                <c:pt idx="3">
                  <c:v>0.30201791844595161</c:v>
                </c:pt>
                <c:pt idx="4">
                  <c:v>0.29627534943847461</c:v>
                </c:pt>
                <c:pt idx="5">
                  <c:v>0.26734513274336286</c:v>
                </c:pt>
                <c:pt idx="6">
                  <c:v>0.28499092385592817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Blad1!$E$16</c:f>
              <c:strCache>
                <c:ptCount val="1"/>
                <c:pt idx="0">
                  <c:v>Primärvård</c:v>
                </c:pt>
              </c:strCache>
            </c:strRef>
          </c:tx>
          <c:marker>
            <c:symbol val="none"/>
          </c:marker>
          <c:cat>
            <c:numRef>
              <c:f>Blad1!$D$2:$D$8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Blad1!$K$16:$K$22</c:f>
              <c:numCache>
                <c:formatCode>General</c:formatCode>
                <c:ptCount val="7"/>
                <c:pt idx="0">
                  <c:v>0.54382338713223977</c:v>
                </c:pt>
                <c:pt idx="1">
                  <c:v>0.52055388038291517</c:v>
                </c:pt>
                <c:pt idx="2">
                  <c:v>0.51716060698645483</c:v>
                </c:pt>
                <c:pt idx="3">
                  <c:v>0.49547981729119733</c:v>
                </c:pt>
                <c:pt idx="4">
                  <c:v>0.49912903104703982</c:v>
                </c:pt>
                <c:pt idx="5">
                  <c:v>0.49199055185741891</c:v>
                </c:pt>
                <c:pt idx="6">
                  <c:v>0.5235721060805576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366016"/>
        <c:axId val="55367936"/>
      </c:lineChart>
      <c:catAx>
        <c:axId val="55366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sv-SE" b="0"/>
                  <a:t>År</a:t>
                </a:r>
              </a:p>
            </c:rich>
          </c:tx>
          <c:layout>
            <c:manualLayout>
              <c:xMode val="edge"/>
              <c:yMode val="edge"/>
              <c:x val="0.93166102664839856"/>
              <c:y val="0.735634541770246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5367936"/>
        <c:crosses val="autoZero"/>
        <c:auto val="1"/>
        <c:lblAlgn val="ctr"/>
        <c:lblOffset val="100"/>
        <c:noMultiLvlLbl val="0"/>
      </c:catAx>
      <c:valAx>
        <c:axId val="553679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5366016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29644971863304098"/>
          <c:y val="0.78197563219927602"/>
          <c:w val="0.40987839020122502"/>
          <c:h val="0.13081729367162401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762467191601"/>
          <c:y val="0.19885792193165314"/>
          <c:w val="0.78053925077547104"/>
          <c:h val="0.691020844709397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16"/>
            <c:invertIfNegative val="0"/>
            <c:bubble3D val="0"/>
            <c:spPr>
              <a:solidFill>
                <a:srgbClr val="E98500"/>
              </a:solidFill>
              <a:ln>
                <a:solidFill>
                  <a:sysClr val="windowText" lastClr="000000"/>
                </a:solidFill>
              </a:ln>
            </c:spPr>
          </c:dPt>
          <c:errBars>
            <c:errBarType val="both"/>
            <c:errValType val="cust"/>
            <c:noEndCap val="1"/>
            <c:plus>
              <c:numRef>
                <c:f>Blad1!$S$51:$S$72</c:f>
                <c:numCache>
                  <c:formatCode>General</c:formatCode>
                  <c:ptCount val="22"/>
                  <c:pt idx="0">
                    <c:v>3.306976501694265E-2</c:v>
                  </c:pt>
                  <c:pt idx="1">
                    <c:v>1.2262848086000687E-2</c:v>
                  </c:pt>
                  <c:pt idx="2">
                    <c:v>1.2742212388190781E-2</c:v>
                  </c:pt>
                  <c:pt idx="3">
                    <c:v>9.5758102425210403E-3</c:v>
                  </c:pt>
                  <c:pt idx="4">
                    <c:v>1.0707203051695985E-2</c:v>
                  </c:pt>
                  <c:pt idx="5">
                    <c:v>1.2694394822884879E-2</c:v>
                  </c:pt>
                  <c:pt idx="6">
                    <c:v>1.2385335447317703E-2</c:v>
                  </c:pt>
                  <c:pt idx="7">
                    <c:v>1.6214495903556225E-2</c:v>
                  </c:pt>
                  <c:pt idx="8">
                    <c:v>8.6309361040669708E-3</c:v>
                  </c:pt>
                  <c:pt idx="9">
                    <c:v>1.019612451450405E-2</c:v>
                  </c:pt>
                  <c:pt idx="10">
                    <c:v>1.0151898877846654E-2</c:v>
                  </c:pt>
                  <c:pt idx="11">
                    <c:v>9.8807755074414409E-3</c:v>
                  </c:pt>
                  <c:pt idx="12">
                    <c:v>1.5852449425110281E-2</c:v>
                  </c:pt>
                  <c:pt idx="13">
                    <c:v>1.1842226762098831E-2</c:v>
                  </c:pt>
                  <c:pt idx="14">
                    <c:v>1.0374920083995284E-2</c:v>
                  </c:pt>
                  <c:pt idx="15">
                    <c:v>1.2157176063808933E-2</c:v>
                  </c:pt>
                  <c:pt idx="16">
                    <c:v>1.850895902422016E-3</c:v>
                  </c:pt>
                  <c:pt idx="17">
                    <c:v>1.048366189426283E-2</c:v>
                  </c:pt>
                  <c:pt idx="18">
                    <c:v>4.2172874818487008E-3</c:v>
                  </c:pt>
                  <c:pt idx="19">
                    <c:v>9.9365171238306373E-3</c:v>
                  </c:pt>
                  <c:pt idx="20">
                    <c:v>5.0349548887608829E-3</c:v>
                  </c:pt>
                  <c:pt idx="21">
                    <c:v>4.168470696940191E-3</c:v>
                  </c:pt>
                </c:numCache>
              </c:numRef>
            </c:plus>
            <c:minus>
              <c:numRef>
                <c:f>Blad1!$S$51:$S$72</c:f>
                <c:numCache>
                  <c:formatCode>General</c:formatCode>
                  <c:ptCount val="22"/>
                  <c:pt idx="0">
                    <c:v>3.306976501694265E-2</c:v>
                  </c:pt>
                  <c:pt idx="1">
                    <c:v>1.2262848086000687E-2</c:v>
                  </c:pt>
                  <c:pt idx="2">
                    <c:v>1.2742212388190781E-2</c:v>
                  </c:pt>
                  <c:pt idx="3">
                    <c:v>9.5758102425210403E-3</c:v>
                  </c:pt>
                  <c:pt idx="4">
                    <c:v>1.0707203051695985E-2</c:v>
                  </c:pt>
                  <c:pt idx="5">
                    <c:v>1.2694394822884879E-2</c:v>
                  </c:pt>
                  <c:pt idx="6">
                    <c:v>1.2385335447317703E-2</c:v>
                  </c:pt>
                  <c:pt idx="7">
                    <c:v>1.6214495903556225E-2</c:v>
                  </c:pt>
                  <c:pt idx="8">
                    <c:v>8.6309361040669708E-3</c:v>
                  </c:pt>
                  <c:pt idx="9">
                    <c:v>1.019612451450405E-2</c:v>
                  </c:pt>
                  <c:pt idx="10">
                    <c:v>1.0151898877846654E-2</c:v>
                  </c:pt>
                  <c:pt idx="11">
                    <c:v>9.8807755074414409E-3</c:v>
                  </c:pt>
                  <c:pt idx="12">
                    <c:v>1.5852449425110281E-2</c:v>
                  </c:pt>
                  <c:pt idx="13">
                    <c:v>1.1842226762098831E-2</c:v>
                  </c:pt>
                  <c:pt idx="14">
                    <c:v>1.0374920083995284E-2</c:v>
                  </c:pt>
                  <c:pt idx="15">
                    <c:v>1.2157176063808933E-2</c:v>
                  </c:pt>
                  <c:pt idx="16">
                    <c:v>1.850895902422016E-3</c:v>
                  </c:pt>
                  <c:pt idx="17">
                    <c:v>1.048366189426283E-2</c:v>
                  </c:pt>
                  <c:pt idx="18">
                    <c:v>4.2172874818487008E-3</c:v>
                  </c:pt>
                  <c:pt idx="19">
                    <c:v>9.9365171238306373E-3</c:v>
                  </c:pt>
                  <c:pt idx="20">
                    <c:v>5.0349548887608829E-3</c:v>
                  </c:pt>
                  <c:pt idx="21">
                    <c:v>4.168470696940191E-3</c:v>
                  </c:pt>
                </c:numCache>
              </c:numRef>
            </c:minus>
          </c:errBars>
          <c:cat>
            <c:strRef>
              <c:f>Blad1!$Q$51:$Q$72</c:f>
              <c:strCache>
                <c:ptCount val="22"/>
                <c:pt idx="0">
                  <c:v>Gotland</c:v>
                </c:pt>
                <c:pt idx="1">
                  <c:v>Dalarna</c:v>
                </c:pt>
                <c:pt idx="2">
                  <c:v>Norrbotten</c:v>
                </c:pt>
                <c:pt idx="3">
                  <c:v>Jönköping</c:v>
                </c:pt>
                <c:pt idx="4">
                  <c:v>Västernorrland</c:v>
                </c:pt>
                <c:pt idx="5">
                  <c:v>Uppsala</c:v>
                </c:pt>
                <c:pt idx="6">
                  <c:v>Västerbotten</c:v>
                </c:pt>
                <c:pt idx="7">
                  <c:v>Jämtland</c:v>
                </c:pt>
                <c:pt idx="8">
                  <c:v>Östergötland</c:v>
                </c:pt>
                <c:pt idx="9">
                  <c:v>Västmanland</c:v>
                </c:pt>
                <c:pt idx="10">
                  <c:v>Gävleborg</c:v>
                </c:pt>
                <c:pt idx="11">
                  <c:v>Örebro</c:v>
                </c:pt>
                <c:pt idx="12">
                  <c:v>Blekinge</c:v>
                </c:pt>
                <c:pt idx="13">
                  <c:v>Kronoberg</c:v>
                </c:pt>
                <c:pt idx="14">
                  <c:v>Kalmar</c:v>
                </c:pt>
                <c:pt idx="15">
                  <c:v>Halland</c:v>
                </c:pt>
                <c:pt idx="16">
                  <c:v>Riket</c:v>
                </c:pt>
                <c:pt idx="17">
                  <c:v>Sörmland</c:v>
                </c:pt>
                <c:pt idx="18">
                  <c:v>Stockholm</c:v>
                </c:pt>
                <c:pt idx="19">
                  <c:v>Värmland</c:v>
                </c:pt>
                <c:pt idx="20">
                  <c:v>Skåne</c:v>
                </c:pt>
                <c:pt idx="21">
                  <c:v>Västra Götaland</c:v>
                </c:pt>
              </c:strCache>
            </c:strRef>
          </c:cat>
          <c:val>
            <c:numRef>
              <c:f>Blad1!$K$51:$K$72</c:f>
              <c:numCache>
                <c:formatCode>General</c:formatCode>
                <c:ptCount val="22"/>
                <c:pt idx="0">
                  <c:v>0.41915179536388492</c:v>
                </c:pt>
                <c:pt idx="1">
                  <c:v>0.43207590865305218</c:v>
                </c:pt>
                <c:pt idx="2">
                  <c:v>0.4361735175615854</c:v>
                </c:pt>
                <c:pt idx="3">
                  <c:v>0.46834313302292596</c:v>
                </c:pt>
                <c:pt idx="4">
                  <c:v>0.47501413406121884</c:v>
                </c:pt>
                <c:pt idx="5">
                  <c:v>0.47655158223166277</c:v>
                </c:pt>
                <c:pt idx="6">
                  <c:v>0.48063498024213402</c:v>
                </c:pt>
                <c:pt idx="7">
                  <c:v>0.48928268341155778</c:v>
                </c:pt>
                <c:pt idx="8">
                  <c:v>0.49083195915521566</c:v>
                </c:pt>
                <c:pt idx="9">
                  <c:v>0.49118842378605621</c:v>
                </c:pt>
                <c:pt idx="10">
                  <c:v>0.49353794846752574</c:v>
                </c:pt>
                <c:pt idx="11">
                  <c:v>0.49903507790734386</c:v>
                </c:pt>
                <c:pt idx="12">
                  <c:v>0.50253673578656066</c:v>
                </c:pt>
                <c:pt idx="13">
                  <c:v>0.50534518558519759</c:v>
                </c:pt>
                <c:pt idx="14">
                  <c:v>0.51046313433472823</c:v>
                </c:pt>
                <c:pt idx="15">
                  <c:v>0.51374247425079278</c:v>
                </c:pt>
                <c:pt idx="16">
                  <c:v>0.52121751267426486</c:v>
                </c:pt>
                <c:pt idx="17">
                  <c:v>0.52425434641561508</c:v>
                </c:pt>
                <c:pt idx="18">
                  <c:v>0.53741416930533059</c:v>
                </c:pt>
                <c:pt idx="19">
                  <c:v>0.53758670490343197</c:v>
                </c:pt>
                <c:pt idx="20">
                  <c:v>0.53804773545993534</c:v>
                </c:pt>
                <c:pt idx="21">
                  <c:v>0.56950653341343316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74496"/>
        <c:axId val="55276288"/>
      </c:barChart>
      <c:catAx>
        <c:axId val="55274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5276288"/>
        <c:crosses val="autoZero"/>
        <c:auto val="1"/>
        <c:lblAlgn val="ctr"/>
        <c:lblOffset val="100"/>
        <c:noMultiLvlLbl val="0"/>
      </c:catAx>
      <c:valAx>
        <c:axId val="55276288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5274496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17541557305338E-2"/>
          <c:y val="0.20874676303266057"/>
          <c:w val="0.9025269028871391"/>
          <c:h val="0.5568562263050451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Blad1!$A$136:$A$137</c:f>
              <c:strCache>
                <c:ptCount val="2"/>
                <c:pt idx="0">
                  <c:v>Nej</c:v>
                </c:pt>
                <c:pt idx="1">
                  <c:v>Ja</c:v>
                </c:pt>
              </c:strCache>
            </c:strRef>
          </c:cat>
          <c:val>
            <c:numRef>
              <c:f>Blad1!$B$136:$B$137</c:f>
              <c:numCache>
                <c:formatCode>0.0%</c:formatCode>
                <c:ptCount val="2"/>
                <c:pt idx="0">
                  <c:v>0.31182795698924726</c:v>
                </c:pt>
                <c:pt idx="1">
                  <c:v>0.68817204301075274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63360"/>
        <c:axId val="43343872"/>
      </c:barChart>
      <c:catAx>
        <c:axId val="43663360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43343872"/>
        <c:crosses val="autoZero"/>
        <c:auto val="1"/>
        <c:lblAlgn val="ctr"/>
        <c:lblOffset val="100"/>
        <c:noMultiLvlLbl val="0"/>
      </c:catAx>
      <c:valAx>
        <c:axId val="43343872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43663360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44065439073964"/>
          <c:y val="0.1793395407323134"/>
          <c:w val="0.81344308747028626"/>
          <c:h val="0.679175744741503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11"/>
            <c:invertIfNegative val="0"/>
            <c:bubble3D val="0"/>
            <c:spPr>
              <a:solidFill>
                <a:srgbClr val="E98500"/>
              </a:solidFill>
              <a:ln>
                <a:solidFill>
                  <a:sysClr val="windowText" lastClr="000000"/>
                </a:solidFill>
              </a:ln>
            </c:spPr>
          </c:dPt>
          <c:errBars>
            <c:errBarType val="both"/>
            <c:errValType val="cust"/>
            <c:noEndCap val="1"/>
            <c:plus>
              <c:numRef>
                <c:f>Blad1!$S$75:$S$96</c:f>
                <c:numCache>
                  <c:formatCode>General</c:formatCode>
                  <c:ptCount val="22"/>
                  <c:pt idx="0">
                    <c:v>3.941063427613916E-2</c:v>
                  </c:pt>
                  <c:pt idx="1">
                    <c:v>2.335013279557805E-2</c:v>
                  </c:pt>
                  <c:pt idx="2">
                    <c:v>2.3261598514519054E-2</c:v>
                  </c:pt>
                  <c:pt idx="3">
                    <c:v>2.3390489246026821E-2</c:v>
                  </c:pt>
                  <c:pt idx="4">
                    <c:v>2.7221325850977428E-2</c:v>
                  </c:pt>
                  <c:pt idx="5">
                    <c:v>2.847952866446055E-2</c:v>
                  </c:pt>
                  <c:pt idx="6">
                    <c:v>3.4760159170456884E-2</c:v>
                  </c:pt>
                  <c:pt idx="7">
                    <c:v>2.3379561323108092E-2</c:v>
                  </c:pt>
                  <c:pt idx="8">
                    <c:v>3.27137879835772E-2</c:v>
                  </c:pt>
                  <c:pt idx="9">
                    <c:v>1.5788945976866472E-2</c:v>
                  </c:pt>
                  <c:pt idx="10">
                    <c:v>3.2645932547914931E-2</c:v>
                  </c:pt>
                  <c:pt idx="11">
                    <c:v>5.5765398669761308E-3</c:v>
                  </c:pt>
                  <c:pt idx="12">
                    <c:v>3.2991929093254879E-2</c:v>
                  </c:pt>
                  <c:pt idx="13">
                    <c:v>4.2740826158160071E-2</c:v>
                  </c:pt>
                  <c:pt idx="14">
                    <c:v>4.7697848099483714E-2</c:v>
                  </c:pt>
                  <c:pt idx="15">
                    <c:v>1.4291267329247709E-2</c:v>
                  </c:pt>
                  <c:pt idx="16">
                    <c:v>3.7561639180265491E-2</c:v>
                  </c:pt>
                  <c:pt idx="17">
                    <c:v>2.856385624857127E-2</c:v>
                  </c:pt>
                  <c:pt idx="18">
                    <c:v>1.3649863471172924E-2</c:v>
                  </c:pt>
                  <c:pt idx="19">
                    <c:v>3.8007164990337634E-2</c:v>
                  </c:pt>
                  <c:pt idx="20">
                    <c:v>3.5314239363329974E-2</c:v>
                  </c:pt>
                  <c:pt idx="21">
                    <c:v>3.5007484692922565E-2</c:v>
                  </c:pt>
                </c:numCache>
              </c:numRef>
            </c:plus>
            <c:minus>
              <c:numRef>
                <c:f>Blad1!$S$75:$S$96</c:f>
                <c:numCache>
                  <c:formatCode>General</c:formatCode>
                  <c:ptCount val="22"/>
                  <c:pt idx="0">
                    <c:v>3.941063427613916E-2</c:v>
                  </c:pt>
                  <c:pt idx="1">
                    <c:v>2.335013279557805E-2</c:v>
                  </c:pt>
                  <c:pt idx="2">
                    <c:v>2.3261598514519054E-2</c:v>
                  </c:pt>
                  <c:pt idx="3">
                    <c:v>2.3390489246026821E-2</c:v>
                  </c:pt>
                  <c:pt idx="4">
                    <c:v>2.7221325850977428E-2</c:v>
                  </c:pt>
                  <c:pt idx="5">
                    <c:v>2.847952866446055E-2</c:v>
                  </c:pt>
                  <c:pt idx="6">
                    <c:v>3.4760159170456884E-2</c:v>
                  </c:pt>
                  <c:pt idx="7">
                    <c:v>2.3379561323108092E-2</c:v>
                  </c:pt>
                  <c:pt idx="8">
                    <c:v>3.27137879835772E-2</c:v>
                  </c:pt>
                  <c:pt idx="9">
                    <c:v>1.5788945976866472E-2</c:v>
                  </c:pt>
                  <c:pt idx="10">
                    <c:v>3.2645932547914931E-2</c:v>
                  </c:pt>
                  <c:pt idx="11">
                    <c:v>5.5765398669761308E-3</c:v>
                  </c:pt>
                  <c:pt idx="12">
                    <c:v>3.2991929093254879E-2</c:v>
                  </c:pt>
                  <c:pt idx="13">
                    <c:v>4.2740826158160071E-2</c:v>
                  </c:pt>
                  <c:pt idx="14">
                    <c:v>4.7697848099483714E-2</c:v>
                  </c:pt>
                  <c:pt idx="15">
                    <c:v>1.4291267329247709E-2</c:v>
                  </c:pt>
                  <c:pt idx="16">
                    <c:v>3.7561639180265491E-2</c:v>
                  </c:pt>
                  <c:pt idx="17">
                    <c:v>2.856385624857127E-2</c:v>
                  </c:pt>
                  <c:pt idx="18">
                    <c:v>1.3649863471172924E-2</c:v>
                  </c:pt>
                  <c:pt idx="19">
                    <c:v>3.8007164990337634E-2</c:v>
                  </c:pt>
                  <c:pt idx="20">
                    <c:v>3.5314239363329974E-2</c:v>
                  </c:pt>
                  <c:pt idx="21">
                    <c:v>3.5007484692922565E-2</c:v>
                  </c:pt>
                </c:numCache>
              </c:numRef>
            </c:minus>
          </c:errBars>
          <c:cat>
            <c:strRef>
              <c:f>Blad1!$Q$75:$Q$96</c:f>
              <c:strCache>
                <c:ptCount val="22"/>
                <c:pt idx="0">
                  <c:v>Gotland</c:v>
                </c:pt>
                <c:pt idx="1">
                  <c:v>Värmland</c:v>
                </c:pt>
                <c:pt idx="2">
                  <c:v>Jönköping</c:v>
                </c:pt>
                <c:pt idx="3">
                  <c:v>Örebro</c:v>
                </c:pt>
                <c:pt idx="4">
                  <c:v>Dalarna</c:v>
                </c:pt>
                <c:pt idx="5">
                  <c:v>Kronoberg</c:v>
                </c:pt>
                <c:pt idx="6">
                  <c:v>Kalmar</c:v>
                </c:pt>
                <c:pt idx="7">
                  <c:v>Östergötland</c:v>
                </c:pt>
                <c:pt idx="8">
                  <c:v>Västernorrland</c:v>
                </c:pt>
                <c:pt idx="9">
                  <c:v>Skåne</c:v>
                </c:pt>
                <c:pt idx="10">
                  <c:v>Blekinge</c:v>
                </c:pt>
                <c:pt idx="11">
                  <c:v>Riket</c:v>
                </c:pt>
                <c:pt idx="12">
                  <c:v>Sörmland</c:v>
                </c:pt>
                <c:pt idx="13">
                  <c:v>Norrbotten</c:v>
                </c:pt>
                <c:pt idx="14">
                  <c:v>Jämtland</c:v>
                </c:pt>
                <c:pt idx="15">
                  <c:v>Stockholm</c:v>
                </c:pt>
                <c:pt idx="16">
                  <c:v>Västmanland</c:v>
                </c:pt>
                <c:pt idx="17">
                  <c:v>Uppsala</c:v>
                </c:pt>
                <c:pt idx="18">
                  <c:v>Västra Götaland</c:v>
                </c:pt>
                <c:pt idx="19">
                  <c:v>Västerbotten</c:v>
                </c:pt>
                <c:pt idx="20">
                  <c:v>Halland</c:v>
                </c:pt>
                <c:pt idx="21">
                  <c:v>Gävleborg</c:v>
                </c:pt>
              </c:strCache>
            </c:strRef>
          </c:cat>
          <c:val>
            <c:numRef>
              <c:f>Blad1!$K$75:$K$96</c:f>
              <c:numCache>
                <c:formatCode>General</c:formatCode>
                <c:ptCount val="22"/>
                <c:pt idx="0">
                  <c:v>7.7870781482257054E-2</c:v>
                </c:pt>
                <c:pt idx="1">
                  <c:v>9.1781402023350805E-2</c:v>
                </c:pt>
                <c:pt idx="2">
                  <c:v>9.8793184656247021E-2</c:v>
                </c:pt>
                <c:pt idx="3">
                  <c:v>0.12674194088597304</c:v>
                </c:pt>
                <c:pt idx="4">
                  <c:v>0.12846855152516684</c:v>
                </c:pt>
                <c:pt idx="5">
                  <c:v>0.13686194100473134</c:v>
                </c:pt>
                <c:pt idx="6">
                  <c:v>0.13902608777466441</c:v>
                </c:pt>
                <c:pt idx="7">
                  <c:v>0.14807055717051298</c:v>
                </c:pt>
                <c:pt idx="8">
                  <c:v>0.1489195823832245</c:v>
                </c:pt>
                <c:pt idx="9">
                  <c:v>0.15320540749660719</c:v>
                </c:pt>
                <c:pt idx="10">
                  <c:v>0.15364200460895588</c:v>
                </c:pt>
                <c:pt idx="11">
                  <c:v>0.16414985543834745</c:v>
                </c:pt>
                <c:pt idx="12">
                  <c:v>0.17039190784757577</c:v>
                </c:pt>
                <c:pt idx="13">
                  <c:v>0.17592363723051538</c:v>
                </c:pt>
                <c:pt idx="14">
                  <c:v>0.17995377819675057</c:v>
                </c:pt>
                <c:pt idx="15">
                  <c:v>0.18163040427907776</c:v>
                </c:pt>
                <c:pt idx="16">
                  <c:v>0.18262276715024237</c:v>
                </c:pt>
                <c:pt idx="17">
                  <c:v>0.18547187643910659</c:v>
                </c:pt>
                <c:pt idx="18">
                  <c:v>0.18909223352031218</c:v>
                </c:pt>
                <c:pt idx="19">
                  <c:v>0.18988385480804551</c:v>
                </c:pt>
                <c:pt idx="20">
                  <c:v>0.19406228703603295</c:v>
                </c:pt>
                <c:pt idx="21">
                  <c:v>0.20368269510625159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603200"/>
        <c:axId val="55604736"/>
      </c:barChart>
      <c:catAx>
        <c:axId val="55603200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5604736"/>
        <c:crosses val="autoZero"/>
        <c:auto val="1"/>
        <c:lblAlgn val="ctr"/>
        <c:lblOffset val="100"/>
        <c:tickLblSkip val="1"/>
        <c:noMultiLvlLbl val="0"/>
      </c:catAx>
      <c:valAx>
        <c:axId val="55604736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5603200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95261636702449E-2"/>
          <c:y val="0.20874676303266057"/>
          <c:w val="0.89974906274265176"/>
          <c:h val="0.55685622630504517"/>
        </c:manualLayout>
      </c:layout>
      <c:lineChart>
        <c:grouping val="standard"/>
        <c:varyColors val="0"/>
        <c:ser>
          <c:idx val="0"/>
          <c:order val="0"/>
          <c:tx>
            <c:strRef>
              <c:f>Blad1!$E$2</c:f>
              <c:strCache>
                <c:ptCount val="1"/>
                <c:pt idx="0">
                  <c:v>Medicinkliniker, typ 1-diabetes</c:v>
                </c:pt>
              </c:strCache>
            </c:strRef>
          </c:tx>
          <c:spPr>
            <a:ln>
              <a:solidFill>
                <a:srgbClr val="002B45">
                  <a:lumMod val="25000"/>
                  <a:lumOff val="75000"/>
                </a:srgbClr>
              </a:solidFill>
            </a:ln>
          </c:spPr>
          <c:marker>
            <c:symbol val="none"/>
          </c:marker>
          <c:cat>
            <c:numRef>
              <c:f>Blad1!$D$2:$D$8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Blad1!$L$2:$L$8</c:f>
              <c:numCache>
                <c:formatCode>General</c:formatCode>
                <c:ptCount val="7"/>
                <c:pt idx="0">
                  <c:v>0.25375612842005379</c:v>
                </c:pt>
                <c:pt idx="1">
                  <c:v>0.26913571272806569</c:v>
                </c:pt>
                <c:pt idx="2">
                  <c:v>0.27242593743526</c:v>
                </c:pt>
                <c:pt idx="3">
                  <c:v>0.28800107613666937</c:v>
                </c:pt>
                <c:pt idx="4">
                  <c:v>0.30337714984053177</c:v>
                </c:pt>
                <c:pt idx="5">
                  <c:v>0.31118821454979806</c:v>
                </c:pt>
                <c:pt idx="6">
                  <c:v>0.28883628757018603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Blad1!$E$9</c:f>
              <c:strCache>
                <c:ptCount val="1"/>
                <c:pt idx="0">
                  <c:v>Medicinkliniker, typ 2-diabetes</c:v>
                </c:pt>
              </c:strCache>
            </c:strRef>
          </c:tx>
          <c:spPr>
            <a:ln>
              <a:solidFill>
                <a:srgbClr val="0070B3"/>
              </a:solidFill>
            </a:ln>
          </c:spPr>
          <c:marker>
            <c:symbol val="none"/>
          </c:marker>
          <c:cat>
            <c:numRef>
              <c:f>Blad1!$D$2:$D$8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Blad1!$L$9:$L$15</c:f>
              <c:numCache>
                <c:formatCode>General</c:formatCode>
                <c:ptCount val="7"/>
                <c:pt idx="0">
                  <c:v>0.21656636576395855</c:v>
                </c:pt>
                <c:pt idx="1">
                  <c:v>0.23152056948928068</c:v>
                </c:pt>
                <c:pt idx="2">
                  <c:v>0.23042433947157726</c:v>
                </c:pt>
                <c:pt idx="3">
                  <c:v>0.23746127438667003</c:v>
                </c:pt>
                <c:pt idx="4">
                  <c:v>0.25183808677385472</c:v>
                </c:pt>
                <c:pt idx="5">
                  <c:v>0.27212389380530971</c:v>
                </c:pt>
                <c:pt idx="6">
                  <c:v>0.26120187255182958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Blad1!$E$16</c:f>
              <c:strCache>
                <c:ptCount val="1"/>
                <c:pt idx="0">
                  <c:v>Primärvård</c:v>
                </c:pt>
              </c:strCache>
            </c:strRef>
          </c:tx>
          <c:spPr>
            <a:ln>
              <a:solidFill>
                <a:srgbClr val="D3BF96"/>
              </a:solidFill>
            </a:ln>
          </c:spPr>
          <c:marker>
            <c:symbol val="none"/>
          </c:marker>
          <c:cat>
            <c:numRef>
              <c:f>Blad1!$D$2:$D$8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Blad1!$L$16:$L$22</c:f>
              <c:numCache>
                <c:formatCode>General</c:formatCode>
                <c:ptCount val="7"/>
                <c:pt idx="0">
                  <c:v>8.3798759839922604E-2</c:v>
                </c:pt>
                <c:pt idx="1">
                  <c:v>9.1776691355133347E-2</c:v>
                </c:pt>
                <c:pt idx="2">
                  <c:v>9.8463135126746495E-2</c:v>
                </c:pt>
                <c:pt idx="3">
                  <c:v>0.11067937085339892</c:v>
                </c:pt>
                <c:pt idx="4">
                  <c:v>0.11241506175620378</c:v>
                </c:pt>
                <c:pt idx="5">
                  <c:v>0.12024550855343211</c:v>
                </c:pt>
                <c:pt idx="6">
                  <c:v>0.1159061771460536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329344"/>
        <c:axId val="56331264"/>
      </c:lineChart>
      <c:catAx>
        <c:axId val="56329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sv-SE" b="0"/>
                  <a:t>År</a:t>
                </a:r>
              </a:p>
            </c:rich>
          </c:tx>
          <c:layout>
            <c:manualLayout>
              <c:xMode val="edge"/>
              <c:yMode val="edge"/>
              <c:x val="0.93565356569234803"/>
              <c:y val="0.775883683987977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6331264"/>
        <c:crosses val="autoZero"/>
        <c:auto val="1"/>
        <c:lblAlgn val="ctr"/>
        <c:lblOffset val="100"/>
        <c:noMultiLvlLbl val="0"/>
      </c:catAx>
      <c:valAx>
        <c:axId val="56331264"/>
        <c:scaling>
          <c:orientation val="minMax"/>
          <c:max val="0.5"/>
        </c:scaling>
        <c:delete val="0"/>
        <c:axPos val="l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6329344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29644969378827646"/>
          <c:y val="0.81825678040244965"/>
          <c:w val="0.40710061242344708"/>
          <c:h val="0.10228374212491634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8065398075241"/>
          <c:y val="0.17494680264386153"/>
          <c:w val="0.75762073490813697"/>
          <c:h val="0.7175264874727809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14"/>
            <c:invertIfNegative val="0"/>
            <c:bubble3D val="0"/>
            <c:spPr>
              <a:solidFill>
                <a:srgbClr val="E985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6"/>
            <c:invertIfNegative val="0"/>
            <c:bubble3D val="0"/>
          </c:dPt>
          <c:errBars>
            <c:errBarType val="both"/>
            <c:errValType val="cust"/>
            <c:noEndCap val="1"/>
            <c:plus>
              <c:numRef>
                <c:f>Blad1!$S$51:$S$72</c:f>
                <c:numCache>
                  <c:formatCode>General</c:formatCode>
                  <c:ptCount val="22"/>
                  <c:pt idx="0">
                    <c:v>9.2340107114140344E-3</c:v>
                  </c:pt>
                  <c:pt idx="1">
                    <c:v>2.478654108789502E-2</c:v>
                  </c:pt>
                  <c:pt idx="2">
                    <c:v>9.4277203756700113E-3</c:v>
                  </c:pt>
                  <c:pt idx="3">
                    <c:v>8.7570020258455079E-3</c:v>
                  </c:pt>
                  <c:pt idx="4">
                    <c:v>7.5005453664617706E-3</c:v>
                  </c:pt>
                  <c:pt idx="5">
                    <c:v>6.7811829505286525E-3</c:v>
                  </c:pt>
                  <c:pt idx="6">
                    <c:v>1.0970206174334784E-2</c:v>
                  </c:pt>
                  <c:pt idx="7">
                    <c:v>6.952227976144352E-3</c:v>
                  </c:pt>
                  <c:pt idx="8">
                    <c:v>6.9413591574468058E-3</c:v>
                  </c:pt>
                  <c:pt idx="9">
                    <c:v>2.8241101519049312E-3</c:v>
                  </c:pt>
                  <c:pt idx="10">
                    <c:v>7.0185418601931577E-3</c:v>
                  </c:pt>
                  <c:pt idx="11">
                    <c:v>1.0806404153136039E-2</c:v>
                  </c:pt>
                  <c:pt idx="12">
                    <c:v>6.6704084225219706E-3</c:v>
                  </c:pt>
                  <c:pt idx="13">
                    <c:v>8.4385343189525269E-3</c:v>
                  </c:pt>
                  <c:pt idx="14">
                    <c:v>1.2219973230736261E-3</c:v>
                  </c:pt>
                  <c:pt idx="15">
                    <c:v>7.7233029294593875E-3</c:v>
                  </c:pt>
                  <c:pt idx="16">
                    <c:v>6.7444339939922073E-3</c:v>
                  </c:pt>
                  <c:pt idx="17">
                    <c:v>5.560628952533923E-3</c:v>
                  </c:pt>
                  <c:pt idx="18">
                    <c:v>7.8105749945297093E-3</c:v>
                  </c:pt>
                  <c:pt idx="19">
                    <c:v>3.1951976308978187E-3</c:v>
                  </c:pt>
                  <c:pt idx="20">
                    <c:v>6.0668307722185006E-3</c:v>
                  </c:pt>
                  <c:pt idx="21">
                    <c:v>2.629661195264147E-3</c:v>
                  </c:pt>
                </c:numCache>
              </c:numRef>
            </c:plus>
            <c:minus>
              <c:numRef>
                <c:f>Blad1!$S$51:$S$72</c:f>
                <c:numCache>
                  <c:formatCode>General</c:formatCode>
                  <c:ptCount val="22"/>
                  <c:pt idx="0">
                    <c:v>9.2340107114140344E-3</c:v>
                  </c:pt>
                  <c:pt idx="1">
                    <c:v>2.478654108789502E-2</c:v>
                  </c:pt>
                  <c:pt idx="2">
                    <c:v>9.4277203756700113E-3</c:v>
                  </c:pt>
                  <c:pt idx="3">
                    <c:v>8.7570020258455079E-3</c:v>
                  </c:pt>
                  <c:pt idx="4">
                    <c:v>7.5005453664617706E-3</c:v>
                  </c:pt>
                  <c:pt idx="5">
                    <c:v>6.7811829505286525E-3</c:v>
                  </c:pt>
                  <c:pt idx="6">
                    <c:v>1.0970206174334784E-2</c:v>
                  </c:pt>
                  <c:pt idx="7">
                    <c:v>6.952227976144352E-3</c:v>
                  </c:pt>
                  <c:pt idx="8">
                    <c:v>6.9413591574468058E-3</c:v>
                  </c:pt>
                  <c:pt idx="9">
                    <c:v>2.8241101519049312E-3</c:v>
                  </c:pt>
                  <c:pt idx="10">
                    <c:v>7.0185418601931577E-3</c:v>
                  </c:pt>
                  <c:pt idx="11">
                    <c:v>1.0806404153136039E-2</c:v>
                  </c:pt>
                  <c:pt idx="12">
                    <c:v>6.6704084225219706E-3</c:v>
                  </c:pt>
                  <c:pt idx="13">
                    <c:v>8.4385343189525269E-3</c:v>
                  </c:pt>
                  <c:pt idx="14">
                    <c:v>1.2219973230736261E-3</c:v>
                  </c:pt>
                  <c:pt idx="15">
                    <c:v>7.7233029294593875E-3</c:v>
                  </c:pt>
                  <c:pt idx="16">
                    <c:v>6.7444339939922073E-3</c:v>
                  </c:pt>
                  <c:pt idx="17">
                    <c:v>5.560628952533923E-3</c:v>
                  </c:pt>
                  <c:pt idx="18">
                    <c:v>7.8105749945297093E-3</c:v>
                  </c:pt>
                  <c:pt idx="19">
                    <c:v>3.1951976308978187E-3</c:v>
                  </c:pt>
                  <c:pt idx="20">
                    <c:v>6.0668307722185006E-3</c:v>
                  </c:pt>
                  <c:pt idx="21">
                    <c:v>2.629661195264147E-3</c:v>
                  </c:pt>
                </c:numCache>
              </c:numRef>
            </c:minus>
          </c:errBars>
          <c:cat>
            <c:strRef>
              <c:f>Blad1!$Q$51:$Q$72</c:f>
              <c:strCache>
                <c:ptCount val="22"/>
                <c:pt idx="0">
                  <c:v>Dalarna</c:v>
                </c:pt>
                <c:pt idx="1">
                  <c:v>Gotland</c:v>
                </c:pt>
                <c:pt idx="2">
                  <c:v>Norrbotten</c:v>
                </c:pt>
                <c:pt idx="3">
                  <c:v>Västerbotten</c:v>
                </c:pt>
                <c:pt idx="4">
                  <c:v>Västernorrland</c:v>
                </c:pt>
                <c:pt idx="5">
                  <c:v>Örebro</c:v>
                </c:pt>
                <c:pt idx="6">
                  <c:v>Blekinge</c:v>
                </c:pt>
                <c:pt idx="7">
                  <c:v>Västmanland</c:v>
                </c:pt>
                <c:pt idx="8">
                  <c:v>Gävleborg</c:v>
                </c:pt>
                <c:pt idx="9">
                  <c:v>Stockholm</c:v>
                </c:pt>
                <c:pt idx="10">
                  <c:v>Kalmar</c:v>
                </c:pt>
                <c:pt idx="11">
                  <c:v>Jämtland</c:v>
                </c:pt>
                <c:pt idx="12">
                  <c:v>Värmland</c:v>
                </c:pt>
                <c:pt idx="13">
                  <c:v>Uppsala</c:v>
                </c:pt>
                <c:pt idx="14">
                  <c:v>RIKET</c:v>
                </c:pt>
                <c:pt idx="15">
                  <c:v>Kronoberg</c:v>
                </c:pt>
                <c:pt idx="16">
                  <c:v>Sörmland</c:v>
                </c:pt>
                <c:pt idx="17">
                  <c:v>Östergötland</c:v>
                </c:pt>
                <c:pt idx="18">
                  <c:v>Halland</c:v>
                </c:pt>
                <c:pt idx="19">
                  <c:v>Skåne</c:v>
                </c:pt>
                <c:pt idx="20">
                  <c:v>Jönköping</c:v>
                </c:pt>
                <c:pt idx="21">
                  <c:v>Västra Götaland</c:v>
                </c:pt>
              </c:strCache>
            </c:strRef>
          </c:cat>
          <c:val>
            <c:numRef>
              <c:f>Blad1!$L$51:$L$72</c:f>
              <c:numCache>
                <c:formatCode>General</c:formatCode>
                <c:ptCount val="22"/>
                <c:pt idx="0">
                  <c:v>0.15962476537993017</c:v>
                </c:pt>
                <c:pt idx="1">
                  <c:v>0.15705695432415515</c:v>
                </c:pt>
                <c:pt idx="2">
                  <c:v>0.15498066947681571</c:v>
                </c:pt>
                <c:pt idx="3">
                  <c:v>0.14240755183506795</c:v>
                </c:pt>
                <c:pt idx="4">
                  <c:v>0.1372897305832419</c:v>
                </c:pt>
                <c:pt idx="5">
                  <c:v>0.1333222997612957</c:v>
                </c:pt>
                <c:pt idx="6">
                  <c:v>0.1304674708206591</c:v>
                </c:pt>
                <c:pt idx="7">
                  <c:v>0.13010801393333635</c:v>
                </c:pt>
                <c:pt idx="8">
                  <c:v>0.12933378818411659</c:v>
                </c:pt>
                <c:pt idx="9">
                  <c:v>0.12647234049522205</c:v>
                </c:pt>
                <c:pt idx="10">
                  <c:v>0.12398615628328995</c:v>
                </c:pt>
                <c:pt idx="11">
                  <c:v>0.1233810519389112</c:v>
                </c:pt>
                <c:pt idx="12">
                  <c:v>0.1229190745691683</c:v>
                </c:pt>
                <c:pt idx="13">
                  <c:v>0.12223288797218868</c:v>
                </c:pt>
                <c:pt idx="14">
                  <c:v>0.12022179902401565</c:v>
                </c:pt>
                <c:pt idx="15">
                  <c:v>0.11579318541535689</c:v>
                </c:pt>
                <c:pt idx="16">
                  <c:v>0.1129132190113382</c:v>
                </c:pt>
                <c:pt idx="17">
                  <c:v>0.11227196073909705</c:v>
                </c:pt>
                <c:pt idx="18">
                  <c:v>0.10975392828191206</c:v>
                </c:pt>
                <c:pt idx="19">
                  <c:v>0.10924396115360599</c:v>
                </c:pt>
                <c:pt idx="20">
                  <c:v>0.10870188537001892</c:v>
                </c:pt>
                <c:pt idx="21">
                  <c:v>0.1060323011152529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51072"/>
        <c:axId val="52852608"/>
      </c:barChart>
      <c:catAx>
        <c:axId val="528510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2852608"/>
        <c:crosses val="autoZero"/>
        <c:auto val="1"/>
        <c:lblAlgn val="ctr"/>
        <c:lblOffset val="100"/>
        <c:noMultiLvlLbl val="0"/>
      </c:catAx>
      <c:valAx>
        <c:axId val="52852608"/>
        <c:scaling>
          <c:orientation val="minMax"/>
          <c:max val="0.5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2851072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71045913781301"/>
          <c:y val="0.18894222222222223"/>
          <c:w val="0.80873404523064696"/>
          <c:h val="0.6416973927964212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11"/>
            <c:invertIfNegative val="0"/>
            <c:bubble3D val="0"/>
            <c:spPr>
              <a:solidFill>
                <a:srgbClr val="E98500"/>
              </a:solidFill>
              <a:ln>
                <a:solidFill>
                  <a:sysClr val="windowText" lastClr="000000"/>
                </a:solidFill>
              </a:ln>
            </c:spPr>
          </c:dPt>
          <c:errBars>
            <c:errBarType val="both"/>
            <c:errValType val="cust"/>
            <c:noEndCap val="1"/>
            <c:plus>
              <c:numRef>
                <c:f>Blad1!$S$103:$S$124</c:f>
                <c:numCache>
                  <c:formatCode>General</c:formatCode>
                  <c:ptCount val="22"/>
                  <c:pt idx="0">
                    <c:v>3.8718925046885538E-2</c:v>
                  </c:pt>
                  <c:pt idx="1">
                    <c:v>3.2883358226971998E-2</c:v>
                  </c:pt>
                  <c:pt idx="2">
                    <c:v>6.8134093400313345E-2</c:v>
                  </c:pt>
                  <c:pt idx="3">
                    <c:v>2.9082146021934721E-2</c:v>
                  </c:pt>
                  <c:pt idx="4">
                    <c:v>1.9940010562927653E-2</c:v>
                  </c:pt>
                  <c:pt idx="5">
                    <c:v>4.5055476654285005E-2</c:v>
                  </c:pt>
                  <c:pt idx="6">
                    <c:v>3.7963675154403034E-2</c:v>
                  </c:pt>
                  <c:pt idx="7">
                    <c:v>3.5902745515001673E-2</c:v>
                  </c:pt>
                  <c:pt idx="8">
                    <c:v>5.3500013139393884E-2</c:v>
                  </c:pt>
                  <c:pt idx="9">
                    <c:v>4.0968340502671279E-2</c:v>
                  </c:pt>
                  <c:pt idx="10">
                    <c:v>4.0605297734486089E-2</c:v>
                  </c:pt>
                  <c:pt idx="11">
                    <c:v>6.521362097847175E-3</c:v>
                  </c:pt>
                  <c:pt idx="12">
                    <c:v>3.5278511487615363E-2</c:v>
                  </c:pt>
                  <c:pt idx="13">
                    <c:v>4.6876485390376983E-2</c:v>
                  </c:pt>
                  <c:pt idx="14">
                    <c:v>3.6534609763223362E-2</c:v>
                  </c:pt>
                  <c:pt idx="15">
                    <c:v>3.4649270962125361E-2</c:v>
                  </c:pt>
                  <c:pt idx="16">
                    <c:v>3.8147031786514254E-2</c:v>
                  </c:pt>
                  <c:pt idx="17">
                    <c:v>3.0860560687324678E-2</c:v>
                  </c:pt>
                  <c:pt idx="18">
                    <c:v>1.4858215707364892E-2</c:v>
                  </c:pt>
                  <c:pt idx="19">
                    <c:v>3.9907147913386322E-2</c:v>
                  </c:pt>
                  <c:pt idx="20">
                    <c:v>1.5366304621164138E-2</c:v>
                  </c:pt>
                  <c:pt idx="21">
                    <c:v>3.5926878908250942E-2</c:v>
                  </c:pt>
                </c:numCache>
              </c:numRef>
            </c:plus>
            <c:minus>
              <c:numRef>
                <c:f>Blad1!$S$103:$S$124</c:f>
                <c:numCache>
                  <c:formatCode>General</c:formatCode>
                  <c:ptCount val="22"/>
                  <c:pt idx="0">
                    <c:v>3.8718925046885538E-2</c:v>
                  </c:pt>
                  <c:pt idx="1">
                    <c:v>3.2883358226971998E-2</c:v>
                  </c:pt>
                  <c:pt idx="2">
                    <c:v>6.8134093400313345E-2</c:v>
                  </c:pt>
                  <c:pt idx="3">
                    <c:v>2.9082146021934721E-2</c:v>
                  </c:pt>
                  <c:pt idx="4">
                    <c:v>1.9940010562927653E-2</c:v>
                  </c:pt>
                  <c:pt idx="5">
                    <c:v>4.5055476654285005E-2</c:v>
                  </c:pt>
                  <c:pt idx="6">
                    <c:v>3.7963675154403034E-2</c:v>
                  </c:pt>
                  <c:pt idx="7">
                    <c:v>3.5902745515001673E-2</c:v>
                  </c:pt>
                  <c:pt idx="8">
                    <c:v>5.3500013139393884E-2</c:v>
                  </c:pt>
                  <c:pt idx="9">
                    <c:v>4.0968340502671279E-2</c:v>
                  </c:pt>
                  <c:pt idx="10">
                    <c:v>4.0605297734486089E-2</c:v>
                  </c:pt>
                  <c:pt idx="11">
                    <c:v>6.521362097847175E-3</c:v>
                  </c:pt>
                  <c:pt idx="12">
                    <c:v>3.5278511487615363E-2</c:v>
                  </c:pt>
                  <c:pt idx="13">
                    <c:v>4.6876485390376983E-2</c:v>
                  </c:pt>
                  <c:pt idx="14">
                    <c:v>3.6534609763223362E-2</c:v>
                  </c:pt>
                  <c:pt idx="15">
                    <c:v>3.4649270962125361E-2</c:v>
                  </c:pt>
                  <c:pt idx="16">
                    <c:v>3.8147031786514254E-2</c:v>
                  </c:pt>
                  <c:pt idx="17">
                    <c:v>3.0860560687324678E-2</c:v>
                  </c:pt>
                  <c:pt idx="18">
                    <c:v>1.4858215707364892E-2</c:v>
                  </c:pt>
                  <c:pt idx="19">
                    <c:v>3.9907147913386322E-2</c:v>
                  </c:pt>
                  <c:pt idx="20">
                    <c:v>1.5366304621164138E-2</c:v>
                  </c:pt>
                  <c:pt idx="21">
                    <c:v>3.5926878908250942E-2</c:v>
                  </c:pt>
                </c:numCache>
              </c:numRef>
            </c:minus>
          </c:errBars>
          <c:cat>
            <c:strRef>
              <c:f>Blad1!$Q$103:$Q$124</c:f>
              <c:strCache>
                <c:ptCount val="22"/>
                <c:pt idx="0">
                  <c:v>Värmland</c:v>
                </c:pt>
                <c:pt idx="1">
                  <c:v>Örebro</c:v>
                </c:pt>
                <c:pt idx="2">
                  <c:v>Gotland</c:v>
                </c:pt>
                <c:pt idx="3">
                  <c:v>Östergötland</c:v>
                </c:pt>
                <c:pt idx="4">
                  <c:v>Skåne</c:v>
                </c:pt>
                <c:pt idx="5">
                  <c:v>Kalmar</c:v>
                </c:pt>
                <c:pt idx="6">
                  <c:v>Kronoberg</c:v>
                </c:pt>
                <c:pt idx="7">
                  <c:v>Jönköping</c:v>
                </c:pt>
                <c:pt idx="8">
                  <c:v>Jämtland</c:v>
                </c:pt>
                <c:pt idx="9">
                  <c:v>Västernorrland</c:v>
                </c:pt>
                <c:pt idx="10">
                  <c:v>Västmanland</c:v>
                </c:pt>
                <c:pt idx="11">
                  <c:v>RIKET</c:v>
                </c:pt>
                <c:pt idx="12">
                  <c:v>Dalarna</c:v>
                </c:pt>
                <c:pt idx="13">
                  <c:v>Norrbotten</c:v>
                </c:pt>
                <c:pt idx="14">
                  <c:v>Sörmland</c:v>
                </c:pt>
                <c:pt idx="15">
                  <c:v>Gävleborg</c:v>
                </c:pt>
                <c:pt idx="16">
                  <c:v>Blekinge</c:v>
                </c:pt>
                <c:pt idx="17">
                  <c:v>Uppsala</c:v>
                </c:pt>
                <c:pt idx="18">
                  <c:v>Västra Götaland</c:v>
                </c:pt>
                <c:pt idx="19">
                  <c:v>Västerbotten</c:v>
                </c:pt>
                <c:pt idx="20">
                  <c:v>Stockholm</c:v>
                </c:pt>
                <c:pt idx="21">
                  <c:v>Halland</c:v>
                </c:pt>
              </c:strCache>
            </c:strRef>
          </c:cat>
          <c:val>
            <c:numRef>
              <c:f>Blad1!$L$103:$L$124</c:f>
              <c:numCache>
                <c:formatCode>General</c:formatCode>
                <c:ptCount val="22"/>
                <c:pt idx="0">
                  <c:v>0.33169846751436038</c:v>
                </c:pt>
                <c:pt idx="1">
                  <c:v>0.31958024033576443</c:v>
                </c:pt>
                <c:pt idx="2">
                  <c:v>0.29409854978072325</c:v>
                </c:pt>
                <c:pt idx="3">
                  <c:v>0.29090387918763549</c:v>
                </c:pt>
                <c:pt idx="4">
                  <c:v>0.28831730255677929</c:v>
                </c:pt>
                <c:pt idx="5">
                  <c:v>0.28297633761847724</c:v>
                </c:pt>
                <c:pt idx="6">
                  <c:v>0.27887107930891691</c:v>
                </c:pt>
                <c:pt idx="7">
                  <c:v>0.27018127108952561</c:v>
                </c:pt>
                <c:pt idx="8">
                  <c:v>0.26905335700599103</c:v>
                </c:pt>
                <c:pt idx="9">
                  <c:v>0.26326538407907996</c:v>
                </c:pt>
                <c:pt idx="10">
                  <c:v>0.26167504596873042</c:v>
                </c:pt>
                <c:pt idx="11">
                  <c:v>0.26059340684356352</c:v>
                </c:pt>
                <c:pt idx="12">
                  <c:v>0.25946681801412408</c:v>
                </c:pt>
                <c:pt idx="13">
                  <c:v>0.25780668254258121</c:v>
                </c:pt>
                <c:pt idx="14">
                  <c:v>0.25686844219756444</c:v>
                </c:pt>
                <c:pt idx="15">
                  <c:v>0.25279669509566849</c:v>
                </c:pt>
                <c:pt idx="16">
                  <c:v>0.25170806308938237</c:v>
                </c:pt>
                <c:pt idx="17">
                  <c:v>0.24721020872366264</c:v>
                </c:pt>
                <c:pt idx="18">
                  <c:v>0.24274722788050848</c:v>
                </c:pt>
                <c:pt idx="19">
                  <c:v>0.23548171609942817</c:v>
                </c:pt>
                <c:pt idx="20">
                  <c:v>0.23036906968200418</c:v>
                </c:pt>
                <c:pt idx="21">
                  <c:v>0.20924314784567283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804288"/>
        <c:axId val="57805824"/>
      </c:barChart>
      <c:catAx>
        <c:axId val="578042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7805824"/>
        <c:crosses val="autoZero"/>
        <c:auto val="1"/>
        <c:lblAlgn val="ctr"/>
        <c:lblOffset val="100"/>
        <c:noMultiLvlLbl val="0"/>
      </c:catAx>
      <c:valAx>
        <c:axId val="57805824"/>
        <c:scaling>
          <c:orientation val="minMax"/>
          <c:max val="0.5"/>
        </c:scaling>
        <c:delete val="0"/>
        <c:axPos val="b"/>
        <c:majorGridlines/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7804288"/>
        <c:crosses val="autoZero"/>
        <c:crossBetween val="between"/>
        <c:majorUnit val="0.1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1214259190494"/>
          <c:y val="0.15510057471264369"/>
          <c:w val="0.68974710554173069"/>
          <c:h val="0.6744358237547892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'[Diagram i Microsoft Word]LT SORTERING'!$B$3:$B$24</c:f>
              <c:strCache>
                <c:ptCount val="22"/>
                <c:pt idx="0">
                  <c:v>Värmland</c:v>
                </c:pt>
                <c:pt idx="1">
                  <c:v>Gotland</c:v>
                </c:pt>
                <c:pt idx="2">
                  <c:v>Kalmar</c:v>
                </c:pt>
                <c:pt idx="3">
                  <c:v>Östergötland</c:v>
                </c:pt>
                <c:pt idx="4">
                  <c:v>Jönköping</c:v>
                </c:pt>
                <c:pt idx="5">
                  <c:v>Gävleborg</c:v>
                </c:pt>
                <c:pt idx="6">
                  <c:v>Örebro</c:v>
                </c:pt>
                <c:pt idx="7">
                  <c:v>Skåne</c:v>
                </c:pt>
                <c:pt idx="8">
                  <c:v>Västmanland</c:v>
                </c:pt>
                <c:pt idx="9">
                  <c:v>Sörmland</c:v>
                </c:pt>
                <c:pt idx="10">
                  <c:v>Norrbotten</c:v>
                </c:pt>
                <c:pt idx="11">
                  <c:v>Blekinge</c:v>
                </c:pt>
                <c:pt idx="12">
                  <c:v>Kronoberg</c:v>
                </c:pt>
                <c:pt idx="13">
                  <c:v>Dalarna</c:v>
                </c:pt>
                <c:pt idx="14">
                  <c:v>Jämtland</c:v>
                </c:pt>
                <c:pt idx="15">
                  <c:v>RIKET</c:v>
                </c:pt>
                <c:pt idx="16">
                  <c:v>Västernorrland</c:v>
                </c:pt>
                <c:pt idx="17">
                  <c:v>Västerbotten</c:v>
                </c:pt>
                <c:pt idx="18">
                  <c:v>Uppsala</c:v>
                </c:pt>
                <c:pt idx="19">
                  <c:v>Stockholm</c:v>
                </c:pt>
                <c:pt idx="20">
                  <c:v>Västra Götaland</c:v>
                </c:pt>
                <c:pt idx="21">
                  <c:v>Halland</c:v>
                </c:pt>
              </c:strCache>
            </c:strRef>
          </c:cat>
          <c:val>
            <c:numRef>
              <c:f>'[Diagram i Microsoft Word]LT SORTERING'!$D$3:$D$24</c:f>
              <c:numCache>
                <c:formatCode>General</c:formatCode>
                <c:ptCount val="22"/>
                <c:pt idx="0">
                  <c:v>34.860050890585242</c:v>
                </c:pt>
                <c:pt idx="1">
                  <c:v>34.024896265560166</c:v>
                </c:pt>
                <c:pt idx="2">
                  <c:v>33.370913190529876</c:v>
                </c:pt>
                <c:pt idx="3">
                  <c:v>32.698714897667777</c:v>
                </c:pt>
                <c:pt idx="4">
                  <c:v>32.430506058446184</c:v>
                </c:pt>
                <c:pt idx="5">
                  <c:v>31.951640759930918</c:v>
                </c:pt>
                <c:pt idx="6">
                  <c:v>31.79628355127323</c:v>
                </c:pt>
                <c:pt idx="7">
                  <c:v>31.083437110834371</c:v>
                </c:pt>
                <c:pt idx="8">
                  <c:v>30.7776560788609</c:v>
                </c:pt>
                <c:pt idx="9">
                  <c:v>30.423940149625935</c:v>
                </c:pt>
                <c:pt idx="10">
                  <c:v>30.235602094240839</c:v>
                </c:pt>
                <c:pt idx="11">
                  <c:v>30.107526881720432</c:v>
                </c:pt>
                <c:pt idx="12">
                  <c:v>30.082135523613964</c:v>
                </c:pt>
                <c:pt idx="13">
                  <c:v>29.894179894179896</c:v>
                </c:pt>
                <c:pt idx="14">
                  <c:v>29.449152542372879</c:v>
                </c:pt>
                <c:pt idx="15">
                  <c:v>28.883628757018602</c:v>
                </c:pt>
                <c:pt idx="16">
                  <c:v>28.571428571428569</c:v>
                </c:pt>
                <c:pt idx="17">
                  <c:v>28.180039138943247</c:v>
                </c:pt>
                <c:pt idx="18">
                  <c:v>27.301996136509981</c:v>
                </c:pt>
                <c:pt idx="19">
                  <c:v>26.246803069053708</c:v>
                </c:pt>
                <c:pt idx="20">
                  <c:v>25.521436848203937</c:v>
                </c:pt>
                <c:pt idx="21">
                  <c:v>22.610294117647058</c:v>
                </c:pt>
              </c:numCache>
            </c:numRef>
          </c:val>
        </c:ser>
        <c:ser>
          <c:idx val="2"/>
          <c:order val="1"/>
          <c:tx>
            <c:v>MÅLNIVÅ</c:v>
          </c:tx>
          <c:spPr>
            <a:noFill/>
            <a:ln>
              <a:noFill/>
            </a:ln>
          </c:spPr>
          <c:invertIfNegative val="0"/>
          <c:trendline>
            <c:trendlineType val="linear"/>
            <c:dispRSqr val="0"/>
            <c:dispEq val="0"/>
          </c:trendline>
          <c:trendline>
            <c:spPr>
              <a:ln w="317500" cap="sq">
                <a:gradFill flip="none" rotWithShape="1">
                  <a:gsLst>
                    <a:gs pos="47000">
                      <a:srgbClr val="FFFFFF">
                        <a:alpha val="0"/>
                      </a:srgbClr>
                    </a:gs>
                    <a:gs pos="0">
                      <a:srgbClr val="FFFFFF">
                        <a:alpha val="0"/>
                      </a:srgbClr>
                    </a:gs>
                    <a:gs pos="80816">
                      <a:schemeClr val="accent1">
                        <a:lumMod val="60000"/>
                        <a:lumOff val="40000"/>
                        <a:alpha val="2000"/>
                      </a:schemeClr>
                    </a:gs>
                    <a:gs pos="48000">
                      <a:schemeClr val="accent2">
                        <a:lumMod val="50000"/>
                      </a:schemeClr>
                    </a:gs>
                    <a:gs pos="54000">
                      <a:schemeClr val="accent1">
                        <a:lumMod val="50000"/>
                        <a:alpha val="58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10800000" scaled="1"/>
                  <a:tileRect/>
                </a:gradFill>
                <a:round/>
              </a:ln>
              <a:effectLst/>
            </c:spPr>
            <c:trendlineType val="linear"/>
            <c:dispRSqr val="0"/>
            <c:dispEq val="0"/>
          </c:trendline>
          <c:val>
            <c:numRef>
              <c:f>'[Diagram i Microsoft Word]LT SORTERING'!$W$3:$W$24</c:f>
              <c:numCache>
                <c:formatCode>0.0</c:formatCode>
                <c:ptCount val="2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</c:numCache>
            </c:numRef>
          </c:val>
        </c:ser>
        <c:ser>
          <c:idx val="1"/>
          <c:order val="2"/>
          <c:tx>
            <c:strRef>
              <c:f>'[Diagram i Microsoft Word]LT SORTERING'!$L$2</c:f>
              <c:strCache>
                <c:ptCount val="1"/>
                <c:pt idx="0">
                  <c:v>Spökstapel</c:v>
                </c:pt>
              </c:strCache>
            </c:strRef>
          </c:tx>
          <c:spPr>
            <a:solidFill>
              <a:srgbClr val="E98300"/>
            </a:solidFill>
            <a:ln>
              <a:solidFill>
                <a:schemeClr val="tx1"/>
              </a:solidFill>
            </a:ln>
          </c:spPr>
          <c:invertIfNegative val="0"/>
          <c:dPt>
            <c:idx val="21"/>
            <c:invertIfNegative val="0"/>
            <c:bubble3D val="0"/>
            <c:spPr>
              <a:solidFill>
                <a:srgbClr val="E983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val>
            <c:numRef>
              <c:f>'[Diagram i Microsoft Word]LT SORTERING'!$L$3:$L$24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28.883628757018602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58140544"/>
        <c:axId val="58142080"/>
      </c:barChart>
      <c:catAx>
        <c:axId val="58140544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Century Gothic" pitchFamily="34" charset="0"/>
              </a:defRPr>
            </a:pPr>
            <a:endParaRPr lang="sv-SE"/>
          </a:p>
        </c:txPr>
        <c:crossAx val="58142080"/>
        <c:crosses val="autoZero"/>
        <c:auto val="1"/>
        <c:lblAlgn val="ctr"/>
        <c:lblOffset val="500"/>
        <c:tickLblSkip val="1"/>
        <c:noMultiLvlLbl val="0"/>
      </c:catAx>
      <c:valAx>
        <c:axId val="58142080"/>
        <c:scaling>
          <c:orientation val="minMax"/>
          <c:max val="100"/>
          <c:min val="0"/>
        </c:scaling>
        <c:delete val="0"/>
        <c:axPos val="b"/>
        <c:majorGridlines>
          <c:spPr>
            <a:ln>
              <a:solidFill>
                <a:srgbClr val="DAD7CB"/>
              </a:solidFill>
            </a:ln>
          </c:spPr>
        </c:majorGridlines>
        <c:title>
          <c:tx>
            <c:strRef>
              <c:f>'[Diagram i Microsoft Word]TEXT'!$B$15</c:f>
              <c:strCache>
                <c:ptCount val="1"/>
                <c:pt idx="0">
                  <c:v>Procent</c:v>
                </c:pt>
              </c:strCache>
            </c:strRef>
          </c:tx>
          <c:layout>
            <c:manualLayout>
              <c:xMode val="edge"/>
              <c:yMode val="edge"/>
              <c:x val="0.84863423946508432"/>
              <c:y val="0.87010139580410328"/>
            </c:manualLayout>
          </c:layout>
          <c:overlay val="0"/>
          <c:txPr>
            <a:bodyPr/>
            <a:lstStyle/>
            <a:p>
              <a:pPr>
                <a:defRPr sz="700" b="0">
                  <a:latin typeface="Century Gothic" pitchFamily="34" charset="0"/>
                </a:defRPr>
              </a:pPr>
              <a:endParaRPr lang="sv-SE"/>
            </a:p>
          </c:txPr>
        </c:title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Century Gothic" pitchFamily="34" charset="0"/>
              </a:defRPr>
            </a:pPr>
            <a:endParaRPr lang="sv-SE"/>
          </a:p>
        </c:txPr>
        <c:crossAx val="58140544"/>
        <c:crosses val="autoZero"/>
        <c:crossBetween val="between"/>
        <c:majorUnit val="10"/>
      </c:valAx>
      <c:spPr>
        <a:solidFill>
          <a:srgbClr val="FFFFFF"/>
        </a:solidFill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rgbClr val="DAD7CB"/>
    </a:solidFill>
    <a:ln>
      <a:noFill/>
    </a:ln>
  </c:sp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1214259190494"/>
          <c:y val="0.15510057471264369"/>
          <c:w val="0.68974710554173069"/>
          <c:h val="0.6744358237547892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'[Diagram i Microsoft Word]LT SORTERING'!$B$3:$B$24</c:f>
              <c:strCache>
                <c:ptCount val="22"/>
                <c:pt idx="0">
                  <c:v>Gotland</c:v>
                </c:pt>
                <c:pt idx="1">
                  <c:v>Dalarna</c:v>
                </c:pt>
                <c:pt idx="2">
                  <c:v>Norrbotten</c:v>
                </c:pt>
                <c:pt idx="3">
                  <c:v>Västerbotten</c:v>
                </c:pt>
                <c:pt idx="4">
                  <c:v>Västernorrland</c:v>
                </c:pt>
                <c:pt idx="5">
                  <c:v>Örebro</c:v>
                </c:pt>
                <c:pt idx="6">
                  <c:v>Västmanland</c:v>
                </c:pt>
                <c:pt idx="7">
                  <c:v>Stockholm</c:v>
                </c:pt>
                <c:pt idx="8">
                  <c:v>Gävleborg</c:v>
                </c:pt>
                <c:pt idx="9">
                  <c:v>Blekinge</c:v>
                </c:pt>
                <c:pt idx="10">
                  <c:v>Uppsala</c:v>
                </c:pt>
                <c:pt idx="11">
                  <c:v>Värmland</c:v>
                </c:pt>
                <c:pt idx="12">
                  <c:v>Jämtland</c:v>
                </c:pt>
                <c:pt idx="13">
                  <c:v>Kalmar</c:v>
                </c:pt>
                <c:pt idx="14">
                  <c:v>RIKET</c:v>
                </c:pt>
                <c:pt idx="15">
                  <c:v>Kronoberg</c:v>
                </c:pt>
                <c:pt idx="16">
                  <c:v>Sörmland</c:v>
                </c:pt>
                <c:pt idx="17">
                  <c:v>Östergötland</c:v>
                </c:pt>
                <c:pt idx="18">
                  <c:v>Jönköping</c:v>
                </c:pt>
                <c:pt idx="19">
                  <c:v>Skåne</c:v>
                </c:pt>
                <c:pt idx="20">
                  <c:v>Halland</c:v>
                </c:pt>
                <c:pt idx="21">
                  <c:v>Västra Götaland</c:v>
                </c:pt>
              </c:strCache>
            </c:strRef>
          </c:cat>
          <c:val>
            <c:numRef>
              <c:f>'[Diagram i Microsoft Word]LT SORTERING'!$D$3:$D$24</c:f>
              <c:numCache>
                <c:formatCode>General</c:formatCode>
                <c:ptCount val="22"/>
                <c:pt idx="0">
                  <c:v>15.1356993736952</c:v>
                </c:pt>
                <c:pt idx="1">
                  <c:v>15.268225584594223</c:v>
                </c:pt>
                <c:pt idx="2">
                  <c:v>14.980417754569192</c:v>
                </c:pt>
                <c:pt idx="3">
                  <c:v>13.860163605494675</c:v>
                </c:pt>
                <c:pt idx="4">
                  <c:v>13.180678970152654</c:v>
                </c:pt>
                <c:pt idx="5">
                  <c:v>13.022841886680512</c:v>
                </c:pt>
                <c:pt idx="6">
                  <c:v>12.547608971646213</c:v>
                </c:pt>
                <c:pt idx="7">
                  <c:v>12.401677055506084</c:v>
                </c:pt>
                <c:pt idx="8">
                  <c:v>12.321981424148607</c:v>
                </c:pt>
                <c:pt idx="9">
                  <c:v>12.23391240518718</c:v>
                </c:pt>
                <c:pt idx="10">
                  <c:v>11.845102505694761</c:v>
                </c:pt>
                <c:pt idx="11">
                  <c:v>11.785128749156138</c:v>
                </c:pt>
                <c:pt idx="12">
                  <c:v>12.033091000250689</c:v>
                </c:pt>
                <c:pt idx="13">
                  <c:v>11.707163142947302</c:v>
                </c:pt>
                <c:pt idx="14">
                  <c:v>11.59061771460536</c:v>
                </c:pt>
                <c:pt idx="15">
                  <c:v>11.072374843118114</c:v>
                </c:pt>
                <c:pt idx="16">
                  <c:v>10.832959137853615</c:v>
                </c:pt>
                <c:pt idx="17">
                  <c:v>10.664374859875943</c:v>
                </c:pt>
                <c:pt idx="18">
                  <c:v>10.497288353708981</c:v>
                </c:pt>
                <c:pt idx="19">
                  <c:v>10.541966178828153</c:v>
                </c:pt>
                <c:pt idx="20">
                  <c:v>10.332800465048685</c:v>
                </c:pt>
                <c:pt idx="21">
                  <c:v>10.221935391344878</c:v>
                </c:pt>
              </c:numCache>
            </c:numRef>
          </c:val>
        </c:ser>
        <c:ser>
          <c:idx val="2"/>
          <c:order val="1"/>
          <c:tx>
            <c:v>MÅLNIVÅ</c:v>
          </c:tx>
          <c:spPr>
            <a:noFill/>
            <a:ln>
              <a:noFill/>
            </a:ln>
          </c:spPr>
          <c:invertIfNegative val="0"/>
          <c:trendline>
            <c:trendlineType val="linear"/>
            <c:dispRSqr val="0"/>
            <c:dispEq val="0"/>
          </c:trendline>
          <c:trendline>
            <c:spPr>
              <a:ln w="317500" cap="sq">
                <a:gradFill flip="none" rotWithShape="1">
                  <a:gsLst>
                    <a:gs pos="47000">
                      <a:srgbClr val="FFFFFF">
                        <a:alpha val="0"/>
                      </a:srgbClr>
                    </a:gs>
                    <a:gs pos="0">
                      <a:srgbClr val="FFFFFF">
                        <a:alpha val="0"/>
                      </a:srgbClr>
                    </a:gs>
                    <a:gs pos="80816">
                      <a:schemeClr val="accent1">
                        <a:lumMod val="60000"/>
                        <a:lumOff val="40000"/>
                        <a:alpha val="2000"/>
                      </a:schemeClr>
                    </a:gs>
                    <a:gs pos="48000">
                      <a:schemeClr val="accent2">
                        <a:lumMod val="50000"/>
                      </a:schemeClr>
                    </a:gs>
                    <a:gs pos="54000">
                      <a:schemeClr val="accent1">
                        <a:lumMod val="50000"/>
                        <a:alpha val="58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10800000" scaled="1"/>
                  <a:tileRect/>
                </a:gradFill>
                <a:round/>
              </a:ln>
              <a:effectLst/>
            </c:spPr>
            <c:trendlineType val="linear"/>
            <c:dispRSqr val="0"/>
            <c:dispEq val="0"/>
          </c:trendline>
          <c:val>
            <c:numRef>
              <c:f>'[Diagram i Microsoft Word]LT SORTERING'!$W$3:$W$24</c:f>
              <c:numCache>
                <c:formatCode>0.0</c:formatCode>
                <c:ptCount val="22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</c:numCache>
            </c:numRef>
          </c:val>
        </c:ser>
        <c:ser>
          <c:idx val="1"/>
          <c:order val="2"/>
          <c:tx>
            <c:strRef>
              <c:f>'[Diagram i Microsoft Word]LT SORTERING'!$L$2</c:f>
              <c:strCache>
                <c:ptCount val="1"/>
                <c:pt idx="0">
                  <c:v>Spökstapel</c:v>
                </c:pt>
              </c:strCache>
            </c:strRef>
          </c:tx>
          <c:spPr>
            <a:solidFill>
              <a:srgbClr val="E98300"/>
            </a:solidFill>
            <a:ln>
              <a:solidFill>
                <a:schemeClr val="tx1"/>
              </a:solidFill>
            </a:ln>
          </c:spPr>
          <c:invertIfNegative val="0"/>
          <c:dPt>
            <c:idx val="21"/>
            <c:invertIfNegative val="0"/>
            <c:bubble3D val="0"/>
            <c:spPr>
              <a:solidFill>
                <a:srgbClr val="E983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val>
            <c:numRef>
              <c:f>'[Diagram i Microsoft Word]LT SORTERING'!$L$3:$L$24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11.59061771460536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57968512"/>
        <c:axId val="57970048"/>
      </c:barChart>
      <c:catAx>
        <c:axId val="57968512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Century Gothic" pitchFamily="34" charset="0"/>
              </a:defRPr>
            </a:pPr>
            <a:endParaRPr lang="sv-SE"/>
          </a:p>
        </c:txPr>
        <c:crossAx val="57970048"/>
        <c:crosses val="autoZero"/>
        <c:auto val="1"/>
        <c:lblAlgn val="ctr"/>
        <c:lblOffset val="500"/>
        <c:tickLblSkip val="1"/>
        <c:noMultiLvlLbl val="0"/>
      </c:catAx>
      <c:valAx>
        <c:axId val="57970048"/>
        <c:scaling>
          <c:orientation val="minMax"/>
          <c:max val="100"/>
          <c:min val="0"/>
        </c:scaling>
        <c:delete val="0"/>
        <c:axPos val="b"/>
        <c:majorGridlines>
          <c:spPr>
            <a:ln>
              <a:solidFill>
                <a:srgbClr val="DAD7CB"/>
              </a:solidFill>
            </a:ln>
          </c:spPr>
        </c:majorGridlines>
        <c:title>
          <c:tx>
            <c:strRef>
              <c:f>'[Diagram i Microsoft Word]TEXT'!$B$15</c:f>
              <c:strCache>
                <c:ptCount val="1"/>
                <c:pt idx="0">
                  <c:v>Procent</c:v>
                </c:pt>
              </c:strCache>
            </c:strRef>
          </c:tx>
          <c:layout>
            <c:manualLayout>
              <c:xMode val="edge"/>
              <c:yMode val="edge"/>
              <c:x val="0.84863423946508432"/>
              <c:y val="0.87010139580410328"/>
            </c:manualLayout>
          </c:layout>
          <c:overlay val="0"/>
          <c:txPr>
            <a:bodyPr/>
            <a:lstStyle/>
            <a:p>
              <a:pPr>
                <a:defRPr sz="700" b="0">
                  <a:latin typeface="Century Gothic" pitchFamily="34" charset="0"/>
                </a:defRPr>
              </a:pPr>
              <a:endParaRPr lang="sv-SE"/>
            </a:p>
          </c:txPr>
        </c:title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Century Gothic" pitchFamily="34" charset="0"/>
              </a:defRPr>
            </a:pPr>
            <a:endParaRPr lang="sv-SE"/>
          </a:p>
        </c:txPr>
        <c:crossAx val="57968512"/>
        <c:crosses val="autoZero"/>
        <c:crossBetween val="between"/>
        <c:majorUnit val="10"/>
      </c:valAx>
      <c:spPr>
        <a:solidFill>
          <a:srgbClr val="FFFFFF"/>
        </a:solidFill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rgbClr val="DAD7CB"/>
    </a:solidFill>
    <a:ln>
      <a:noFill/>
    </a:ln>
  </c:sp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95261636702449E-2"/>
          <c:y val="0.18500197651684314"/>
          <c:w val="0.89974906274265176"/>
          <c:h val="0.5806010213784335"/>
        </c:manualLayout>
      </c:layout>
      <c:lineChart>
        <c:grouping val="standard"/>
        <c:varyColors val="0"/>
        <c:ser>
          <c:idx val="0"/>
          <c:order val="0"/>
          <c:tx>
            <c:strRef>
              <c:f>Blad1!$E$2</c:f>
              <c:strCache>
                <c:ptCount val="1"/>
                <c:pt idx="0">
                  <c:v>Medicinkliniker, typ 1-diabetes</c:v>
                </c:pt>
              </c:strCache>
            </c:strRef>
          </c:tx>
          <c:spPr>
            <a:ln>
              <a:solidFill>
                <a:srgbClr val="4BACC6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numRef>
              <c:f>Blad1!$D$2:$D$8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Blad1!$I$2:$I$8</c:f>
              <c:numCache>
                <c:formatCode>General</c:formatCode>
                <c:ptCount val="7"/>
                <c:pt idx="0">
                  <c:v>0.699070908579013</c:v>
                </c:pt>
                <c:pt idx="1">
                  <c:v>0.72842920353982299</c:v>
                </c:pt>
                <c:pt idx="2">
                  <c:v>0.74436968838526907</c:v>
                </c:pt>
                <c:pt idx="3">
                  <c:v>0.75970195591431233</c:v>
                </c:pt>
                <c:pt idx="4">
                  <c:v>0.76681448632668148</c:v>
                </c:pt>
                <c:pt idx="5">
                  <c:v>0.76533293961316995</c:v>
                </c:pt>
                <c:pt idx="6">
                  <c:v>0.76609247506799638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Blad1!$E$9</c:f>
              <c:strCache>
                <c:ptCount val="1"/>
                <c:pt idx="0">
                  <c:v>Medicinkliniker, typ 2-diabetes</c:v>
                </c:pt>
              </c:strCache>
            </c:strRef>
          </c:tx>
          <c:spPr>
            <a:ln>
              <a:solidFill>
                <a:srgbClr val="7D9AAA"/>
              </a:solidFill>
            </a:ln>
          </c:spPr>
          <c:marker>
            <c:symbol val="none"/>
          </c:marker>
          <c:cat>
            <c:numRef>
              <c:f>Blad1!$D$2:$D$8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Blad1!$I$9:$I$15</c:f>
              <c:numCache>
                <c:formatCode>General</c:formatCode>
                <c:ptCount val="7"/>
                <c:pt idx="0">
                  <c:v>0.51683387179051177</c:v>
                </c:pt>
                <c:pt idx="1">
                  <c:v>0.54595278246205736</c:v>
                </c:pt>
                <c:pt idx="2">
                  <c:v>0.57146410213894872</c:v>
                </c:pt>
                <c:pt idx="3">
                  <c:v>0.58715916020559278</c:v>
                </c:pt>
                <c:pt idx="4">
                  <c:v>0.61093964334705075</c:v>
                </c:pt>
                <c:pt idx="5">
                  <c:v>0.61661998132586371</c:v>
                </c:pt>
                <c:pt idx="6">
                  <c:v>0.61488185017596786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Blad1!$E$16</c:f>
              <c:strCache>
                <c:ptCount val="1"/>
                <c:pt idx="0">
                  <c:v>Primärvården</c:v>
                </c:pt>
              </c:strCache>
            </c:strRef>
          </c:tx>
          <c:spPr>
            <a:ln>
              <a:solidFill>
                <a:srgbClr val="D3BF96"/>
              </a:solidFill>
            </a:ln>
          </c:spPr>
          <c:marker>
            <c:symbol val="none"/>
          </c:marker>
          <c:cat>
            <c:numRef>
              <c:f>Blad1!$D$2:$D$8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Blad1!$I$16:$I$22</c:f>
              <c:numCache>
                <c:formatCode>General</c:formatCode>
                <c:ptCount val="7"/>
                <c:pt idx="0">
                  <c:v>0.45202523489128316</c:v>
                </c:pt>
                <c:pt idx="1">
                  <c:v>0.48231103743212722</c:v>
                </c:pt>
                <c:pt idx="2">
                  <c:v>0.5045800535421745</c:v>
                </c:pt>
                <c:pt idx="3">
                  <c:v>0.50987320987236351</c:v>
                </c:pt>
                <c:pt idx="4">
                  <c:v>0.52634370579915135</c:v>
                </c:pt>
                <c:pt idx="5">
                  <c:v>0.53615505461985313</c:v>
                </c:pt>
                <c:pt idx="6">
                  <c:v>0.54553260976674123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482048"/>
        <c:axId val="58483840"/>
      </c:lineChart>
      <c:catAx>
        <c:axId val="5848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8483840"/>
        <c:crosses val="autoZero"/>
        <c:auto val="1"/>
        <c:lblAlgn val="ctr"/>
        <c:lblOffset val="100"/>
        <c:noMultiLvlLbl val="0"/>
      </c:catAx>
      <c:valAx>
        <c:axId val="584838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8482048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29644969378827646"/>
          <c:y val="0.81825678040244965"/>
          <c:w val="0.40710061242344708"/>
          <c:h val="0.10244135538170485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07399024514601"/>
          <c:y val="0.17351019355004657"/>
          <c:w val="0.745981701680002"/>
          <c:h val="0.683038722602380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10"/>
            <c:invertIfNegative val="0"/>
            <c:bubble3D val="0"/>
            <c:spPr>
              <a:solidFill>
                <a:srgbClr val="E98500"/>
              </a:solidFill>
              <a:ln>
                <a:solidFill>
                  <a:sysClr val="windowText" lastClr="000000"/>
                </a:solidFill>
              </a:ln>
            </c:spPr>
          </c:dPt>
          <c:errBars>
            <c:errBarType val="both"/>
            <c:errValType val="cust"/>
            <c:noEndCap val="1"/>
            <c:plus>
              <c:numRef>
                <c:f>Blad1!$O$71:$O$92</c:f>
                <c:numCache>
                  <c:formatCode>General</c:formatCode>
                  <c:ptCount val="22"/>
                  <c:pt idx="0">
                    <c:v>1.2794186757792189E-2</c:v>
                  </c:pt>
                  <c:pt idx="1">
                    <c:v>1.5848073195900224E-2</c:v>
                  </c:pt>
                  <c:pt idx="2">
                    <c:v>1.0176040374885885E-2</c:v>
                  </c:pt>
                  <c:pt idx="3">
                    <c:v>1.1947481588009075E-2</c:v>
                  </c:pt>
                  <c:pt idx="4">
                    <c:v>1.3062800623819369E-2</c:v>
                  </c:pt>
                  <c:pt idx="5">
                    <c:v>5.2206990684472224E-3</c:v>
                  </c:pt>
                  <c:pt idx="6">
                    <c:v>1.6573913916500774E-2</c:v>
                  </c:pt>
                  <c:pt idx="7">
                    <c:v>1.2758286168200702E-2</c:v>
                  </c:pt>
                  <c:pt idx="8">
                    <c:v>4.1843945087719327E-3</c:v>
                  </c:pt>
                  <c:pt idx="9">
                    <c:v>1.0810572777744321E-2</c:v>
                  </c:pt>
                  <c:pt idx="10">
                    <c:v>1.8544476806964258E-3</c:v>
                  </c:pt>
                  <c:pt idx="11">
                    <c:v>1.0216199617277112E-2</c:v>
                  </c:pt>
                  <c:pt idx="12">
                    <c:v>1.188425449659692E-2</c:v>
                  </c:pt>
                  <c:pt idx="13">
                    <c:v>9.5688057458854676E-3</c:v>
                  </c:pt>
                  <c:pt idx="14">
                    <c:v>3.283990604482661E-2</c:v>
                  </c:pt>
                  <c:pt idx="15">
                    <c:v>9.9550182499083002E-3</c:v>
                  </c:pt>
                  <c:pt idx="16">
                    <c:v>1.1916359246378648E-2</c:v>
                  </c:pt>
                  <c:pt idx="17">
                    <c:v>1.0521525938950968E-2</c:v>
                  </c:pt>
                  <c:pt idx="18">
                    <c:v>1.035436786685529E-2</c:v>
                  </c:pt>
                  <c:pt idx="19">
                    <c:v>9.7527204125035256E-3</c:v>
                  </c:pt>
                  <c:pt idx="20">
                    <c:v>4.1506293175365911E-3</c:v>
                  </c:pt>
                  <c:pt idx="21">
                    <c:v>8.3362850275242421E-3</c:v>
                  </c:pt>
                </c:numCache>
              </c:numRef>
            </c:plus>
            <c:minus>
              <c:numRef>
                <c:f>Blad1!$O$71:$O$92</c:f>
                <c:numCache>
                  <c:formatCode>General</c:formatCode>
                  <c:ptCount val="22"/>
                  <c:pt idx="0">
                    <c:v>1.2794186757792189E-2</c:v>
                  </c:pt>
                  <c:pt idx="1">
                    <c:v>1.5848073195900224E-2</c:v>
                  </c:pt>
                  <c:pt idx="2">
                    <c:v>1.0176040374885885E-2</c:v>
                  </c:pt>
                  <c:pt idx="3">
                    <c:v>1.1947481588009075E-2</c:v>
                  </c:pt>
                  <c:pt idx="4">
                    <c:v>1.3062800623819369E-2</c:v>
                  </c:pt>
                  <c:pt idx="5">
                    <c:v>5.2206990684472224E-3</c:v>
                  </c:pt>
                  <c:pt idx="6">
                    <c:v>1.6573913916500774E-2</c:v>
                  </c:pt>
                  <c:pt idx="7">
                    <c:v>1.2758286168200702E-2</c:v>
                  </c:pt>
                  <c:pt idx="8">
                    <c:v>4.1843945087719327E-3</c:v>
                  </c:pt>
                  <c:pt idx="9">
                    <c:v>1.0810572777744321E-2</c:v>
                  </c:pt>
                  <c:pt idx="10">
                    <c:v>1.8544476806964258E-3</c:v>
                  </c:pt>
                  <c:pt idx="11">
                    <c:v>1.0216199617277112E-2</c:v>
                  </c:pt>
                  <c:pt idx="12">
                    <c:v>1.188425449659692E-2</c:v>
                  </c:pt>
                  <c:pt idx="13">
                    <c:v>9.5688057458854676E-3</c:v>
                  </c:pt>
                  <c:pt idx="14">
                    <c:v>3.283990604482661E-2</c:v>
                  </c:pt>
                  <c:pt idx="15">
                    <c:v>9.9550182499083002E-3</c:v>
                  </c:pt>
                  <c:pt idx="16">
                    <c:v>1.1916359246378648E-2</c:v>
                  </c:pt>
                  <c:pt idx="17">
                    <c:v>1.0521525938950968E-2</c:v>
                  </c:pt>
                  <c:pt idx="18">
                    <c:v>1.035436786685529E-2</c:v>
                  </c:pt>
                  <c:pt idx="19">
                    <c:v>9.7527204125035256E-3</c:v>
                  </c:pt>
                  <c:pt idx="20">
                    <c:v>4.1506293175365911E-3</c:v>
                  </c:pt>
                  <c:pt idx="21">
                    <c:v>8.3362850275242421E-3</c:v>
                  </c:pt>
                </c:numCache>
              </c:numRef>
            </c:minus>
          </c:errBars>
          <c:cat>
            <c:strRef>
              <c:f>Blad1!$M$71:$M$92</c:f>
              <c:strCache>
                <c:ptCount val="22"/>
                <c:pt idx="0">
                  <c:v>Norrbotten</c:v>
                </c:pt>
                <c:pt idx="1">
                  <c:v>Blekinge</c:v>
                </c:pt>
                <c:pt idx="2">
                  <c:v>Västmanland</c:v>
                </c:pt>
                <c:pt idx="3">
                  <c:v>Dalarna</c:v>
                </c:pt>
                <c:pt idx="4">
                  <c:v>Uppsala</c:v>
                </c:pt>
                <c:pt idx="5">
                  <c:v>Skåne</c:v>
                </c:pt>
                <c:pt idx="6">
                  <c:v>Jämtland</c:v>
                </c:pt>
                <c:pt idx="7">
                  <c:v>Västerbotten</c:v>
                </c:pt>
                <c:pt idx="8">
                  <c:v>Stockholm</c:v>
                </c:pt>
                <c:pt idx="9">
                  <c:v>Västernorrland</c:v>
                </c:pt>
                <c:pt idx="10">
                  <c:v>RIKET</c:v>
                </c:pt>
                <c:pt idx="11">
                  <c:v>Gävleborg</c:v>
                </c:pt>
                <c:pt idx="12">
                  <c:v>Kronoberg</c:v>
                </c:pt>
                <c:pt idx="13">
                  <c:v>Jönköping</c:v>
                </c:pt>
                <c:pt idx="14">
                  <c:v>Gotland</c:v>
                </c:pt>
                <c:pt idx="15">
                  <c:v>Örebro</c:v>
                </c:pt>
                <c:pt idx="16">
                  <c:v>Halland</c:v>
                </c:pt>
                <c:pt idx="17">
                  <c:v>Sörmland</c:v>
                </c:pt>
                <c:pt idx="18">
                  <c:v>Kalmar</c:v>
                </c:pt>
                <c:pt idx="19">
                  <c:v>Värmland</c:v>
                </c:pt>
                <c:pt idx="20">
                  <c:v>Västra Götaland</c:v>
                </c:pt>
                <c:pt idx="21">
                  <c:v>Östergötland</c:v>
                </c:pt>
              </c:strCache>
            </c:strRef>
          </c:cat>
          <c:val>
            <c:numRef>
              <c:f>Blad1!$I$71:$I$92</c:f>
              <c:numCache>
                <c:formatCode>General</c:formatCode>
                <c:ptCount val="22"/>
                <c:pt idx="0">
                  <c:v>0.43477416071877178</c:v>
                </c:pt>
                <c:pt idx="1">
                  <c:v>0.43972151573504947</c:v>
                </c:pt>
                <c:pt idx="2">
                  <c:v>0.48365127206681613</c:v>
                </c:pt>
                <c:pt idx="3">
                  <c:v>0.50515029074096007</c:v>
                </c:pt>
                <c:pt idx="4">
                  <c:v>0.51946029424875451</c:v>
                </c:pt>
                <c:pt idx="5">
                  <c:v>0.52124470435309533</c:v>
                </c:pt>
                <c:pt idx="6">
                  <c:v>0.52640110122940398</c:v>
                </c:pt>
                <c:pt idx="7">
                  <c:v>0.5283346914298187</c:v>
                </c:pt>
                <c:pt idx="8">
                  <c:v>0.53670791852028632</c:v>
                </c:pt>
                <c:pt idx="9">
                  <c:v>0.54722975040826916</c:v>
                </c:pt>
                <c:pt idx="10">
                  <c:v>0.54820492035418378</c:v>
                </c:pt>
                <c:pt idx="11">
                  <c:v>0.55016667090118843</c:v>
                </c:pt>
                <c:pt idx="12">
                  <c:v>0.55136890658215287</c:v>
                </c:pt>
                <c:pt idx="13">
                  <c:v>0.55293447813082686</c:v>
                </c:pt>
                <c:pt idx="14">
                  <c:v>0.55418039868542124</c:v>
                </c:pt>
                <c:pt idx="15">
                  <c:v>0.55424479906546809</c:v>
                </c:pt>
                <c:pt idx="16">
                  <c:v>0.55862559976401549</c:v>
                </c:pt>
                <c:pt idx="17">
                  <c:v>0.57152398791770709</c:v>
                </c:pt>
                <c:pt idx="18">
                  <c:v>0.57411310260635484</c:v>
                </c:pt>
                <c:pt idx="19">
                  <c:v>0.57737498421887157</c:v>
                </c:pt>
                <c:pt idx="20">
                  <c:v>0.57768522534021138</c:v>
                </c:pt>
                <c:pt idx="21">
                  <c:v>0.65539251233069995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841728"/>
        <c:axId val="58524032"/>
      </c:barChart>
      <c:catAx>
        <c:axId val="58841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8524032"/>
        <c:crosses val="autoZero"/>
        <c:auto val="1"/>
        <c:lblAlgn val="ctr"/>
        <c:lblOffset val="100"/>
        <c:noMultiLvlLbl val="0"/>
      </c:catAx>
      <c:valAx>
        <c:axId val="58524032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8841728"/>
        <c:crosses val="autoZero"/>
        <c:crossBetween val="between"/>
        <c:majorUnit val="0.1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02571333512888"/>
          <c:y val="0.18504722203348509"/>
          <c:w val="0.75402990119192848"/>
          <c:h val="0.6721001153433298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10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rgbClr val="E98500"/>
              </a:solidFill>
              <a:ln>
                <a:solidFill>
                  <a:sysClr val="windowText" lastClr="000000"/>
                </a:solidFill>
              </a:ln>
            </c:spPr>
          </c:dPt>
          <c:errBars>
            <c:errBarType val="both"/>
            <c:errValType val="cust"/>
            <c:noEndCap val="1"/>
            <c:plus>
              <c:numRef>
                <c:f>Blad1!$O$95:$O$116</c:f>
                <c:numCache>
                  <c:formatCode>General</c:formatCode>
                  <c:ptCount val="22"/>
                  <c:pt idx="0">
                    <c:v>7.5388335939578485E-2</c:v>
                  </c:pt>
                  <c:pt idx="1">
                    <c:v>5.160484718136979E-2</c:v>
                  </c:pt>
                  <c:pt idx="2">
                    <c:v>4.6451456511668175E-2</c:v>
                  </c:pt>
                  <c:pt idx="3">
                    <c:v>5.4266625346866437E-2</c:v>
                  </c:pt>
                  <c:pt idx="4">
                    <c:v>4.3983445604063864E-2</c:v>
                  </c:pt>
                  <c:pt idx="5">
                    <c:v>4.2271727204198903E-2</c:v>
                  </c:pt>
                  <c:pt idx="6">
                    <c:v>3.624948318075711E-2</c:v>
                  </c:pt>
                  <c:pt idx="7">
                    <c:v>4.0514002833227036E-2</c:v>
                  </c:pt>
                  <c:pt idx="8">
                    <c:v>4.0466813992843832E-2</c:v>
                  </c:pt>
                  <c:pt idx="9">
                    <c:v>5.9015378590593588E-2</c:v>
                  </c:pt>
                  <c:pt idx="10">
                    <c:v>2.1745629600625309E-2</c:v>
                  </c:pt>
                  <c:pt idx="11">
                    <c:v>1.8213851158762402E-2</c:v>
                  </c:pt>
                  <c:pt idx="12">
                    <c:v>4.7640453575032805E-2</c:v>
                  </c:pt>
                  <c:pt idx="13">
                    <c:v>7.310750210656693E-3</c:v>
                  </c:pt>
                  <c:pt idx="14">
                    <c:v>4.3746199341910853E-2</c:v>
                  </c:pt>
                  <c:pt idx="15">
                    <c:v>3.9175748364119842E-2</c:v>
                  </c:pt>
                  <c:pt idx="16">
                    <c:v>4.5853625516846325E-2</c:v>
                  </c:pt>
                  <c:pt idx="17">
                    <c:v>3.4159368369569371E-2</c:v>
                  </c:pt>
                  <c:pt idx="18">
                    <c:v>1.6594807700572874E-2</c:v>
                  </c:pt>
                  <c:pt idx="19">
                    <c:v>3.8372283904061985E-2</c:v>
                  </c:pt>
                  <c:pt idx="20">
                    <c:v>2.9747394123484278E-2</c:v>
                  </c:pt>
                  <c:pt idx="21">
                    <c:v>3.7764677716688407E-2</c:v>
                  </c:pt>
                </c:numCache>
              </c:numRef>
            </c:plus>
            <c:minus>
              <c:numRef>
                <c:f>Blad1!$O$95:$O$116</c:f>
                <c:numCache>
                  <c:formatCode>General</c:formatCode>
                  <c:ptCount val="22"/>
                  <c:pt idx="0">
                    <c:v>7.5388335939578485E-2</c:v>
                  </c:pt>
                  <c:pt idx="1">
                    <c:v>5.160484718136979E-2</c:v>
                  </c:pt>
                  <c:pt idx="2">
                    <c:v>4.6451456511668175E-2</c:v>
                  </c:pt>
                  <c:pt idx="3">
                    <c:v>5.4266625346866437E-2</c:v>
                  </c:pt>
                  <c:pt idx="4">
                    <c:v>4.3983445604063864E-2</c:v>
                  </c:pt>
                  <c:pt idx="5">
                    <c:v>4.2271727204198903E-2</c:v>
                  </c:pt>
                  <c:pt idx="6">
                    <c:v>3.624948318075711E-2</c:v>
                  </c:pt>
                  <c:pt idx="7">
                    <c:v>4.0514002833227036E-2</c:v>
                  </c:pt>
                  <c:pt idx="8">
                    <c:v>4.0466813992843832E-2</c:v>
                  </c:pt>
                  <c:pt idx="9">
                    <c:v>5.9015378590593588E-2</c:v>
                  </c:pt>
                  <c:pt idx="10">
                    <c:v>2.1745629600625309E-2</c:v>
                  </c:pt>
                  <c:pt idx="11">
                    <c:v>1.8213851158762402E-2</c:v>
                  </c:pt>
                  <c:pt idx="12">
                    <c:v>4.7640453575032805E-2</c:v>
                  </c:pt>
                  <c:pt idx="13">
                    <c:v>7.310750210656693E-3</c:v>
                  </c:pt>
                  <c:pt idx="14">
                    <c:v>4.3746199341910853E-2</c:v>
                  </c:pt>
                  <c:pt idx="15">
                    <c:v>3.9175748364119842E-2</c:v>
                  </c:pt>
                  <c:pt idx="16">
                    <c:v>4.5853625516846325E-2</c:v>
                  </c:pt>
                  <c:pt idx="17">
                    <c:v>3.4159368369569371E-2</c:v>
                  </c:pt>
                  <c:pt idx="18">
                    <c:v>1.6594807700572874E-2</c:v>
                  </c:pt>
                  <c:pt idx="19">
                    <c:v>3.8372283904061985E-2</c:v>
                  </c:pt>
                  <c:pt idx="20">
                    <c:v>2.9747394123484278E-2</c:v>
                  </c:pt>
                  <c:pt idx="21">
                    <c:v>3.7764677716688407E-2</c:v>
                  </c:pt>
                </c:numCache>
              </c:numRef>
            </c:minus>
          </c:errBars>
          <c:cat>
            <c:strRef>
              <c:f>Blad1!$M$95:$M$116</c:f>
              <c:strCache>
                <c:ptCount val="22"/>
                <c:pt idx="0">
                  <c:v>Gotland</c:v>
                </c:pt>
                <c:pt idx="1">
                  <c:v>Kalmar</c:v>
                </c:pt>
                <c:pt idx="2">
                  <c:v>Västernorrland</c:v>
                </c:pt>
                <c:pt idx="3">
                  <c:v>Norrbotten</c:v>
                </c:pt>
                <c:pt idx="4">
                  <c:v>Halland</c:v>
                </c:pt>
                <c:pt idx="5">
                  <c:v>Kronoberg</c:v>
                </c:pt>
                <c:pt idx="6">
                  <c:v>Uppsala</c:v>
                </c:pt>
                <c:pt idx="7">
                  <c:v>Värmland</c:v>
                </c:pt>
                <c:pt idx="8">
                  <c:v>Gävleborg</c:v>
                </c:pt>
                <c:pt idx="9">
                  <c:v>Jämtland</c:v>
                </c:pt>
                <c:pt idx="10">
                  <c:v>Skåne</c:v>
                </c:pt>
                <c:pt idx="11">
                  <c:v>Stockholm</c:v>
                </c:pt>
                <c:pt idx="12">
                  <c:v>Västerbotten</c:v>
                </c:pt>
                <c:pt idx="13">
                  <c:v>RIKET</c:v>
                </c:pt>
                <c:pt idx="14">
                  <c:v>Blekinge</c:v>
                </c:pt>
                <c:pt idx="15">
                  <c:v>Dalarna</c:v>
                </c:pt>
                <c:pt idx="16">
                  <c:v>Västmanland</c:v>
                </c:pt>
                <c:pt idx="17">
                  <c:v>Örebro</c:v>
                </c:pt>
                <c:pt idx="18">
                  <c:v>Västra Götaland</c:v>
                </c:pt>
                <c:pt idx="19">
                  <c:v>Sörmland</c:v>
                </c:pt>
                <c:pt idx="20">
                  <c:v>Östergötland</c:v>
                </c:pt>
                <c:pt idx="21">
                  <c:v>Jönköping</c:v>
                </c:pt>
              </c:strCache>
            </c:strRef>
          </c:cat>
          <c:val>
            <c:numRef>
              <c:f>Blad1!$I$95:$I$116</c:f>
              <c:numCache>
                <c:formatCode>General</c:formatCode>
                <c:ptCount val="22"/>
                <c:pt idx="0">
                  <c:v>0.61631833654633106</c:v>
                </c:pt>
                <c:pt idx="1">
                  <c:v>0.6239818868504492</c:v>
                </c:pt>
                <c:pt idx="2">
                  <c:v>0.62731828161560821</c:v>
                </c:pt>
                <c:pt idx="3">
                  <c:v>0.63290535707716578</c:v>
                </c:pt>
                <c:pt idx="4">
                  <c:v>0.63602968388193515</c:v>
                </c:pt>
                <c:pt idx="5">
                  <c:v>0.64749889022570251</c:v>
                </c:pt>
                <c:pt idx="6">
                  <c:v>0.65198997571236583</c:v>
                </c:pt>
                <c:pt idx="7">
                  <c:v>0.65848797774139989</c:v>
                </c:pt>
                <c:pt idx="8">
                  <c:v>0.65943011340349644</c:v>
                </c:pt>
                <c:pt idx="9">
                  <c:v>0.66687457856788235</c:v>
                </c:pt>
                <c:pt idx="10">
                  <c:v>0.66832491390017079</c:v>
                </c:pt>
                <c:pt idx="11">
                  <c:v>0.68216928548912514</c:v>
                </c:pt>
                <c:pt idx="12">
                  <c:v>0.68656922989652891</c:v>
                </c:pt>
                <c:pt idx="13">
                  <c:v>0.68896267597224248</c:v>
                </c:pt>
                <c:pt idx="14">
                  <c:v>0.69368944834973001</c:v>
                </c:pt>
                <c:pt idx="15">
                  <c:v>0.69508346345442074</c:v>
                </c:pt>
                <c:pt idx="16">
                  <c:v>0.70200093198748148</c:v>
                </c:pt>
                <c:pt idx="17">
                  <c:v>0.70205623019901153</c:v>
                </c:pt>
                <c:pt idx="18">
                  <c:v>0.72467559478971344</c:v>
                </c:pt>
                <c:pt idx="19">
                  <c:v>0.74833611684901857</c:v>
                </c:pt>
                <c:pt idx="20">
                  <c:v>0.75092569475079884</c:v>
                </c:pt>
                <c:pt idx="21">
                  <c:v>0.75427820785739064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64608"/>
        <c:axId val="58566144"/>
      </c:barChart>
      <c:catAx>
        <c:axId val="5856460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8566144"/>
        <c:crosses val="autoZero"/>
        <c:auto val="1"/>
        <c:lblAlgn val="ctr"/>
        <c:lblOffset val="100"/>
        <c:noMultiLvlLbl val="0"/>
      </c:catAx>
      <c:valAx>
        <c:axId val="58566144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8564608"/>
        <c:crosses val="autoZero"/>
        <c:crossBetween val="between"/>
        <c:majorUnit val="0.1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1214259190494"/>
          <c:y val="0.15510057471264369"/>
          <c:w val="0.68974710554173069"/>
          <c:h val="0.6744358237547892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'LT SORTERING'!$B$3:$B$24</c:f>
              <c:strCache>
                <c:ptCount val="22"/>
                <c:pt idx="0">
                  <c:v>Gotland</c:v>
                </c:pt>
                <c:pt idx="1">
                  <c:v>Jämtland</c:v>
                </c:pt>
                <c:pt idx="2">
                  <c:v>Västernorrland</c:v>
                </c:pt>
                <c:pt idx="3">
                  <c:v>Kalmar</c:v>
                </c:pt>
                <c:pt idx="4">
                  <c:v>Norrbotten</c:v>
                </c:pt>
                <c:pt idx="5">
                  <c:v>Gävleborg</c:v>
                </c:pt>
                <c:pt idx="6">
                  <c:v>Uppsala</c:v>
                </c:pt>
                <c:pt idx="7">
                  <c:v>Kronoberg</c:v>
                </c:pt>
                <c:pt idx="8">
                  <c:v>Dalarna</c:v>
                </c:pt>
                <c:pt idx="9">
                  <c:v>Värmland</c:v>
                </c:pt>
                <c:pt idx="10">
                  <c:v>Stockholm</c:v>
                </c:pt>
                <c:pt idx="11">
                  <c:v>Västerbotten</c:v>
                </c:pt>
                <c:pt idx="12">
                  <c:v>Västmanland</c:v>
                </c:pt>
                <c:pt idx="13">
                  <c:v>Halland</c:v>
                </c:pt>
                <c:pt idx="14">
                  <c:v>Blekinge</c:v>
                </c:pt>
                <c:pt idx="15">
                  <c:v>Skåne</c:v>
                </c:pt>
                <c:pt idx="16">
                  <c:v>RIKET</c:v>
                </c:pt>
                <c:pt idx="17">
                  <c:v>Sörmland</c:v>
                </c:pt>
                <c:pt idx="18">
                  <c:v>Örebro</c:v>
                </c:pt>
                <c:pt idx="19">
                  <c:v>Västra Götaland</c:v>
                </c:pt>
                <c:pt idx="20">
                  <c:v>Östergötland</c:v>
                </c:pt>
                <c:pt idx="21">
                  <c:v>Jönköping</c:v>
                </c:pt>
              </c:strCache>
            </c:strRef>
          </c:cat>
          <c:val>
            <c:numRef>
              <c:f>'LT SORTERING'!$D$3:$D$24</c:f>
              <c:numCache>
                <c:formatCode>General</c:formatCode>
                <c:ptCount val="22"/>
                <c:pt idx="0">
                  <c:v>68.400000000000006</c:v>
                </c:pt>
                <c:pt idx="1">
                  <c:v>70.5</c:v>
                </c:pt>
                <c:pt idx="2">
                  <c:v>70.5</c:v>
                </c:pt>
                <c:pt idx="3">
                  <c:v>72.3</c:v>
                </c:pt>
                <c:pt idx="4">
                  <c:v>72.7</c:v>
                </c:pt>
                <c:pt idx="5">
                  <c:v>72.8</c:v>
                </c:pt>
                <c:pt idx="6">
                  <c:v>73.900000000000006</c:v>
                </c:pt>
                <c:pt idx="7">
                  <c:v>74.7</c:v>
                </c:pt>
                <c:pt idx="8">
                  <c:v>74.7</c:v>
                </c:pt>
                <c:pt idx="9">
                  <c:v>74.8</c:v>
                </c:pt>
                <c:pt idx="10">
                  <c:v>75.2</c:v>
                </c:pt>
                <c:pt idx="11">
                  <c:v>75.400000000000006</c:v>
                </c:pt>
                <c:pt idx="12">
                  <c:v>75.400000000000006</c:v>
                </c:pt>
                <c:pt idx="13">
                  <c:v>75.599999999999994</c:v>
                </c:pt>
                <c:pt idx="14">
                  <c:v>76.400000000000006</c:v>
                </c:pt>
                <c:pt idx="15">
                  <c:v>76.5</c:v>
                </c:pt>
                <c:pt idx="16">
                  <c:v>76.599999999999994</c:v>
                </c:pt>
                <c:pt idx="17">
                  <c:v>77.3</c:v>
                </c:pt>
                <c:pt idx="18">
                  <c:v>77.8</c:v>
                </c:pt>
                <c:pt idx="19">
                  <c:v>79.3</c:v>
                </c:pt>
                <c:pt idx="20">
                  <c:v>83</c:v>
                </c:pt>
                <c:pt idx="21">
                  <c:v>83.2</c:v>
                </c:pt>
              </c:numCache>
            </c:numRef>
          </c:val>
        </c:ser>
        <c:ser>
          <c:idx val="2"/>
          <c:order val="1"/>
          <c:tx>
            <c:v>MÅLNIVÅ</c:v>
          </c:tx>
          <c:spPr>
            <a:noFill/>
            <a:ln>
              <a:noFill/>
            </a:ln>
          </c:spPr>
          <c:invertIfNegative val="0"/>
          <c:trendline>
            <c:trendlineType val="linear"/>
            <c:dispRSqr val="0"/>
            <c:dispEq val="0"/>
          </c:trendline>
          <c:trendline>
            <c:spPr>
              <a:ln w="317500" cap="sq">
                <a:gradFill flip="none" rotWithShape="1">
                  <a:gsLst>
                    <a:gs pos="47000">
                      <a:srgbClr val="FFFFFF">
                        <a:alpha val="0"/>
                      </a:srgbClr>
                    </a:gs>
                    <a:gs pos="0">
                      <a:srgbClr val="FFFFFF">
                        <a:alpha val="0"/>
                      </a:srgbClr>
                    </a:gs>
                    <a:gs pos="80816">
                      <a:schemeClr val="accent1">
                        <a:lumMod val="60000"/>
                        <a:lumOff val="40000"/>
                        <a:alpha val="2000"/>
                      </a:schemeClr>
                    </a:gs>
                    <a:gs pos="48000">
                      <a:schemeClr val="accent2">
                        <a:lumMod val="50000"/>
                      </a:schemeClr>
                    </a:gs>
                    <a:gs pos="54000">
                      <a:schemeClr val="accent1">
                        <a:lumMod val="50000"/>
                        <a:alpha val="58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0" scaled="1"/>
                  <a:tileRect/>
                </a:gradFill>
                <a:round/>
              </a:ln>
              <a:effectLst/>
            </c:spPr>
            <c:trendlineType val="linear"/>
            <c:dispRSqr val="0"/>
            <c:dispEq val="0"/>
          </c:trendline>
          <c:val>
            <c:numRef>
              <c:f>'LT SORTERING'!$W$3:$W$24</c:f>
              <c:numCache>
                <c:formatCode>0.0</c:formatCode>
                <c:ptCount val="22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  <c:pt idx="8">
                  <c:v>90</c:v>
                </c:pt>
                <c:pt idx="9">
                  <c:v>90</c:v>
                </c:pt>
                <c:pt idx="10">
                  <c:v>90</c:v>
                </c:pt>
                <c:pt idx="11">
                  <c:v>90</c:v>
                </c:pt>
                <c:pt idx="12">
                  <c:v>90</c:v>
                </c:pt>
                <c:pt idx="13">
                  <c:v>90</c:v>
                </c:pt>
                <c:pt idx="14">
                  <c:v>90</c:v>
                </c:pt>
                <c:pt idx="15">
                  <c:v>90</c:v>
                </c:pt>
                <c:pt idx="16">
                  <c:v>90</c:v>
                </c:pt>
                <c:pt idx="17">
                  <c:v>90</c:v>
                </c:pt>
                <c:pt idx="18">
                  <c:v>90</c:v>
                </c:pt>
                <c:pt idx="19">
                  <c:v>90</c:v>
                </c:pt>
                <c:pt idx="20">
                  <c:v>90</c:v>
                </c:pt>
                <c:pt idx="21">
                  <c:v>90</c:v>
                </c:pt>
              </c:numCache>
            </c:numRef>
          </c:val>
        </c:ser>
        <c:ser>
          <c:idx val="1"/>
          <c:order val="2"/>
          <c:tx>
            <c:strRef>
              <c:f>'LT SORTERING'!$L$2</c:f>
              <c:strCache>
                <c:ptCount val="1"/>
                <c:pt idx="0">
                  <c:v>Spökstapel</c:v>
                </c:pt>
              </c:strCache>
            </c:strRef>
          </c:tx>
          <c:spPr>
            <a:solidFill>
              <a:srgbClr val="E98300"/>
            </a:solidFill>
            <a:ln>
              <a:solidFill>
                <a:schemeClr val="tx1"/>
              </a:solidFill>
            </a:ln>
          </c:spPr>
          <c:invertIfNegative val="0"/>
          <c:dPt>
            <c:idx val="21"/>
            <c:invertIfNegative val="0"/>
            <c:bubble3D val="0"/>
            <c:spPr>
              <a:solidFill>
                <a:srgbClr val="E983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val>
            <c:numRef>
              <c:f>'LT SORTERING'!$L$3:$L$24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76.599999999999994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59126528"/>
        <c:axId val="59128064"/>
      </c:barChart>
      <c:catAx>
        <c:axId val="5912652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Century Gothic" pitchFamily="34" charset="0"/>
              </a:defRPr>
            </a:pPr>
            <a:endParaRPr lang="sv-SE"/>
          </a:p>
        </c:txPr>
        <c:crossAx val="59128064"/>
        <c:crosses val="autoZero"/>
        <c:auto val="1"/>
        <c:lblAlgn val="ctr"/>
        <c:lblOffset val="500"/>
        <c:tickLblSkip val="1"/>
        <c:noMultiLvlLbl val="0"/>
      </c:catAx>
      <c:valAx>
        <c:axId val="59128064"/>
        <c:scaling>
          <c:orientation val="minMax"/>
          <c:max val="100"/>
          <c:min val="0"/>
        </c:scaling>
        <c:delete val="0"/>
        <c:axPos val="b"/>
        <c:majorGridlines>
          <c:spPr>
            <a:ln>
              <a:solidFill>
                <a:srgbClr val="DAD7CB"/>
              </a:solidFill>
            </a:ln>
          </c:spPr>
        </c:majorGridlines>
        <c:title>
          <c:tx>
            <c:strRef>
              <c:f>TEXT!$B$15</c:f>
              <c:strCache>
                <c:ptCount val="1"/>
                <c:pt idx="0">
                  <c:v>Procent</c:v>
                </c:pt>
              </c:strCache>
            </c:strRef>
          </c:tx>
          <c:layout>
            <c:manualLayout>
              <c:xMode val="edge"/>
              <c:yMode val="edge"/>
              <c:x val="0.84863423946508432"/>
              <c:y val="0.87010139580410328"/>
            </c:manualLayout>
          </c:layout>
          <c:overlay val="0"/>
          <c:txPr>
            <a:bodyPr/>
            <a:lstStyle/>
            <a:p>
              <a:pPr>
                <a:defRPr sz="700" b="0">
                  <a:latin typeface="Century Gothic" pitchFamily="34" charset="0"/>
                </a:defRPr>
              </a:pPr>
              <a:endParaRPr lang="sv-SE"/>
            </a:p>
          </c:txPr>
        </c:title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Century Gothic" pitchFamily="34" charset="0"/>
              </a:defRPr>
            </a:pPr>
            <a:endParaRPr lang="sv-SE"/>
          </a:p>
        </c:txPr>
        <c:crossAx val="59126528"/>
        <c:crosses val="autoZero"/>
        <c:crossBetween val="between"/>
        <c:majorUnit val="10"/>
      </c:valAx>
      <c:spPr>
        <a:solidFill>
          <a:srgbClr val="FFFFFF"/>
        </a:solidFill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rgbClr val="DAD7CB"/>
    </a:solidFill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17541557305296E-2"/>
          <c:y val="0.19813903262092239"/>
          <c:w val="0.90252690288713899"/>
          <c:h val="0.663434570678665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Blad1!$K$139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Blad1!$M$138:$AF$138</c:f>
              <c:strCache>
                <c:ptCount val="20"/>
                <c:pt idx="0">
                  <c:v>Västernorrland</c:v>
                </c:pt>
                <c:pt idx="1">
                  <c:v>Halland</c:v>
                </c:pt>
                <c:pt idx="2">
                  <c:v>Uppsala</c:v>
                </c:pt>
                <c:pt idx="3">
                  <c:v>Gävleborg</c:v>
                </c:pt>
                <c:pt idx="4">
                  <c:v>Kalmar</c:v>
                </c:pt>
                <c:pt idx="5">
                  <c:v>Sörmland</c:v>
                </c:pt>
                <c:pt idx="6">
                  <c:v>Dalarna</c:v>
                </c:pt>
                <c:pt idx="7">
                  <c:v>Västmanland</c:v>
                </c:pt>
                <c:pt idx="8">
                  <c:v>Norrbotten</c:v>
                </c:pt>
                <c:pt idx="9">
                  <c:v>Skåne</c:v>
                </c:pt>
                <c:pt idx="10">
                  <c:v>Västra Götaland</c:v>
                </c:pt>
                <c:pt idx="11">
                  <c:v>Blekinge</c:v>
                </c:pt>
                <c:pt idx="12">
                  <c:v>Gotland</c:v>
                </c:pt>
                <c:pt idx="13">
                  <c:v>Jämtland</c:v>
                </c:pt>
                <c:pt idx="14">
                  <c:v>Jönköping</c:v>
                </c:pt>
                <c:pt idx="15">
                  <c:v>Kronoberg</c:v>
                </c:pt>
                <c:pt idx="16">
                  <c:v>Östergötland</c:v>
                </c:pt>
                <c:pt idx="17">
                  <c:v>Stockholm</c:v>
                </c:pt>
                <c:pt idx="18">
                  <c:v>Värmland</c:v>
                </c:pt>
                <c:pt idx="19">
                  <c:v>Västerbotten</c:v>
                </c:pt>
              </c:strCache>
            </c:strRef>
          </c:cat>
          <c:val>
            <c:numRef>
              <c:f>Blad1!$M$139:$AF$139</c:f>
              <c:numCache>
                <c:formatCode>0.0%</c:formatCode>
                <c:ptCount val="20"/>
                <c:pt idx="0">
                  <c:v>0.33300000000000002</c:v>
                </c:pt>
                <c:pt idx="1">
                  <c:v>0.5</c:v>
                </c:pt>
                <c:pt idx="2">
                  <c:v>0.5</c:v>
                </c:pt>
                <c:pt idx="3">
                  <c:v>0.6</c:v>
                </c:pt>
                <c:pt idx="4">
                  <c:v>0.66700000000000004</c:v>
                </c:pt>
                <c:pt idx="5">
                  <c:v>0.66700000000000004</c:v>
                </c:pt>
                <c:pt idx="6">
                  <c:v>0.75</c:v>
                </c:pt>
                <c:pt idx="7">
                  <c:v>0.75</c:v>
                </c:pt>
                <c:pt idx="8">
                  <c:v>0.8</c:v>
                </c:pt>
                <c:pt idx="9">
                  <c:v>0.85699999999999998</c:v>
                </c:pt>
                <c:pt idx="10">
                  <c:v>0.92300000000000004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45408"/>
        <c:axId val="43641472"/>
      </c:barChart>
      <c:catAx>
        <c:axId val="433454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43641472"/>
        <c:crosses val="autoZero"/>
        <c:auto val="1"/>
        <c:lblAlgn val="ctr"/>
        <c:lblOffset val="100"/>
        <c:tickLblSkip val="1"/>
        <c:noMultiLvlLbl val="0"/>
      </c:catAx>
      <c:valAx>
        <c:axId val="43641472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43345408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1214259190494"/>
          <c:y val="0.15510057471264369"/>
          <c:w val="0.68974710554173069"/>
          <c:h val="0.6744358237547892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'LT SORTERING'!$B$3:$B$24</c:f>
              <c:strCache>
                <c:ptCount val="22"/>
                <c:pt idx="0">
                  <c:v>Norrbotten</c:v>
                </c:pt>
                <c:pt idx="1">
                  <c:v>Blekinge</c:v>
                </c:pt>
                <c:pt idx="2">
                  <c:v>Västmanland</c:v>
                </c:pt>
                <c:pt idx="3">
                  <c:v>Dalarna</c:v>
                </c:pt>
                <c:pt idx="4">
                  <c:v>Uppsala</c:v>
                </c:pt>
                <c:pt idx="5">
                  <c:v>Skåne</c:v>
                </c:pt>
                <c:pt idx="6">
                  <c:v>Jämtland</c:v>
                </c:pt>
                <c:pt idx="7">
                  <c:v>Västerbotten</c:v>
                </c:pt>
                <c:pt idx="8">
                  <c:v>Stockholm</c:v>
                </c:pt>
                <c:pt idx="9">
                  <c:v>Gotland</c:v>
                </c:pt>
                <c:pt idx="10">
                  <c:v>Kronoberg</c:v>
                </c:pt>
                <c:pt idx="11">
                  <c:v>RIKET</c:v>
                </c:pt>
                <c:pt idx="12">
                  <c:v>Jönköping</c:v>
                </c:pt>
                <c:pt idx="13">
                  <c:v>Örebro</c:v>
                </c:pt>
                <c:pt idx="14">
                  <c:v>Gävleborg</c:v>
                </c:pt>
                <c:pt idx="15">
                  <c:v>Västernorrland</c:v>
                </c:pt>
                <c:pt idx="16">
                  <c:v>Halland</c:v>
                </c:pt>
                <c:pt idx="17">
                  <c:v>Sörmland</c:v>
                </c:pt>
                <c:pt idx="18">
                  <c:v>Kalmar</c:v>
                </c:pt>
                <c:pt idx="19">
                  <c:v>Värmland</c:v>
                </c:pt>
                <c:pt idx="20">
                  <c:v>Västra Götaland</c:v>
                </c:pt>
                <c:pt idx="21">
                  <c:v>Östergötland</c:v>
                </c:pt>
              </c:strCache>
            </c:strRef>
          </c:cat>
          <c:val>
            <c:numRef>
              <c:f>'LT SORTERING'!$D$3:$D$24</c:f>
              <c:numCache>
                <c:formatCode>General</c:formatCode>
                <c:ptCount val="22"/>
                <c:pt idx="0">
                  <c:v>43.2</c:v>
                </c:pt>
                <c:pt idx="1">
                  <c:v>43.5</c:v>
                </c:pt>
                <c:pt idx="2">
                  <c:v>48.2</c:v>
                </c:pt>
                <c:pt idx="3">
                  <c:v>49.6</c:v>
                </c:pt>
                <c:pt idx="4">
                  <c:v>51.4</c:v>
                </c:pt>
                <c:pt idx="5">
                  <c:v>51.8</c:v>
                </c:pt>
                <c:pt idx="6">
                  <c:v>52.9</c:v>
                </c:pt>
                <c:pt idx="7">
                  <c:v>53.1</c:v>
                </c:pt>
                <c:pt idx="8">
                  <c:v>53.6</c:v>
                </c:pt>
                <c:pt idx="9">
                  <c:v>54.3</c:v>
                </c:pt>
                <c:pt idx="10">
                  <c:v>54.5</c:v>
                </c:pt>
                <c:pt idx="11">
                  <c:v>54.6</c:v>
                </c:pt>
                <c:pt idx="12">
                  <c:v>54.9</c:v>
                </c:pt>
                <c:pt idx="13">
                  <c:v>54.9</c:v>
                </c:pt>
                <c:pt idx="14">
                  <c:v>55.1</c:v>
                </c:pt>
                <c:pt idx="15">
                  <c:v>55.2</c:v>
                </c:pt>
                <c:pt idx="16">
                  <c:v>55.6</c:v>
                </c:pt>
                <c:pt idx="17">
                  <c:v>56.9</c:v>
                </c:pt>
                <c:pt idx="18">
                  <c:v>57.1</c:v>
                </c:pt>
                <c:pt idx="19">
                  <c:v>57.2</c:v>
                </c:pt>
                <c:pt idx="20">
                  <c:v>57.8</c:v>
                </c:pt>
                <c:pt idx="21">
                  <c:v>65.5</c:v>
                </c:pt>
              </c:numCache>
            </c:numRef>
          </c:val>
        </c:ser>
        <c:ser>
          <c:idx val="2"/>
          <c:order val="1"/>
          <c:tx>
            <c:v>MÅLNIVÅ</c:v>
          </c:tx>
          <c:spPr>
            <a:noFill/>
            <a:ln>
              <a:noFill/>
            </a:ln>
          </c:spPr>
          <c:invertIfNegative val="0"/>
          <c:trendline>
            <c:trendlineType val="linear"/>
            <c:dispRSqr val="0"/>
            <c:dispEq val="0"/>
          </c:trendline>
          <c:trendline>
            <c:spPr>
              <a:ln w="317500" cap="sq">
                <a:gradFill flip="none" rotWithShape="1">
                  <a:gsLst>
                    <a:gs pos="47000">
                      <a:srgbClr val="FFFFFF">
                        <a:alpha val="0"/>
                      </a:srgbClr>
                    </a:gs>
                    <a:gs pos="0">
                      <a:srgbClr val="FFFFFF">
                        <a:alpha val="0"/>
                      </a:srgbClr>
                    </a:gs>
                    <a:gs pos="80816">
                      <a:schemeClr val="accent1">
                        <a:lumMod val="60000"/>
                        <a:lumOff val="40000"/>
                        <a:alpha val="2000"/>
                      </a:schemeClr>
                    </a:gs>
                    <a:gs pos="48000">
                      <a:schemeClr val="accent2">
                        <a:lumMod val="50000"/>
                      </a:schemeClr>
                    </a:gs>
                    <a:gs pos="54000">
                      <a:schemeClr val="accent1">
                        <a:lumMod val="50000"/>
                        <a:alpha val="58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0" scaled="1"/>
                  <a:tileRect/>
                </a:gradFill>
                <a:round/>
              </a:ln>
              <a:effectLst/>
            </c:spPr>
            <c:trendlineType val="linear"/>
            <c:dispRSqr val="0"/>
            <c:dispEq val="0"/>
          </c:trendline>
          <c:val>
            <c:numRef>
              <c:f>'LT SORTERING'!$W$3:$W$24</c:f>
              <c:numCache>
                <c:formatCode>0.0</c:formatCode>
                <c:ptCount val="22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  <c:pt idx="4">
                  <c:v>65</c:v>
                </c:pt>
                <c:pt idx="5">
                  <c:v>65</c:v>
                </c:pt>
                <c:pt idx="6">
                  <c:v>65</c:v>
                </c:pt>
                <c:pt idx="7">
                  <c:v>65</c:v>
                </c:pt>
                <c:pt idx="8">
                  <c:v>65</c:v>
                </c:pt>
                <c:pt idx="9">
                  <c:v>65</c:v>
                </c:pt>
                <c:pt idx="10">
                  <c:v>65</c:v>
                </c:pt>
                <c:pt idx="11">
                  <c:v>65</c:v>
                </c:pt>
                <c:pt idx="12">
                  <c:v>65</c:v>
                </c:pt>
                <c:pt idx="13">
                  <c:v>65</c:v>
                </c:pt>
                <c:pt idx="14">
                  <c:v>65</c:v>
                </c:pt>
                <c:pt idx="15">
                  <c:v>65</c:v>
                </c:pt>
                <c:pt idx="16">
                  <c:v>65</c:v>
                </c:pt>
                <c:pt idx="17">
                  <c:v>65</c:v>
                </c:pt>
                <c:pt idx="18">
                  <c:v>65</c:v>
                </c:pt>
                <c:pt idx="19">
                  <c:v>65</c:v>
                </c:pt>
                <c:pt idx="20">
                  <c:v>65</c:v>
                </c:pt>
                <c:pt idx="21">
                  <c:v>65</c:v>
                </c:pt>
              </c:numCache>
            </c:numRef>
          </c:val>
        </c:ser>
        <c:ser>
          <c:idx val="1"/>
          <c:order val="2"/>
          <c:tx>
            <c:strRef>
              <c:f>'LT SORTERING'!$L$2</c:f>
              <c:strCache>
                <c:ptCount val="1"/>
                <c:pt idx="0">
                  <c:v>Spökstapel</c:v>
                </c:pt>
              </c:strCache>
            </c:strRef>
          </c:tx>
          <c:spPr>
            <a:solidFill>
              <a:srgbClr val="E98300"/>
            </a:solidFill>
            <a:ln>
              <a:solidFill>
                <a:schemeClr val="tx1"/>
              </a:solidFill>
            </a:ln>
          </c:spPr>
          <c:invertIfNegative val="0"/>
          <c:dPt>
            <c:idx val="21"/>
            <c:invertIfNegative val="0"/>
            <c:bubble3D val="0"/>
            <c:spPr>
              <a:solidFill>
                <a:srgbClr val="E983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val>
            <c:numRef>
              <c:f>'LT SORTERING'!$L$3:$L$24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54.6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57488128"/>
        <c:axId val="57489664"/>
      </c:barChart>
      <c:catAx>
        <c:axId val="5748812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Century Gothic" pitchFamily="34" charset="0"/>
              </a:defRPr>
            </a:pPr>
            <a:endParaRPr lang="sv-SE"/>
          </a:p>
        </c:txPr>
        <c:crossAx val="57489664"/>
        <c:crosses val="autoZero"/>
        <c:auto val="1"/>
        <c:lblAlgn val="ctr"/>
        <c:lblOffset val="500"/>
        <c:tickLblSkip val="1"/>
        <c:noMultiLvlLbl val="0"/>
      </c:catAx>
      <c:valAx>
        <c:axId val="57489664"/>
        <c:scaling>
          <c:orientation val="minMax"/>
          <c:max val="100"/>
          <c:min val="0"/>
        </c:scaling>
        <c:delete val="0"/>
        <c:axPos val="b"/>
        <c:majorGridlines>
          <c:spPr>
            <a:ln>
              <a:solidFill>
                <a:srgbClr val="DAD7CB"/>
              </a:solidFill>
            </a:ln>
          </c:spPr>
        </c:majorGridlines>
        <c:title>
          <c:tx>
            <c:strRef>
              <c:f>TEXT!$B$15</c:f>
              <c:strCache>
                <c:ptCount val="1"/>
                <c:pt idx="0">
                  <c:v>Procent</c:v>
                </c:pt>
              </c:strCache>
            </c:strRef>
          </c:tx>
          <c:layout>
            <c:manualLayout>
              <c:xMode val="edge"/>
              <c:yMode val="edge"/>
              <c:x val="0.84863423946508432"/>
              <c:y val="0.87010139580410328"/>
            </c:manualLayout>
          </c:layout>
          <c:overlay val="0"/>
          <c:txPr>
            <a:bodyPr/>
            <a:lstStyle/>
            <a:p>
              <a:pPr>
                <a:defRPr sz="700" b="0">
                  <a:latin typeface="Century Gothic" pitchFamily="34" charset="0"/>
                </a:defRPr>
              </a:pPr>
              <a:endParaRPr lang="sv-SE"/>
            </a:p>
          </c:txPr>
        </c:title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Century Gothic" pitchFamily="34" charset="0"/>
              </a:defRPr>
            </a:pPr>
            <a:endParaRPr lang="sv-SE"/>
          </a:p>
        </c:txPr>
        <c:crossAx val="57488128"/>
        <c:crosses val="autoZero"/>
        <c:crossBetween val="between"/>
        <c:majorUnit val="10"/>
      </c:valAx>
      <c:spPr>
        <a:solidFill>
          <a:srgbClr val="FFFFFF"/>
        </a:solidFill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rgbClr val="DAD7CB"/>
    </a:solidFill>
    <a:ln>
      <a:noFill/>
    </a:ln>
  </c:sp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95261636702449E-2"/>
          <c:y val="0.17293353551382343"/>
          <c:w val="0.89974906274265176"/>
          <c:h val="0.59266946181621483"/>
        </c:manualLayout>
      </c:layout>
      <c:lineChart>
        <c:grouping val="standard"/>
        <c:varyColors val="0"/>
        <c:ser>
          <c:idx val="0"/>
          <c:order val="0"/>
          <c:tx>
            <c:strRef>
              <c:f>Blad1!$E$2</c:f>
              <c:strCache>
                <c:ptCount val="1"/>
                <c:pt idx="0">
                  <c:v>Medicinkliniker, typ 1-diabetes med 15 års diabetes duration</c:v>
                </c:pt>
              </c:strCache>
            </c:strRef>
          </c:tx>
          <c:spPr>
            <a:ln>
              <a:solidFill>
                <a:srgbClr val="4BACC6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numRef>
              <c:f>Blad1!$D$2:$D$8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Blad1!$H$2:$H$8</c:f>
              <c:numCache>
                <c:formatCode>General</c:formatCode>
                <c:ptCount val="7"/>
                <c:pt idx="0">
                  <c:v>0.44432850478762581</c:v>
                </c:pt>
                <c:pt idx="1">
                  <c:v>0.48051874823794755</c:v>
                </c:pt>
                <c:pt idx="2">
                  <c:v>0.49945699391833187</c:v>
                </c:pt>
                <c:pt idx="3">
                  <c:v>0.51100244498777503</c:v>
                </c:pt>
                <c:pt idx="4">
                  <c:v>0.51886973180076623</c:v>
                </c:pt>
                <c:pt idx="5">
                  <c:v>0.51498161764705885</c:v>
                </c:pt>
                <c:pt idx="6">
                  <c:v>0.52438488576449915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Blad1!$E$9</c:f>
              <c:strCache>
                <c:ptCount val="1"/>
                <c:pt idx="0">
                  <c:v>Medicinkliniker, typ 2-diabetes</c:v>
                </c:pt>
              </c:strCache>
            </c:strRef>
          </c:tx>
          <c:spPr>
            <a:ln>
              <a:solidFill>
                <a:srgbClr val="0070B3"/>
              </a:solidFill>
            </a:ln>
          </c:spPr>
          <c:marker>
            <c:symbol val="none"/>
          </c:marker>
          <c:cat>
            <c:numRef>
              <c:f>Blad1!$D$2:$D$8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Blad1!$H$9:$H$15</c:f>
              <c:numCache>
                <c:formatCode>General</c:formatCode>
                <c:ptCount val="7"/>
                <c:pt idx="0">
                  <c:v>0.6677021172239026</c:v>
                </c:pt>
                <c:pt idx="1">
                  <c:v>0.69340348037231891</c:v>
                </c:pt>
                <c:pt idx="2">
                  <c:v>0.71266808209483368</c:v>
                </c:pt>
                <c:pt idx="3">
                  <c:v>0.72315642687228288</c:v>
                </c:pt>
                <c:pt idx="4">
                  <c:v>0.71373259741329598</c:v>
                </c:pt>
                <c:pt idx="5">
                  <c:v>0.7210217908807911</c:v>
                </c:pt>
                <c:pt idx="6">
                  <c:v>0.72045231071779747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Blad1!$E$16</c:f>
              <c:strCache>
                <c:ptCount val="1"/>
                <c:pt idx="0">
                  <c:v>Primärvården</c:v>
                </c:pt>
              </c:strCache>
            </c:strRef>
          </c:tx>
          <c:spPr>
            <a:ln>
              <a:solidFill>
                <a:srgbClr val="D3BF96"/>
              </a:solidFill>
            </a:ln>
          </c:spPr>
          <c:marker>
            <c:symbol val="none"/>
          </c:marker>
          <c:cat>
            <c:numRef>
              <c:f>Blad1!$D$2:$D$8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Blad1!$H$16:$H$22</c:f>
              <c:numCache>
                <c:formatCode>General</c:formatCode>
                <c:ptCount val="7"/>
                <c:pt idx="0">
                  <c:v>0.55271884497372625</c:v>
                </c:pt>
                <c:pt idx="1">
                  <c:v>0.58434825732936591</c:v>
                </c:pt>
                <c:pt idx="2">
                  <c:v>0.60531505394694429</c:v>
                </c:pt>
                <c:pt idx="3">
                  <c:v>0.60598716179734835</c:v>
                </c:pt>
                <c:pt idx="4">
                  <c:v>0.60642121641864122</c:v>
                </c:pt>
                <c:pt idx="5">
                  <c:v>0.61016984590508982</c:v>
                </c:pt>
                <c:pt idx="6">
                  <c:v>0.61771077323007351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731328"/>
        <c:axId val="59507072"/>
      </c:lineChart>
      <c:catAx>
        <c:axId val="57731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sv-SE" b="0"/>
                  <a:t>År</a:t>
                </a:r>
              </a:p>
            </c:rich>
          </c:tx>
          <c:layout>
            <c:manualLayout>
              <c:xMode val="edge"/>
              <c:yMode val="edge"/>
              <c:x val="0.93166102664839856"/>
              <c:y val="0.777457729878832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9507072"/>
        <c:crosses val="autoZero"/>
        <c:auto val="1"/>
        <c:lblAlgn val="ctr"/>
        <c:lblOffset val="100"/>
        <c:noMultiLvlLbl val="0"/>
      </c:catAx>
      <c:valAx>
        <c:axId val="5950707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7731328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16414690820990033"/>
          <c:y val="0.81825673331827986"/>
          <c:w val="0.73712186370849708"/>
          <c:h val="0.1005529308152644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69767264569099"/>
          <c:y val="0.18426528391268165"/>
          <c:w val="0.769746789950011"/>
          <c:h val="0.7117833685423468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chemeClr val="tx1"/>
              </a:solidFill>
            </a:ln>
          </c:spPr>
          <c:invertIfNegative val="0"/>
          <c:dPt>
            <c:idx val="8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rgbClr val="E98500"/>
              </a:solidFill>
              <a:ln>
                <a:solidFill>
                  <a:schemeClr val="tx1"/>
                </a:solidFill>
              </a:ln>
            </c:spPr>
          </c:dPt>
          <c:errBars>
            <c:errBarType val="both"/>
            <c:errValType val="cust"/>
            <c:noEndCap val="1"/>
            <c:plus>
              <c:numRef>
                <c:f>Blad1!$M$27:$M$48</c:f>
                <c:numCache>
                  <c:formatCode>General</c:formatCode>
                  <c:ptCount val="22"/>
                  <c:pt idx="0">
                    <c:v>4.0975277091102654E-3</c:v>
                  </c:pt>
                  <c:pt idx="1">
                    <c:v>1.2761698429850905E-2</c:v>
                  </c:pt>
                  <c:pt idx="2">
                    <c:v>1.5638428240288035E-2</c:v>
                  </c:pt>
                  <c:pt idx="3">
                    <c:v>1.0694629847413295E-2</c:v>
                  </c:pt>
                  <c:pt idx="4">
                    <c:v>9.9391399069518552E-3</c:v>
                  </c:pt>
                  <c:pt idx="5">
                    <c:v>1.2449315086315686E-2</c:v>
                  </c:pt>
                  <c:pt idx="6">
                    <c:v>4.0573873451029887E-3</c:v>
                  </c:pt>
                  <c:pt idx="7">
                    <c:v>4.8409052454248336E-3</c:v>
                  </c:pt>
                  <c:pt idx="8">
                    <c:v>1.1649879193426737E-2</c:v>
                  </c:pt>
                  <c:pt idx="9">
                    <c:v>1.7800199757102076E-3</c:v>
                  </c:pt>
                  <c:pt idx="10">
                    <c:v>9.9349851243947188E-3</c:v>
                  </c:pt>
                  <c:pt idx="11">
                    <c:v>1.0363545146375955E-2</c:v>
                  </c:pt>
                  <c:pt idx="12">
                    <c:v>9.4565240793888748E-3</c:v>
                  </c:pt>
                  <c:pt idx="13">
                    <c:v>9.2349396896829437E-3</c:v>
                  </c:pt>
                  <c:pt idx="14">
                    <c:v>1.0017796314120236E-2</c:v>
                  </c:pt>
                  <c:pt idx="15">
                    <c:v>9.4210467260090695E-3</c:v>
                  </c:pt>
                  <c:pt idx="16">
                    <c:v>3.1682775676299992E-2</c:v>
                  </c:pt>
                  <c:pt idx="17">
                    <c:v>1.1800375282237595E-2</c:v>
                  </c:pt>
                  <c:pt idx="18">
                    <c:v>1.5443531282256695E-2</c:v>
                  </c:pt>
                  <c:pt idx="19">
                    <c:v>9.7705418900251532E-3</c:v>
                  </c:pt>
                  <c:pt idx="20">
                    <c:v>8.0495308689056879E-3</c:v>
                  </c:pt>
                  <c:pt idx="21">
                    <c:v>1.1070427461755928E-2</c:v>
                  </c:pt>
                </c:numCache>
              </c:numRef>
            </c:plus>
            <c:minus>
              <c:numRef>
                <c:f>Blad1!$M$27:$M$48</c:f>
                <c:numCache>
                  <c:formatCode>General</c:formatCode>
                  <c:ptCount val="22"/>
                  <c:pt idx="0">
                    <c:v>4.0975277091102654E-3</c:v>
                  </c:pt>
                  <c:pt idx="1">
                    <c:v>1.2761698429850905E-2</c:v>
                  </c:pt>
                  <c:pt idx="2">
                    <c:v>1.5638428240288035E-2</c:v>
                  </c:pt>
                  <c:pt idx="3">
                    <c:v>1.0694629847413295E-2</c:v>
                  </c:pt>
                  <c:pt idx="4">
                    <c:v>9.9391399069518552E-3</c:v>
                  </c:pt>
                  <c:pt idx="5">
                    <c:v>1.2449315086315686E-2</c:v>
                  </c:pt>
                  <c:pt idx="6">
                    <c:v>4.0573873451029887E-3</c:v>
                  </c:pt>
                  <c:pt idx="7">
                    <c:v>4.8409052454248336E-3</c:v>
                  </c:pt>
                  <c:pt idx="8">
                    <c:v>1.1649879193426737E-2</c:v>
                  </c:pt>
                  <c:pt idx="9">
                    <c:v>1.7800199757102076E-3</c:v>
                  </c:pt>
                  <c:pt idx="10">
                    <c:v>9.9349851243947188E-3</c:v>
                  </c:pt>
                  <c:pt idx="11">
                    <c:v>1.0363545146375955E-2</c:v>
                  </c:pt>
                  <c:pt idx="12">
                    <c:v>9.4565240793888748E-3</c:v>
                  </c:pt>
                  <c:pt idx="13">
                    <c:v>9.2349396896829437E-3</c:v>
                  </c:pt>
                  <c:pt idx="14">
                    <c:v>1.0017796314120236E-2</c:v>
                  </c:pt>
                  <c:pt idx="15">
                    <c:v>9.4210467260090695E-3</c:v>
                  </c:pt>
                  <c:pt idx="16">
                    <c:v>3.1682775676299992E-2</c:v>
                  </c:pt>
                  <c:pt idx="17">
                    <c:v>1.1800375282237595E-2</c:v>
                  </c:pt>
                  <c:pt idx="18">
                    <c:v>1.5443531282256695E-2</c:v>
                  </c:pt>
                  <c:pt idx="19">
                    <c:v>9.7705418900251532E-3</c:v>
                  </c:pt>
                  <c:pt idx="20">
                    <c:v>8.0495308689056879E-3</c:v>
                  </c:pt>
                  <c:pt idx="21">
                    <c:v>1.1070427461755928E-2</c:v>
                  </c:pt>
                </c:numCache>
              </c:numRef>
            </c:minus>
          </c:errBars>
          <c:cat>
            <c:strRef>
              <c:f>Blad1!$K$27:$K$48</c:f>
              <c:strCache>
                <c:ptCount val="22"/>
                <c:pt idx="0">
                  <c:v>Stockholm</c:v>
                </c:pt>
                <c:pt idx="1">
                  <c:v>Norrbotten</c:v>
                </c:pt>
                <c:pt idx="2">
                  <c:v>Blekinge</c:v>
                </c:pt>
                <c:pt idx="3">
                  <c:v>Dalarna</c:v>
                </c:pt>
                <c:pt idx="4">
                  <c:v>Gävleborg</c:v>
                </c:pt>
                <c:pt idx="5">
                  <c:v>Uppsala</c:v>
                </c:pt>
                <c:pt idx="6">
                  <c:v>Västra Götaland</c:v>
                </c:pt>
                <c:pt idx="7">
                  <c:v>Skåne</c:v>
                </c:pt>
                <c:pt idx="8">
                  <c:v>Halland</c:v>
                </c:pt>
                <c:pt idx="9">
                  <c:v>Riket</c:v>
                </c:pt>
                <c:pt idx="10">
                  <c:v>Västmanland</c:v>
                </c:pt>
                <c:pt idx="11">
                  <c:v>Västernorrland</c:v>
                </c:pt>
                <c:pt idx="12">
                  <c:v>Värmland</c:v>
                </c:pt>
                <c:pt idx="13">
                  <c:v>Jönköping</c:v>
                </c:pt>
                <c:pt idx="14">
                  <c:v>Sörmland</c:v>
                </c:pt>
                <c:pt idx="15">
                  <c:v>Örebro</c:v>
                </c:pt>
                <c:pt idx="16">
                  <c:v>Gotland</c:v>
                </c:pt>
                <c:pt idx="17">
                  <c:v>Västerbotten</c:v>
                </c:pt>
                <c:pt idx="18">
                  <c:v>Jämtland</c:v>
                </c:pt>
                <c:pt idx="19">
                  <c:v>Kalmar</c:v>
                </c:pt>
                <c:pt idx="20">
                  <c:v>Östergötland</c:v>
                </c:pt>
                <c:pt idx="21">
                  <c:v>Kronoberg</c:v>
                </c:pt>
              </c:strCache>
            </c:strRef>
          </c:cat>
          <c:val>
            <c:numRef>
              <c:f>Blad1!$H$27:$H$48</c:f>
              <c:numCache>
                <c:formatCode>General</c:formatCode>
                <c:ptCount val="22"/>
                <c:pt idx="0">
                  <c:v>0.56468585779663927</c:v>
                </c:pt>
                <c:pt idx="1">
                  <c:v>0.56870733990277877</c:v>
                </c:pt>
                <c:pt idx="2">
                  <c:v>0.57219738986402047</c:v>
                </c:pt>
                <c:pt idx="3">
                  <c:v>0.58821903445591273</c:v>
                </c:pt>
                <c:pt idx="4">
                  <c:v>0.58935702145387892</c:v>
                </c:pt>
                <c:pt idx="5">
                  <c:v>0.59089993281790232</c:v>
                </c:pt>
                <c:pt idx="6">
                  <c:v>0.6043113007456552</c:v>
                </c:pt>
                <c:pt idx="7">
                  <c:v>0.60764618322002129</c:v>
                </c:pt>
                <c:pt idx="8">
                  <c:v>0.60788147612337118</c:v>
                </c:pt>
                <c:pt idx="9">
                  <c:v>0.60901526693782815</c:v>
                </c:pt>
                <c:pt idx="10">
                  <c:v>0.62149051180355663</c:v>
                </c:pt>
                <c:pt idx="11">
                  <c:v>0.62208830440720353</c:v>
                </c:pt>
                <c:pt idx="12">
                  <c:v>0.63003258772060644</c:v>
                </c:pt>
                <c:pt idx="13">
                  <c:v>0.63104073789274762</c:v>
                </c:pt>
                <c:pt idx="14">
                  <c:v>0.63915432776884074</c:v>
                </c:pt>
                <c:pt idx="15">
                  <c:v>0.64345132432965846</c:v>
                </c:pt>
                <c:pt idx="16">
                  <c:v>0.64380069731626799</c:v>
                </c:pt>
                <c:pt idx="17">
                  <c:v>0.64869312539122148</c:v>
                </c:pt>
                <c:pt idx="18">
                  <c:v>0.66066007147138306</c:v>
                </c:pt>
                <c:pt idx="19">
                  <c:v>0.66254009745759224</c:v>
                </c:pt>
                <c:pt idx="20">
                  <c:v>0.67643098393229295</c:v>
                </c:pt>
                <c:pt idx="21">
                  <c:v>0.68511990523741106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40992"/>
        <c:axId val="59542528"/>
      </c:barChart>
      <c:catAx>
        <c:axId val="595409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9542528"/>
        <c:crosses val="autoZero"/>
        <c:auto val="1"/>
        <c:lblAlgn val="ctr"/>
        <c:lblOffset val="100"/>
        <c:noMultiLvlLbl val="0"/>
      </c:catAx>
      <c:valAx>
        <c:axId val="59542528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9540992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17541557305338E-2"/>
          <c:y val="0.16102633238529196"/>
          <c:w val="0.9025269028871391"/>
          <c:h val="0.721172325022583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8"/>
            <c:invertIfNegative val="0"/>
            <c:bubble3D val="0"/>
            <c:spPr>
              <a:solidFill>
                <a:srgbClr val="E98500"/>
              </a:solidFill>
              <a:ln>
                <a:solidFill>
                  <a:sysClr val="windowText" lastClr="000000"/>
                </a:solidFill>
              </a:ln>
            </c:spPr>
          </c:dPt>
          <c:errBars>
            <c:errBarType val="both"/>
            <c:errValType val="cust"/>
            <c:noEndCap val="1"/>
            <c:plus>
              <c:numRef>
                <c:f>Blad1!$M$53:$M$74</c:f>
                <c:numCache>
                  <c:formatCode>General</c:formatCode>
                  <c:ptCount val="22"/>
                  <c:pt idx="0">
                    <c:v>3.7926907710434409E-2</c:v>
                  </c:pt>
                  <c:pt idx="1">
                    <c:v>1.9755531438568581E-2</c:v>
                  </c:pt>
                  <c:pt idx="2">
                    <c:v>4.1516147769799797E-2</c:v>
                  </c:pt>
                  <c:pt idx="3">
                    <c:v>4.6927710160908534E-2</c:v>
                  </c:pt>
                  <c:pt idx="4">
                    <c:v>5.2337486918182193E-2</c:v>
                  </c:pt>
                  <c:pt idx="5">
                    <c:v>1.8339026480977925E-2</c:v>
                  </c:pt>
                  <c:pt idx="6">
                    <c:v>4.1658577310596571E-2</c:v>
                  </c:pt>
                  <c:pt idx="7">
                    <c:v>2.1979119099258503E-2</c:v>
                  </c:pt>
                  <c:pt idx="8">
                    <c:v>7.507771751341554E-3</c:v>
                  </c:pt>
                  <c:pt idx="9">
                    <c:v>4.3098419758577297E-2</c:v>
                  </c:pt>
                  <c:pt idx="10">
                    <c:v>4.8393213954046894E-2</c:v>
                  </c:pt>
                  <c:pt idx="11">
                    <c:v>6.0019061646703287E-2</c:v>
                  </c:pt>
                  <c:pt idx="12">
                    <c:v>3.912232092785032E-2</c:v>
                  </c:pt>
                  <c:pt idx="13">
                    <c:v>4.9588340987347546E-2</c:v>
                  </c:pt>
                  <c:pt idx="14">
                    <c:v>4.7423733610291723E-2</c:v>
                  </c:pt>
                  <c:pt idx="15">
                    <c:v>4.154967199269901E-2</c:v>
                  </c:pt>
                  <c:pt idx="16">
                    <c:v>2.8562014709918787E-2</c:v>
                  </c:pt>
                  <c:pt idx="17">
                    <c:v>3.8420521668918066E-2</c:v>
                  </c:pt>
                  <c:pt idx="18">
                    <c:v>4.0674686800386294E-2</c:v>
                  </c:pt>
                  <c:pt idx="19">
                    <c:v>3.228674964177225E-2</c:v>
                  </c:pt>
                  <c:pt idx="20">
                    <c:v>4.0224069522541109E-2</c:v>
                  </c:pt>
                  <c:pt idx="21">
                    <c:v>6.53062076891847E-2</c:v>
                  </c:pt>
                </c:numCache>
              </c:numRef>
            </c:plus>
            <c:minus>
              <c:numRef>
                <c:f>Blad1!$M$53:$M$74</c:f>
                <c:numCache>
                  <c:formatCode>General</c:formatCode>
                  <c:ptCount val="22"/>
                  <c:pt idx="0">
                    <c:v>3.7926907710434409E-2</c:v>
                  </c:pt>
                  <c:pt idx="1">
                    <c:v>1.9755531438568581E-2</c:v>
                  </c:pt>
                  <c:pt idx="2">
                    <c:v>4.1516147769799797E-2</c:v>
                  </c:pt>
                  <c:pt idx="3">
                    <c:v>4.6927710160908534E-2</c:v>
                  </c:pt>
                  <c:pt idx="4">
                    <c:v>5.2337486918182193E-2</c:v>
                  </c:pt>
                  <c:pt idx="5">
                    <c:v>1.8339026480977925E-2</c:v>
                  </c:pt>
                  <c:pt idx="6">
                    <c:v>4.1658577310596571E-2</c:v>
                  </c:pt>
                  <c:pt idx="7">
                    <c:v>2.1979119099258503E-2</c:v>
                  </c:pt>
                  <c:pt idx="8">
                    <c:v>7.507771751341554E-3</c:v>
                  </c:pt>
                  <c:pt idx="9">
                    <c:v>4.3098419758577297E-2</c:v>
                  </c:pt>
                  <c:pt idx="10">
                    <c:v>4.8393213954046894E-2</c:v>
                  </c:pt>
                  <c:pt idx="11">
                    <c:v>6.0019061646703287E-2</c:v>
                  </c:pt>
                  <c:pt idx="12">
                    <c:v>3.912232092785032E-2</c:v>
                  </c:pt>
                  <c:pt idx="13">
                    <c:v>4.9588340987347546E-2</c:v>
                  </c:pt>
                  <c:pt idx="14">
                    <c:v>4.7423733610291723E-2</c:v>
                  </c:pt>
                  <c:pt idx="15">
                    <c:v>4.154967199269901E-2</c:v>
                  </c:pt>
                  <c:pt idx="16">
                    <c:v>2.8562014709918787E-2</c:v>
                  </c:pt>
                  <c:pt idx="17">
                    <c:v>3.8420521668918066E-2</c:v>
                  </c:pt>
                  <c:pt idx="18">
                    <c:v>4.0674686800386294E-2</c:v>
                  </c:pt>
                  <c:pt idx="19">
                    <c:v>3.228674964177225E-2</c:v>
                  </c:pt>
                  <c:pt idx="20">
                    <c:v>4.0224069522541109E-2</c:v>
                  </c:pt>
                  <c:pt idx="21">
                    <c:v>6.53062076891847E-2</c:v>
                  </c:pt>
                </c:numCache>
              </c:numRef>
            </c:minus>
          </c:errBars>
          <c:cat>
            <c:strRef>
              <c:f>Blad1!$K$53:$K$74</c:f>
              <c:strCache>
                <c:ptCount val="22"/>
                <c:pt idx="0">
                  <c:v>Uppsala</c:v>
                </c:pt>
                <c:pt idx="1">
                  <c:v>Stockholm</c:v>
                </c:pt>
                <c:pt idx="2">
                  <c:v>Dalarna</c:v>
                </c:pt>
                <c:pt idx="3">
                  <c:v>Västerbotten</c:v>
                </c:pt>
                <c:pt idx="4">
                  <c:v>Norrbotten</c:v>
                </c:pt>
                <c:pt idx="5">
                  <c:v>Västra Götaland</c:v>
                </c:pt>
                <c:pt idx="6">
                  <c:v>Gävleborg</c:v>
                </c:pt>
                <c:pt idx="7">
                  <c:v>Skåne</c:v>
                </c:pt>
                <c:pt idx="8">
                  <c:v>Riket</c:v>
                </c:pt>
                <c:pt idx="9">
                  <c:v>Halland</c:v>
                </c:pt>
                <c:pt idx="10">
                  <c:v>Kalmar</c:v>
                </c:pt>
                <c:pt idx="11">
                  <c:v>Jämtland</c:v>
                </c:pt>
                <c:pt idx="12">
                  <c:v>Värmland</c:v>
                </c:pt>
                <c:pt idx="13">
                  <c:v>Kronoberg</c:v>
                </c:pt>
                <c:pt idx="14">
                  <c:v>Västmanland</c:v>
                </c:pt>
                <c:pt idx="15">
                  <c:v>Västernorrland</c:v>
                </c:pt>
                <c:pt idx="16">
                  <c:v>Östergötland</c:v>
                </c:pt>
                <c:pt idx="17">
                  <c:v>Jönköping</c:v>
                </c:pt>
                <c:pt idx="18">
                  <c:v>Blekinge</c:v>
                </c:pt>
                <c:pt idx="19">
                  <c:v>Örebro</c:v>
                </c:pt>
                <c:pt idx="20">
                  <c:v>Sörmland</c:v>
                </c:pt>
                <c:pt idx="21">
                  <c:v>Gotland</c:v>
                </c:pt>
              </c:strCache>
            </c:strRef>
          </c:cat>
          <c:val>
            <c:numRef>
              <c:f>Blad1!$H$53:$H$74</c:f>
              <c:numCache>
                <c:formatCode>General</c:formatCode>
                <c:ptCount val="22"/>
                <c:pt idx="0">
                  <c:v>0.59500523409006889</c:v>
                </c:pt>
                <c:pt idx="1">
                  <c:v>0.60400051356258577</c:v>
                </c:pt>
                <c:pt idx="2">
                  <c:v>0.62264948827134559</c:v>
                </c:pt>
                <c:pt idx="3">
                  <c:v>0.63708041666000792</c:v>
                </c:pt>
                <c:pt idx="4">
                  <c:v>0.63802761507716366</c:v>
                </c:pt>
                <c:pt idx="5">
                  <c:v>0.64592146979112597</c:v>
                </c:pt>
                <c:pt idx="6">
                  <c:v>0.64720583671597154</c:v>
                </c:pt>
                <c:pt idx="7">
                  <c:v>0.64864371876391758</c:v>
                </c:pt>
                <c:pt idx="8">
                  <c:v>0.65425842964141123</c:v>
                </c:pt>
                <c:pt idx="9">
                  <c:v>0.65875630182920597</c:v>
                </c:pt>
                <c:pt idx="10">
                  <c:v>0.65920898587033161</c:v>
                </c:pt>
                <c:pt idx="11">
                  <c:v>0.66197811434469256</c:v>
                </c:pt>
                <c:pt idx="12">
                  <c:v>0.67720110847649839</c:v>
                </c:pt>
                <c:pt idx="13">
                  <c:v>0.67994136817899931</c:v>
                </c:pt>
                <c:pt idx="14">
                  <c:v>0.6846868784924165</c:v>
                </c:pt>
                <c:pt idx="15">
                  <c:v>0.69202718853461553</c:v>
                </c:pt>
                <c:pt idx="16">
                  <c:v>0.698292600176599</c:v>
                </c:pt>
                <c:pt idx="17">
                  <c:v>0.70601281019543161</c:v>
                </c:pt>
                <c:pt idx="18">
                  <c:v>0.70680104943202626</c:v>
                </c:pt>
                <c:pt idx="19">
                  <c:v>0.70991364775643251</c:v>
                </c:pt>
                <c:pt idx="20">
                  <c:v>0.71394321895020785</c:v>
                </c:pt>
                <c:pt idx="21">
                  <c:v>0.76964094900918456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370368"/>
        <c:axId val="215384448"/>
      </c:barChart>
      <c:catAx>
        <c:axId val="21537036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5384448"/>
        <c:crosses val="autoZero"/>
        <c:auto val="1"/>
        <c:lblAlgn val="ctr"/>
        <c:lblOffset val="100"/>
        <c:noMultiLvlLbl val="0"/>
      </c:catAx>
      <c:valAx>
        <c:axId val="215384448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5370368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95261636702449E-2"/>
          <c:y val="0.22783981357938848"/>
          <c:w val="0.89974906274265176"/>
          <c:h val="0.53776307794461253"/>
        </c:manualLayout>
      </c:layout>
      <c:lineChart>
        <c:grouping val="standard"/>
        <c:varyColors val="0"/>
        <c:ser>
          <c:idx val="0"/>
          <c:order val="0"/>
          <c:tx>
            <c:strRef>
              <c:f>'[Diagram i Microsoft Word]Blad1'!$E$2</c:f>
              <c:strCache>
                <c:ptCount val="1"/>
                <c:pt idx="0">
                  <c:v>Medicinkliniker, typ 1-diabetes</c:v>
                </c:pt>
              </c:strCache>
            </c:strRef>
          </c:tx>
          <c:spPr>
            <a:ln>
              <a:solidFill>
                <a:srgbClr val="4BACC6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numRef>
              <c:f>'[Diagram i Microsoft Word]Blad1'!$D$2:$D$8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'[Diagram i Microsoft Word]Blad1'!$N$2:$N$8</c:f>
              <c:numCache>
                <c:formatCode>General</c:formatCode>
                <c:ptCount val="7"/>
                <c:pt idx="0">
                  <c:v>0.92741935483870963</c:v>
                </c:pt>
                <c:pt idx="1">
                  <c:v>0.93297402439518584</c:v>
                </c:pt>
                <c:pt idx="2">
                  <c:v>0.93484452883930691</c:v>
                </c:pt>
                <c:pt idx="3">
                  <c:v>0.93525935142701611</c:v>
                </c:pt>
                <c:pt idx="4">
                  <c:v>0.94238371893155493</c:v>
                </c:pt>
                <c:pt idx="5">
                  <c:v>0.94313585534142275</c:v>
                </c:pt>
                <c:pt idx="6">
                  <c:v>0.9441451754090634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'[Diagram i Microsoft Word]Blad1'!$E$9</c:f>
              <c:strCache>
                <c:ptCount val="1"/>
                <c:pt idx="0">
                  <c:v>Medicinkliniker, typ 2-diabetes</c:v>
                </c:pt>
              </c:strCache>
            </c:strRef>
          </c:tx>
          <c:spPr>
            <a:ln>
              <a:solidFill>
                <a:srgbClr val="0070B3"/>
              </a:solidFill>
            </a:ln>
          </c:spPr>
          <c:marker>
            <c:symbol val="none"/>
          </c:marker>
          <c:cat>
            <c:numRef>
              <c:f>'[Diagram i Microsoft Word]Blad1'!$D$2:$D$8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'[Diagram i Microsoft Word]Blad1'!$N$9:$N$15</c:f>
              <c:numCache>
                <c:formatCode>General</c:formatCode>
                <c:ptCount val="7"/>
                <c:pt idx="0">
                  <c:v>0.85605705170310598</c:v>
                </c:pt>
                <c:pt idx="1">
                  <c:v>0.85762144053601341</c:v>
                </c:pt>
                <c:pt idx="2">
                  <c:v>0.8456691432333302</c:v>
                </c:pt>
                <c:pt idx="3">
                  <c:v>0.84800631662060799</c:v>
                </c:pt>
                <c:pt idx="4">
                  <c:v>0.85387510858025284</c:v>
                </c:pt>
                <c:pt idx="5">
                  <c:v>0.83865229674584074</c:v>
                </c:pt>
                <c:pt idx="6">
                  <c:v>0.83491062039957942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'[Diagram i Microsoft Word]Blad1'!$E$16</c:f>
              <c:strCache>
                <c:ptCount val="1"/>
                <c:pt idx="0">
                  <c:v>Primärvården</c:v>
                </c:pt>
              </c:strCache>
            </c:strRef>
          </c:tx>
          <c:spPr>
            <a:ln>
              <a:solidFill>
                <a:srgbClr val="D3BF96"/>
              </a:solidFill>
            </a:ln>
          </c:spPr>
          <c:marker>
            <c:symbol val="none"/>
          </c:marker>
          <c:cat>
            <c:numRef>
              <c:f>'[Diagram i Microsoft Word]Blad1'!$D$2:$D$8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'[Diagram i Microsoft Word]Blad1'!$N$16:$N$22</c:f>
              <c:numCache>
                <c:formatCode>General</c:formatCode>
                <c:ptCount val="7"/>
                <c:pt idx="0">
                  <c:v>0.91333748554141825</c:v>
                </c:pt>
                <c:pt idx="1">
                  <c:v>0.9165588140130011</c:v>
                </c:pt>
                <c:pt idx="2">
                  <c:v>0.90918948746246442</c:v>
                </c:pt>
                <c:pt idx="3">
                  <c:v>0.91781454659430217</c:v>
                </c:pt>
                <c:pt idx="4">
                  <c:v>0.91889776516199051</c:v>
                </c:pt>
                <c:pt idx="5">
                  <c:v>0.91977138470068887</c:v>
                </c:pt>
                <c:pt idx="6">
                  <c:v>0.9229764308310211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793792"/>
        <c:axId val="59795712"/>
      </c:lineChart>
      <c:catAx>
        <c:axId val="59793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sv-SE" b="0"/>
                  <a:t>År</a:t>
                </a:r>
              </a:p>
            </c:rich>
          </c:tx>
          <c:layout>
            <c:manualLayout>
              <c:xMode val="edge"/>
              <c:yMode val="edge"/>
              <c:x val="0.93166102664839856"/>
              <c:y val="0.780477428203200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9795712"/>
        <c:crosses val="autoZero"/>
        <c:auto val="1"/>
        <c:lblAlgn val="ctr"/>
        <c:lblOffset val="100"/>
        <c:noMultiLvlLbl val="0"/>
      </c:catAx>
      <c:valAx>
        <c:axId val="59795712"/>
        <c:scaling>
          <c:orientation val="minMax"/>
          <c:max val="1"/>
          <c:min val="0.70000000000000007"/>
        </c:scaling>
        <c:delete val="0"/>
        <c:axPos val="l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9793792"/>
        <c:crosses val="autoZero"/>
        <c:crossBetween val="between"/>
        <c:majorUnit val="5.000000000000001E-2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29644969378827646"/>
          <c:y val="0.81825678040244965"/>
          <c:w val="0.40710061242344708"/>
          <c:h val="9.145985630077863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17541557305338E-2"/>
          <c:y val="0.20347211814482194"/>
          <c:w val="0.9025269028871391"/>
          <c:h val="0.683210073667585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11"/>
            <c:invertIfNegative val="0"/>
            <c:bubble3D val="0"/>
            <c:spPr>
              <a:solidFill>
                <a:srgbClr val="F79646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3"/>
            <c:invertIfNegative val="0"/>
            <c:bubble3D val="0"/>
          </c:dPt>
          <c:errBars>
            <c:errBarType val="both"/>
            <c:errValType val="cust"/>
            <c:noEndCap val="1"/>
            <c:plus>
              <c:numRef>
                <c:f>Blad1!$L$120:$L$141</c:f>
                <c:numCache>
                  <c:formatCode>General</c:formatCode>
                  <c:ptCount val="22"/>
                  <c:pt idx="0">
                    <c:v>2.1317103319249298E-2</c:v>
                  </c:pt>
                  <c:pt idx="1">
                    <c:v>8.0356657720583313E-3</c:v>
                  </c:pt>
                  <c:pt idx="2">
                    <c:v>2.4307649790895551E-2</c:v>
                  </c:pt>
                  <c:pt idx="3">
                    <c:v>8.144689079308827E-3</c:v>
                  </c:pt>
                  <c:pt idx="4">
                    <c:v>1.0051417620169652E-2</c:v>
                  </c:pt>
                  <c:pt idx="5">
                    <c:v>7.3509929513330702E-3</c:v>
                  </c:pt>
                  <c:pt idx="6">
                    <c:v>8.4960402327548395E-3</c:v>
                  </c:pt>
                  <c:pt idx="7">
                    <c:v>3.393030228742109E-3</c:v>
                  </c:pt>
                  <c:pt idx="8">
                    <c:v>7.3675466605903853E-3</c:v>
                  </c:pt>
                  <c:pt idx="9">
                    <c:v>7.5764471448506151E-3</c:v>
                  </c:pt>
                  <c:pt idx="10">
                    <c:v>6.2443308785086922E-3</c:v>
                  </c:pt>
                  <c:pt idx="11">
                    <c:v>1.1941322717371886E-3</c:v>
                  </c:pt>
                  <c:pt idx="12">
                    <c:v>3.0204940310269604E-3</c:v>
                  </c:pt>
                  <c:pt idx="13">
                    <c:v>5.6476584791777772E-3</c:v>
                  </c:pt>
                  <c:pt idx="14">
                    <c:v>6.1899813630700755E-3</c:v>
                  </c:pt>
                  <c:pt idx="15">
                    <c:v>7.3310370734311686E-3</c:v>
                  </c:pt>
                  <c:pt idx="16">
                    <c:v>7.2965086756827868E-3</c:v>
                  </c:pt>
                  <c:pt idx="17">
                    <c:v>2.3256609480252115E-3</c:v>
                  </c:pt>
                  <c:pt idx="18">
                    <c:v>4.6511077356822493E-3</c:v>
                  </c:pt>
                  <c:pt idx="19">
                    <c:v>7.364638582168302E-3</c:v>
                  </c:pt>
                  <c:pt idx="20">
                    <c:v>5.8331286867612667E-3</c:v>
                  </c:pt>
                  <c:pt idx="21">
                    <c:v>4.7600487581632728E-3</c:v>
                  </c:pt>
                </c:numCache>
              </c:numRef>
            </c:plus>
            <c:minus>
              <c:numRef>
                <c:f>Blad1!$L$120:$L$141</c:f>
                <c:numCache>
                  <c:formatCode>General</c:formatCode>
                  <c:ptCount val="22"/>
                  <c:pt idx="0">
                    <c:v>2.1317103319249298E-2</c:v>
                  </c:pt>
                  <c:pt idx="1">
                    <c:v>8.0356657720583313E-3</c:v>
                  </c:pt>
                  <c:pt idx="2">
                    <c:v>2.4307649790895551E-2</c:v>
                  </c:pt>
                  <c:pt idx="3">
                    <c:v>8.144689079308827E-3</c:v>
                  </c:pt>
                  <c:pt idx="4">
                    <c:v>1.0051417620169652E-2</c:v>
                  </c:pt>
                  <c:pt idx="5">
                    <c:v>7.3509929513330702E-3</c:v>
                  </c:pt>
                  <c:pt idx="6">
                    <c:v>8.4960402327548395E-3</c:v>
                  </c:pt>
                  <c:pt idx="7">
                    <c:v>3.393030228742109E-3</c:v>
                  </c:pt>
                  <c:pt idx="8">
                    <c:v>7.3675466605903853E-3</c:v>
                  </c:pt>
                  <c:pt idx="9">
                    <c:v>7.5764471448506151E-3</c:v>
                  </c:pt>
                  <c:pt idx="10">
                    <c:v>6.2443308785086922E-3</c:v>
                  </c:pt>
                  <c:pt idx="11">
                    <c:v>1.1941322717371886E-3</c:v>
                  </c:pt>
                  <c:pt idx="12">
                    <c:v>3.0204940310269604E-3</c:v>
                  </c:pt>
                  <c:pt idx="13">
                    <c:v>5.6476584791777772E-3</c:v>
                  </c:pt>
                  <c:pt idx="14">
                    <c:v>6.1899813630700755E-3</c:v>
                  </c:pt>
                  <c:pt idx="15">
                    <c:v>7.3310370734311686E-3</c:v>
                  </c:pt>
                  <c:pt idx="16">
                    <c:v>7.2965086756827868E-3</c:v>
                  </c:pt>
                  <c:pt idx="17">
                    <c:v>2.3256609480252115E-3</c:v>
                  </c:pt>
                  <c:pt idx="18">
                    <c:v>4.6511077356822493E-3</c:v>
                  </c:pt>
                  <c:pt idx="19">
                    <c:v>7.364638582168302E-3</c:v>
                  </c:pt>
                  <c:pt idx="20">
                    <c:v>5.8331286867612667E-3</c:v>
                  </c:pt>
                  <c:pt idx="21">
                    <c:v>4.7600487581632728E-3</c:v>
                  </c:pt>
                </c:numCache>
              </c:numRef>
            </c:minus>
          </c:errBars>
          <c:cat>
            <c:strRef>
              <c:f>Blad1!$M$120:$M$141</c:f>
              <c:strCache>
                <c:ptCount val="22"/>
                <c:pt idx="0">
                  <c:v>Jämtland</c:v>
                </c:pt>
                <c:pt idx="1">
                  <c:v>Örebro</c:v>
                </c:pt>
                <c:pt idx="2">
                  <c:v>Gotland</c:v>
                </c:pt>
                <c:pt idx="3">
                  <c:v>Västernorrland</c:v>
                </c:pt>
                <c:pt idx="4">
                  <c:v>Blekinge</c:v>
                </c:pt>
                <c:pt idx="5">
                  <c:v>Sörmland</c:v>
                </c:pt>
                <c:pt idx="6">
                  <c:v>Halland</c:v>
                </c:pt>
                <c:pt idx="7">
                  <c:v>Skåne</c:v>
                </c:pt>
                <c:pt idx="8">
                  <c:v>Kalmar</c:v>
                </c:pt>
                <c:pt idx="9">
                  <c:v>Norrbotten</c:v>
                </c:pt>
                <c:pt idx="10">
                  <c:v>Värmland</c:v>
                </c:pt>
                <c:pt idx="11">
                  <c:v>Riket</c:v>
                </c:pt>
                <c:pt idx="12">
                  <c:v>Stockholm</c:v>
                </c:pt>
                <c:pt idx="13">
                  <c:v>Jönköping</c:v>
                </c:pt>
                <c:pt idx="14">
                  <c:v>Gävleborg</c:v>
                </c:pt>
                <c:pt idx="15">
                  <c:v>Uppsala</c:v>
                </c:pt>
                <c:pt idx="16">
                  <c:v>Västerbotten</c:v>
                </c:pt>
                <c:pt idx="17">
                  <c:v>Västra Götaland</c:v>
                </c:pt>
                <c:pt idx="18">
                  <c:v>Östergötland</c:v>
                </c:pt>
                <c:pt idx="19">
                  <c:v>Dalarna</c:v>
                </c:pt>
                <c:pt idx="20">
                  <c:v>Västmanland</c:v>
                </c:pt>
                <c:pt idx="21">
                  <c:v>Kronoberg</c:v>
                </c:pt>
              </c:strCache>
            </c:strRef>
          </c:cat>
          <c:val>
            <c:numRef>
              <c:f>Blad1!$I$120:$I$141</c:f>
              <c:numCache>
                <c:formatCode>General</c:formatCode>
                <c:ptCount val="22"/>
                <c:pt idx="0">
                  <c:v>0.78323241146015499</c:v>
                </c:pt>
                <c:pt idx="1">
                  <c:v>0.85881374536222421</c:v>
                </c:pt>
                <c:pt idx="2">
                  <c:v>0.87956877090827779</c:v>
                </c:pt>
                <c:pt idx="3">
                  <c:v>0.8996938384023675</c:v>
                </c:pt>
                <c:pt idx="4">
                  <c:v>0.90319051055147226</c:v>
                </c:pt>
                <c:pt idx="5">
                  <c:v>0.90385799294065894</c:v>
                </c:pt>
                <c:pt idx="6">
                  <c:v>0.91167391286398258</c:v>
                </c:pt>
                <c:pt idx="7">
                  <c:v>0.918368159971094</c:v>
                </c:pt>
                <c:pt idx="8">
                  <c:v>0.91883045665889918</c:v>
                </c:pt>
                <c:pt idx="9">
                  <c:v>0.92032645637389687</c:v>
                </c:pt>
                <c:pt idx="10">
                  <c:v>0.92455033333559644</c:v>
                </c:pt>
                <c:pt idx="11">
                  <c:v>0.9251527644617189</c:v>
                </c:pt>
                <c:pt idx="12">
                  <c:v>0.92643495341698368</c:v>
                </c:pt>
                <c:pt idx="13">
                  <c:v>0.92697061824996341</c:v>
                </c:pt>
                <c:pt idx="14">
                  <c:v>0.92906999889752739</c:v>
                </c:pt>
                <c:pt idx="15">
                  <c:v>0.93010948399928661</c:v>
                </c:pt>
                <c:pt idx="16">
                  <c:v>0.9360977602224102</c:v>
                </c:pt>
                <c:pt idx="17">
                  <c:v>0.94053749311490908</c:v>
                </c:pt>
                <c:pt idx="18">
                  <c:v>0.94226307100516826</c:v>
                </c:pt>
                <c:pt idx="19">
                  <c:v>0.95002909193643803</c:v>
                </c:pt>
                <c:pt idx="20">
                  <c:v>0.95173326095929123</c:v>
                </c:pt>
                <c:pt idx="21">
                  <c:v>0.96781803981852099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821440"/>
        <c:axId val="215696512"/>
      </c:barChart>
      <c:catAx>
        <c:axId val="59821440"/>
        <c:scaling>
          <c:orientation val="minMax"/>
        </c:scaling>
        <c:delete val="0"/>
        <c:axPos val="l"/>
        <c:majorTickMark val="in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5696512"/>
        <c:crosses val="autoZero"/>
        <c:auto val="1"/>
        <c:lblAlgn val="ctr"/>
        <c:lblOffset val="100"/>
        <c:noMultiLvlLbl val="0"/>
      </c:catAx>
      <c:valAx>
        <c:axId val="215696512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9821440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4847815075747"/>
          <c:y val="0.20350847720271861"/>
          <c:w val="0.80895961688999396"/>
          <c:h val="0.6885976319330485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11"/>
            <c:invertIfNegative val="0"/>
            <c:bubble3D val="0"/>
            <c:spPr>
              <a:solidFill>
                <a:srgbClr val="F79646"/>
              </a:solidFill>
              <a:ln>
                <a:solidFill>
                  <a:sysClr val="windowText" lastClr="000000"/>
                </a:solidFill>
              </a:ln>
            </c:spPr>
          </c:dPt>
          <c:errBars>
            <c:errBarType val="both"/>
            <c:errValType val="cust"/>
            <c:noEndCap val="1"/>
            <c:plus>
              <c:numRef>
                <c:f>Blad1!$L$96:$L$117</c:f>
                <c:numCache>
                  <c:formatCode>General</c:formatCode>
                  <c:ptCount val="22"/>
                  <c:pt idx="0">
                    <c:v>0.214503145912122</c:v>
                  </c:pt>
                  <c:pt idx="1">
                    <c:v>4.4443273191011566E-2</c:v>
                  </c:pt>
                  <c:pt idx="2">
                    <c:v>5.1597214238141682E-2</c:v>
                  </c:pt>
                  <c:pt idx="3">
                    <c:v>2.2256447045160596E-2</c:v>
                  </c:pt>
                  <c:pt idx="4">
                    <c:v>3.0002789484325592E-2</c:v>
                  </c:pt>
                  <c:pt idx="5">
                    <c:v>3.4073146987776609E-2</c:v>
                  </c:pt>
                  <c:pt idx="6">
                    <c:v>1.1063460772919741E-2</c:v>
                  </c:pt>
                  <c:pt idx="7">
                    <c:v>2.9134929712129758E-2</c:v>
                  </c:pt>
                  <c:pt idx="8">
                    <c:v>2.2907998109902683E-2</c:v>
                  </c:pt>
                  <c:pt idx="9">
                    <c:v>1.3134449706513373E-2</c:v>
                  </c:pt>
                  <c:pt idx="10">
                    <c:v>2.7451992127233961E-2</c:v>
                  </c:pt>
                  <c:pt idx="11">
                    <c:v>4.5507468499799593E-3</c:v>
                  </c:pt>
                  <c:pt idx="12">
                    <c:v>2.7141262796503935E-2</c:v>
                  </c:pt>
                  <c:pt idx="13">
                    <c:v>2.8853178496708553E-2</c:v>
                  </c:pt>
                  <c:pt idx="14">
                    <c:v>2.3807191709800148E-2</c:v>
                  </c:pt>
                  <c:pt idx="15">
                    <c:v>4.0372949290355294E-2</c:v>
                  </c:pt>
                  <c:pt idx="16">
                    <c:v>2.7677290944857373E-2</c:v>
                  </c:pt>
                  <c:pt idx="17">
                    <c:v>2.0607648554276797E-2</c:v>
                  </c:pt>
                  <c:pt idx="18">
                    <c:v>1.9364033175805196E-2</c:v>
                  </c:pt>
                  <c:pt idx="19">
                    <c:v>1.8943086822602428E-2</c:v>
                  </c:pt>
                  <c:pt idx="20">
                    <c:v>8.4530364307655054E-3</c:v>
                  </c:pt>
                  <c:pt idx="21">
                    <c:v>1.7594235185940766E-2</c:v>
                  </c:pt>
                </c:numCache>
              </c:numRef>
            </c:plus>
            <c:minus>
              <c:numRef>
                <c:f>Blad1!$L$96:$L$117</c:f>
                <c:numCache>
                  <c:formatCode>General</c:formatCode>
                  <c:ptCount val="22"/>
                  <c:pt idx="0">
                    <c:v>0.214503145912122</c:v>
                  </c:pt>
                  <c:pt idx="1">
                    <c:v>4.4443273191011566E-2</c:v>
                  </c:pt>
                  <c:pt idx="2">
                    <c:v>5.1597214238141682E-2</c:v>
                  </c:pt>
                  <c:pt idx="3">
                    <c:v>2.2256447045160596E-2</c:v>
                  </c:pt>
                  <c:pt idx="4">
                    <c:v>3.0002789484325592E-2</c:v>
                  </c:pt>
                  <c:pt idx="5">
                    <c:v>3.4073146987776609E-2</c:v>
                  </c:pt>
                  <c:pt idx="6">
                    <c:v>1.1063460772919741E-2</c:v>
                  </c:pt>
                  <c:pt idx="7">
                    <c:v>2.9134929712129758E-2</c:v>
                  </c:pt>
                  <c:pt idx="8">
                    <c:v>2.2907998109902683E-2</c:v>
                  </c:pt>
                  <c:pt idx="9">
                    <c:v>1.3134449706513373E-2</c:v>
                  </c:pt>
                  <c:pt idx="10">
                    <c:v>2.7451992127233961E-2</c:v>
                  </c:pt>
                  <c:pt idx="11">
                    <c:v>4.5507468499799593E-3</c:v>
                  </c:pt>
                  <c:pt idx="12">
                    <c:v>2.7141262796503935E-2</c:v>
                  </c:pt>
                  <c:pt idx="13">
                    <c:v>2.8853178496708553E-2</c:v>
                  </c:pt>
                  <c:pt idx="14">
                    <c:v>2.3807191709800148E-2</c:v>
                  </c:pt>
                  <c:pt idx="15">
                    <c:v>4.0372949290355294E-2</c:v>
                  </c:pt>
                  <c:pt idx="16">
                    <c:v>2.7677290944857373E-2</c:v>
                  </c:pt>
                  <c:pt idx="17">
                    <c:v>2.0607648554276797E-2</c:v>
                  </c:pt>
                  <c:pt idx="18">
                    <c:v>1.9364033175805196E-2</c:v>
                  </c:pt>
                  <c:pt idx="19">
                    <c:v>1.8943086822602428E-2</c:v>
                  </c:pt>
                  <c:pt idx="20">
                    <c:v>8.4530364307655054E-3</c:v>
                  </c:pt>
                  <c:pt idx="21">
                    <c:v>1.7594235185940766E-2</c:v>
                  </c:pt>
                </c:numCache>
              </c:numRef>
            </c:minus>
          </c:errBars>
          <c:cat>
            <c:strRef>
              <c:f>Blad1!$M$97:$M$117</c:f>
              <c:strCache>
                <c:ptCount val="21"/>
                <c:pt idx="0">
                  <c:v>Östergötland</c:v>
                </c:pt>
                <c:pt idx="1">
                  <c:v>Halland</c:v>
                </c:pt>
                <c:pt idx="2">
                  <c:v>Örebro</c:v>
                </c:pt>
                <c:pt idx="3">
                  <c:v>Västmanland</c:v>
                </c:pt>
                <c:pt idx="4">
                  <c:v>Kalmar</c:v>
                </c:pt>
                <c:pt idx="5">
                  <c:v>Västra Götaland</c:v>
                </c:pt>
                <c:pt idx="6">
                  <c:v>Sörmland</c:v>
                </c:pt>
                <c:pt idx="7">
                  <c:v>Uppsala</c:v>
                </c:pt>
                <c:pt idx="8">
                  <c:v>Skåne</c:v>
                </c:pt>
                <c:pt idx="9">
                  <c:v>Västernorrland</c:v>
                </c:pt>
                <c:pt idx="10">
                  <c:v>Riket</c:v>
                </c:pt>
                <c:pt idx="11">
                  <c:v>Blekinge</c:v>
                </c:pt>
                <c:pt idx="12">
                  <c:v>Norrbotten</c:v>
                </c:pt>
                <c:pt idx="13">
                  <c:v>Värmland</c:v>
                </c:pt>
                <c:pt idx="14">
                  <c:v>Gotland</c:v>
                </c:pt>
                <c:pt idx="15">
                  <c:v>Västerbotten</c:v>
                </c:pt>
                <c:pt idx="16">
                  <c:v>Dalarna</c:v>
                </c:pt>
                <c:pt idx="17">
                  <c:v>Jönköping</c:v>
                </c:pt>
                <c:pt idx="18">
                  <c:v>Gävleborg</c:v>
                </c:pt>
                <c:pt idx="19">
                  <c:v>Stockholm</c:v>
                </c:pt>
                <c:pt idx="20">
                  <c:v>Kronoberg</c:v>
                </c:pt>
              </c:strCache>
            </c:strRef>
          </c:cat>
          <c:val>
            <c:numRef>
              <c:f>Blad1!$I$97:$I$117</c:f>
              <c:numCache>
                <c:formatCode>General</c:formatCode>
                <c:ptCount val="21"/>
                <c:pt idx="0">
                  <c:v>0.8060128829986688</c:v>
                </c:pt>
                <c:pt idx="1">
                  <c:v>0.85891854639049381</c:v>
                </c:pt>
                <c:pt idx="2">
                  <c:v>0.90625289258730912</c:v>
                </c:pt>
                <c:pt idx="3">
                  <c:v>0.91101198683612861</c:v>
                </c:pt>
                <c:pt idx="4">
                  <c:v>0.91305969154747524</c:v>
                </c:pt>
                <c:pt idx="5">
                  <c:v>0.91454394804519068</c:v>
                </c:pt>
                <c:pt idx="6">
                  <c:v>0.91796166966542281</c:v>
                </c:pt>
                <c:pt idx="7">
                  <c:v>0.92006750269844706</c:v>
                </c:pt>
                <c:pt idx="8">
                  <c:v>0.92134287764137779</c:v>
                </c:pt>
                <c:pt idx="9">
                  <c:v>0.92420477992217653</c:v>
                </c:pt>
                <c:pt idx="10">
                  <c:v>0.92636749139478436</c:v>
                </c:pt>
                <c:pt idx="11">
                  <c:v>0.93050047680049564</c:v>
                </c:pt>
                <c:pt idx="12">
                  <c:v>0.93092129183523697</c:v>
                </c:pt>
                <c:pt idx="13">
                  <c:v>0.93349041461539894</c:v>
                </c:pt>
                <c:pt idx="14">
                  <c:v>0.93502010194098639</c:v>
                </c:pt>
                <c:pt idx="15">
                  <c:v>0.936330461024521</c:v>
                </c:pt>
                <c:pt idx="16">
                  <c:v>0.93950761839904884</c:v>
                </c:pt>
                <c:pt idx="17">
                  <c:v>0.95201332456699106</c:v>
                </c:pt>
                <c:pt idx="18">
                  <c:v>0.95404055732937199</c:v>
                </c:pt>
                <c:pt idx="19">
                  <c:v>0.95570953964816052</c:v>
                </c:pt>
                <c:pt idx="20">
                  <c:v>0.96286753940845604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438080"/>
        <c:axId val="215439616"/>
      </c:barChart>
      <c:catAx>
        <c:axId val="215438080"/>
        <c:scaling>
          <c:orientation val="minMax"/>
        </c:scaling>
        <c:delete val="0"/>
        <c:axPos val="l"/>
        <c:majorTickMark val="in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5439616"/>
        <c:crosses val="autoZero"/>
        <c:auto val="1"/>
        <c:lblAlgn val="ctr"/>
        <c:lblOffset val="100"/>
        <c:noMultiLvlLbl val="0"/>
      </c:catAx>
      <c:valAx>
        <c:axId val="215439616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5438080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95261636702449E-2"/>
          <c:y val="0.20874676303266057"/>
          <c:w val="0.89974906274265176"/>
          <c:h val="0.55685622630504517"/>
        </c:manualLayout>
      </c:layout>
      <c:lineChart>
        <c:grouping val="standard"/>
        <c:varyColors val="0"/>
        <c:ser>
          <c:idx val="0"/>
          <c:order val="0"/>
          <c:tx>
            <c:strRef>
              <c:f>Blad1!$E$2</c:f>
              <c:strCache>
                <c:ptCount val="1"/>
                <c:pt idx="0">
                  <c:v>Medicinkliniker, typ 1-diabetes</c:v>
                </c:pt>
              </c:strCache>
            </c:strRef>
          </c:tx>
          <c:spPr>
            <a:ln>
              <a:solidFill>
                <a:srgbClr val="4BACC6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numRef>
              <c:f>Blad1!$D$2:$D$8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Blad1!$H$2:$H$8</c:f>
              <c:numCache>
                <c:formatCode>General</c:formatCode>
                <c:ptCount val="7"/>
                <c:pt idx="0">
                  <c:v>0.89936042913142145</c:v>
                </c:pt>
                <c:pt idx="1">
                  <c:v>0.90775375398440805</c:v>
                </c:pt>
                <c:pt idx="2">
                  <c:v>0.90533224562444381</c:v>
                </c:pt>
                <c:pt idx="3">
                  <c:v>0.92315600102801332</c:v>
                </c:pt>
                <c:pt idx="4">
                  <c:v>0.92790810548454938</c:v>
                </c:pt>
                <c:pt idx="5">
                  <c:v>0.91574640868682522</c:v>
                </c:pt>
                <c:pt idx="6">
                  <c:v>0.93437828985846294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Blad1!$E$9</c:f>
              <c:strCache>
                <c:ptCount val="1"/>
                <c:pt idx="0">
                  <c:v>Medicinkliniker, typ 2-diabetes</c:v>
                </c:pt>
              </c:strCache>
            </c:strRef>
          </c:tx>
          <c:spPr>
            <a:ln>
              <a:solidFill>
                <a:srgbClr val="0070B3"/>
              </a:solidFill>
            </a:ln>
          </c:spPr>
          <c:marker>
            <c:symbol val="none"/>
          </c:marker>
          <c:val>
            <c:numRef>
              <c:f>Blad1!$H$9:$H$15</c:f>
              <c:numCache>
                <c:formatCode>General</c:formatCode>
                <c:ptCount val="7"/>
                <c:pt idx="0">
                  <c:v>0.89576094510076443</c:v>
                </c:pt>
                <c:pt idx="1">
                  <c:v>0.91433644030181982</c:v>
                </c:pt>
                <c:pt idx="2">
                  <c:v>0.89811719162414216</c:v>
                </c:pt>
                <c:pt idx="3">
                  <c:v>0.91514018691588783</c:v>
                </c:pt>
                <c:pt idx="4">
                  <c:v>0.92503308754017777</c:v>
                </c:pt>
                <c:pt idx="5">
                  <c:v>0.91350979041621572</c:v>
                </c:pt>
                <c:pt idx="6">
                  <c:v>0.92671999999999999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Blad1!$E$16</c:f>
              <c:strCache>
                <c:ptCount val="1"/>
                <c:pt idx="0">
                  <c:v>Primärvården</c:v>
                </c:pt>
              </c:strCache>
            </c:strRef>
          </c:tx>
          <c:spPr>
            <a:ln>
              <a:solidFill>
                <a:srgbClr val="D3BF96"/>
              </a:solidFill>
            </a:ln>
          </c:spPr>
          <c:marker>
            <c:symbol val="none"/>
          </c:marker>
          <c:val>
            <c:numRef>
              <c:f>Blad1!$H$16:$H$22</c:f>
              <c:numCache>
                <c:formatCode>General</c:formatCode>
                <c:ptCount val="7"/>
                <c:pt idx="0">
                  <c:v>0.87717782463260352</c:v>
                </c:pt>
                <c:pt idx="1">
                  <c:v>0.87801625148820173</c:v>
                </c:pt>
                <c:pt idx="2">
                  <c:v>0.8800710475617769</c:v>
                </c:pt>
                <c:pt idx="3">
                  <c:v>0.89453838024786247</c:v>
                </c:pt>
                <c:pt idx="4">
                  <c:v>0.93012708936490307</c:v>
                </c:pt>
                <c:pt idx="5">
                  <c:v>0.93480694495877548</c:v>
                </c:pt>
                <c:pt idx="6">
                  <c:v>0.95455083683460518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755008"/>
        <c:axId val="215757184"/>
      </c:lineChart>
      <c:catAx>
        <c:axId val="215755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sv-SE" b="0"/>
                  <a:t>År</a:t>
                </a:r>
              </a:p>
            </c:rich>
          </c:tx>
          <c:layout>
            <c:manualLayout>
              <c:xMode val="edge"/>
              <c:yMode val="edge"/>
              <c:x val="0.93166102664839856"/>
              <c:y val="0.782081686797849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5757184"/>
        <c:crosses val="autoZero"/>
        <c:auto val="1"/>
        <c:lblAlgn val="ctr"/>
        <c:lblOffset val="100"/>
        <c:noMultiLvlLbl val="0"/>
      </c:catAx>
      <c:valAx>
        <c:axId val="215757184"/>
        <c:scaling>
          <c:orientation val="minMax"/>
          <c:max val="1"/>
          <c:min val="0.8"/>
        </c:scaling>
        <c:delete val="0"/>
        <c:axPos val="l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5755008"/>
        <c:crosses val="autoZero"/>
        <c:crossBetween val="between"/>
        <c:majorUnit val="2.0000000000000004E-2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29644969378827646"/>
          <c:y val="0.81825678040244965"/>
          <c:w val="0.40710061242344708"/>
          <c:h val="9.8169682580007203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737129012719563"/>
          <c:y val="0.15717307090628591"/>
          <c:w val="0.78681348263419726"/>
          <c:h val="0.705510054612279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9"/>
            <c:invertIfNegative val="0"/>
            <c:bubble3D val="0"/>
            <c:spPr>
              <a:solidFill>
                <a:srgbClr val="E98500"/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Blad1!$K$42:$K$63</c:f>
              <c:strCache>
                <c:ptCount val="22"/>
                <c:pt idx="0">
                  <c:v>Västerbotten</c:v>
                </c:pt>
                <c:pt idx="1">
                  <c:v>Uppsala</c:v>
                </c:pt>
                <c:pt idx="2">
                  <c:v>Örebro</c:v>
                </c:pt>
                <c:pt idx="3">
                  <c:v>Östergötland</c:v>
                </c:pt>
                <c:pt idx="4">
                  <c:v>Skåne</c:v>
                </c:pt>
                <c:pt idx="5">
                  <c:v>Gävleborg</c:v>
                </c:pt>
                <c:pt idx="6">
                  <c:v>Blekinge</c:v>
                </c:pt>
                <c:pt idx="7">
                  <c:v>Halland</c:v>
                </c:pt>
                <c:pt idx="8">
                  <c:v>Sörmland</c:v>
                </c:pt>
                <c:pt idx="9">
                  <c:v>Riket</c:v>
                </c:pt>
                <c:pt idx="10">
                  <c:v>Dalarna</c:v>
                </c:pt>
                <c:pt idx="11">
                  <c:v>Kalmar</c:v>
                </c:pt>
                <c:pt idx="12">
                  <c:v>Jämtland</c:v>
                </c:pt>
                <c:pt idx="13">
                  <c:v>Västernorrland</c:v>
                </c:pt>
                <c:pt idx="14">
                  <c:v>Jönköping</c:v>
                </c:pt>
                <c:pt idx="15">
                  <c:v>Norrbotten</c:v>
                </c:pt>
                <c:pt idx="16">
                  <c:v>Västra Götaland</c:v>
                </c:pt>
                <c:pt idx="17">
                  <c:v>Gotland</c:v>
                </c:pt>
                <c:pt idx="18">
                  <c:v>Värmland</c:v>
                </c:pt>
                <c:pt idx="19">
                  <c:v>Stockholm</c:v>
                </c:pt>
                <c:pt idx="20">
                  <c:v>Kronoberg</c:v>
                </c:pt>
                <c:pt idx="21">
                  <c:v>Västmanland</c:v>
                </c:pt>
              </c:strCache>
            </c:strRef>
          </c:cat>
          <c:val>
            <c:numRef>
              <c:f>Blad1!$H$42:$H$63</c:f>
              <c:numCache>
                <c:formatCode>General</c:formatCode>
                <c:ptCount val="22"/>
                <c:pt idx="0">
                  <c:v>0.80798000185096819</c:v>
                </c:pt>
                <c:pt idx="1">
                  <c:v>0.82361104459590917</c:v>
                </c:pt>
                <c:pt idx="2">
                  <c:v>0.87642463909818613</c:v>
                </c:pt>
                <c:pt idx="3">
                  <c:v>0.90849406004661271</c:v>
                </c:pt>
                <c:pt idx="4">
                  <c:v>0.92996728956145835</c:v>
                </c:pt>
                <c:pt idx="5">
                  <c:v>0.93247658449798798</c:v>
                </c:pt>
                <c:pt idx="6">
                  <c:v>0.93878614837602992</c:v>
                </c:pt>
                <c:pt idx="7">
                  <c:v>0.94595482077083215</c:v>
                </c:pt>
                <c:pt idx="8">
                  <c:v>0.94703589595940996</c:v>
                </c:pt>
                <c:pt idx="9">
                  <c:v>0.95314280294303433</c:v>
                </c:pt>
                <c:pt idx="10">
                  <c:v>0.95352707831001116</c:v>
                </c:pt>
                <c:pt idx="11">
                  <c:v>0.95461437273787519</c:v>
                </c:pt>
                <c:pt idx="12">
                  <c:v>0.95985028677126383</c:v>
                </c:pt>
                <c:pt idx="13">
                  <c:v>0.96051907017161109</c:v>
                </c:pt>
                <c:pt idx="14">
                  <c:v>0.96064586733941759</c:v>
                </c:pt>
                <c:pt idx="15">
                  <c:v>0.96180637566681371</c:v>
                </c:pt>
                <c:pt idx="16">
                  <c:v>0.971701017018615</c:v>
                </c:pt>
                <c:pt idx="17">
                  <c:v>0.97272285077137643</c:v>
                </c:pt>
                <c:pt idx="18">
                  <c:v>0.98455698607232367</c:v>
                </c:pt>
                <c:pt idx="19">
                  <c:v>0.98940301599413005</c:v>
                </c:pt>
                <c:pt idx="20">
                  <c:v>0.99733541938988446</c:v>
                </c:pt>
                <c:pt idx="21">
                  <c:v>0.99982560340818949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806336"/>
        <c:axId val="215807872"/>
      </c:barChart>
      <c:catAx>
        <c:axId val="21580633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5807872"/>
        <c:crosses val="autoZero"/>
        <c:auto val="1"/>
        <c:lblAlgn val="ctr"/>
        <c:lblOffset val="100"/>
        <c:noMultiLvlLbl val="0"/>
      </c:catAx>
      <c:valAx>
        <c:axId val="215807872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5806336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17541557305338E-2"/>
          <c:y val="0.16890727944721196"/>
          <c:w val="0.9025269028871391"/>
          <c:h val="0.695335315228453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8"/>
            <c:invertIfNegative val="0"/>
            <c:bubble3D val="0"/>
            <c:spPr>
              <a:solidFill>
                <a:srgbClr val="E98500"/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Blad1!$K$66:$K$87</c:f>
              <c:strCache>
                <c:ptCount val="22"/>
                <c:pt idx="0">
                  <c:v>Örebro</c:v>
                </c:pt>
                <c:pt idx="1">
                  <c:v>Västmanland</c:v>
                </c:pt>
                <c:pt idx="2">
                  <c:v>Västra Götaland</c:v>
                </c:pt>
                <c:pt idx="3">
                  <c:v>Uppsala</c:v>
                </c:pt>
                <c:pt idx="4">
                  <c:v>Skåne</c:v>
                </c:pt>
                <c:pt idx="5">
                  <c:v>Stockholm</c:v>
                </c:pt>
                <c:pt idx="6">
                  <c:v>Kalmar</c:v>
                </c:pt>
                <c:pt idx="7">
                  <c:v>Sörmland</c:v>
                </c:pt>
                <c:pt idx="8">
                  <c:v>Riket</c:v>
                </c:pt>
                <c:pt idx="9">
                  <c:v>Dalarna</c:v>
                </c:pt>
                <c:pt idx="10">
                  <c:v>Gävleborg</c:v>
                </c:pt>
                <c:pt idx="11">
                  <c:v>Västerbotten</c:v>
                </c:pt>
                <c:pt idx="12">
                  <c:v>Värmland</c:v>
                </c:pt>
                <c:pt idx="13">
                  <c:v>Jönköping</c:v>
                </c:pt>
                <c:pt idx="14">
                  <c:v>Västernorrland</c:v>
                </c:pt>
                <c:pt idx="15">
                  <c:v>Halland</c:v>
                </c:pt>
                <c:pt idx="16">
                  <c:v>Gotland</c:v>
                </c:pt>
                <c:pt idx="17">
                  <c:v>Norrbotten</c:v>
                </c:pt>
                <c:pt idx="18">
                  <c:v>Jämtland</c:v>
                </c:pt>
                <c:pt idx="19">
                  <c:v>Blekinge</c:v>
                </c:pt>
                <c:pt idx="20">
                  <c:v>Östergötland</c:v>
                </c:pt>
                <c:pt idx="21">
                  <c:v>Kronoberg</c:v>
                </c:pt>
              </c:strCache>
            </c:strRef>
          </c:cat>
          <c:val>
            <c:numRef>
              <c:f>Blad1!$H$66:$H$87</c:f>
              <c:numCache>
                <c:formatCode>General</c:formatCode>
                <c:ptCount val="22"/>
                <c:pt idx="0">
                  <c:v>0.90017982693447995</c:v>
                </c:pt>
                <c:pt idx="1">
                  <c:v>0.90737565234661632</c:v>
                </c:pt>
                <c:pt idx="2">
                  <c:v>0.91667861148378527</c:v>
                </c:pt>
                <c:pt idx="3">
                  <c:v>0.92488950204651033</c:v>
                </c:pt>
                <c:pt idx="4">
                  <c:v>0.92842425933180905</c:v>
                </c:pt>
                <c:pt idx="5">
                  <c:v>0.94333196741984626</c:v>
                </c:pt>
                <c:pt idx="6">
                  <c:v>0.94461117360948121</c:v>
                </c:pt>
                <c:pt idx="7">
                  <c:v>0.94570149412308502</c:v>
                </c:pt>
                <c:pt idx="8">
                  <c:v>0.94689495503615762</c:v>
                </c:pt>
                <c:pt idx="9">
                  <c:v>0.94820193198371594</c:v>
                </c:pt>
                <c:pt idx="10">
                  <c:v>0.95651916099985779</c:v>
                </c:pt>
                <c:pt idx="11">
                  <c:v>0.96654365921972119</c:v>
                </c:pt>
                <c:pt idx="12">
                  <c:v>0.97280721081913413</c:v>
                </c:pt>
                <c:pt idx="13">
                  <c:v>0.97854652830983613</c:v>
                </c:pt>
                <c:pt idx="14">
                  <c:v>0.98465818686948836</c:v>
                </c:pt>
                <c:pt idx="15">
                  <c:v>0.98552620151677373</c:v>
                </c:pt>
                <c:pt idx="16">
                  <c:v>0.98662557004905982</c:v>
                </c:pt>
                <c:pt idx="17">
                  <c:v>0.98900173310213502</c:v>
                </c:pt>
                <c:pt idx="18">
                  <c:v>0.98965117127452396</c:v>
                </c:pt>
                <c:pt idx="19">
                  <c:v>0.99534570984288295</c:v>
                </c:pt>
                <c:pt idx="20">
                  <c:v>0.99748929883880177</c:v>
                </c:pt>
                <c:pt idx="21">
                  <c:v>0.99957057465721322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991424"/>
        <c:axId val="215992960"/>
      </c:barChart>
      <c:catAx>
        <c:axId val="215991424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5992960"/>
        <c:crosses val="autoZero"/>
        <c:auto val="1"/>
        <c:lblAlgn val="ctr"/>
        <c:lblOffset val="100"/>
        <c:tickLblSkip val="1"/>
        <c:noMultiLvlLbl val="0"/>
      </c:catAx>
      <c:valAx>
        <c:axId val="215992960"/>
        <c:scaling>
          <c:orientation val="minMax"/>
          <c:max val="1"/>
          <c:min val="0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5991424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904004137847547"/>
          <c:y val="0.21825364001223163"/>
          <c:w val="0.68330796762292823"/>
          <c:h val="0.5568562263050451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'[Diagram i Microsoft Word]Blad1'!$A$148:$A$150</c:f>
              <c:strCache>
                <c:ptCount val="3"/>
                <c:pt idx="0">
                  <c:v>Ja, i form av kvalificerat rådgivande samtal</c:v>
                </c:pt>
                <c:pt idx="1">
                  <c:v>Ja, i form av rådgivande samtal</c:v>
                </c:pt>
                <c:pt idx="2">
                  <c:v>Ja, i form av samtal med enkla råd</c:v>
                </c:pt>
              </c:strCache>
            </c:strRef>
          </c:cat>
          <c:val>
            <c:numRef>
              <c:f>'[Diagram i Microsoft Word]Blad1'!$B$148:$B$150</c:f>
              <c:numCache>
                <c:formatCode>0.0%</c:formatCode>
                <c:ptCount val="3"/>
                <c:pt idx="0">
                  <c:v>0.40500000000000003</c:v>
                </c:pt>
                <c:pt idx="1">
                  <c:v>0.59499999999999997</c:v>
                </c:pt>
                <c:pt idx="2">
                  <c:v>0.72199999999999998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636288"/>
        <c:axId val="52638080"/>
      </c:barChart>
      <c:catAx>
        <c:axId val="5263628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2638080"/>
        <c:crosses val="autoZero"/>
        <c:auto val="1"/>
        <c:lblAlgn val="ctr"/>
        <c:lblOffset val="100"/>
        <c:noMultiLvlLbl val="0"/>
      </c:catAx>
      <c:valAx>
        <c:axId val="52638080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2636288"/>
        <c:crosses val="autoZero"/>
        <c:crossBetween val="between"/>
        <c:majorUnit val="0.1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1214259190494"/>
          <c:y val="0.15510057471264369"/>
          <c:w val="0.68974710554173069"/>
          <c:h val="0.6744358237547892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'LT SORTERING'!$B$3:$B$24</c:f>
              <c:strCache>
                <c:ptCount val="22"/>
                <c:pt idx="0">
                  <c:v>Örebro</c:v>
                </c:pt>
                <c:pt idx="1">
                  <c:v>Uppsala</c:v>
                </c:pt>
                <c:pt idx="2">
                  <c:v>Västra Götaland</c:v>
                </c:pt>
                <c:pt idx="3">
                  <c:v>Dalarna</c:v>
                </c:pt>
                <c:pt idx="4">
                  <c:v>Skåne</c:v>
                </c:pt>
                <c:pt idx="5">
                  <c:v>Sörmland</c:v>
                </c:pt>
                <c:pt idx="6">
                  <c:v>Gävleborg</c:v>
                </c:pt>
                <c:pt idx="7">
                  <c:v>Stockholm</c:v>
                </c:pt>
                <c:pt idx="8">
                  <c:v>RIKET</c:v>
                </c:pt>
                <c:pt idx="9">
                  <c:v>Västerbotten</c:v>
                </c:pt>
                <c:pt idx="10">
                  <c:v>Västmanland</c:v>
                </c:pt>
                <c:pt idx="11">
                  <c:v>Kalmar</c:v>
                </c:pt>
                <c:pt idx="12">
                  <c:v>Värmland</c:v>
                </c:pt>
                <c:pt idx="13">
                  <c:v>Halland</c:v>
                </c:pt>
                <c:pt idx="14">
                  <c:v>Västernorrland</c:v>
                </c:pt>
                <c:pt idx="15">
                  <c:v>Norrbotten</c:v>
                </c:pt>
                <c:pt idx="16">
                  <c:v>Jämtland</c:v>
                </c:pt>
                <c:pt idx="17">
                  <c:v>Jönköping</c:v>
                </c:pt>
                <c:pt idx="18">
                  <c:v>Gotland</c:v>
                </c:pt>
                <c:pt idx="19">
                  <c:v>Blekinge</c:v>
                </c:pt>
                <c:pt idx="20">
                  <c:v>Östergötland</c:v>
                </c:pt>
                <c:pt idx="21">
                  <c:v>Kronoberg</c:v>
                </c:pt>
              </c:strCache>
            </c:strRef>
          </c:cat>
          <c:val>
            <c:numRef>
              <c:f>'LT SORTERING'!$D$3:$D$24</c:f>
              <c:numCache>
                <c:formatCode>General</c:formatCode>
                <c:ptCount val="22"/>
                <c:pt idx="0">
                  <c:v>87</c:v>
                </c:pt>
                <c:pt idx="1">
                  <c:v>88.1</c:v>
                </c:pt>
                <c:pt idx="2">
                  <c:v>90.7</c:v>
                </c:pt>
                <c:pt idx="3">
                  <c:v>92.7</c:v>
                </c:pt>
                <c:pt idx="4">
                  <c:v>92.8</c:v>
                </c:pt>
                <c:pt idx="5">
                  <c:v>93</c:v>
                </c:pt>
                <c:pt idx="6">
                  <c:v>93.5</c:v>
                </c:pt>
                <c:pt idx="7">
                  <c:v>93.9</c:v>
                </c:pt>
                <c:pt idx="8">
                  <c:v>94</c:v>
                </c:pt>
                <c:pt idx="9">
                  <c:v>94.6</c:v>
                </c:pt>
                <c:pt idx="10">
                  <c:v>95.2</c:v>
                </c:pt>
                <c:pt idx="11">
                  <c:v>95.8</c:v>
                </c:pt>
                <c:pt idx="12">
                  <c:v>96.7</c:v>
                </c:pt>
                <c:pt idx="13">
                  <c:v>97.8</c:v>
                </c:pt>
                <c:pt idx="14">
                  <c:v>97.9</c:v>
                </c:pt>
                <c:pt idx="15">
                  <c:v>97.9</c:v>
                </c:pt>
                <c:pt idx="16">
                  <c:v>98.1</c:v>
                </c:pt>
                <c:pt idx="17">
                  <c:v>98.2</c:v>
                </c:pt>
                <c:pt idx="18">
                  <c:v>98.4</c:v>
                </c:pt>
                <c:pt idx="19">
                  <c:v>99</c:v>
                </c:pt>
                <c:pt idx="20">
                  <c:v>99.3</c:v>
                </c:pt>
                <c:pt idx="21">
                  <c:v>99.9</c:v>
                </c:pt>
              </c:numCache>
            </c:numRef>
          </c:val>
        </c:ser>
        <c:ser>
          <c:idx val="2"/>
          <c:order val="1"/>
          <c:tx>
            <c:v>MÅLNIVÅ</c:v>
          </c:tx>
          <c:spPr>
            <a:noFill/>
            <a:ln>
              <a:noFill/>
            </a:ln>
          </c:spPr>
          <c:invertIfNegative val="0"/>
          <c:trendline>
            <c:trendlineType val="linear"/>
            <c:dispRSqr val="0"/>
            <c:dispEq val="0"/>
          </c:trendline>
          <c:trendline>
            <c:spPr>
              <a:ln w="317500" cap="sq">
                <a:gradFill flip="none" rotWithShape="1">
                  <a:gsLst>
                    <a:gs pos="47000">
                      <a:srgbClr val="FFFFFF">
                        <a:alpha val="0"/>
                      </a:srgbClr>
                    </a:gs>
                    <a:gs pos="0">
                      <a:srgbClr val="FFFFFF">
                        <a:alpha val="0"/>
                      </a:srgbClr>
                    </a:gs>
                    <a:gs pos="80816">
                      <a:schemeClr val="accent1">
                        <a:lumMod val="60000"/>
                        <a:lumOff val="40000"/>
                        <a:alpha val="2000"/>
                      </a:schemeClr>
                    </a:gs>
                    <a:gs pos="48000">
                      <a:schemeClr val="accent2">
                        <a:lumMod val="50000"/>
                      </a:schemeClr>
                    </a:gs>
                    <a:gs pos="54000">
                      <a:schemeClr val="accent1">
                        <a:lumMod val="50000"/>
                        <a:alpha val="58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0" scaled="1"/>
                  <a:tileRect/>
                </a:gradFill>
                <a:round/>
              </a:ln>
              <a:effectLst/>
            </c:spPr>
            <c:trendlineType val="linear"/>
            <c:dispRSqr val="0"/>
            <c:dispEq val="0"/>
          </c:trendline>
          <c:val>
            <c:numRef>
              <c:f>'LT SORTERING'!$W$3:$W$24</c:f>
              <c:numCache>
                <c:formatCode>0.0</c:formatCode>
                <c:ptCount val="22"/>
                <c:pt idx="0">
                  <c:v>99</c:v>
                </c:pt>
                <c:pt idx="1">
                  <c:v>99</c:v>
                </c:pt>
                <c:pt idx="2">
                  <c:v>99</c:v>
                </c:pt>
                <c:pt idx="3">
                  <c:v>99</c:v>
                </c:pt>
                <c:pt idx="4">
                  <c:v>99</c:v>
                </c:pt>
                <c:pt idx="5">
                  <c:v>99</c:v>
                </c:pt>
                <c:pt idx="6">
                  <c:v>99</c:v>
                </c:pt>
                <c:pt idx="7">
                  <c:v>99</c:v>
                </c:pt>
                <c:pt idx="8">
                  <c:v>99</c:v>
                </c:pt>
                <c:pt idx="9">
                  <c:v>99</c:v>
                </c:pt>
                <c:pt idx="10">
                  <c:v>99</c:v>
                </c:pt>
                <c:pt idx="11">
                  <c:v>99</c:v>
                </c:pt>
                <c:pt idx="12">
                  <c:v>99</c:v>
                </c:pt>
                <c:pt idx="13">
                  <c:v>99</c:v>
                </c:pt>
                <c:pt idx="14">
                  <c:v>99</c:v>
                </c:pt>
                <c:pt idx="15">
                  <c:v>99</c:v>
                </c:pt>
                <c:pt idx="16">
                  <c:v>99</c:v>
                </c:pt>
                <c:pt idx="17">
                  <c:v>99</c:v>
                </c:pt>
                <c:pt idx="18">
                  <c:v>99</c:v>
                </c:pt>
                <c:pt idx="19">
                  <c:v>99</c:v>
                </c:pt>
                <c:pt idx="20">
                  <c:v>99</c:v>
                </c:pt>
                <c:pt idx="21">
                  <c:v>99</c:v>
                </c:pt>
              </c:numCache>
            </c:numRef>
          </c:val>
        </c:ser>
        <c:ser>
          <c:idx val="1"/>
          <c:order val="2"/>
          <c:tx>
            <c:strRef>
              <c:f>'LT SORTERING'!$L$2</c:f>
              <c:strCache>
                <c:ptCount val="1"/>
                <c:pt idx="0">
                  <c:v>Spökstapel</c:v>
                </c:pt>
              </c:strCache>
            </c:strRef>
          </c:tx>
          <c:spPr>
            <a:solidFill>
              <a:srgbClr val="E98300"/>
            </a:solidFill>
            <a:ln>
              <a:solidFill>
                <a:schemeClr val="tx1"/>
              </a:solidFill>
            </a:ln>
          </c:spPr>
          <c:invertIfNegative val="0"/>
          <c:dPt>
            <c:idx val="21"/>
            <c:invertIfNegative val="0"/>
            <c:bubble3D val="0"/>
            <c:spPr>
              <a:solidFill>
                <a:srgbClr val="E983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val>
            <c:numRef>
              <c:f>'LT SORTERING'!$L$3:$L$24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94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16198144"/>
        <c:axId val="217387776"/>
      </c:barChart>
      <c:catAx>
        <c:axId val="216198144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Century Gothic" pitchFamily="34" charset="0"/>
              </a:defRPr>
            </a:pPr>
            <a:endParaRPr lang="sv-SE"/>
          </a:p>
        </c:txPr>
        <c:crossAx val="217387776"/>
        <c:crosses val="autoZero"/>
        <c:auto val="1"/>
        <c:lblAlgn val="ctr"/>
        <c:lblOffset val="500"/>
        <c:tickLblSkip val="1"/>
        <c:noMultiLvlLbl val="0"/>
      </c:catAx>
      <c:valAx>
        <c:axId val="217387776"/>
        <c:scaling>
          <c:orientation val="minMax"/>
          <c:max val="100"/>
          <c:min val="0"/>
        </c:scaling>
        <c:delete val="0"/>
        <c:axPos val="b"/>
        <c:majorGridlines>
          <c:spPr>
            <a:ln>
              <a:solidFill>
                <a:srgbClr val="DAD7CB"/>
              </a:solidFill>
            </a:ln>
          </c:spPr>
        </c:majorGridlines>
        <c:title>
          <c:tx>
            <c:strRef>
              <c:f>TEXT!$B$15</c:f>
              <c:strCache>
                <c:ptCount val="1"/>
                <c:pt idx="0">
                  <c:v>Procent</c:v>
                </c:pt>
              </c:strCache>
            </c:strRef>
          </c:tx>
          <c:layout>
            <c:manualLayout>
              <c:xMode val="edge"/>
              <c:yMode val="edge"/>
              <c:x val="0.84863423946508432"/>
              <c:y val="0.87010139580410328"/>
            </c:manualLayout>
          </c:layout>
          <c:overlay val="0"/>
          <c:txPr>
            <a:bodyPr/>
            <a:lstStyle/>
            <a:p>
              <a:pPr>
                <a:defRPr sz="700" b="0">
                  <a:latin typeface="Century Gothic" pitchFamily="34" charset="0"/>
                </a:defRPr>
              </a:pPr>
              <a:endParaRPr lang="sv-SE"/>
            </a:p>
          </c:txPr>
        </c:title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Century Gothic" pitchFamily="34" charset="0"/>
              </a:defRPr>
            </a:pPr>
            <a:endParaRPr lang="sv-SE"/>
          </a:p>
        </c:txPr>
        <c:crossAx val="216198144"/>
        <c:crosses val="autoZero"/>
        <c:crossBetween val="between"/>
        <c:majorUnit val="10"/>
      </c:valAx>
      <c:spPr>
        <a:solidFill>
          <a:srgbClr val="FFFFFF"/>
        </a:solidFill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rgbClr val="DAD7CB"/>
    </a:solidFill>
    <a:ln>
      <a:noFill/>
    </a:ln>
  </c:sp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1214259190494"/>
          <c:y val="0.15510057471264369"/>
          <c:w val="0.68974710554173069"/>
          <c:h val="0.6744358237547892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'LT SORTERING'!$B$3:$B$24</c:f>
              <c:strCache>
                <c:ptCount val="22"/>
                <c:pt idx="0">
                  <c:v>Västerbotten</c:v>
                </c:pt>
                <c:pt idx="1">
                  <c:v>Uppsala</c:v>
                </c:pt>
                <c:pt idx="2">
                  <c:v>Örebro</c:v>
                </c:pt>
                <c:pt idx="3">
                  <c:v>Östergötland</c:v>
                </c:pt>
                <c:pt idx="4">
                  <c:v>Skåne</c:v>
                </c:pt>
                <c:pt idx="5">
                  <c:v>Gävleborg</c:v>
                </c:pt>
                <c:pt idx="6">
                  <c:v>Blekinge</c:v>
                </c:pt>
                <c:pt idx="7">
                  <c:v>Sörmland</c:v>
                </c:pt>
                <c:pt idx="8">
                  <c:v>Halland</c:v>
                </c:pt>
                <c:pt idx="9">
                  <c:v>Kalmar</c:v>
                </c:pt>
                <c:pt idx="10">
                  <c:v>Dalarna</c:v>
                </c:pt>
                <c:pt idx="11">
                  <c:v>RIKET</c:v>
                </c:pt>
                <c:pt idx="12">
                  <c:v>Jönköping</c:v>
                </c:pt>
                <c:pt idx="13">
                  <c:v>Västernorrland</c:v>
                </c:pt>
                <c:pt idx="14">
                  <c:v>Jämtland</c:v>
                </c:pt>
                <c:pt idx="15">
                  <c:v>Norrbotten</c:v>
                </c:pt>
                <c:pt idx="16">
                  <c:v>Västra Götaland</c:v>
                </c:pt>
                <c:pt idx="17">
                  <c:v>Gotland</c:v>
                </c:pt>
                <c:pt idx="18">
                  <c:v>Värmland</c:v>
                </c:pt>
                <c:pt idx="19">
                  <c:v>Stockholm</c:v>
                </c:pt>
                <c:pt idx="20">
                  <c:v>Kronoberg</c:v>
                </c:pt>
                <c:pt idx="21">
                  <c:v>Västmanland</c:v>
                </c:pt>
              </c:strCache>
            </c:strRef>
          </c:cat>
          <c:val>
            <c:numRef>
              <c:f>'LT SORTERING'!$D$3:$D$24</c:f>
              <c:numCache>
                <c:formatCode>General</c:formatCode>
                <c:ptCount val="22"/>
                <c:pt idx="0">
                  <c:v>81.2</c:v>
                </c:pt>
                <c:pt idx="1">
                  <c:v>83</c:v>
                </c:pt>
                <c:pt idx="2">
                  <c:v>87.9</c:v>
                </c:pt>
                <c:pt idx="3">
                  <c:v>91.2</c:v>
                </c:pt>
                <c:pt idx="4">
                  <c:v>93.2</c:v>
                </c:pt>
                <c:pt idx="5">
                  <c:v>93.5</c:v>
                </c:pt>
                <c:pt idx="6">
                  <c:v>94.3</c:v>
                </c:pt>
                <c:pt idx="7">
                  <c:v>94.9</c:v>
                </c:pt>
                <c:pt idx="8">
                  <c:v>94.9</c:v>
                </c:pt>
                <c:pt idx="9">
                  <c:v>95.4</c:v>
                </c:pt>
                <c:pt idx="10">
                  <c:v>95.4</c:v>
                </c:pt>
                <c:pt idx="11">
                  <c:v>95.4</c:v>
                </c:pt>
                <c:pt idx="12">
                  <c:v>96.2</c:v>
                </c:pt>
                <c:pt idx="13">
                  <c:v>96.2</c:v>
                </c:pt>
                <c:pt idx="14">
                  <c:v>96.2</c:v>
                </c:pt>
                <c:pt idx="15">
                  <c:v>96.5</c:v>
                </c:pt>
                <c:pt idx="16">
                  <c:v>97.3</c:v>
                </c:pt>
                <c:pt idx="17">
                  <c:v>97.4</c:v>
                </c:pt>
                <c:pt idx="18">
                  <c:v>98.5</c:v>
                </c:pt>
                <c:pt idx="19">
                  <c:v>99</c:v>
                </c:pt>
                <c:pt idx="20">
                  <c:v>99.8</c:v>
                </c:pt>
                <c:pt idx="21">
                  <c:v>100</c:v>
                </c:pt>
              </c:numCache>
            </c:numRef>
          </c:val>
        </c:ser>
        <c:ser>
          <c:idx val="2"/>
          <c:order val="1"/>
          <c:tx>
            <c:v>MÅLNIVÅ</c:v>
          </c:tx>
          <c:spPr>
            <a:noFill/>
            <a:ln>
              <a:noFill/>
            </a:ln>
          </c:spPr>
          <c:invertIfNegative val="0"/>
          <c:trendline>
            <c:trendlineType val="linear"/>
            <c:dispRSqr val="0"/>
            <c:dispEq val="0"/>
          </c:trendline>
          <c:trendline>
            <c:spPr>
              <a:ln w="317500" cap="sq">
                <a:gradFill flip="none" rotWithShape="1">
                  <a:gsLst>
                    <a:gs pos="47000">
                      <a:srgbClr val="FFFFFF">
                        <a:alpha val="0"/>
                      </a:srgbClr>
                    </a:gs>
                    <a:gs pos="0">
                      <a:srgbClr val="FFFFFF">
                        <a:alpha val="0"/>
                      </a:srgbClr>
                    </a:gs>
                    <a:gs pos="80816">
                      <a:schemeClr val="accent1">
                        <a:lumMod val="60000"/>
                        <a:lumOff val="40000"/>
                        <a:alpha val="2000"/>
                      </a:schemeClr>
                    </a:gs>
                    <a:gs pos="48000">
                      <a:schemeClr val="accent2">
                        <a:lumMod val="50000"/>
                      </a:schemeClr>
                    </a:gs>
                    <a:gs pos="54000">
                      <a:schemeClr val="accent1">
                        <a:lumMod val="50000"/>
                        <a:alpha val="58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0" scaled="1"/>
                  <a:tileRect/>
                </a:gradFill>
                <a:round/>
              </a:ln>
              <a:effectLst/>
            </c:spPr>
            <c:trendlineType val="linear"/>
            <c:dispRSqr val="0"/>
            <c:dispEq val="0"/>
          </c:trendline>
          <c:val>
            <c:numRef>
              <c:f>'LT SORTERING'!$W$3:$W$24</c:f>
              <c:numCache>
                <c:formatCode>0.0</c:formatCode>
                <c:ptCount val="22"/>
                <c:pt idx="0">
                  <c:v>99</c:v>
                </c:pt>
                <c:pt idx="1">
                  <c:v>99</c:v>
                </c:pt>
                <c:pt idx="2">
                  <c:v>99</c:v>
                </c:pt>
                <c:pt idx="3">
                  <c:v>99</c:v>
                </c:pt>
                <c:pt idx="4">
                  <c:v>99</c:v>
                </c:pt>
                <c:pt idx="5">
                  <c:v>99</c:v>
                </c:pt>
                <c:pt idx="6">
                  <c:v>99</c:v>
                </c:pt>
                <c:pt idx="7">
                  <c:v>99</c:v>
                </c:pt>
                <c:pt idx="8">
                  <c:v>99</c:v>
                </c:pt>
                <c:pt idx="9">
                  <c:v>99</c:v>
                </c:pt>
                <c:pt idx="10">
                  <c:v>99</c:v>
                </c:pt>
                <c:pt idx="11">
                  <c:v>99</c:v>
                </c:pt>
                <c:pt idx="12">
                  <c:v>99</c:v>
                </c:pt>
                <c:pt idx="13">
                  <c:v>99</c:v>
                </c:pt>
                <c:pt idx="14">
                  <c:v>99</c:v>
                </c:pt>
                <c:pt idx="15">
                  <c:v>99</c:v>
                </c:pt>
                <c:pt idx="16">
                  <c:v>99</c:v>
                </c:pt>
                <c:pt idx="17">
                  <c:v>99</c:v>
                </c:pt>
                <c:pt idx="18">
                  <c:v>99</c:v>
                </c:pt>
                <c:pt idx="19">
                  <c:v>99</c:v>
                </c:pt>
                <c:pt idx="20">
                  <c:v>99</c:v>
                </c:pt>
                <c:pt idx="21">
                  <c:v>99</c:v>
                </c:pt>
              </c:numCache>
            </c:numRef>
          </c:val>
        </c:ser>
        <c:ser>
          <c:idx val="1"/>
          <c:order val="2"/>
          <c:tx>
            <c:strRef>
              <c:f>'LT SORTERING'!$L$2</c:f>
              <c:strCache>
                <c:ptCount val="1"/>
                <c:pt idx="0">
                  <c:v>Spökstapel</c:v>
                </c:pt>
              </c:strCache>
            </c:strRef>
          </c:tx>
          <c:spPr>
            <a:solidFill>
              <a:srgbClr val="E98300"/>
            </a:solidFill>
            <a:ln>
              <a:solidFill>
                <a:schemeClr val="tx1"/>
              </a:solidFill>
            </a:ln>
          </c:spPr>
          <c:invertIfNegative val="0"/>
          <c:dPt>
            <c:idx val="21"/>
            <c:invertIfNegative val="0"/>
            <c:bubble3D val="0"/>
            <c:spPr>
              <a:solidFill>
                <a:srgbClr val="E983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val>
            <c:numRef>
              <c:f>'LT SORTERING'!$L$3:$L$24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95.4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17559808"/>
        <c:axId val="217561344"/>
      </c:barChart>
      <c:catAx>
        <c:axId val="21755980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Century Gothic" pitchFamily="34" charset="0"/>
              </a:defRPr>
            </a:pPr>
            <a:endParaRPr lang="sv-SE"/>
          </a:p>
        </c:txPr>
        <c:crossAx val="217561344"/>
        <c:crosses val="autoZero"/>
        <c:auto val="1"/>
        <c:lblAlgn val="ctr"/>
        <c:lblOffset val="500"/>
        <c:tickLblSkip val="1"/>
        <c:noMultiLvlLbl val="0"/>
      </c:catAx>
      <c:valAx>
        <c:axId val="217561344"/>
        <c:scaling>
          <c:orientation val="minMax"/>
          <c:max val="100"/>
          <c:min val="0"/>
        </c:scaling>
        <c:delete val="0"/>
        <c:axPos val="b"/>
        <c:majorGridlines>
          <c:spPr>
            <a:ln>
              <a:solidFill>
                <a:srgbClr val="DAD7CB"/>
              </a:solidFill>
            </a:ln>
          </c:spPr>
        </c:majorGridlines>
        <c:title>
          <c:tx>
            <c:strRef>
              <c:f>TEXT!$B$15</c:f>
              <c:strCache>
                <c:ptCount val="1"/>
                <c:pt idx="0">
                  <c:v>Procent</c:v>
                </c:pt>
              </c:strCache>
            </c:strRef>
          </c:tx>
          <c:layout>
            <c:manualLayout>
              <c:xMode val="edge"/>
              <c:yMode val="edge"/>
              <c:x val="0.84863423946508432"/>
              <c:y val="0.87010139580410328"/>
            </c:manualLayout>
          </c:layout>
          <c:overlay val="0"/>
          <c:txPr>
            <a:bodyPr/>
            <a:lstStyle/>
            <a:p>
              <a:pPr>
                <a:defRPr sz="700" b="0">
                  <a:latin typeface="Century Gothic" pitchFamily="34" charset="0"/>
                </a:defRPr>
              </a:pPr>
              <a:endParaRPr lang="sv-SE"/>
            </a:p>
          </c:txPr>
        </c:title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Century Gothic" pitchFamily="34" charset="0"/>
              </a:defRPr>
            </a:pPr>
            <a:endParaRPr lang="sv-SE"/>
          </a:p>
        </c:txPr>
        <c:crossAx val="217559808"/>
        <c:crosses val="autoZero"/>
        <c:crossBetween val="between"/>
        <c:majorUnit val="10"/>
      </c:valAx>
      <c:spPr>
        <a:solidFill>
          <a:srgbClr val="FFFFFF"/>
        </a:solidFill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rgbClr val="DAD7CB"/>
    </a:solidFill>
    <a:ln>
      <a:noFill/>
    </a:ln>
  </c:spPr>
  <c:externalData r:id="rId1">
    <c:autoUpdate val="0"/>
  </c:externalData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95261636702449E-2"/>
          <c:y val="0.22562723633212292"/>
          <c:w val="0.89974906274265176"/>
          <c:h val="0.53997564956642408"/>
        </c:manualLayout>
      </c:layout>
      <c:lineChart>
        <c:grouping val="standard"/>
        <c:varyColors val="0"/>
        <c:ser>
          <c:idx val="0"/>
          <c:order val="0"/>
          <c:tx>
            <c:strRef>
              <c:f>Blad1!$E$2</c:f>
              <c:strCache>
                <c:ptCount val="1"/>
                <c:pt idx="0">
                  <c:v>Medicinkliniker, typ 1-diabetes. Senaste två åren</c:v>
                </c:pt>
              </c:strCache>
            </c:strRef>
          </c:tx>
          <c:spPr>
            <a:ln>
              <a:solidFill>
                <a:srgbClr val="4BACC6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numRef>
              <c:f>Blad1!$D$2:$D$8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Blad1!$I$2:$I$8</c:f>
              <c:numCache>
                <c:formatCode>General</c:formatCode>
                <c:ptCount val="7"/>
                <c:pt idx="0">
                  <c:v>0.97525289017341044</c:v>
                </c:pt>
                <c:pt idx="1">
                  <c:v>0.95983117450152822</c:v>
                </c:pt>
                <c:pt idx="2">
                  <c:v>0.95133611179210587</c:v>
                </c:pt>
                <c:pt idx="3">
                  <c:v>0.95884315906562845</c:v>
                </c:pt>
                <c:pt idx="4">
                  <c:v>0.9504140786749482</c:v>
                </c:pt>
                <c:pt idx="5">
                  <c:v>0.94939625771960545</c:v>
                </c:pt>
                <c:pt idx="6">
                  <c:v>0.94105726872246698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Blad1!$E$9</c:f>
              <c:strCache>
                <c:ptCount val="1"/>
                <c:pt idx="0">
                  <c:v>Medicinkliniker, typ 2-diabetes. Senaste tre åren</c:v>
                </c:pt>
              </c:strCache>
            </c:strRef>
          </c:tx>
          <c:spPr>
            <a:ln>
              <a:solidFill>
                <a:srgbClr val="0070B3"/>
              </a:solidFill>
            </a:ln>
          </c:spPr>
          <c:marker>
            <c:symbol val="none"/>
          </c:marker>
          <c:cat>
            <c:numRef>
              <c:f>Blad1!$D$2:$D$8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Blad1!$I$9:$I$15</c:f>
              <c:numCache>
                <c:formatCode>General</c:formatCode>
                <c:ptCount val="7"/>
                <c:pt idx="0">
                  <c:v>0.98862615983238555</c:v>
                </c:pt>
                <c:pt idx="1">
                  <c:v>0.98243279212137347</c:v>
                </c:pt>
                <c:pt idx="2">
                  <c:v>0.98128078817733988</c:v>
                </c:pt>
                <c:pt idx="3">
                  <c:v>0.97524509803921566</c:v>
                </c:pt>
                <c:pt idx="4">
                  <c:v>0.98324514991181655</c:v>
                </c:pt>
                <c:pt idx="5">
                  <c:v>0.9804969275981833</c:v>
                </c:pt>
                <c:pt idx="6">
                  <c:v>0.96575342465753422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Blad1!$E$16</c:f>
              <c:strCache>
                <c:ptCount val="1"/>
                <c:pt idx="0">
                  <c:v>Primärvården. Senaste tre åren</c:v>
                </c:pt>
              </c:strCache>
            </c:strRef>
          </c:tx>
          <c:spPr>
            <a:ln>
              <a:solidFill>
                <a:srgbClr val="D3BF96"/>
              </a:solidFill>
            </a:ln>
          </c:spPr>
          <c:marker>
            <c:symbol val="none"/>
          </c:marker>
          <c:cat>
            <c:numRef>
              <c:f>Blad1!$D$2:$D$8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Blad1!$I$16:$I$22</c:f>
              <c:numCache>
                <c:formatCode>General</c:formatCode>
                <c:ptCount val="7"/>
                <c:pt idx="0">
                  <c:v>0.95474019827629153</c:v>
                </c:pt>
                <c:pt idx="1">
                  <c:v>0.94254857954000504</c:v>
                </c:pt>
                <c:pt idx="2">
                  <c:v>0.93729722104669211</c:v>
                </c:pt>
                <c:pt idx="3">
                  <c:v>0.93663327074026992</c:v>
                </c:pt>
                <c:pt idx="4">
                  <c:v>0.93284630514189382</c:v>
                </c:pt>
                <c:pt idx="5">
                  <c:v>0.91363132200425856</c:v>
                </c:pt>
                <c:pt idx="6">
                  <c:v>0.89796957258568588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933696"/>
        <c:axId val="217944064"/>
      </c:lineChart>
      <c:catAx>
        <c:axId val="217933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sv-SE" b="0"/>
                  <a:t>År</a:t>
                </a:r>
              </a:p>
            </c:rich>
          </c:tx>
          <c:layout>
            <c:manualLayout>
              <c:xMode val="edge"/>
              <c:yMode val="edge"/>
              <c:x val="0.92886577857013153"/>
              <c:y val="0.777120428312429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7944064"/>
        <c:crosses val="autoZero"/>
        <c:auto val="1"/>
        <c:lblAlgn val="ctr"/>
        <c:lblOffset val="100"/>
        <c:noMultiLvlLbl val="0"/>
      </c:catAx>
      <c:valAx>
        <c:axId val="217944064"/>
        <c:scaling>
          <c:orientation val="minMax"/>
          <c:min val="0.8"/>
        </c:scaling>
        <c:delete val="0"/>
        <c:axPos val="l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7933696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20827334458944133"/>
          <c:y val="0.81825678040244965"/>
          <c:w val="0.53802912912439049"/>
          <c:h val="9.8247646110738163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127754498523899"/>
          <c:y val="0.19159111585155442"/>
          <c:w val="0.788166976203998"/>
          <c:h val="0.6698018947830723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10"/>
            <c:invertIfNegative val="0"/>
            <c:bubble3D val="0"/>
            <c:spPr>
              <a:solidFill>
                <a:srgbClr val="E98500"/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Blad1!$N$26:$N$47</c:f>
              <c:strCache>
                <c:ptCount val="22"/>
                <c:pt idx="0">
                  <c:v>Dalarna</c:v>
                </c:pt>
                <c:pt idx="1">
                  <c:v>Norrbotten</c:v>
                </c:pt>
                <c:pt idx="2">
                  <c:v>Gävleborg</c:v>
                </c:pt>
                <c:pt idx="3">
                  <c:v>Västra Götaland</c:v>
                </c:pt>
                <c:pt idx="4">
                  <c:v>Östergötland</c:v>
                </c:pt>
                <c:pt idx="5">
                  <c:v>Sörmland</c:v>
                </c:pt>
                <c:pt idx="6">
                  <c:v>Värmland</c:v>
                </c:pt>
                <c:pt idx="7">
                  <c:v>Västerbotten</c:v>
                </c:pt>
                <c:pt idx="8">
                  <c:v>Skåne</c:v>
                </c:pt>
                <c:pt idx="9">
                  <c:v>Kalmar</c:v>
                </c:pt>
                <c:pt idx="10">
                  <c:v>Riket</c:v>
                </c:pt>
                <c:pt idx="11">
                  <c:v>Örebro</c:v>
                </c:pt>
                <c:pt idx="12">
                  <c:v>Västmanland</c:v>
                </c:pt>
                <c:pt idx="13">
                  <c:v>Gotland</c:v>
                </c:pt>
                <c:pt idx="14">
                  <c:v>Jönköping</c:v>
                </c:pt>
                <c:pt idx="15">
                  <c:v>Jämtland</c:v>
                </c:pt>
                <c:pt idx="16">
                  <c:v>Västernorrland</c:v>
                </c:pt>
                <c:pt idx="17">
                  <c:v>Blekinge</c:v>
                </c:pt>
                <c:pt idx="18">
                  <c:v>Uppsala</c:v>
                </c:pt>
                <c:pt idx="19">
                  <c:v>Stockholm</c:v>
                </c:pt>
                <c:pt idx="20">
                  <c:v>Halland</c:v>
                </c:pt>
                <c:pt idx="21">
                  <c:v>Kronoberg</c:v>
                </c:pt>
              </c:strCache>
            </c:strRef>
          </c:cat>
          <c:val>
            <c:numRef>
              <c:f>Blad1!$J$26:$J$47</c:f>
              <c:numCache>
                <c:formatCode>General</c:formatCode>
                <c:ptCount val="22"/>
                <c:pt idx="0">
                  <c:v>0.78884905646362113</c:v>
                </c:pt>
                <c:pt idx="1">
                  <c:v>0.81295987301538875</c:v>
                </c:pt>
                <c:pt idx="2">
                  <c:v>0.85138587800477983</c:v>
                </c:pt>
                <c:pt idx="3">
                  <c:v>0.86486089232290508</c:v>
                </c:pt>
                <c:pt idx="4">
                  <c:v>0.86855251090104502</c:v>
                </c:pt>
                <c:pt idx="5">
                  <c:v>0.88991672738206018</c:v>
                </c:pt>
                <c:pt idx="6">
                  <c:v>0.89462555088665852</c:v>
                </c:pt>
                <c:pt idx="7">
                  <c:v>0.89496807537140721</c:v>
                </c:pt>
                <c:pt idx="8">
                  <c:v>0.89647031301003288</c:v>
                </c:pt>
                <c:pt idx="9">
                  <c:v>0.89851878775910277</c:v>
                </c:pt>
                <c:pt idx="10">
                  <c:v>0.90045906405695153</c:v>
                </c:pt>
                <c:pt idx="11">
                  <c:v>0.90185999860146315</c:v>
                </c:pt>
                <c:pt idx="12">
                  <c:v>0.90274883047180976</c:v>
                </c:pt>
                <c:pt idx="13">
                  <c:v>0.92695436080527727</c:v>
                </c:pt>
                <c:pt idx="14">
                  <c:v>0.92713295927397954</c:v>
                </c:pt>
                <c:pt idx="15">
                  <c:v>0.93149597099903758</c:v>
                </c:pt>
                <c:pt idx="16">
                  <c:v>0.93551810650229184</c:v>
                </c:pt>
                <c:pt idx="17">
                  <c:v>0.93980910274554774</c:v>
                </c:pt>
                <c:pt idx="18">
                  <c:v>0.95401965430829361</c:v>
                </c:pt>
                <c:pt idx="19">
                  <c:v>0.95500283592174529</c:v>
                </c:pt>
                <c:pt idx="20">
                  <c:v>0.97508708144108303</c:v>
                </c:pt>
                <c:pt idx="21">
                  <c:v>0.98002863998040779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976832"/>
        <c:axId val="217978368"/>
      </c:barChart>
      <c:catAx>
        <c:axId val="2179768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7978368"/>
        <c:crosses val="autoZero"/>
        <c:auto val="1"/>
        <c:lblAlgn val="ctr"/>
        <c:lblOffset val="100"/>
        <c:noMultiLvlLbl val="0"/>
      </c:catAx>
      <c:valAx>
        <c:axId val="217978368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7976832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917541557305"/>
          <c:y val="0.20624346298817911"/>
          <c:w val="0.77752690288713899"/>
          <c:h val="0.679886971365421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9"/>
            <c:invertIfNegative val="0"/>
            <c:bubble3D val="0"/>
            <c:spPr>
              <a:solidFill>
                <a:srgbClr val="E98500"/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Blad1!$N$50:$N$71</c:f>
              <c:strCache>
                <c:ptCount val="22"/>
                <c:pt idx="0">
                  <c:v>Skåne</c:v>
                </c:pt>
                <c:pt idx="1">
                  <c:v>Kalmar</c:v>
                </c:pt>
                <c:pt idx="2">
                  <c:v>Västerbotten</c:v>
                </c:pt>
                <c:pt idx="3">
                  <c:v>Örebro</c:v>
                </c:pt>
                <c:pt idx="4">
                  <c:v>Jämtland</c:v>
                </c:pt>
                <c:pt idx="5">
                  <c:v>Gävleborg</c:v>
                </c:pt>
                <c:pt idx="6">
                  <c:v>Blekinge</c:v>
                </c:pt>
                <c:pt idx="7">
                  <c:v>Halland</c:v>
                </c:pt>
                <c:pt idx="8">
                  <c:v>Östergötland</c:v>
                </c:pt>
                <c:pt idx="9">
                  <c:v>Riket</c:v>
                </c:pt>
                <c:pt idx="10">
                  <c:v>Västernorrland</c:v>
                </c:pt>
                <c:pt idx="11">
                  <c:v>Kronoberg</c:v>
                </c:pt>
                <c:pt idx="12">
                  <c:v>Dalarna</c:v>
                </c:pt>
                <c:pt idx="13">
                  <c:v>Stockholm</c:v>
                </c:pt>
                <c:pt idx="14">
                  <c:v>Sörmland</c:v>
                </c:pt>
                <c:pt idx="15">
                  <c:v>Uppsala</c:v>
                </c:pt>
                <c:pt idx="16">
                  <c:v>Norrbotten</c:v>
                </c:pt>
                <c:pt idx="17">
                  <c:v>Västmanland</c:v>
                </c:pt>
                <c:pt idx="18">
                  <c:v>Värmland</c:v>
                </c:pt>
                <c:pt idx="19">
                  <c:v>Västra Götaland</c:v>
                </c:pt>
                <c:pt idx="20">
                  <c:v>Gotland</c:v>
                </c:pt>
                <c:pt idx="21">
                  <c:v>Jönköping</c:v>
                </c:pt>
              </c:strCache>
            </c:strRef>
          </c:cat>
          <c:val>
            <c:numRef>
              <c:f>Blad1!$I$50:$I$71</c:f>
              <c:numCache>
                <c:formatCode>General</c:formatCode>
                <c:ptCount val="22"/>
                <c:pt idx="0">
                  <c:v>0.87347460310804459</c:v>
                </c:pt>
                <c:pt idx="1">
                  <c:v>0.8763376844896934</c:v>
                </c:pt>
                <c:pt idx="2">
                  <c:v>0.8769209319090614</c:v>
                </c:pt>
                <c:pt idx="3">
                  <c:v>0.886342924302294</c:v>
                </c:pt>
                <c:pt idx="4">
                  <c:v>0.89617715805896858</c:v>
                </c:pt>
                <c:pt idx="5">
                  <c:v>0.92170125915537848</c:v>
                </c:pt>
                <c:pt idx="6">
                  <c:v>0.93420677869723279</c:v>
                </c:pt>
                <c:pt idx="7">
                  <c:v>0.93431157509205132</c:v>
                </c:pt>
                <c:pt idx="8">
                  <c:v>0.93448199288621692</c:v>
                </c:pt>
                <c:pt idx="9">
                  <c:v>0.94170327205057303</c:v>
                </c:pt>
                <c:pt idx="10">
                  <c:v>0.94180648460303285</c:v>
                </c:pt>
                <c:pt idx="11">
                  <c:v>0.94666892892423826</c:v>
                </c:pt>
                <c:pt idx="12">
                  <c:v>0.94860741252131842</c:v>
                </c:pt>
                <c:pt idx="13">
                  <c:v>0.95437918878787209</c:v>
                </c:pt>
                <c:pt idx="14">
                  <c:v>0.95930518526394537</c:v>
                </c:pt>
                <c:pt idx="15">
                  <c:v>0.96427904243251172</c:v>
                </c:pt>
                <c:pt idx="16">
                  <c:v>0.96523872804435329</c:v>
                </c:pt>
                <c:pt idx="17">
                  <c:v>0.96554738899923864</c:v>
                </c:pt>
                <c:pt idx="18">
                  <c:v>0.96800923713441422</c:v>
                </c:pt>
                <c:pt idx="19">
                  <c:v>0.96926479236573826</c:v>
                </c:pt>
                <c:pt idx="20">
                  <c:v>0.98642197963760714</c:v>
                </c:pt>
                <c:pt idx="21">
                  <c:v>0.98750682147068447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031232"/>
        <c:axId val="218032768"/>
      </c:barChart>
      <c:catAx>
        <c:axId val="218031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8032768"/>
        <c:crosses val="autoZero"/>
        <c:auto val="1"/>
        <c:lblAlgn val="ctr"/>
        <c:lblOffset val="100"/>
        <c:noMultiLvlLbl val="0"/>
      </c:catAx>
      <c:valAx>
        <c:axId val="218032768"/>
        <c:scaling>
          <c:orientation val="minMax"/>
          <c:max val="1"/>
          <c:min val="0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8031232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1214259190494"/>
          <c:y val="0.15510057471264369"/>
          <c:w val="0.68974710554173069"/>
          <c:h val="0.6744358237547892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'LT SORTERING'!$B$3:$B$24</c:f>
              <c:strCache>
                <c:ptCount val="22"/>
                <c:pt idx="0">
                  <c:v>Jämtland</c:v>
                </c:pt>
                <c:pt idx="1">
                  <c:v>Skåne</c:v>
                </c:pt>
                <c:pt idx="2">
                  <c:v>Östergötland</c:v>
                </c:pt>
                <c:pt idx="3">
                  <c:v>Kalmar</c:v>
                </c:pt>
                <c:pt idx="4">
                  <c:v>Sörmland</c:v>
                </c:pt>
                <c:pt idx="5">
                  <c:v>Västerbotten</c:v>
                </c:pt>
                <c:pt idx="6">
                  <c:v>Halland</c:v>
                </c:pt>
                <c:pt idx="7">
                  <c:v>Västernorrland</c:v>
                </c:pt>
                <c:pt idx="8">
                  <c:v>Stockholm</c:v>
                </c:pt>
                <c:pt idx="9">
                  <c:v>Uppsala</c:v>
                </c:pt>
                <c:pt idx="10">
                  <c:v>Norrbotten</c:v>
                </c:pt>
                <c:pt idx="11">
                  <c:v>Örebro</c:v>
                </c:pt>
                <c:pt idx="12">
                  <c:v>RIKET</c:v>
                </c:pt>
                <c:pt idx="13">
                  <c:v>Dalarna</c:v>
                </c:pt>
                <c:pt idx="14">
                  <c:v>Blekinge</c:v>
                </c:pt>
                <c:pt idx="15">
                  <c:v>Gävleborg</c:v>
                </c:pt>
                <c:pt idx="16">
                  <c:v>Värmland</c:v>
                </c:pt>
                <c:pt idx="17">
                  <c:v>Jönköping</c:v>
                </c:pt>
                <c:pt idx="18">
                  <c:v>Västmanland</c:v>
                </c:pt>
                <c:pt idx="19">
                  <c:v>Kronoberg</c:v>
                </c:pt>
                <c:pt idx="20">
                  <c:v>Gotland</c:v>
                </c:pt>
                <c:pt idx="21">
                  <c:v>Västra Götaland</c:v>
                </c:pt>
              </c:strCache>
            </c:strRef>
          </c:cat>
          <c:val>
            <c:numRef>
              <c:f>'LT SORTERING'!$D$3:$D$24</c:f>
              <c:numCache>
                <c:formatCode>General</c:formatCode>
                <c:ptCount val="22"/>
                <c:pt idx="0">
                  <c:v>89.3</c:v>
                </c:pt>
                <c:pt idx="1">
                  <c:v>89.8</c:v>
                </c:pt>
                <c:pt idx="2">
                  <c:v>92.8</c:v>
                </c:pt>
                <c:pt idx="3">
                  <c:v>92.8</c:v>
                </c:pt>
                <c:pt idx="4">
                  <c:v>93.1</c:v>
                </c:pt>
                <c:pt idx="5">
                  <c:v>93.3</c:v>
                </c:pt>
                <c:pt idx="6">
                  <c:v>93.4</c:v>
                </c:pt>
                <c:pt idx="7">
                  <c:v>93.7</c:v>
                </c:pt>
                <c:pt idx="8">
                  <c:v>93.9</c:v>
                </c:pt>
                <c:pt idx="9">
                  <c:v>93.9</c:v>
                </c:pt>
                <c:pt idx="10">
                  <c:v>94.1</c:v>
                </c:pt>
                <c:pt idx="11">
                  <c:v>94.2</c:v>
                </c:pt>
                <c:pt idx="12">
                  <c:v>94.3</c:v>
                </c:pt>
                <c:pt idx="13">
                  <c:v>95</c:v>
                </c:pt>
                <c:pt idx="14">
                  <c:v>95.2</c:v>
                </c:pt>
                <c:pt idx="15">
                  <c:v>95.8</c:v>
                </c:pt>
                <c:pt idx="16">
                  <c:v>95.9</c:v>
                </c:pt>
                <c:pt idx="17">
                  <c:v>96</c:v>
                </c:pt>
                <c:pt idx="18">
                  <c:v>96.2</c:v>
                </c:pt>
                <c:pt idx="19">
                  <c:v>96.6</c:v>
                </c:pt>
                <c:pt idx="20">
                  <c:v>96.6</c:v>
                </c:pt>
                <c:pt idx="21">
                  <c:v>96.6</c:v>
                </c:pt>
              </c:numCache>
            </c:numRef>
          </c:val>
        </c:ser>
        <c:ser>
          <c:idx val="2"/>
          <c:order val="1"/>
          <c:tx>
            <c:v>MÅLNIVÅ</c:v>
          </c:tx>
          <c:spPr>
            <a:noFill/>
            <a:ln>
              <a:noFill/>
            </a:ln>
          </c:spPr>
          <c:invertIfNegative val="0"/>
          <c:trendline>
            <c:trendlineType val="linear"/>
            <c:dispRSqr val="0"/>
            <c:dispEq val="0"/>
          </c:trendline>
          <c:trendline>
            <c:spPr>
              <a:ln w="317500" cap="sq">
                <a:gradFill flip="none" rotWithShape="1">
                  <a:gsLst>
                    <a:gs pos="47000">
                      <a:srgbClr val="FFFFFF">
                        <a:alpha val="0"/>
                      </a:srgbClr>
                    </a:gs>
                    <a:gs pos="0">
                      <a:srgbClr val="FFFFFF">
                        <a:alpha val="0"/>
                      </a:srgbClr>
                    </a:gs>
                    <a:gs pos="80816">
                      <a:schemeClr val="accent1">
                        <a:lumMod val="60000"/>
                        <a:lumOff val="40000"/>
                        <a:alpha val="2000"/>
                      </a:schemeClr>
                    </a:gs>
                    <a:gs pos="48000">
                      <a:schemeClr val="accent2">
                        <a:lumMod val="50000"/>
                      </a:schemeClr>
                    </a:gs>
                    <a:gs pos="54000">
                      <a:schemeClr val="accent1">
                        <a:lumMod val="50000"/>
                        <a:alpha val="58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0" scaled="1"/>
                  <a:tileRect/>
                </a:gradFill>
                <a:round/>
              </a:ln>
              <a:effectLst/>
            </c:spPr>
            <c:trendlineType val="linear"/>
            <c:dispRSqr val="0"/>
            <c:dispEq val="0"/>
          </c:trendline>
          <c:val>
            <c:numRef>
              <c:f>'LT SORTERING'!$W$3:$W$24</c:f>
              <c:numCache>
                <c:formatCode>0.0</c:formatCode>
                <c:ptCount val="22"/>
                <c:pt idx="0">
                  <c:v>98</c:v>
                </c:pt>
                <c:pt idx="1">
                  <c:v>98</c:v>
                </c:pt>
                <c:pt idx="2">
                  <c:v>98</c:v>
                </c:pt>
                <c:pt idx="3">
                  <c:v>98</c:v>
                </c:pt>
                <c:pt idx="4">
                  <c:v>98</c:v>
                </c:pt>
                <c:pt idx="5">
                  <c:v>98</c:v>
                </c:pt>
                <c:pt idx="6">
                  <c:v>98</c:v>
                </c:pt>
                <c:pt idx="7">
                  <c:v>98</c:v>
                </c:pt>
                <c:pt idx="8">
                  <c:v>98</c:v>
                </c:pt>
                <c:pt idx="9">
                  <c:v>98</c:v>
                </c:pt>
                <c:pt idx="10">
                  <c:v>98</c:v>
                </c:pt>
                <c:pt idx="11">
                  <c:v>98</c:v>
                </c:pt>
                <c:pt idx="12">
                  <c:v>98</c:v>
                </c:pt>
                <c:pt idx="13">
                  <c:v>98</c:v>
                </c:pt>
                <c:pt idx="14">
                  <c:v>98</c:v>
                </c:pt>
                <c:pt idx="15">
                  <c:v>98</c:v>
                </c:pt>
                <c:pt idx="16">
                  <c:v>98</c:v>
                </c:pt>
                <c:pt idx="17">
                  <c:v>98</c:v>
                </c:pt>
                <c:pt idx="18">
                  <c:v>98</c:v>
                </c:pt>
                <c:pt idx="19">
                  <c:v>98</c:v>
                </c:pt>
                <c:pt idx="20">
                  <c:v>98</c:v>
                </c:pt>
                <c:pt idx="21">
                  <c:v>98</c:v>
                </c:pt>
              </c:numCache>
            </c:numRef>
          </c:val>
        </c:ser>
        <c:ser>
          <c:idx val="1"/>
          <c:order val="2"/>
          <c:tx>
            <c:strRef>
              <c:f>'LT SORTERING'!$L$2</c:f>
              <c:strCache>
                <c:ptCount val="1"/>
                <c:pt idx="0">
                  <c:v>Spökstapel</c:v>
                </c:pt>
              </c:strCache>
            </c:strRef>
          </c:tx>
          <c:spPr>
            <a:solidFill>
              <a:srgbClr val="E98300"/>
            </a:solidFill>
            <a:ln>
              <a:solidFill>
                <a:schemeClr val="tx1"/>
              </a:solidFill>
            </a:ln>
          </c:spPr>
          <c:invertIfNegative val="0"/>
          <c:dPt>
            <c:idx val="21"/>
            <c:invertIfNegative val="0"/>
            <c:bubble3D val="0"/>
            <c:spPr>
              <a:solidFill>
                <a:srgbClr val="E983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val>
            <c:numRef>
              <c:f>'LT SORTERING'!$L$3:$L$24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94.3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18360832"/>
        <c:axId val="218104576"/>
      </c:barChart>
      <c:catAx>
        <c:axId val="218360832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Century Gothic" pitchFamily="34" charset="0"/>
              </a:defRPr>
            </a:pPr>
            <a:endParaRPr lang="sv-SE"/>
          </a:p>
        </c:txPr>
        <c:crossAx val="218104576"/>
        <c:crosses val="autoZero"/>
        <c:auto val="1"/>
        <c:lblAlgn val="ctr"/>
        <c:lblOffset val="500"/>
        <c:tickLblSkip val="1"/>
        <c:noMultiLvlLbl val="0"/>
      </c:catAx>
      <c:valAx>
        <c:axId val="218104576"/>
        <c:scaling>
          <c:orientation val="minMax"/>
          <c:max val="100"/>
          <c:min val="0"/>
        </c:scaling>
        <c:delete val="0"/>
        <c:axPos val="b"/>
        <c:majorGridlines>
          <c:spPr>
            <a:ln>
              <a:solidFill>
                <a:srgbClr val="DAD7CB"/>
              </a:solidFill>
            </a:ln>
          </c:spPr>
        </c:majorGridlines>
        <c:title>
          <c:tx>
            <c:strRef>
              <c:f>TEXT!$B$15</c:f>
              <c:strCache>
                <c:ptCount val="1"/>
                <c:pt idx="0">
                  <c:v>Procent</c:v>
                </c:pt>
              </c:strCache>
            </c:strRef>
          </c:tx>
          <c:layout>
            <c:manualLayout>
              <c:xMode val="edge"/>
              <c:yMode val="edge"/>
              <c:x val="0.84863423946508432"/>
              <c:y val="0.87010139580410328"/>
            </c:manualLayout>
          </c:layout>
          <c:overlay val="0"/>
          <c:txPr>
            <a:bodyPr/>
            <a:lstStyle/>
            <a:p>
              <a:pPr>
                <a:defRPr sz="700" b="0">
                  <a:latin typeface="Century Gothic" pitchFamily="34" charset="0"/>
                </a:defRPr>
              </a:pPr>
              <a:endParaRPr lang="sv-SE"/>
            </a:p>
          </c:txPr>
        </c:title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Century Gothic" pitchFamily="34" charset="0"/>
              </a:defRPr>
            </a:pPr>
            <a:endParaRPr lang="sv-SE"/>
          </a:p>
        </c:txPr>
        <c:crossAx val="218360832"/>
        <c:crosses val="autoZero"/>
        <c:crossBetween val="between"/>
        <c:majorUnit val="10"/>
      </c:valAx>
      <c:spPr>
        <a:solidFill>
          <a:srgbClr val="FFFFFF"/>
        </a:solidFill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rgbClr val="DAD7CB"/>
    </a:solidFill>
    <a:ln>
      <a:noFill/>
    </a:ln>
  </c:spPr>
  <c:externalData r:id="rId1">
    <c:autoUpdate val="0"/>
  </c:externalData>
  <c:userShapes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1214259190494"/>
          <c:y val="0.15510057471264369"/>
          <c:w val="0.68974710554173069"/>
          <c:h val="0.6744358237547892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'LT SORTERING'!$B$3:$B$24</c:f>
              <c:strCache>
                <c:ptCount val="22"/>
                <c:pt idx="0">
                  <c:v>Dalarna</c:v>
                </c:pt>
                <c:pt idx="1">
                  <c:v>Norrbotten</c:v>
                </c:pt>
                <c:pt idx="2">
                  <c:v>Östergötland</c:v>
                </c:pt>
                <c:pt idx="3">
                  <c:v>Gävleborg</c:v>
                </c:pt>
                <c:pt idx="4">
                  <c:v>Västra Götaland</c:v>
                </c:pt>
                <c:pt idx="5">
                  <c:v>Sörmland</c:v>
                </c:pt>
                <c:pt idx="6">
                  <c:v>Värmland</c:v>
                </c:pt>
                <c:pt idx="7">
                  <c:v>Kalmar</c:v>
                </c:pt>
                <c:pt idx="8">
                  <c:v>Skåne</c:v>
                </c:pt>
                <c:pt idx="9">
                  <c:v>Västerbotten</c:v>
                </c:pt>
                <c:pt idx="10">
                  <c:v>Västmanland</c:v>
                </c:pt>
                <c:pt idx="11">
                  <c:v>Örebro</c:v>
                </c:pt>
                <c:pt idx="12">
                  <c:v>RIKET</c:v>
                </c:pt>
                <c:pt idx="13">
                  <c:v>Gotland</c:v>
                </c:pt>
                <c:pt idx="14">
                  <c:v>Jämtland</c:v>
                </c:pt>
                <c:pt idx="15">
                  <c:v>Jönköping</c:v>
                </c:pt>
                <c:pt idx="16">
                  <c:v>Västernorrland</c:v>
                </c:pt>
                <c:pt idx="17">
                  <c:v>Blekinge</c:v>
                </c:pt>
                <c:pt idx="18">
                  <c:v>Uppsala</c:v>
                </c:pt>
                <c:pt idx="19">
                  <c:v>Stockholm</c:v>
                </c:pt>
                <c:pt idx="20">
                  <c:v>Halland</c:v>
                </c:pt>
                <c:pt idx="21">
                  <c:v>Kronoberg</c:v>
                </c:pt>
              </c:strCache>
            </c:strRef>
          </c:cat>
          <c:val>
            <c:numRef>
              <c:f>'LT SORTERING'!$D$3:$D$24</c:f>
              <c:numCache>
                <c:formatCode>General</c:formatCode>
                <c:ptCount val="22"/>
                <c:pt idx="0">
                  <c:v>78.8</c:v>
                </c:pt>
                <c:pt idx="1">
                  <c:v>80.900000000000006</c:v>
                </c:pt>
                <c:pt idx="2">
                  <c:v>86.5</c:v>
                </c:pt>
                <c:pt idx="3">
                  <c:v>87.8</c:v>
                </c:pt>
                <c:pt idx="4">
                  <c:v>88.7</c:v>
                </c:pt>
                <c:pt idx="5">
                  <c:v>88.9</c:v>
                </c:pt>
                <c:pt idx="6">
                  <c:v>89</c:v>
                </c:pt>
                <c:pt idx="7">
                  <c:v>89.4</c:v>
                </c:pt>
                <c:pt idx="8">
                  <c:v>89.7</c:v>
                </c:pt>
                <c:pt idx="9">
                  <c:v>89.7</c:v>
                </c:pt>
                <c:pt idx="10">
                  <c:v>90</c:v>
                </c:pt>
                <c:pt idx="11">
                  <c:v>90.3</c:v>
                </c:pt>
                <c:pt idx="12">
                  <c:v>90.6</c:v>
                </c:pt>
                <c:pt idx="13">
                  <c:v>92.7</c:v>
                </c:pt>
                <c:pt idx="14">
                  <c:v>92.8</c:v>
                </c:pt>
                <c:pt idx="15">
                  <c:v>92.9</c:v>
                </c:pt>
                <c:pt idx="16">
                  <c:v>93.5</c:v>
                </c:pt>
                <c:pt idx="17">
                  <c:v>94</c:v>
                </c:pt>
                <c:pt idx="18">
                  <c:v>95.4</c:v>
                </c:pt>
                <c:pt idx="19">
                  <c:v>95.6</c:v>
                </c:pt>
                <c:pt idx="20">
                  <c:v>97.7</c:v>
                </c:pt>
                <c:pt idx="21">
                  <c:v>98.1</c:v>
                </c:pt>
              </c:numCache>
            </c:numRef>
          </c:val>
        </c:ser>
        <c:ser>
          <c:idx val="2"/>
          <c:order val="1"/>
          <c:tx>
            <c:v>MÅLNIVÅ</c:v>
          </c:tx>
          <c:spPr>
            <a:noFill/>
            <a:ln>
              <a:noFill/>
            </a:ln>
          </c:spPr>
          <c:invertIfNegative val="0"/>
          <c:trendline>
            <c:trendlineType val="linear"/>
            <c:dispRSqr val="0"/>
            <c:dispEq val="0"/>
          </c:trendline>
          <c:trendline>
            <c:spPr>
              <a:ln w="317500" cap="sq">
                <a:gradFill flip="none" rotWithShape="1">
                  <a:gsLst>
                    <a:gs pos="47000">
                      <a:srgbClr val="FFFFFF">
                        <a:alpha val="0"/>
                      </a:srgbClr>
                    </a:gs>
                    <a:gs pos="0">
                      <a:srgbClr val="FFFFFF">
                        <a:alpha val="0"/>
                      </a:srgbClr>
                    </a:gs>
                    <a:gs pos="80816">
                      <a:schemeClr val="accent1">
                        <a:lumMod val="60000"/>
                        <a:lumOff val="40000"/>
                        <a:alpha val="2000"/>
                      </a:schemeClr>
                    </a:gs>
                    <a:gs pos="48000">
                      <a:schemeClr val="accent2">
                        <a:lumMod val="50000"/>
                      </a:schemeClr>
                    </a:gs>
                    <a:gs pos="54000">
                      <a:schemeClr val="accent1">
                        <a:lumMod val="50000"/>
                        <a:alpha val="58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0" scaled="1"/>
                  <a:tileRect/>
                </a:gradFill>
                <a:round/>
              </a:ln>
              <a:effectLst/>
            </c:spPr>
            <c:trendlineType val="linear"/>
            <c:dispRSqr val="0"/>
            <c:dispEq val="0"/>
          </c:trendline>
          <c:val>
            <c:numRef>
              <c:f>'LT SORTERING'!$W$3:$W$24</c:f>
              <c:numCache>
                <c:formatCode>0.0</c:formatCode>
                <c:ptCount val="22"/>
                <c:pt idx="0">
                  <c:v>96</c:v>
                </c:pt>
                <c:pt idx="1">
                  <c:v>96</c:v>
                </c:pt>
                <c:pt idx="2">
                  <c:v>96</c:v>
                </c:pt>
                <c:pt idx="3">
                  <c:v>96</c:v>
                </c:pt>
                <c:pt idx="4">
                  <c:v>96</c:v>
                </c:pt>
                <c:pt idx="5">
                  <c:v>96</c:v>
                </c:pt>
                <c:pt idx="6">
                  <c:v>96</c:v>
                </c:pt>
                <c:pt idx="7">
                  <c:v>96</c:v>
                </c:pt>
                <c:pt idx="8">
                  <c:v>96</c:v>
                </c:pt>
                <c:pt idx="9">
                  <c:v>96</c:v>
                </c:pt>
                <c:pt idx="10">
                  <c:v>96</c:v>
                </c:pt>
                <c:pt idx="11">
                  <c:v>96</c:v>
                </c:pt>
                <c:pt idx="12">
                  <c:v>96</c:v>
                </c:pt>
                <c:pt idx="13">
                  <c:v>96</c:v>
                </c:pt>
                <c:pt idx="14">
                  <c:v>96</c:v>
                </c:pt>
                <c:pt idx="15">
                  <c:v>96</c:v>
                </c:pt>
                <c:pt idx="16">
                  <c:v>96</c:v>
                </c:pt>
                <c:pt idx="17">
                  <c:v>96</c:v>
                </c:pt>
                <c:pt idx="18">
                  <c:v>96</c:v>
                </c:pt>
                <c:pt idx="19">
                  <c:v>96</c:v>
                </c:pt>
                <c:pt idx="20">
                  <c:v>96</c:v>
                </c:pt>
                <c:pt idx="21">
                  <c:v>96</c:v>
                </c:pt>
              </c:numCache>
            </c:numRef>
          </c:val>
        </c:ser>
        <c:ser>
          <c:idx val="1"/>
          <c:order val="2"/>
          <c:tx>
            <c:strRef>
              <c:f>'LT SORTERING'!$L$2</c:f>
              <c:strCache>
                <c:ptCount val="1"/>
                <c:pt idx="0">
                  <c:v>Spökstapel</c:v>
                </c:pt>
              </c:strCache>
            </c:strRef>
          </c:tx>
          <c:spPr>
            <a:solidFill>
              <a:srgbClr val="E98300"/>
            </a:solidFill>
            <a:ln>
              <a:solidFill>
                <a:schemeClr val="tx1"/>
              </a:solidFill>
            </a:ln>
          </c:spPr>
          <c:invertIfNegative val="0"/>
          <c:dPt>
            <c:idx val="21"/>
            <c:invertIfNegative val="0"/>
            <c:bubble3D val="0"/>
            <c:spPr>
              <a:solidFill>
                <a:srgbClr val="E983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val>
            <c:numRef>
              <c:f>'LT SORTERING'!$L$3:$L$24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90.6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18569728"/>
        <c:axId val="218579712"/>
      </c:barChart>
      <c:catAx>
        <c:axId val="21856972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Century Gothic" pitchFamily="34" charset="0"/>
              </a:defRPr>
            </a:pPr>
            <a:endParaRPr lang="sv-SE"/>
          </a:p>
        </c:txPr>
        <c:crossAx val="218579712"/>
        <c:crosses val="autoZero"/>
        <c:auto val="1"/>
        <c:lblAlgn val="ctr"/>
        <c:lblOffset val="500"/>
        <c:tickLblSkip val="1"/>
        <c:noMultiLvlLbl val="0"/>
      </c:catAx>
      <c:valAx>
        <c:axId val="218579712"/>
        <c:scaling>
          <c:orientation val="minMax"/>
          <c:max val="100"/>
          <c:min val="0"/>
        </c:scaling>
        <c:delete val="0"/>
        <c:axPos val="b"/>
        <c:majorGridlines>
          <c:spPr>
            <a:ln>
              <a:solidFill>
                <a:srgbClr val="DAD7CB"/>
              </a:solidFill>
            </a:ln>
          </c:spPr>
        </c:majorGridlines>
        <c:title>
          <c:tx>
            <c:strRef>
              <c:f>TEXT!$B$15</c:f>
              <c:strCache>
                <c:ptCount val="1"/>
                <c:pt idx="0">
                  <c:v>Procent</c:v>
                </c:pt>
              </c:strCache>
            </c:strRef>
          </c:tx>
          <c:layout>
            <c:manualLayout>
              <c:xMode val="edge"/>
              <c:yMode val="edge"/>
              <c:x val="0.84863423946508432"/>
              <c:y val="0.87010139580410328"/>
            </c:manualLayout>
          </c:layout>
          <c:overlay val="0"/>
          <c:txPr>
            <a:bodyPr/>
            <a:lstStyle/>
            <a:p>
              <a:pPr>
                <a:defRPr sz="700" b="0">
                  <a:latin typeface="Century Gothic" pitchFamily="34" charset="0"/>
                </a:defRPr>
              </a:pPr>
              <a:endParaRPr lang="sv-SE"/>
            </a:p>
          </c:txPr>
        </c:title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Century Gothic" pitchFamily="34" charset="0"/>
              </a:defRPr>
            </a:pPr>
            <a:endParaRPr lang="sv-SE"/>
          </a:p>
        </c:txPr>
        <c:crossAx val="218569728"/>
        <c:crosses val="autoZero"/>
        <c:crossBetween val="between"/>
        <c:majorUnit val="10"/>
      </c:valAx>
      <c:spPr>
        <a:solidFill>
          <a:srgbClr val="FFFFFF"/>
        </a:solidFill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rgbClr val="DAD7CB"/>
    </a:solidFill>
    <a:ln>
      <a:noFill/>
    </a:ln>
  </c:spPr>
  <c:externalData r:id="rId1">
    <c:autoUpdate val="0"/>
  </c:externalData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95261636702449E-2"/>
          <c:y val="0.20874676303266057"/>
          <c:w val="0.89974906274265176"/>
          <c:h val="0.55685622630504517"/>
        </c:manualLayout>
      </c:layout>
      <c:lineChart>
        <c:grouping val="standard"/>
        <c:varyColors val="0"/>
        <c:ser>
          <c:idx val="0"/>
          <c:order val="0"/>
          <c:tx>
            <c:strRef>
              <c:f>Blad1!$E$2</c:f>
              <c:strCache>
                <c:ptCount val="1"/>
                <c:pt idx="0">
                  <c:v>Medicinkliniker, typ 1-diabetes</c:v>
                </c:pt>
              </c:strCache>
            </c:strRef>
          </c:tx>
          <c:spPr>
            <a:ln>
              <a:solidFill>
                <a:srgbClr val="4BACC6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numRef>
              <c:f>Blad1!$D$2:$D$8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Blad1!$H$2:$H$8</c:f>
              <c:numCache>
                <c:formatCode>General</c:formatCode>
                <c:ptCount val="7"/>
                <c:pt idx="0">
                  <c:v>0.89468978385943088</c:v>
                </c:pt>
                <c:pt idx="1">
                  <c:v>0.93986732291889574</c:v>
                </c:pt>
                <c:pt idx="2">
                  <c:v>0.95511077885007478</c:v>
                </c:pt>
                <c:pt idx="3">
                  <c:v>0.96510774568016544</c:v>
                </c:pt>
                <c:pt idx="4">
                  <c:v>0.97030206867646618</c:v>
                </c:pt>
                <c:pt idx="5">
                  <c:v>0.97274789650518334</c:v>
                </c:pt>
                <c:pt idx="6">
                  <c:v>0.97405575663802391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Blad1!$E$9</c:f>
              <c:strCache>
                <c:ptCount val="1"/>
                <c:pt idx="0">
                  <c:v>Medicinkliniker, typ 2-diabetes</c:v>
                </c:pt>
              </c:strCache>
            </c:strRef>
          </c:tx>
          <c:spPr>
            <a:ln>
              <a:solidFill>
                <a:srgbClr val="0070B3"/>
              </a:solidFill>
            </a:ln>
          </c:spPr>
          <c:marker>
            <c:symbol val="none"/>
          </c:marker>
          <c:val>
            <c:numRef>
              <c:f>Blad1!$H$9:$H$15</c:f>
              <c:numCache>
                <c:formatCode>General</c:formatCode>
                <c:ptCount val="7"/>
                <c:pt idx="0">
                  <c:v>0.86479195618409221</c:v>
                </c:pt>
                <c:pt idx="1">
                  <c:v>0.91331444759206803</c:v>
                </c:pt>
                <c:pt idx="2">
                  <c:v>0.91877015019265551</c:v>
                </c:pt>
                <c:pt idx="3">
                  <c:v>0.92789762939873677</c:v>
                </c:pt>
                <c:pt idx="4">
                  <c:v>0.93483812505148689</c:v>
                </c:pt>
                <c:pt idx="5">
                  <c:v>0.94781175608862844</c:v>
                </c:pt>
                <c:pt idx="6">
                  <c:v>0.95063913470993122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Blad1!$E$16</c:f>
              <c:strCache>
                <c:ptCount val="1"/>
                <c:pt idx="0">
                  <c:v>Primärvården</c:v>
                </c:pt>
              </c:strCache>
            </c:strRef>
          </c:tx>
          <c:spPr>
            <a:ln>
              <a:solidFill>
                <a:srgbClr val="D3BF96"/>
              </a:solidFill>
            </a:ln>
          </c:spPr>
          <c:marker>
            <c:symbol val="none"/>
          </c:marker>
          <c:val>
            <c:numRef>
              <c:f>Blad1!$H$16:$H$22</c:f>
              <c:numCache>
                <c:formatCode>General</c:formatCode>
                <c:ptCount val="7"/>
                <c:pt idx="0">
                  <c:v>0.80294153327957407</c:v>
                </c:pt>
                <c:pt idx="1">
                  <c:v>0.82733605816999367</c:v>
                </c:pt>
                <c:pt idx="2">
                  <c:v>0.83099904464211183</c:v>
                </c:pt>
                <c:pt idx="3">
                  <c:v>0.8337785460902758</c:v>
                </c:pt>
                <c:pt idx="4">
                  <c:v>0.84515390793242406</c:v>
                </c:pt>
                <c:pt idx="5">
                  <c:v>0.86060889993810463</c:v>
                </c:pt>
                <c:pt idx="6">
                  <c:v>0.86637375375995573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822528"/>
        <c:axId val="219021312"/>
      </c:lineChart>
      <c:catAx>
        <c:axId val="218822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sv-SE" b="0"/>
                  <a:t>År</a:t>
                </a:r>
              </a:p>
            </c:rich>
          </c:tx>
          <c:layout>
            <c:manualLayout>
              <c:xMode val="edge"/>
              <c:yMode val="edge"/>
              <c:x val="0.93166102664839856"/>
              <c:y val="0.77988455282212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9021312"/>
        <c:crosses val="autoZero"/>
        <c:auto val="1"/>
        <c:lblAlgn val="ctr"/>
        <c:lblOffset val="100"/>
        <c:noMultiLvlLbl val="0"/>
      </c:catAx>
      <c:valAx>
        <c:axId val="2190213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8822528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29644969378827646"/>
          <c:y val="0.81825678040244965"/>
          <c:w val="0.40710061242344708"/>
          <c:h val="0.10387238765970737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399977974781"/>
          <c:y val="0.15139055016312999"/>
          <c:w val="0.78510871965129403"/>
          <c:h val="0.720083079998227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E98500"/>
              </a:solidFill>
              <a:ln>
                <a:solidFill>
                  <a:sysClr val="windowText" lastClr="000000"/>
                </a:solidFill>
              </a:ln>
            </c:spPr>
          </c:dPt>
          <c:errBars>
            <c:errBarType val="both"/>
            <c:errValType val="cust"/>
            <c:noEndCap val="1"/>
            <c:plus>
              <c:numRef>
                <c:f>Blad1!$M$45:$M$66</c:f>
                <c:numCache>
                  <c:formatCode>General</c:formatCode>
                  <c:ptCount val="22"/>
                  <c:pt idx="0">
                    <c:v>1.3760035136831814E-2</c:v>
                  </c:pt>
                  <c:pt idx="1">
                    <c:v>8.4481245959215981E-3</c:v>
                  </c:pt>
                  <c:pt idx="2">
                    <c:v>4.0381031186489409E-3</c:v>
                  </c:pt>
                  <c:pt idx="3">
                    <c:v>3.152273806970972E-3</c:v>
                  </c:pt>
                  <c:pt idx="4">
                    <c:v>7.1421455800802277E-3</c:v>
                  </c:pt>
                  <c:pt idx="5">
                    <c:v>9.1589279939343349E-3</c:v>
                  </c:pt>
                  <c:pt idx="6">
                    <c:v>1.252882861402799E-3</c:v>
                  </c:pt>
                  <c:pt idx="7">
                    <c:v>8.1789951416677015E-3</c:v>
                  </c:pt>
                  <c:pt idx="8">
                    <c:v>7.3680266351576641E-3</c:v>
                  </c:pt>
                  <c:pt idx="9">
                    <c:v>8.311594969708052E-3</c:v>
                  </c:pt>
                  <c:pt idx="10">
                    <c:v>6.616086123368582E-3</c:v>
                  </c:pt>
                  <c:pt idx="11">
                    <c:v>6.7840214495941825E-3</c:v>
                  </c:pt>
                  <c:pt idx="12">
                    <c:v>2.4775053333263917E-3</c:v>
                  </c:pt>
                  <c:pt idx="13">
                    <c:v>1.9897247922604683E-2</c:v>
                  </c:pt>
                  <c:pt idx="14">
                    <c:v>6.1095766328384061E-3</c:v>
                  </c:pt>
                  <c:pt idx="15">
                    <c:v>7.2281149162865274E-3</c:v>
                  </c:pt>
                  <c:pt idx="16">
                    <c:v>5.6616682642682071E-3</c:v>
                  </c:pt>
                  <c:pt idx="17">
                    <c:v>6.6496887614049018E-3</c:v>
                  </c:pt>
                  <c:pt idx="18">
                    <c:v>5.2604412359309842E-3</c:v>
                  </c:pt>
                  <c:pt idx="19">
                    <c:v>5.3954797338370483E-3</c:v>
                  </c:pt>
                  <c:pt idx="20">
                    <c:v>4.6277033014763304E-3</c:v>
                  </c:pt>
                  <c:pt idx="21">
                    <c:v>8.3739298278889367E-3</c:v>
                  </c:pt>
                </c:numCache>
              </c:numRef>
            </c:plus>
            <c:minus>
              <c:numRef>
                <c:f>Blad1!$M$45:$M$66</c:f>
                <c:numCache>
                  <c:formatCode>General</c:formatCode>
                  <c:ptCount val="22"/>
                  <c:pt idx="0">
                    <c:v>1.3760035136831814E-2</c:v>
                  </c:pt>
                  <c:pt idx="1">
                    <c:v>8.4481245959215981E-3</c:v>
                  </c:pt>
                  <c:pt idx="2">
                    <c:v>4.0381031186489409E-3</c:v>
                  </c:pt>
                  <c:pt idx="3">
                    <c:v>3.152273806970972E-3</c:v>
                  </c:pt>
                  <c:pt idx="4">
                    <c:v>7.1421455800802277E-3</c:v>
                  </c:pt>
                  <c:pt idx="5">
                    <c:v>9.1589279939343349E-3</c:v>
                  </c:pt>
                  <c:pt idx="6">
                    <c:v>1.252882861402799E-3</c:v>
                  </c:pt>
                  <c:pt idx="7">
                    <c:v>8.1789951416677015E-3</c:v>
                  </c:pt>
                  <c:pt idx="8">
                    <c:v>7.3680266351576641E-3</c:v>
                  </c:pt>
                  <c:pt idx="9">
                    <c:v>8.311594969708052E-3</c:v>
                  </c:pt>
                  <c:pt idx="10">
                    <c:v>6.616086123368582E-3</c:v>
                  </c:pt>
                  <c:pt idx="11">
                    <c:v>6.7840214495941825E-3</c:v>
                  </c:pt>
                  <c:pt idx="12">
                    <c:v>2.4775053333263917E-3</c:v>
                  </c:pt>
                  <c:pt idx="13">
                    <c:v>1.9897247922604683E-2</c:v>
                  </c:pt>
                  <c:pt idx="14">
                    <c:v>6.1095766328384061E-3</c:v>
                  </c:pt>
                  <c:pt idx="15">
                    <c:v>7.2281149162865274E-3</c:v>
                  </c:pt>
                  <c:pt idx="16">
                    <c:v>5.6616682642682071E-3</c:v>
                  </c:pt>
                  <c:pt idx="17">
                    <c:v>6.6496887614049018E-3</c:v>
                  </c:pt>
                  <c:pt idx="18">
                    <c:v>5.2604412359309842E-3</c:v>
                  </c:pt>
                  <c:pt idx="19">
                    <c:v>5.3954797338370483E-3</c:v>
                  </c:pt>
                  <c:pt idx="20">
                    <c:v>4.6277033014763304E-3</c:v>
                  </c:pt>
                  <c:pt idx="21">
                    <c:v>8.3739298278889367E-3</c:v>
                  </c:pt>
                </c:numCache>
              </c:numRef>
            </c:minus>
          </c:errBars>
          <c:cat>
            <c:strRef>
              <c:f>Blad1!$K$45:$K$66</c:f>
              <c:strCache>
                <c:ptCount val="22"/>
                <c:pt idx="0">
                  <c:v>Jämtland</c:v>
                </c:pt>
                <c:pt idx="1">
                  <c:v>Kalmar</c:v>
                </c:pt>
                <c:pt idx="2">
                  <c:v>Skåne</c:v>
                </c:pt>
                <c:pt idx="3">
                  <c:v>Stockholm</c:v>
                </c:pt>
                <c:pt idx="4">
                  <c:v>Västmanland</c:v>
                </c:pt>
                <c:pt idx="5">
                  <c:v>Norrbotten</c:v>
                </c:pt>
                <c:pt idx="6">
                  <c:v>Riket</c:v>
                </c:pt>
                <c:pt idx="7">
                  <c:v>Halland</c:v>
                </c:pt>
                <c:pt idx="8">
                  <c:v>Västernorrland</c:v>
                </c:pt>
                <c:pt idx="9">
                  <c:v>Uppsala</c:v>
                </c:pt>
                <c:pt idx="10">
                  <c:v>Sörmland</c:v>
                </c:pt>
                <c:pt idx="11">
                  <c:v>Dalarna</c:v>
                </c:pt>
                <c:pt idx="12">
                  <c:v>Västra Götaland</c:v>
                </c:pt>
                <c:pt idx="13">
                  <c:v>Gotland</c:v>
                </c:pt>
                <c:pt idx="14">
                  <c:v>Gävleborg</c:v>
                </c:pt>
                <c:pt idx="15">
                  <c:v>Västerbotten</c:v>
                </c:pt>
                <c:pt idx="16">
                  <c:v>Värmland</c:v>
                </c:pt>
                <c:pt idx="17">
                  <c:v>Kronoberg</c:v>
                </c:pt>
                <c:pt idx="18">
                  <c:v>Jönköping</c:v>
                </c:pt>
                <c:pt idx="19">
                  <c:v>Örebro</c:v>
                </c:pt>
                <c:pt idx="20">
                  <c:v>Östergötland</c:v>
                </c:pt>
                <c:pt idx="21">
                  <c:v>Blekinge</c:v>
                </c:pt>
              </c:strCache>
            </c:strRef>
          </c:cat>
          <c:val>
            <c:numRef>
              <c:f>Blad1!$H$45:$H$66</c:f>
              <c:numCache>
                <c:formatCode>General</c:formatCode>
                <c:ptCount val="22"/>
                <c:pt idx="0">
                  <c:v>0.77387050385223743</c:v>
                </c:pt>
                <c:pt idx="1">
                  <c:v>0.7863297892620611</c:v>
                </c:pt>
                <c:pt idx="2">
                  <c:v>0.79128829587002647</c:v>
                </c:pt>
                <c:pt idx="3">
                  <c:v>0.82293268098599193</c:v>
                </c:pt>
                <c:pt idx="4">
                  <c:v>0.84873675139649518</c:v>
                </c:pt>
                <c:pt idx="5">
                  <c:v>0.85353615262588023</c:v>
                </c:pt>
                <c:pt idx="6">
                  <c:v>0.86385944527484004</c:v>
                </c:pt>
                <c:pt idx="7">
                  <c:v>0.86561278196339297</c:v>
                </c:pt>
                <c:pt idx="8">
                  <c:v>0.86662143580295947</c:v>
                </c:pt>
                <c:pt idx="9">
                  <c:v>0.88113798063900395</c:v>
                </c:pt>
                <c:pt idx="10">
                  <c:v>0.88858020014283379</c:v>
                </c:pt>
                <c:pt idx="11">
                  <c:v>0.89661185756791506</c:v>
                </c:pt>
                <c:pt idx="12">
                  <c:v>0.89922454746110148</c:v>
                </c:pt>
                <c:pt idx="13">
                  <c:v>0.90117940371706806</c:v>
                </c:pt>
                <c:pt idx="14">
                  <c:v>0.90231501917069312</c:v>
                </c:pt>
                <c:pt idx="15">
                  <c:v>0.907631342050356</c:v>
                </c:pt>
                <c:pt idx="16">
                  <c:v>0.9096043728893437</c:v>
                </c:pt>
                <c:pt idx="17">
                  <c:v>0.9177317872472589</c:v>
                </c:pt>
                <c:pt idx="18">
                  <c:v>0.91804271642737434</c:v>
                </c:pt>
                <c:pt idx="19">
                  <c:v>0.92069092351199988</c:v>
                </c:pt>
                <c:pt idx="20">
                  <c:v>0.92401452166638365</c:v>
                </c:pt>
                <c:pt idx="21">
                  <c:v>0.92748897012627973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202688"/>
        <c:axId val="219204224"/>
      </c:barChart>
      <c:catAx>
        <c:axId val="21920268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9204224"/>
        <c:crosses val="autoZero"/>
        <c:auto val="1"/>
        <c:lblAlgn val="ctr"/>
        <c:lblOffset val="100"/>
        <c:noMultiLvlLbl val="0"/>
      </c:catAx>
      <c:valAx>
        <c:axId val="219204224"/>
        <c:scaling>
          <c:orientation val="minMax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9202688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917541557305"/>
          <c:y val="0.18610606688518003"/>
          <c:w val="0.77752690288713899"/>
          <c:h val="0.704164311996885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E98500"/>
              </a:solidFill>
              <a:ln>
                <a:solidFill>
                  <a:sysClr val="windowText" lastClr="000000"/>
                </a:solidFill>
              </a:ln>
            </c:spPr>
          </c:dPt>
          <c:errBars>
            <c:errBarType val="both"/>
            <c:errValType val="cust"/>
            <c:noEndCap val="1"/>
            <c:plus>
              <c:numRef>
                <c:f>Blad1!$M$96:$M$117</c:f>
                <c:numCache>
                  <c:formatCode>General</c:formatCode>
                  <c:ptCount val="22"/>
                  <c:pt idx="0">
                    <c:v>1.673991940721644E-2</c:v>
                  </c:pt>
                  <c:pt idx="1">
                    <c:v>2.2819628681521254E-2</c:v>
                  </c:pt>
                  <c:pt idx="2">
                    <c:v>8.2367090755208153E-3</c:v>
                  </c:pt>
                  <c:pt idx="3">
                    <c:v>1.1461145760424505E-2</c:v>
                  </c:pt>
                  <c:pt idx="4">
                    <c:v>1.532957849096509E-3</c:v>
                  </c:pt>
                  <c:pt idx="5">
                    <c:v>3.5506959074847839E-3</c:v>
                  </c:pt>
                  <c:pt idx="6">
                    <c:v>7.4573927625748012E-3</c:v>
                  </c:pt>
                  <c:pt idx="7">
                    <c:v>3.080628442929596E-3</c:v>
                  </c:pt>
                  <c:pt idx="8">
                    <c:v>6.6344158774108751E-3</c:v>
                  </c:pt>
                  <c:pt idx="9">
                    <c:v>5.4662808820685072E-3</c:v>
                  </c:pt>
                  <c:pt idx="10">
                    <c:v>7.0366593531892944E-3</c:v>
                  </c:pt>
                  <c:pt idx="11">
                    <c:v>3.3046557276781678E-3</c:v>
                  </c:pt>
                  <c:pt idx="12">
                    <c:v>3.588233271986947E-3</c:v>
                  </c:pt>
                  <c:pt idx="13">
                    <c:v>8.7225179212732668E-3</c:v>
                  </c:pt>
                  <c:pt idx="14">
                    <c:v>6.9024717392350545E-3</c:v>
                  </c:pt>
                  <c:pt idx="15">
                    <c:v>3.8857370702710587E-3</c:v>
                  </c:pt>
                  <c:pt idx="16">
                    <c:v>5.2978910015334529E-3</c:v>
                  </c:pt>
                  <c:pt idx="17">
                    <c:v>2.0907066520305917E-3</c:v>
                  </c:pt>
                  <c:pt idx="18">
                    <c:v>2.3858571878679828E-3</c:v>
                  </c:pt>
                  <c:pt idx="19">
                    <c:v>3.4820131738872591E-3</c:v>
                  </c:pt>
                  <c:pt idx="20">
                    <c:v>1.593464823999893E-3</c:v>
                  </c:pt>
                  <c:pt idx="21">
                    <c:v>0</c:v>
                  </c:pt>
                </c:numCache>
              </c:numRef>
            </c:plus>
            <c:minus>
              <c:numRef>
                <c:f>Blad1!$M$96:$M$117</c:f>
                <c:numCache>
                  <c:formatCode>General</c:formatCode>
                  <c:ptCount val="22"/>
                  <c:pt idx="0">
                    <c:v>1.673991940721644E-2</c:v>
                  </c:pt>
                  <c:pt idx="1">
                    <c:v>2.2819628681521254E-2</c:v>
                  </c:pt>
                  <c:pt idx="2">
                    <c:v>8.2367090755208153E-3</c:v>
                  </c:pt>
                  <c:pt idx="3">
                    <c:v>1.1461145760424505E-2</c:v>
                  </c:pt>
                  <c:pt idx="4">
                    <c:v>1.532957849096509E-3</c:v>
                  </c:pt>
                  <c:pt idx="5">
                    <c:v>3.5506959074847839E-3</c:v>
                  </c:pt>
                  <c:pt idx="6">
                    <c:v>7.4573927625748012E-3</c:v>
                  </c:pt>
                  <c:pt idx="7">
                    <c:v>3.080628442929596E-3</c:v>
                  </c:pt>
                  <c:pt idx="8">
                    <c:v>6.6344158774108751E-3</c:v>
                  </c:pt>
                  <c:pt idx="9">
                    <c:v>5.4662808820685072E-3</c:v>
                  </c:pt>
                  <c:pt idx="10">
                    <c:v>7.0366593531892944E-3</c:v>
                  </c:pt>
                  <c:pt idx="11">
                    <c:v>3.3046557276781678E-3</c:v>
                  </c:pt>
                  <c:pt idx="12">
                    <c:v>3.588233271986947E-3</c:v>
                  </c:pt>
                  <c:pt idx="13">
                    <c:v>8.7225179212732668E-3</c:v>
                  </c:pt>
                  <c:pt idx="14">
                    <c:v>6.9024717392350545E-3</c:v>
                  </c:pt>
                  <c:pt idx="15">
                    <c:v>3.8857370702710587E-3</c:v>
                  </c:pt>
                  <c:pt idx="16">
                    <c:v>5.2978910015334529E-3</c:v>
                  </c:pt>
                  <c:pt idx="17">
                    <c:v>2.0907066520305917E-3</c:v>
                  </c:pt>
                  <c:pt idx="18">
                    <c:v>2.3858571878679828E-3</c:v>
                  </c:pt>
                  <c:pt idx="19">
                    <c:v>3.4820131738872591E-3</c:v>
                  </c:pt>
                  <c:pt idx="20">
                    <c:v>1.593464823999893E-3</c:v>
                  </c:pt>
                  <c:pt idx="21">
                    <c:v>0</c:v>
                  </c:pt>
                </c:numCache>
              </c:numRef>
            </c:minus>
          </c:errBars>
          <c:cat>
            <c:strRef>
              <c:f>Blad1!$K$96:$K$117</c:f>
              <c:strCache>
                <c:ptCount val="22"/>
                <c:pt idx="0">
                  <c:v>Östergötland</c:v>
                </c:pt>
                <c:pt idx="1">
                  <c:v>Jämtland</c:v>
                </c:pt>
                <c:pt idx="2">
                  <c:v>Sörmland</c:v>
                </c:pt>
                <c:pt idx="3">
                  <c:v>Västerbotten</c:v>
                </c:pt>
                <c:pt idx="4">
                  <c:v>Riket</c:v>
                </c:pt>
                <c:pt idx="5">
                  <c:v>Västra Götaland</c:v>
                </c:pt>
                <c:pt idx="6">
                  <c:v>Värmland</c:v>
                </c:pt>
                <c:pt idx="7">
                  <c:v>Stockholm</c:v>
                </c:pt>
                <c:pt idx="8">
                  <c:v>Västernorrland</c:v>
                </c:pt>
                <c:pt idx="9">
                  <c:v>Uppsala</c:v>
                </c:pt>
                <c:pt idx="10">
                  <c:v>Västmanland</c:v>
                </c:pt>
                <c:pt idx="11">
                  <c:v>Skåne</c:v>
                </c:pt>
                <c:pt idx="12">
                  <c:v>Kalmar</c:v>
                </c:pt>
                <c:pt idx="13">
                  <c:v>Norrbotten</c:v>
                </c:pt>
                <c:pt idx="14">
                  <c:v>Gävleborg</c:v>
                </c:pt>
                <c:pt idx="15">
                  <c:v>Örebro</c:v>
                </c:pt>
                <c:pt idx="16">
                  <c:v>Kronoberg</c:v>
                </c:pt>
                <c:pt idx="17">
                  <c:v>Jönköping</c:v>
                </c:pt>
                <c:pt idx="18">
                  <c:v>Halland</c:v>
                </c:pt>
                <c:pt idx="19">
                  <c:v>Gotland</c:v>
                </c:pt>
                <c:pt idx="20">
                  <c:v>Blekinge</c:v>
                </c:pt>
                <c:pt idx="21">
                  <c:v>Dalarna</c:v>
                </c:pt>
              </c:strCache>
            </c:strRef>
          </c:cat>
          <c:val>
            <c:numRef>
              <c:f>Blad1!$H$96:$H$117</c:f>
              <c:numCache>
                <c:formatCode>General</c:formatCode>
                <c:ptCount val="22"/>
                <c:pt idx="0">
                  <c:v>0.90883369388995772</c:v>
                </c:pt>
                <c:pt idx="1">
                  <c:v>0.93633684043468823</c:v>
                </c:pt>
                <c:pt idx="2">
                  <c:v>0.98014721175129704</c:v>
                </c:pt>
                <c:pt idx="3">
                  <c:v>0.98283413135173403</c:v>
                </c:pt>
                <c:pt idx="4">
                  <c:v>0.98456553068516617</c:v>
                </c:pt>
                <c:pt idx="5">
                  <c:v>0.98466171164689431</c:v>
                </c:pt>
                <c:pt idx="6">
                  <c:v>0.98724800492899845</c:v>
                </c:pt>
                <c:pt idx="7">
                  <c:v>0.98936851308154261</c:v>
                </c:pt>
                <c:pt idx="8">
                  <c:v>0.99060207555330071</c:v>
                </c:pt>
                <c:pt idx="9">
                  <c:v>0.9910643075589507</c:v>
                </c:pt>
                <c:pt idx="10">
                  <c:v>0.99113426624832957</c:v>
                </c:pt>
                <c:pt idx="11">
                  <c:v>0.99119716062411489</c:v>
                </c:pt>
                <c:pt idx="12">
                  <c:v>0.99148235138006391</c:v>
                </c:pt>
                <c:pt idx="13">
                  <c:v>0.99191751014848517</c:v>
                </c:pt>
                <c:pt idx="14">
                  <c:v>0.99287237344427193</c:v>
                </c:pt>
                <c:pt idx="15">
                  <c:v>0.99423282594099771</c:v>
                </c:pt>
                <c:pt idx="16">
                  <c:v>0.99503183513168447</c:v>
                </c:pt>
                <c:pt idx="17">
                  <c:v>0.99543778515823589</c:v>
                </c:pt>
                <c:pt idx="18">
                  <c:v>0.99557661150485266</c:v>
                </c:pt>
                <c:pt idx="19">
                  <c:v>0.99821788482743601</c:v>
                </c:pt>
                <c:pt idx="20">
                  <c:v>0.99884792554500879</c:v>
                </c:pt>
                <c:pt idx="2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113728"/>
        <c:axId val="219123712"/>
      </c:barChart>
      <c:catAx>
        <c:axId val="21911372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9123712"/>
        <c:crosses val="autoZero"/>
        <c:auto val="1"/>
        <c:lblAlgn val="ctr"/>
        <c:lblOffset val="100"/>
        <c:noMultiLvlLbl val="0"/>
      </c:catAx>
      <c:valAx>
        <c:axId val="219123712"/>
        <c:scaling>
          <c:orientation val="minMax"/>
          <c:max val="1"/>
          <c:min val="0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9113728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57805460884601"/>
          <c:y val="0.16862322139029301"/>
          <c:w val="0.78738747208837701"/>
          <c:h val="0.5969797810392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Blad1!$Q$148</c:f>
              <c:strCache>
                <c:ptCount val="1"/>
                <c:pt idx="0">
                  <c:v>Ja, i form av samtal med enkla råd</c:v>
                </c:pt>
              </c:strCache>
            </c:strRef>
          </c:tx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Blad1!$R$147:$AL$147</c:f>
              <c:strCache>
                <c:ptCount val="21"/>
                <c:pt idx="0">
                  <c:v>Gävleborg</c:v>
                </c:pt>
                <c:pt idx="1">
                  <c:v>Gotland</c:v>
                </c:pt>
                <c:pt idx="2">
                  <c:v>Halland</c:v>
                </c:pt>
                <c:pt idx="3">
                  <c:v>Jämtland</c:v>
                </c:pt>
                <c:pt idx="4">
                  <c:v>Jönköping</c:v>
                </c:pt>
                <c:pt idx="5">
                  <c:v>Kalmar</c:v>
                </c:pt>
                <c:pt idx="6">
                  <c:v>Sörmland</c:v>
                </c:pt>
                <c:pt idx="7">
                  <c:v>Västernorrland</c:v>
                </c:pt>
                <c:pt idx="8">
                  <c:v>Norrbotten</c:v>
                </c:pt>
                <c:pt idx="9">
                  <c:v>Västerbotten</c:v>
                </c:pt>
                <c:pt idx="10">
                  <c:v>Dalarna</c:v>
                </c:pt>
                <c:pt idx="11">
                  <c:v>Uppsala</c:v>
                </c:pt>
                <c:pt idx="12">
                  <c:v>Värmland</c:v>
                </c:pt>
                <c:pt idx="13">
                  <c:v>Västmanland</c:v>
                </c:pt>
                <c:pt idx="14">
                  <c:v>Västra Götaland</c:v>
                </c:pt>
                <c:pt idx="15">
                  <c:v>Skåne</c:v>
                </c:pt>
                <c:pt idx="16">
                  <c:v>Stockholm</c:v>
                </c:pt>
                <c:pt idx="17">
                  <c:v>Östergötland</c:v>
                </c:pt>
                <c:pt idx="18">
                  <c:v>Blekinge</c:v>
                </c:pt>
                <c:pt idx="19">
                  <c:v>Kronoberg</c:v>
                </c:pt>
                <c:pt idx="20">
                  <c:v>Örebro</c:v>
                </c:pt>
              </c:strCache>
            </c:strRef>
          </c:cat>
          <c:val>
            <c:numRef>
              <c:f>Blad1!$R$148:$AL$148</c:f>
              <c:numCache>
                <c:formatCode>0.0%</c:formatCode>
                <c:ptCount val="21"/>
                <c:pt idx="0">
                  <c:v>0.8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0.66700000000000004</c:v>
                </c:pt>
                <c:pt idx="6">
                  <c:v>1</c:v>
                </c:pt>
                <c:pt idx="7">
                  <c:v>0</c:v>
                </c:pt>
                <c:pt idx="8">
                  <c:v>0.6</c:v>
                </c:pt>
                <c:pt idx="9">
                  <c:v>0.33300000000000002</c:v>
                </c:pt>
                <c:pt idx="10">
                  <c:v>1</c:v>
                </c:pt>
                <c:pt idx="11">
                  <c:v>1</c:v>
                </c:pt>
                <c:pt idx="12">
                  <c:v>0.5</c:v>
                </c:pt>
                <c:pt idx="13">
                  <c:v>0.5</c:v>
                </c:pt>
                <c:pt idx="14">
                  <c:v>0.76900000000000002</c:v>
                </c:pt>
                <c:pt idx="15">
                  <c:v>0.71399999999999997</c:v>
                </c:pt>
                <c:pt idx="16">
                  <c:v>0.71399999999999997</c:v>
                </c:pt>
                <c:pt idx="17">
                  <c:v>0.75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</c:numCache>
            </c:numRef>
          </c:val>
        </c:ser>
        <c:ser>
          <c:idx val="1"/>
          <c:order val="1"/>
          <c:tx>
            <c:strRef>
              <c:f>Blad1!$Q$149</c:f>
              <c:strCache>
                <c:ptCount val="1"/>
                <c:pt idx="0">
                  <c:v>Ja, i form av rådgivande samtal</c:v>
                </c:pt>
              </c:strCache>
            </c:strRef>
          </c:tx>
          <c:spPr>
            <a:solidFill>
              <a:srgbClr val="E5D9C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Blad1!$R$147:$AL$147</c:f>
              <c:strCache>
                <c:ptCount val="21"/>
                <c:pt idx="0">
                  <c:v>Gävleborg</c:v>
                </c:pt>
                <c:pt idx="1">
                  <c:v>Gotland</c:v>
                </c:pt>
                <c:pt idx="2">
                  <c:v>Halland</c:v>
                </c:pt>
                <c:pt idx="3">
                  <c:v>Jämtland</c:v>
                </c:pt>
                <c:pt idx="4">
                  <c:v>Jönköping</c:v>
                </c:pt>
                <c:pt idx="5">
                  <c:v>Kalmar</c:v>
                </c:pt>
                <c:pt idx="6">
                  <c:v>Sörmland</c:v>
                </c:pt>
                <c:pt idx="7">
                  <c:v>Västernorrland</c:v>
                </c:pt>
                <c:pt idx="8">
                  <c:v>Norrbotten</c:v>
                </c:pt>
                <c:pt idx="9">
                  <c:v>Västerbotten</c:v>
                </c:pt>
                <c:pt idx="10">
                  <c:v>Dalarna</c:v>
                </c:pt>
                <c:pt idx="11">
                  <c:v>Uppsala</c:v>
                </c:pt>
                <c:pt idx="12">
                  <c:v>Värmland</c:v>
                </c:pt>
                <c:pt idx="13">
                  <c:v>Västmanland</c:v>
                </c:pt>
                <c:pt idx="14">
                  <c:v>Västra Götaland</c:v>
                </c:pt>
                <c:pt idx="15">
                  <c:v>Skåne</c:v>
                </c:pt>
                <c:pt idx="16">
                  <c:v>Stockholm</c:v>
                </c:pt>
                <c:pt idx="17">
                  <c:v>Östergötland</c:v>
                </c:pt>
                <c:pt idx="18">
                  <c:v>Blekinge</c:v>
                </c:pt>
                <c:pt idx="19">
                  <c:v>Kronoberg</c:v>
                </c:pt>
                <c:pt idx="20">
                  <c:v>Örebro</c:v>
                </c:pt>
              </c:strCache>
            </c:strRef>
          </c:cat>
          <c:val>
            <c:numRef>
              <c:f>Blad1!$R$149:$AL$149</c:f>
              <c:numCache>
                <c:formatCode>0.0%</c:formatCode>
                <c:ptCount val="21"/>
                <c:pt idx="0">
                  <c:v>0.6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0.33300000000000002</c:v>
                </c:pt>
                <c:pt idx="5">
                  <c:v>0.33300000000000002</c:v>
                </c:pt>
                <c:pt idx="6">
                  <c:v>0.33300000000000002</c:v>
                </c:pt>
                <c:pt idx="7">
                  <c:v>1</c:v>
                </c:pt>
                <c:pt idx="8">
                  <c:v>0.4</c:v>
                </c:pt>
                <c:pt idx="9">
                  <c:v>0.66700000000000004</c:v>
                </c:pt>
                <c:pt idx="10">
                  <c:v>0.75</c:v>
                </c:pt>
                <c:pt idx="11">
                  <c:v>1</c:v>
                </c:pt>
                <c:pt idx="12">
                  <c:v>0.75</c:v>
                </c:pt>
                <c:pt idx="13">
                  <c:v>0.5</c:v>
                </c:pt>
                <c:pt idx="14">
                  <c:v>0.46200000000000002</c:v>
                </c:pt>
                <c:pt idx="15">
                  <c:v>0.71399999999999997</c:v>
                </c:pt>
                <c:pt idx="16">
                  <c:v>0.71399999999999997</c:v>
                </c:pt>
                <c:pt idx="17">
                  <c:v>0.75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</c:numCache>
            </c:numRef>
          </c:val>
        </c:ser>
        <c:ser>
          <c:idx val="2"/>
          <c:order val="2"/>
          <c:tx>
            <c:strRef>
              <c:f>Blad1!$Q$150</c:f>
              <c:strCache>
                <c:ptCount val="1"/>
                <c:pt idx="0">
                  <c:v>Ja, i form av kvalificerat rådgivande samtal</c:v>
                </c:pt>
              </c:strCache>
            </c:strRef>
          </c:tx>
          <c:spPr>
            <a:solidFill>
              <a:srgbClr val="93CDDD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Blad1!$R$147:$AL$147</c:f>
              <c:strCache>
                <c:ptCount val="21"/>
                <c:pt idx="0">
                  <c:v>Gävleborg</c:v>
                </c:pt>
                <c:pt idx="1">
                  <c:v>Gotland</c:v>
                </c:pt>
                <c:pt idx="2">
                  <c:v>Halland</c:v>
                </c:pt>
                <c:pt idx="3">
                  <c:v>Jämtland</c:v>
                </c:pt>
                <c:pt idx="4">
                  <c:v>Jönköping</c:v>
                </c:pt>
                <c:pt idx="5">
                  <c:v>Kalmar</c:v>
                </c:pt>
                <c:pt idx="6">
                  <c:v>Sörmland</c:v>
                </c:pt>
                <c:pt idx="7">
                  <c:v>Västernorrland</c:v>
                </c:pt>
                <c:pt idx="8">
                  <c:v>Norrbotten</c:v>
                </c:pt>
                <c:pt idx="9">
                  <c:v>Västerbotten</c:v>
                </c:pt>
                <c:pt idx="10">
                  <c:v>Dalarna</c:v>
                </c:pt>
                <c:pt idx="11">
                  <c:v>Uppsala</c:v>
                </c:pt>
                <c:pt idx="12">
                  <c:v>Värmland</c:v>
                </c:pt>
                <c:pt idx="13">
                  <c:v>Västmanland</c:v>
                </c:pt>
                <c:pt idx="14">
                  <c:v>Västra Götaland</c:v>
                </c:pt>
                <c:pt idx="15">
                  <c:v>Skåne</c:v>
                </c:pt>
                <c:pt idx="16">
                  <c:v>Stockholm</c:v>
                </c:pt>
                <c:pt idx="17">
                  <c:v>Östergötland</c:v>
                </c:pt>
                <c:pt idx="18">
                  <c:v>Blekinge</c:v>
                </c:pt>
                <c:pt idx="19">
                  <c:v>Kronoberg</c:v>
                </c:pt>
                <c:pt idx="20">
                  <c:v>Örebro</c:v>
                </c:pt>
              </c:strCache>
            </c:strRef>
          </c:cat>
          <c:val>
            <c:numRef>
              <c:f>Blad1!$R$150:$AL$150</c:f>
              <c:numCache>
                <c:formatCode>0.0%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0.2</c:v>
                </c:pt>
                <c:pt idx="9">
                  <c:v>0.33300000000000002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0.53800000000000003</c:v>
                </c:pt>
                <c:pt idx="15">
                  <c:v>0.57099999999999995</c:v>
                </c:pt>
                <c:pt idx="16">
                  <c:v>0.57099999999999995</c:v>
                </c:pt>
                <c:pt idx="17">
                  <c:v>0.75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36320"/>
        <c:axId val="212137856"/>
      </c:barChart>
      <c:catAx>
        <c:axId val="2121363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2137856"/>
        <c:crosses val="autoZero"/>
        <c:auto val="1"/>
        <c:lblAlgn val="ctr"/>
        <c:lblOffset val="100"/>
        <c:tickLblSkip val="1"/>
        <c:noMultiLvlLbl val="0"/>
      </c:catAx>
      <c:valAx>
        <c:axId val="212137856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2136320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17825516977337399"/>
          <c:y val="0.83202905802735005"/>
          <c:w val="0.72333411750596199"/>
          <c:h val="8.3373655250885706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95261636702449E-2"/>
          <c:y val="0.19866746031746033"/>
          <c:w val="0.89974906274265176"/>
          <c:h val="0.52661825396825401"/>
        </c:manualLayout>
      </c:layout>
      <c:lineChart>
        <c:grouping val="standard"/>
        <c:varyColors val="0"/>
        <c:ser>
          <c:idx val="0"/>
          <c:order val="0"/>
          <c:tx>
            <c:v>Medicinkliniker, typ 1-diabetes</c:v>
          </c:tx>
          <c:spPr>
            <a:ln>
              <a:solidFill>
                <a:srgbClr val="4BACC6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numRef>
              <c:f>Tidsserie!$D$16:$D$22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Tidsserie!$H$2:$H$8</c:f>
              <c:numCache>
                <c:formatCode>General</c:formatCode>
                <c:ptCount val="7"/>
                <c:pt idx="0">
                  <c:v>0.56077919251278707</c:v>
                </c:pt>
                <c:pt idx="1">
                  <c:v>0.57487696273728617</c:v>
                </c:pt>
                <c:pt idx="2">
                  <c:v>0.57265692175408422</c:v>
                </c:pt>
                <c:pt idx="3">
                  <c:v>0.56315640079477713</c:v>
                </c:pt>
                <c:pt idx="4">
                  <c:v>0.52991035613380311</c:v>
                </c:pt>
                <c:pt idx="5">
                  <c:v>0.53982243112677897</c:v>
                </c:pt>
                <c:pt idx="6">
                  <c:v>0.54849174907196552</c:v>
                </c:pt>
              </c:numCache>
            </c:numRef>
          </c:val>
          <c:smooth val="0"/>
        </c:ser>
        <c:ser>
          <c:idx val="1"/>
          <c:order val="1"/>
          <c:tx>
            <c:v>Medicinkliniker, typ 2-diabetes</c:v>
          </c:tx>
          <c:spPr>
            <a:ln>
              <a:solidFill>
                <a:srgbClr val="0070B3"/>
              </a:solidFill>
            </a:ln>
          </c:spPr>
          <c:marker>
            <c:symbol val="none"/>
          </c:marker>
          <c:cat>
            <c:numRef>
              <c:f>Tidsserie!$D$16:$D$22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Tidsserie!$H$9:$H$15</c:f>
              <c:numCache>
                <c:formatCode>General</c:formatCode>
                <c:ptCount val="7"/>
                <c:pt idx="0">
                  <c:v>0.45684993240198285</c:v>
                </c:pt>
                <c:pt idx="1">
                  <c:v>0.4674989682212134</c:v>
                </c:pt>
                <c:pt idx="2">
                  <c:v>0.45046129161652626</c:v>
                </c:pt>
                <c:pt idx="3">
                  <c:v>0.43142771023811916</c:v>
                </c:pt>
                <c:pt idx="4">
                  <c:v>0.41859548901802424</c:v>
                </c:pt>
                <c:pt idx="5">
                  <c:v>0.41387584767866459</c:v>
                </c:pt>
                <c:pt idx="6">
                  <c:v>0.4067071798334459</c:v>
                </c:pt>
              </c:numCache>
            </c:numRef>
          </c:val>
          <c:smooth val="0"/>
        </c:ser>
        <c:ser>
          <c:idx val="2"/>
          <c:order val="2"/>
          <c:tx>
            <c:v>Primärvården</c:v>
          </c:tx>
          <c:spPr>
            <a:ln>
              <a:solidFill>
                <a:srgbClr val="D3BF96"/>
              </a:solidFill>
            </a:ln>
          </c:spPr>
          <c:marker>
            <c:symbol val="none"/>
          </c:marker>
          <c:cat>
            <c:numRef>
              <c:f>Tidsserie!$D$16:$D$22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Tidsserie!$H$16:$H$22</c:f>
              <c:numCache>
                <c:formatCode>General</c:formatCode>
                <c:ptCount val="7"/>
                <c:pt idx="0">
                  <c:v>0.52627447977487218</c:v>
                </c:pt>
                <c:pt idx="1">
                  <c:v>0.54439385767314952</c:v>
                </c:pt>
                <c:pt idx="2">
                  <c:v>0.52314288156657485</c:v>
                </c:pt>
                <c:pt idx="3">
                  <c:v>0.49597236910199582</c:v>
                </c:pt>
                <c:pt idx="4">
                  <c:v>0.50159333282670926</c:v>
                </c:pt>
                <c:pt idx="5">
                  <c:v>0.51455365330257796</c:v>
                </c:pt>
                <c:pt idx="6">
                  <c:v>0.51101957546863996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430720"/>
        <c:axId val="220432256"/>
      </c:lineChart>
      <c:catAx>
        <c:axId val="22043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0432256"/>
        <c:crosses val="autoZero"/>
        <c:auto val="1"/>
        <c:lblAlgn val="ctr"/>
        <c:lblOffset val="100"/>
        <c:noMultiLvlLbl val="0"/>
      </c:catAx>
      <c:valAx>
        <c:axId val="2204322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0430720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32422747156605425"/>
          <c:y val="0.79473835978835983"/>
          <c:w val="0.40710061242344708"/>
          <c:h val="0.11303941798941801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5262876321922"/>
          <c:y val="0.14878841145833333"/>
          <c:w val="0.77484035661486672"/>
          <c:h val="0.721545355902777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'Landsting, totalt, PV'!$H$1</c:f>
              <c:strCache>
                <c:ptCount val="1"/>
                <c:pt idx="0">
                  <c:v>p_fys_akt_w_Sum</c:v>
                </c:pt>
              </c:strCache>
            </c:strRef>
          </c:tx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8"/>
            <c:invertIfNegative val="0"/>
            <c:bubble3D val="0"/>
            <c:spPr>
              <a:solidFill>
                <a:srgbClr val="E98300"/>
              </a:solidFill>
              <a:ln>
                <a:solidFill>
                  <a:sysClr val="windowText" lastClr="000000"/>
                </a:solidFill>
              </a:ln>
            </c:spPr>
          </c:dPt>
          <c:errBars>
            <c:errBarType val="both"/>
            <c:errValType val="cust"/>
            <c:noEndCap val="1"/>
            <c:plus>
              <c:numRef>
                <c:f>'Landsting, totalt, PV'!$L$2:$L$24</c:f>
                <c:numCache>
                  <c:formatCode>General</c:formatCode>
                  <c:ptCount val="23"/>
                  <c:pt idx="0">
                    <c:v>1.275548343271567E-2</c:v>
                  </c:pt>
                  <c:pt idx="1">
                    <c:v>1.0493108308147455E-2</c:v>
                  </c:pt>
                  <c:pt idx="2">
                    <c:v>1.2020303894619834E-2</c:v>
                  </c:pt>
                  <c:pt idx="3">
                    <c:v>5.8144399058744529E-3</c:v>
                  </c:pt>
                  <c:pt idx="4">
                    <c:v>1.1067052634964174E-2</c:v>
                  </c:pt>
                  <c:pt idx="5">
                    <c:v>5.0227737117591858E-3</c:v>
                  </c:pt>
                  <c:pt idx="6">
                    <c:v>1.3223700090032658E-2</c:v>
                  </c:pt>
                  <c:pt idx="7">
                    <c:v>1.6928116259488243E-2</c:v>
                  </c:pt>
                  <c:pt idx="8">
                    <c:v>2.0651275021194892E-3</c:v>
                  </c:pt>
                  <c:pt idx="9">
                    <c:v>1.608662271231932E-2</c:v>
                  </c:pt>
                  <c:pt idx="10">
                    <c:v>4.7995549792797694E-3</c:v>
                  </c:pt>
                  <c:pt idx="11">
                    <c:v>1.0983546286808414E-2</c:v>
                  </c:pt>
                  <c:pt idx="12">
                    <c:v>1.1110017745457595E-2</c:v>
                  </c:pt>
                  <c:pt idx="13">
                    <c:v>1.2012370029372553E-2</c:v>
                  </c:pt>
                  <c:pt idx="14">
                    <c:v>8.9703146866352886E-3</c:v>
                  </c:pt>
                  <c:pt idx="15">
                    <c:v>1.3732735264575854E-2</c:v>
                  </c:pt>
                  <c:pt idx="16">
                    <c:v>1.0590966542453386E-2</c:v>
                  </c:pt>
                  <c:pt idx="17">
                    <c:v>1.437045313792701E-2</c:v>
                  </c:pt>
                  <c:pt idx="18">
                    <c:v>3.4626224518018486E-2</c:v>
                  </c:pt>
                  <c:pt idx="19">
                    <c:v>1.1526247323841839E-2</c:v>
                  </c:pt>
                  <c:pt idx="20">
                    <c:v>9.7324846421092161E-3</c:v>
                  </c:pt>
                  <c:pt idx="21">
                    <c:v>1.3141779625209394E-2</c:v>
                  </c:pt>
                </c:numCache>
              </c:numRef>
            </c:plus>
            <c:minus>
              <c:numRef>
                <c:f>'Landsting, totalt, PV'!$L$2:$L$24</c:f>
                <c:numCache>
                  <c:formatCode>General</c:formatCode>
                  <c:ptCount val="23"/>
                  <c:pt idx="0">
                    <c:v>1.275548343271567E-2</c:v>
                  </c:pt>
                  <c:pt idx="1">
                    <c:v>1.0493108308147455E-2</c:v>
                  </c:pt>
                  <c:pt idx="2">
                    <c:v>1.2020303894619834E-2</c:v>
                  </c:pt>
                  <c:pt idx="3">
                    <c:v>5.8144399058744529E-3</c:v>
                  </c:pt>
                  <c:pt idx="4">
                    <c:v>1.1067052634964174E-2</c:v>
                  </c:pt>
                  <c:pt idx="5">
                    <c:v>5.0227737117591858E-3</c:v>
                  </c:pt>
                  <c:pt idx="6">
                    <c:v>1.3223700090032658E-2</c:v>
                  </c:pt>
                  <c:pt idx="7">
                    <c:v>1.6928116259488243E-2</c:v>
                  </c:pt>
                  <c:pt idx="8">
                    <c:v>2.0651275021194892E-3</c:v>
                  </c:pt>
                  <c:pt idx="9">
                    <c:v>1.608662271231932E-2</c:v>
                  </c:pt>
                  <c:pt idx="10">
                    <c:v>4.7995549792797694E-3</c:v>
                  </c:pt>
                  <c:pt idx="11">
                    <c:v>1.0983546286808414E-2</c:v>
                  </c:pt>
                  <c:pt idx="12">
                    <c:v>1.1110017745457595E-2</c:v>
                  </c:pt>
                  <c:pt idx="13">
                    <c:v>1.2012370029372553E-2</c:v>
                  </c:pt>
                  <c:pt idx="14">
                    <c:v>8.9703146866352886E-3</c:v>
                  </c:pt>
                  <c:pt idx="15">
                    <c:v>1.3732735264575854E-2</c:v>
                  </c:pt>
                  <c:pt idx="16">
                    <c:v>1.0590966542453386E-2</c:v>
                  </c:pt>
                  <c:pt idx="17">
                    <c:v>1.437045313792701E-2</c:v>
                  </c:pt>
                  <c:pt idx="18">
                    <c:v>3.4626224518018486E-2</c:v>
                  </c:pt>
                  <c:pt idx="19">
                    <c:v>1.1526247323841839E-2</c:v>
                  </c:pt>
                  <c:pt idx="20">
                    <c:v>9.7324846421092161E-3</c:v>
                  </c:pt>
                  <c:pt idx="21">
                    <c:v>1.3141779625209394E-2</c:v>
                  </c:pt>
                </c:numCache>
              </c:numRef>
            </c:minus>
          </c:errBars>
          <c:cat>
            <c:strRef>
              <c:f>'Landsting, totalt, PV'!$K$2:$K$23</c:f>
              <c:strCache>
                <c:ptCount val="22"/>
                <c:pt idx="0">
                  <c:v>Norrbotten</c:v>
                </c:pt>
                <c:pt idx="1">
                  <c:v>Gävleborg</c:v>
                </c:pt>
                <c:pt idx="2">
                  <c:v>Halland</c:v>
                </c:pt>
                <c:pt idx="3">
                  <c:v>Skåne</c:v>
                </c:pt>
                <c:pt idx="4">
                  <c:v>Västernorrland</c:v>
                </c:pt>
                <c:pt idx="5">
                  <c:v>Stockholm</c:v>
                </c:pt>
                <c:pt idx="6">
                  <c:v>Uppsala</c:v>
                </c:pt>
                <c:pt idx="7">
                  <c:v>Jämtland</c:v>
                </c:pt>
                <c:pt idx="8">
                  <c:v>RIKET</c:v>
                </c:pt>
                <c:pt idx="9">
                  <c:v>Blekinge</c:v>
                </c:pt>
                <c:pt idx="10">
                  <c:v>Västra Götaland</c:v>
                </c:pt>
                <c:pt idx="11">
                  <c:v>Kalmar</c:v>
                </c:pt>
                <c:pt idx="12">
                  <c:v>Örebro</c:v>
                </c:pt>
                <c:pt idx="13">
                  <c:v>Värmland</c:v>
                </c:pt>
                <c:pt idx="14">
                  <c:v>Östergötland</c:v>
                </c:pt>
                <c:pt idx="15">
                  <c:v>Västerbotten</c:v>
                </c:pt>
                <c:pt idx="16">
                  <c:v>Sörmland</c:v>
                </c:pt>
                <c:pt idx="17">
                  <c:v>Dalarna</c:v>
                </c:pt>
                <c:pt idx="18">
                  <c:v>Gotland</c:v>
                </c:pt>
                <c:pt idx="19">
                  <c:v>Västmanland</c:v>
                </c:pt>
                <c:pt idx="20">
                  <c:v>Jönköping</c:v>
                </c:pt>
                <c:pt idx="21">
                  <c:v>Kronoberg</c:v>
                </c:pt>
              </c:strCache>
            </c:strRef>
          </c:cat>
          <c:val>
            <c:numRef>
              <c:f>'Landsting, totalt, PV'!$H$2:$H$23</c:f>
              <c:numCache>
                <c:formatCode>General</c:formatCode>
                <c:ptCount val="22"/>
                <c:pt idx="0">
                  <c:v>0.42313598887134646</c:v>
                </c:pt>
                <c:pt idx="1">
                  <c:v>0.44127495022008745</c:v>
                </c:pt>
                <c:pt idx="2">
                  <c:v>0.45489916234380556</c:v>
                </c:pt>
                <c:pt idx="3">
                  <c:v>0.4623826737403981</c:v>
                </c:pt>
                <c:pt idx="4">
                  <c:v>0.47945267407977593</c:v>
                </c:pt>
                <c:pt idx="5">
                  <c:v>0.48618273234368481</c:v>
                </c:pt>
                <c:pt idx="6">
                  <c:v>0.49572735668442791</c:v>
                </c:pt>
                <c:pt idx="7">
                  <c:v>0.50870563251944523</c:v>
                </c:pt>
                <c:pt idx="8">
                  <c:v>0.51128462683635911</c:v>
                </c:pt>
                <c:pt idx="9">
                  <c:v>0.52056676438539995</c:v>
                </c:pt>
                <c:pt idx="10">
                  <c:v>0.52289216802654526</c:v>
                </c:pt>
                <c:pt idx="11">
                  <c:v>0.53070242664239409</c:v>
                </c:pt>
                <c:pt idx="12">
                  <c:v>0.53262896046697272</c:v>
                </c:pt>
                <c:pt idx="13">
                  <c:v>0.53976290252182202</c:v>
                </c:pt>
                <c:pt idx="14">
                  <c:v>0.5408623425659409</c:v>
                </c:pt>
                <c:pt idx="15">
                  <c:v>0.55104243472404868</c:v>
                </c:pt>
                <c:pt idx="16">
                  <c:v>0.55991146831802274</c:v>
                </c:pt>
                <c:pt idx="17">
                  <c:v>0.56687496628685941</c:v>
                </c:pt>
                <c:pt idx="18">
                  <c:v>0.56761628101356321</c:v>
                </c:pt>
                <c:pt idx="19">
                  <c:v>0.5860697331077499</c:v>
                </c:pt>
                <c:pt idx="20">
                  <c:v>0.59589200414811372</c:v>
                </c:pt>
                <c:pt idx="21">
                  <c:v>0.61064651624794064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220524544"/>
        <c:axId val="220526080"/>
      </c:barChart>
      <c:catAx>
        <c:axId val="220524544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0526080"/>
        <c:crosses val="autoZero"/>
        <c:auto val="1"/>
        <c:lblAlgn val="ctr"/>
        <c:lblOffset val="100"/>
        <c:noMultiLvlLbl val="0"/>
      </c:catAx>
      <c:valAx>
        <c:axId val="220526080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out"/>
        <c:tickLblPos val="nextTo"/>
        <c:spPr>
          <a:ln w="3175">
            <a:solidFill>
              <a:sysClr val="windowText" lastClr="000000"/>
            </a:solidFill>
          </a:ln>
        </c:spPr>
        <c:crossAx val="220524544"/>
        <c:crosses val="autoZero"/>
        <c:crossBetween val="between"/>
        <c:majorUnit val="0.1"/>
        <c:minorUnit val="0.1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0875196406537"/>
          <c:y val="0.13185009562346409"/>
          <c:w val="0.77495272927411696"/>
          <c:h val="0.746010414563564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'LT, MK, Typ-1'!$A$1</c:f>
              <c:strCache>
                <c:ptCount val="1"/>
                <c:pt idx="0">
                  <c:v>landsting</c:v>
                </c:pt>
              </c:strCache>
            </c:strRef>
          </c:tx>
          <c:spPr>
            <a:solidFill>
              <a:srgbClr val="01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9"/>
            <c:invertIfNegative val="0"/>
            <c:bubble3D val="0"/>
            <c:spPr>
              <a:solidFill>
                <a:srgbClr val="E98500"/>
              </a:solidFill>
              <a:ln>
                <a:solidFill>
                  <a:sysClr val="windowText" lastClr="000000"/>
                </a:solidFill>
              </a:ln>
            </c:spPr>
          </c:dPt>
          <c:errBars>
            <c:errBarType val="both"/>
            <c:errValType val="cust"/>
            <c:noEndCap val="1"/>
            <c:plus>
              <c:numRef>
                <c:f>'LT, MK, Typ-1'!$G$2:$G$23</c:f>
                <c:numCache>
                  <c:formatCode>General</c:formatCode>
                  <c:ptCount val="22"/>
                  <c:pt idx="0">
                    <c:v>4.1135109976596126E-2</c:v>
                  </c:pt>
                  <c:pt idx="1">
                    <c:v>5.5193331076817224E-2</c:v>
                  </c:pt>
                  <c:pt idx="2">
                    <c:v>2.745497392468493E-2</c:v>
                  </c:pt>
                  <c:pt idx="3">
                    <c:v>5.0032572302508412E-2</c:v>
                  </c:pt>
                  <c:pt idx="4">
                    <c:v>4.1454598529920707E-2</c:v>
                  </c:pt>
                  <c:pt idx="5">
                    <c:v>4.7474990986168454E-2</c:v>
                  </c:pt>
                  <c:pt idx="6">
                    <c:v>1.8423277027585373E-2</c:v>
                  </c:pt>
                  <c:pt idx="7">
                    <c:v>3.6588852463774739E-2</c:v>
                  </c:pt>
                  <c:pt idx="8">
                    <c:v>1.9088403545387305E-2</c:v>
                  </c:pt>
                  <c:pt idx="9">
                    <c:v>7.9452309119597622E-3</c:v>
                  </c:pt>
                  <c:pt idx="10">
                    <c:v>5.3438153977391031E-2</c:v>
                  </c:pt>
                  <c:pt idx="11">
                    <c:v>4.3708013764683973E-2</c:v>
                  </c:pt>
                  <c:pt idx="12">
                    <c:v>4.3985077740020896E-2</c:v>
                  </c:pt>
                  <c:pt idx="13">
                    <c:v>4.128285961313654E-2</c:v>
                  </c:pt>
                  <c:pt idx="14">
                    <c:v>4.9409942607245065E-2</c:v>
                  </c:pt>
                  <c:pt idx="15">
                    <c:v>4.9448401934785328E-2</c:v>
                  </c:pt>
                  <c:pt idx="16">
                    <c:v>6.001446893107925E-2</c:v>
                  </c:pt>
                  <c:pt idx="17">
                    <c:v>3.804855820398876E-2</c:v>
                  </c:pt>
                  <c:pt idx="18">
                    <c:v>3.3508158094577786E-2</c:v>
                  </c:pt>
                  <c:pt idx="19">
                    <c:v>4.3282037402721615E-2</c:v>
                  </c:pt>
                  <c:pt idx="20">
                    <c:v>3.89659243564381E-2</c:v>
                  </c:pt>
                  <c:pt idx="21">
                    <c:v>6.1807718030678478E-2</c:v>
                  </c:pt>
                </c:numCache>
              </c:numRef>
            </c:plus>
            <c:minus>
              <c:numRef>
                <c:f>'LT, MK, Typ-1'!$G$2:$G$23</c:f>
                <c:numCache>
                  <c:formatCode>General</c:formatCode>
                  <c:ptCount val="22"/>
                  <c:pt idx="0">
                    <c:v>4.1135109976596126E-2</c:v>
                  </c:pt>
                  <c:pt idx="1">
                    <c:v>5.5193331076817224E-2</c:v>
                  </c:pt>
                  <c:pt idx="2">
                    <c:v>2.745497392468493E-2</c:v>
                  </c:pt>
                  <c:pt idx="3">
                    <c:v>5.0032572302508412E-2</c:v>
                  </c:pt>
                  <c:pt idx="4">
                    <c:v>4.1454598529920707E-2</c:v>
                  </c:pt>
                  <c:pt idx="5">
                    <c:v>4.7474990986168454E-2</c:v>
                  </c:pt>
                  <c:pt idx="6">
                    <c:v>1.8423277027585373E-2</c:v>
                  </c:pt>
                  <c:pt idx="7">
                    <c:v>3.6588852463774739E-2</c:v>
                  </c:pt>
                  <c:pt idx="8">
                    <c:v>1.9088403545387305E-2</c:v>
                  </c:pt>
                  <c:pt idx="9">
                    <c:v>7.9452309119597622E-3</c:v>
                  </c:pt>
                  <c:pt idx="10">
                    <c:v>5.3438153977391031E-2</c:v>
                  </c:pt>
                  <c:pt idx="11">
                    <c:v>4.3708013764683973E-2</c:v>
                  </c:pt>
                  <c:pt idx="12">
                    <c:v>4.3985077740020896E-2</c:v>
                  </c:pt>
                  <c:pt idx="13">
                    <c:v>4.128285961313654E-2</c:v>
                  </c:pt>
                  <c:pt idx="14">
                    <c:v>4.9409942607245065E-2</c:v>
                  </c:pt>
                  <c:pt idx="15">
                    <c:v>4.9448401934785328E-2</c:v>
                  </c:pt>
                  <c:pt idx="16">
                    <c:v>6.001446893107925E-2</c:v>
                  </c:pt>
                  <c:pt idx="17">
                    <c:v>3.804855820398876E-2</c:v>
                  </c:pt>
                  <c:pt idx="18">
                    <c:v>3.3508158094577786E-2</c:v>
                  </c:pt>
                  <c:pt idx="19">
                    <c:v>4.3282037402721615E-2</c:v>
                  </c:pt>
                  <c:pt idx="20">
                    <c:v>3.89659243564381E-2</c:v>
                  </c:pt>
                  <c:pt idx="21">
                    <c:v>6.1807718030678478E-2</c:v>
                  </c:pt>
                </c:numCache>
              </c:numRef>
            </c:minus>
          </c:errBars>
          <c:cat>
            <c:strRef>
              <c:f>'LT, MK, Typ-1'!$H$2:$H$23</c:f>
              <c:strCache>
                <c:ptCount val="22"/>
                <c:pt idx="0">
                  <c:v>Gävleborg</c:v>
                </c:pt>
                <c:pt idx="1">
                  <c:v>Norrbotten</c:v>
                </c:pt>
                <c:pt idx="2">
                  <c:v>Skåne</c:v>
                </c:pt>
                <c:pt idx="3">
                  <c:v>Västmanland</c:v>
                </c:pt>
                <c:pt idx="4">
                  <c:v>Dalarna</c:v>
                </c:pt>
                <c:pt idx="5">
                  <c:v>Västernorrland</c:v>
                </c:pt>
                <c:pt idx="6">
                  <c:v>Västra Götaland</c:v>
                </c:pt>
                <c:pt idx="7">
                  <c:v>Örebro</c:v>
                </c:pt>
                <c:pt idx="8">
                  <c:v>Stockholm</c:v>
                </c:pt>
                <c:pt idx="9">
                  <c:v>RIKET</c:v>
                </c:pt>
                <c:pt idx="10">
                  <c:v>Kalmar</c:v>
                </c:pt>
                <c:pt idx="11">
                  <c:v>Sörmland</c:v>
                </c:pt>
                <c:pt idx="12">
                  <c:v>Halland</c:v>
                </c:pt>
                <c:pt idx="13">
                  <c:v>Värmland</c:v>
                </c:pt>
                <c:pt idx="14">
                  <c:v>Jönköping</c:v>
                </c:pt>
                <c:pt idx="15">
                  <c:v>Västerbotten</c:v>
                </c:pt>
                <c:pt idx="16">
                  <c:v>Jämtland</c:v>
                </c:pt>
                <c:pt idx="17">
                  <c:v>Uppsala</c:v>
                </c:pt>
                <c:pt idx="18">
                  <c:v>Östergötland</c:v>
                </c:pt>
                <c:pt idx="19">
                  <c:v>Blekinge</c:v>
                </c:pt>
                <c:pt idx="20">
                  <c:v>Kronoberg</c:v>
                </c:pt>
                <c:pt idx="21">
                  <c:v>Gotland</c:v>
                </c:pt>
              </c:strCache>
            </c:strRef>
          </c:cat>
          <c:val>
            <c:numRef>
              <c:f>'LT, MK, Typ-1'!$E$2:$E$23</c:f>
              <c:numCache>
                <c:formatCode>General</c:formatCode>
                <c:ptCount val="22"/>
                <c:pt idx="0">
                  <c:v>0.41665114760072242</c:v>
                </c:pt>
                <c:pt idx="1">
                  <c:v>0.453130205696608</c:v>
                </c:pt>
                <c:pt idx="2">
                  <c:v>0.50743183157205007</c:v>
                </c:pt>
                <c:pt idx="3">
                  <c:v>0.52153410266635269</c:v>
                </c:pt>
                <c:pt idx="4">
                  <c:v>0.52571008570628119</c:v>
                </c:pt>
                <c:pt idx="5">
                  <c:v>0.52775235094289752</c:v>
                </c:pt>
                <c:pt idx="6">
                  <c:v>0.53384401318741992</c:v>
                </c:pt>
                <c:pt idx="7">
                  <c:v>0.53583561838874805</c:v>
                </c:pt>
                <c:pt idx="8">
                  <c:v>0.54948171616479657</c:v>
                </c:pt>
                <c:pt idx="9">
                  <c:v>0.56046472783217416</c:v>
                </c:pt>
                <c:pt idx="10">
                  <c:v>0.5618429979452324</c:v>
                </c:pt>
                <c:pt idx="11">
                  <c:v>0.56604627713131062</c:v>
                </c:pt>
                <c:pt idx="12">
                  <c:v>0.56763110245710735</c:v>
                </c:pt>
                <c:pt idx="13">
                  <c:v>0.57093879970222194</c:v>
                </c:pt>
                <c:pt idx="14">
                  <c:v>0.5976988991891633</c:v>
                </c:pt>
                <c:pt idx="15">
                  <c:v>0.61162955856293866</c:v>
                </c:pt>
                <c:pt idx="16">
                  <c:v>0.61845880362368055</c:v>
                </c:pt>
                <c:pt idx="17">
                  <c:v>0.65062895186188652</c:v>
                </c:pt>
                <c:pt idx="18">
                  <c:v>0.65381445092701762</c:v>
                </c:pt>
                <c:pt idx="19">
                  <c:v>0.67400556498980324</c:v>
                </c:pt>
                <c:pt idx="20">
                  <c:v>0.73331952294583147</c:v>
                </c:pt>
                <c:pt idx="21">
                  <c:v>0.7981603972412239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220644864"/>
        <c:axId val="220646400"/>
      </c:barChart>
      <c:catAx>
        <c:axId val="220644864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0646400"/>
        <c:crosses val="autoZero"/>
        <c:auto val="1"/>
        <c:lblAlgn val="ctr"/>
        <c:lblOffset val="100"/>
        <c:noMultiLvlLbl val="0"/>
      </c:catAx>
      <c:valAx>
        <c:axId val="220646400"/>
        <c:scaling>
          <c:orientation val="minMax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out"/>
        <c:tickLblPos val="nextTo"/>
        <c:spPr>
          <a:ln w="3175">
            <a:solidFill>
              <a:sysClr val="windowText" lastClr="000000"/>
            </a:solidFill>
          </a:ln>
        </c:spPr>
        <c:crossAx val="220644864"/>
        <c:crosses val="autoZero"/>
        <c:crossBetween val="between"/>
        <c:majorUnit val="0.1"/>
        <c:minorUnit val="0.1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95261636702449E-2"/>
          <c:y val="0.1731780456189905"/>
          <c:w val="0.89974906274265176"/>
          <c:h val="0.56326967350589396"/>
        </c:manualLayout>
      </c:layout>
      <c:lineChart>
        <c:grouping val="standard"/>
        <c:varyColors val="0"/>
        <c:ser>
          <c:idx val="1"/>
          <c:order val="0"/>
          <c:tx>
            <c:v>Medicinkliniker, typ 1-diabetes</c:v>
          </c:tx>
          <c:spPr>
            <a:ln>
              <a:solidFill>
                <a:srgbClr val="002B45">
                  <a:lumMod val="25000"/>
                  <a:lumOff val="75000"/>
                </a:srgbClr>
              </a:solidFill>
            </a:ln>
          </c:spPr>
          <c:marker>
            <c:symbol val="none"/>
          </c:marker>
          <c:cat>
            <c:numRef>
              <c:f>Tidsserier!$C$107:$C$113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Tidsserier!$G$93:$G$99</c:f>
              <c:numCache>
                <c:formatCode>General</c:formatCode>
                <c:ptCount val="7"/>
                <c:pt idx="0">
                  <c:v>0.89181907066363419</c:v>
                </c:pt>
                <c:pt idx="1">
                  <c:v>0.89231470146447234</c:v>
                </c:pt>
                <c:pt idx="2">
                  <c:v>0.89261414208504308</c:v>
                </c:pt>
                <c:pt idx="3">
                  <c:v>0.88978820242207224</c:v>
                </c:pt>
                <c:pt idx="4">
                  <c:v>0.88936913681759477</c:v>
                </c:pt>
                <c:pt idx="5">
                  <c:v>0.88949246985714014</c:v>
                </c:pt>
                <c:pt idx="6">
                  <c:v>0.89472538561429693</c:v>
                </c:pt>
              </c:numCache>
            </c:numRef>
          </c:val>
          <c:smooth val="0"/>
        </c:ser>
        <c:ser>
          <c:idx val="2"/>
          <c:order val="1"/>
          <c:tx>
            <c:v>Medicinkliniker, typ 2-diabetes</c:v>
          </c:tx>
          <c:spPr>
            <a:ln>
              <a:solidFill>
                <a:srgbClr val="0070B3"/>
              </a:solidFill>
            </a:ln>
          </c:spPr>
          <c:marker>
            <c:symbol val="none"/>
          </c:marker>
          <c:cat>
            <c:numRef>
              <c:f>Tidsserier!$C$107:$C$113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Tidsserier!$G$100:$G$106</c:f>
              <c:numCache>
                <c:formatCode>General</c:formatCode>
                <c:ptCount val="7"/>
                <c:pt idx="0">
                  <c:v>0.8817567512409209</c:v>
                </c:pt>
                <c:pt idx="1">
                  <c:v>0.8798045907366574</c:v>
                </c:pt>
                <c:pt idx="2">
                  <c:v>0.87969390646429613</c:v>
                </c:pt>
                <c:pt idx="3">
                  <c:v>0.88045944578922986</c:v>
                </c:pt>
                <c:pt idx="4">
                  <c:v>0.87735141946003259</c:v>
                </c:pt>
                <c:pt idx="5">
                  <c:v>0.87763516720880486</c:v>
                </c:pt>
                <c:pt idx="6">
                  <c:v>0.87260622400978338</c:v>
                </c:pt>
              </c:numCache>
            </c:numRef>
          </c:val>
          <c:smooth val="0"/>
        </c:ser>
        <c:ser>
          <c:idx val="0"/>
          <c:order val="2"/>
          <c:tx>
            <c:v>Primärvården</c:v>
          </c:tx>
          <c:spPr>
            <a:ln>
              <a:solidFill>
                <a:srgbClr val="D3BF96"/>
              </a:solidFill>
            </a:ln>
          </c:spPr>
          <c:marker>
            <c:symbol val="none"/>
          </c:marker>
          <c:cat>
            <c:numRef>
              <c:f>Tidsserier!$C$107:$C$113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Tidsserier!$G$107:$G$113</c:f>
              <c:numCache>
                <c:formatCode>General</c:formatCode>
                <c:ptCount val="7"/>
                <c:pt idx="0">
                  <c:v>0.85217834512513746</c:v>
                </c:pt>
                <c:pt idx="1">
                  <c:v>0.84744358111960016</c:v>
                </c:pt>
                <c:pt idx="2">
                  <c:v>0.83968271368445102</c:v>
                </c:pt>
                <c:pt idx="3">
                  <c:v>0.83597942946877368</c:v>
                </c:pt>
                <c:pt idx="4">
                  <c:v>0.83459581177575604</c:v>
                </c:pt>
                <c:pt idx="5">
                  <c:v>0.84367887704820499</c:v>
                </c:pt>
                <c:pt idx="6">
                  <c:v>0.84971399945418069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109632"/>
        <c:axId val="221111424"/>
      </c:lineChart>
      <c:catAx>
        <c:axId val="22110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1111424"/>
        <c:crosses val="autoZero"/>
        <c:auto val="1"/>
        <c:lblAlgn val="ctr"/>
        <c:lblOffset val="100"/>
        <c:noMultiLvlLbl val="0"/>
      </c:catAx>
      <c:valAx>
        <c:axId val="221111424"/>
        <c:scaling>
          <c:orientation val="minMax"/>
          <c:max val="1"/>
          <c:min val="0.8"/>
        </c:scaling>
        <c:delete val="0"/>
        <c:axPos val="l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1109632"/>
        <c:crosses val="autoZero"/>
        <c:crossBetween val="between"/>
        <c:majorUnit val="2.0000000000000004E-2"/>
        <c:minorUnit val="2.0000000000000005E-3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33462038737682076"/>
          <c:y val="0.8011009633056877"/>
          <c:w val="0.40710061242344708"/>
          <c:h val="0.10728486997635933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4451588208732"/>
          <c:y val="0.16617457577161143"/>
          <c:w val="0.77484748230000666"/>
          <c:h val="0.6961578733139640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'Icke-rökare, landsting'!$A$1</c:f>
              <c:strCache>
                <c:ptCount val="1"/>
                <c:pt idx="0">
                  <c:v>landsting</c:v>
                </c:pt>
              </c:strCache>
            </c:strRef>
          </c:tx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E98500"/>
              </a:solidFill>
              <a:ln>
                <a:solidFill>
                  <a:sysClr val="windowText" lastClr="000000"/>
                </a:solidFill>
              </a:ln>
            </c:spPr>
          </c:dPt>
          <c:errBars>
            <c:errBarType val="both"/>
            <c:errValType val="cust"/>
            <c:noEndCap val="1"/>
            <c:plus>
              <c:numRef>
                <c:f>'Icke-rökare, landsting'!$K$2:$K$23</c:f>
                <c:numCache>
                  <c:formatCode>General</c:formatCode>
                  <c:ptCount val="22"/>
                  <c:pt idx="0">
                    <c:v>3.6030278067199803E-3</c:v>
                  </c:pt>
                  <c:pt idx="1">
                    <c:v>4.0286475947996182E-3</c:v>
                  </c:pt>
                  <c:pt idx="2">
                    <c:v>8.1838489484104913E-3</c:v>
                  </c:pt>
                  <c:pt idx="3">
                    <c:v>3.1223757952754906E-3</c:v>
                  </c:pt>
                  <c:pt idx="4">
                    <c:v>1.4241779468511736E-3</c:v>
                  </c:pt>
                  <c:pt idx="5">
                    <c:v>7.6672774681320194E-3</c:v>
                  </c:pt>
                  <c:pt idx="6">
                    <c:v>7.6664575774095791E-3</c:v>
                  </c:pt>
                  <c:pt idx="7">
                    <c:v>9.0668119631803195E-3</c:v>
                  </c:pt>
                  <c:pt idx="8">
                    <c:v>7.6068378841467714E-3</c:v>
                  </c:pt>
                  <c:pt idx="9">
                    <c:v>8.0202187469094171E-3</c:v>
                  </c:pt>
                  <c:pt idx="10">
                    <c:v>6.4033733289769823E-3</c:v>
                  </c:pt>
                  <c:pt idx="11">
                    <c:v>1.15950364748654E-2</c:v>
                  </c:pt>
                  <c:pt idx="12">
                    <c:v>9.4588230144989505E-3</c:v>
                  </c:pt>
                  <c:pt idx="13">
                    <c:v>7.2382639395663813E-3</c:v>
                  </c:pt>
                  <c:pt idx="14">
                    <c:v>7.8491661216178281E-3</c:v>
                  </c:pt>
                  <c:pt idx="15">
                    <c:v>9.3476273798456955E-3</c:v>
                  </c:pt>
                  <c:pt idx="16">
                    <c:v>6.9313274316262618E-3</c:v>
                  </c:pt>
                  <c:pt idx="17">
                    <c:v>1.1663945920634746E-2</c:v>
                  </c:pt>
                  <c:pt idx="18">
                    <c:v>8.680136099616426E-3</c:v>
                  </c:pt>
                  <c:pt idx="19">
                    <c:v>8.3768985291378922E-3</c:v>
                  </c:pt>
                  <c:pt idx="20">
                    <c:v>2.3620971237080856E-2</c:v>
                  </c:pt>
                  <c:pt idx="21">
                    <c:v>9.0769474207717405E-3</c:v>
                  </c:pt>
                </c:numCache>
              </c:numRef>
            </c:plus>
            <c:minus>
              <c:numRef>
                <c:f>'Icke-rökare, landsting'!$K$2:$K$23</c:f>
                <c:numCache>
                  <c:formatCode>General</c:formatCode>
                  <c:ptCount val="22"/>
                  <c:pt idx="0">
                    <c:v>3.6030278067199803E-3</c:v>
                  </c:pt>
                  <c:pt idx="1">
                    <c:v>4.0286475947996182E-3</c:v>
                  </c:pt>
                  <c:pt idx="2">
                    <c:v>8.1838489484104913E-3</c:v>
                  </c:pt>
                  <c:pt idx="3">
                    <c:v>3.1223757952754906E-3</c:v>
                  </c:pt>
                  <c:pt idx="4">
                    <c:v>1.4241779468511736E-3</c:v>
                  </c:pt>
                  <c:pt idx="5">
                    <c:v>7.6672774681320194E-3</c:v>
                  </c:pt>
                  <c:pt idx="6">
                    <c:v>7.6664575774095791E-3</c:v>
                  </c:pt>
                  <c:pt idx="7">
                    <c:v>9.0668119631803195E-3</c:v>
                  </c:pt>
                  <c:pt idx="8">
                    <c:v>7.6068378841467714E-3</c:v>
                  </c:pt>
                  <c:pt idx="9">
                    <c:v>8.0202187469094171E-3</c:v>
                  </c:pt>
                  <c:pt idx="10">
                    <c:v>6.4033733289769823E-3</c:v>
                  </c:pt>
                  <c:pt idx="11">
                    <c:v>1.15950364748654E-2</c:v>
                  </c:pt>
                  <c:pt idx="12">
                    <c:v>9.4588230144989505E-3</c:v>
                  </c:pt>
                  <c:pt idx="13">
                    <c:v>7.2382639395663813E-3</c:v>
                  </c:pt>
                  <c:pt idx="14">
                    <c:v>7.8491661216178281E-3</c:v>
                  </c:pt>
                  <c:pt idx="15">
                    <c:v>9.3476273798456955E-3</c:v>
                  </c:pt>
                  <c:pt idx="16">
                    <c:v>6.9313274316262618E-3</c:v>
                  </c:pt>
                  <c:pt idx="17">
                    <c:v>1.1663945920634746E-2</c:v>
                  </c:pt>
                  <c:pt idx="18">
                    <c:v>8.680136099616426E-3</c:v>
                  </c:pt>
                  <c:pt idx="19">
                    <c:v>8.3768985291378922E-3</c:v>
                  </c:pt>
                  <c:pt idx="20">
                    <c:v>2.3620971237080856E-2</c:v>
                  </c:pt>
                  <c:pt idx="21">
                    <c:v>9.0769474207717405E-3</c:v>
                  </c:pt>
                </c:numCache>
              </c:numRef>
            </c:minus>
          </c:errBars>
          <c:cat>
            <c:strRef>
              <c:f>'Icke-rökare, landsting'!$L$2:$L$23</c:f>
              <c:strCache>
                <c:ptCount val="22"/>
                <c:pt idx="0">
                  <c:v>Stockholm</c:v>
                </c:pt>
                <c:pt idx="1">
                  <c:v>Skåne</c:v>
                </c:pt>
                <c:pt idx="2">
                  <c:v>Kalmar</c:v>
                </c:pt>
                <c:pt idx="3">
                  <c:v>Västra Götaland</c:v>
                </c:pt>
                <c:pt idx="4">
                  <c:v>RIKET</c:v>
                </c:pt>
                <c:pt idx="5">
                  <c:v>Gävleborg</c:v>
                </c:pt>
                <c:pt idx="6">
                  <c:v>Örebro</c:v>
                </c:pt>
                <c:pt idx="7">
                  <c:v>Kronoberg</c:v>
                </c:pt>
                <c:pt idx="8">
                  <c:v>Sörmland</c:v>
                </c:pt>
                <c:pt idx="9">
                  <c:v>Västmanland</c:v>
                </c:pt>
                <c:pt idx="10">
                  <c:v>Östergötland</c:v>
                </c:pt>
                <c:pt idx="11">
                  <c:v>Blekinge</c:v>
                </c:pt>
                <c:pt idx="12">
                  <c:v>Uppsala</c:v>
                </c:pt>
                <c:pt idx="13">
                  <c:v>Värmland</c:v>
                </c:pt>
                <c:pt idx="14">
                  <c:v>Västernorrland</c:v>
                </c:pt>
                <c:pt idx="15">
                  <c:v>Norrbotten</c:v>
                </c:pt>
                <c:pt idx="16">
                  <c:v>Jönköping</c:v>
                </c:pt>
                <c:pt idx="17">
                  <c:v>Jämtland</c:v>
                </c:pt>
                <c:pt idx="18">
                  <c:v>Dalarna</c:v>
                </c:pt>
                <c:pt idx="19">
                  <c:v>Halland</c:v>
                </c:pt>
                <c:pt idx="20">
                  <c:v>Gotland</c:v>
                </c:pt>
                <c:pt idx="21">
                  <c:v>Västerbotten</c:v>
                </c:pt>
              </c:strCache>
            </c:strRef>
          </c:cat>
          <c:val>
            <c:numRef>
              <c:f>'Icke-rökare, landsting'!$J$2:$J$23</c:f>
              <c:numCache>
                <c:formatCode>General</c:formatCode>
                <c:ptCount val="22"/>
                <c:pt idx="0">
                  <c:v>0.81917725160980703</c:v>
                </c:pt>
                <c:pt idx="1">
                  <c:v>0.84045050475217331</c:v>
                </c:pt>
                <c:pt idx="2">
                  <c:v>0.84904406037647895</c:v>
                </c:pt>
                <c:pt idx="3">
                  <c:v>0.84939626932606571</c:v>
                </c:pt>
                <c:pt idx="4">
                  <c:v>0.84971399945418069</c:v>
                </c:pt>
                <c:pt idx="5">
                  <c:v>0.85450399870621441</c:v>
                </c:pt>
                <c:pt idx="6">
                  <c:v>0.85505896884527344</c:v>
                </c:pt>
                <c:pt idx="7">
                  <c:v>0.8590390134649194</c:v>
                </c:pt>
                <c:pt idx="8">
                  <c:v>0.85910142631454356</c:v>
                </c:pt>
                <c:pt idx="9">
                  <c:v>0.86038586093428759</c:v>
                </c:pt>
                <c:pt idx="10">
                  <c:v>0.86043479430406578</c:v>
                </c:pt>
                <c:pt idx="11">
                  <c:v>0.86129872733079449</c:v>
                </c:pt>
                <c:pt idx="12">
                  <c:v>0.86335047894348338</c:v>
                </c:pt>
                <c:pt idx="13">
                  <c:v>0.86553011127154922</c:v>
                </c:pt>
                <c:pt idx="14">
                  <c:v>0.86845564573508405</c:v>
                </c:pt>
                <c:pt idx="15">
                  <c:v>0.86864179723344326</c:v>
                </c:pt>
                <c:pt idx="16">
                  <c:v>0.86993183162076071</c:v>
                </c:pt>
                <c:pt idx="17">
                  <c:v>0.87062157037131738</c:v>
                </c:pt>
                <c:pt idx="18">
                  <c:v>0.87169415845663556</c:v>
                </c:pt>
                <c:pt idx="19">
                  <c:v>0.87229778526419044</c:v>
                </c:pt>
                <c:pt idx="20">
                  <c:v>0.8752375944496773</c:v>
                </c:pt>
                <c:pt idx="21">
                  <c:v>0.88146891581961417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1166208"/>
        <c:axId val="221176192"/>
      </c:barChart>
      <c:catAx>
        <c:axId val="221166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1176192"/>
        <c:crosses val="autoZero"/>
        <c:auto val="1"/>
        <c:lblAlgn val="ctr"/>
        <c:lblOffset val="100"/>
        <c:noMultiLvlLbl val="0"/>
      </c:catAx>
      <c:valAx>
        <c:axId val="221176192"/>
        <c:scaling>
          <c:orientation val="minMax"/>
          <c:max val="1"/>
          <c:min val="0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1166208"/>
        <c:crosses val="autoZero"/>
        <c:crossBetween val="between"/>
        <c:majorUnit val="0.1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009078963744724"/>
          <c:y val="0.15414634529036578"/>
          <c:w val="0.76925311948259933"/>
          <c:h val="0.727459566307328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'Icke-rökare, landsting'!$A$1</c:f>
              <c:strCache>
                <c:ptCount val="1"/>
                <c:pt idx="0">
                  <c:v>landsting</c:v>
                </c:pt>
              </c:strCache>
            </c:strRef>
          </c:tx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9"/>
            <c:invertIfNegative val="0"/>
            <c:bubble3D val="0"/>
            <c:spPr>
              <a:solidFill>
                <a:srgbClr val="E98500"/>
              </a:solidFill>
              <a:ln>
                <a:solidFill>
                  <a:sysClr val="windowText" lastClr="000000"/>
                </a:solidFill>
              </a:ln>
            </c:spPr>
          </c:dPt>
          <c:errBars>
            <c:errBarType val="both"/>
            <c:errValType val="cust"/>
            <c:noEndCap val="1"/>
            <c:plus>
              <c:numRef>
                <c:f>'Icke-rökare, landsting'!$K$24:$K$45</c:f>
                <c:numCache>
                  <c:formatCode>General</c:formatCode>
                  <c:ptCount val="22"/>
                  <c:pt idx="0">
                    <c:v>4.3063764329028205E-2</c:v>
                  </c:pt>
                  <c:pt idx="1">
                    <c:v>1.2751026586867312E-2</c:v>
                  </c:pt>
                  <c:pt idx="2">
                    <c:v>1.4832527763316748E-2</c:v>
                  </c:pt>
                  <c:pt idx="3">
                    <c:v>2.7342861400238574E-2</c:v>
                  </c:pt>
                  <c:pt idx="4">
                    <c:v>2.3800176018793657E-2</c:v>
                  </c:pt>
                  <c:pt idx="5">
                    <c:v>3.0612788088178244E-2</c:v>
                  </c:pt>
                  <c:pt idx="6">
                    <c:v>4.3215865256986292E-2</c:v>
                  </c:pt>
                  <c:pt idx="7">
                    <c:v>2.5134197045602432E-2</c:v>
                  </c:pt>
                  <c:pt idx="8">
                    <c:v>2.703468829286583E-2</c:v>
                  </c:pt>
                  <c:pt idx="9">
                    <c:v>4.6885610505878203E-3</c:v>
                  </c:pt>
                  <c:pt idx="10">
                    <c:v>3.2905589169877618E-2</c:v>
                  </c:pt>
                  <c:pt idx="11">
                    <c:v>3.2305727629630528E-2</c:v>
                  </c:pt>
                  <c:pt idx="12">
                    <c:v>2.6776549951842567E-2</c:v>
                  </c:pt>
                  <c:pt idx="13">
                    <c:v>1.9081964298970553E-2</c:v>
                  </c:pt>
                  <c:pt idx="14">
                    <c:v>2.2104393959945665E-2</c:v>
                  </c:pt>
                  <c:pt idx="15">
                    <c:v>2.4244465201524755E-2</c:v>
                  </c:pt>
                  <c:pt idx="16">
                    <c:v>2.7116596627136409E-2</c:v>
                  </c:pt>
                  <c:pt idx="17">
                    <c:v>3.5791041339564719E-2</c:v>
                  </c:pt>
                  <c:pt idx="18">
                    <c:v>1.0131883472519887E-2</c:v>
                  </c:pt>
                  <c:pt idx="19">
                    <c:v>2.2802994623061543E-2</c:v>
                  </c:pt>
                  <c:pt idx="20">
                    <c:v>2.0302829902137214E-2</c:v>
                  </c:pt>
                  <c:pt idx="21">
                    <c:v>2.0387146881714842E-2</c:v>
                  </c:pt>
                </c:numCache>
              </c:numRef>
            </c:plus>
            <c:minus>
              <c:numRef>
                <c:f>'Icke-rökare, landsting'!$K$24:$K$45</c:f>
                <c:numCache>
                  <c:formatCode>General</c:formatCode>
                  <c:ptCount val="22"/>
                  <c:pt idx="0">
                    <c:v>4.3063764329028205E-2</c:v>
                  </c:pt>
                  <c:pt idx="1">
                    <c:v>1.2751026586867312E-2</c:v>
                  </c:pt>
                  <c:pt idx="2">
                    <c:v>1.4832527763316748E-2</c:v>
                  </c:pt>
                  <c:pt idx="3">
                    <c:v>2.7342861400238574E-2</c:v>
                  </c:pt>
                  <c:pt idx="4">
                    <c:v>2.3800176018793657E-2</c:v>
                  </c:pt>
                  <c:pt idx="5">
                    <c:v>3.0612788088178244E-2</c:v>
                  </c:pt>
                  <c:pt idx="6">
                    <c:v>4.3215865256986292E-2</c:v>
                  </c:pt>
                  <c:pt idx="7">
                    <c:v>2.5134197045602432E-2</c:v>
                  </c:pt>
                  <c:pt idx="8">
                    <c:v>2.703468829286583E-2</c:v>
                  </c:pt>
                  <c:pt idx="9">
                    <c:v>4.6885610505878203E-3</c:v>
                  </c:pt>
                  <c:pt idx="10">
                    <c:v>3.2905589169877618E-2</c:v>
                  </c:pt>
                  <c:pt idx="11">
                    <c:v>3.2305727629630528E-2</c:v>
                  </c:pt>
                  <c:pt idx="12">
                    <c:v>2.6776549951842567E-2</c:v>
                  </c:pt>
                  <c:pt idx="13">
                    <c:v>1.9081964298970553E-2</c:v>
                  </c:pt>
                  <c:pt idx="14">
                    <c:v>2.2104393959945665E-2</c:v>
                  </c:pt>
                  <c:pt idx="15">
                    <c:v>2.4244465201524755E-2</c:v>
                  </c:pt>
                  <c:pt idx="16">
                    <c:v>2.7116596627136409E-2</c:v>
                  </c:pt>
                  <c:pt idx="17">
                    <c:v>3.5791041339564719E-2</c:v>
                  </c:pt>
                  <c:pt idx="18">
                    <c:v>1.0131883472519887E-2</c:v>
                  </c:pt>
                  <c:pt idx="19">
                    <c:v>2.2802994623061543E-2</c:v>
                  </c:pt>
                  <c:pt idx="20">
                    <c:v>2.0302829902137214E-2</c:v>
                  </c:pt>
                  <c:pt idx="21">
                    <c:v>2.0387146881714842E-2</c:v>
                  </c:pt>
                </c:numCache>
              </c:numRef>
            </c:minus>
          </c:errBars>
          <c:cat>
            <c:strRef>
              <c:f>'Icke-rökare, landsting'!$L$24:$L$45</c:f>
              <c:strCache>
                <c:ptCount val="22"/>
                <c:pt idx="0">
                  <c:v>Kalmar</c:v>
                </c:pt>
                <c:pt idx="1">
                  <c:v>Stockholm</c:v>
                </c:pt>
                <c:pt idx="2">
                  <c:v>Skåne</c:v>
                </c:pt>
                <c:pt idx="3">
                  <c:v>Sörmland</c:v>
                </c:pt>
                <c:pt idx="4">
                  <c:v>Örebro</c:v>
                </c:pt>
                <c:pt idx="5">
                  <c:v>Västmanland</c:v>
                </c:pt>
                <c:pt idx="6">
                  <c:v>Gotland</c:v>
                </c:pt>
                <c:pt idx="7">
                  <c:v>Värmland</c:v>
                </c:pt>
                <c:pt idx="8">
                  <c:v>Halland</c:v>
                </c:pt>
                <c:pt idx="9">
                  <c:v>RIKET</c:v>
                </c:pt>
                <c:pt idx="10">
                  <c:v>Norrbotten</c:v>
                </c:pt>
                <c:pt idx="11">
                  <c:v>Västerbotten</c:v>
                </c:pt>
                <c:pt idx="12">
                  <c:v>Blekinge</c:v>
                </c:pt>
                <c:pt idx="13">
                  <c:v>Östergötland</c:v>
                </c:pt>
                <c:pt idx="14">
                  <c:v>Uppsala</c:v>
                </c:pt>
                <c:pt idx="15">
                  <c:v>Dalarna</c:v>
                </c:pt>
                <c:pt idx="16">
                  <c:v>Västernorrland</c:v>
                </c:pt>
                <c:pt idx="17">
                  <c:v>Jämtland</c:v>
                </c:pt>
                <c:pt idx="18">
                  <c:v>Västra Götaland</c:v>
                </c:pt>
                <c:pt idx="19">
                  <c:v>Gävleborg</c:v>
                </c:pt>
                <c:pt idx="20">
                  <c:v>Kronoberg</c:v>
                </c:pt>
                <c:pt idx="21">
                  <c:v>Jönköping</c:v>
                </c:pt>
              </c:strCache>
            </c:strRef>
          </c:cat>
          <c:val>
            <c:numRef>
              <c:f>'Icke-rökare, landsting'!$J$24:$J$45</c:f>
              <c:numCache>
                <c:formatCode>General</c:formatCode>
                <c:ptCount val="22"/>
                <c:pt idx="0">
                  <c:v>0.83563353934867535</c:v>
                </c:pt>
                <c:pt idx="1">
                  <c:v>0.87375045136580221</c:v>
                </c:pt>
                <c:pt idx="2">
                  <c:v>0.87737082636567476</c:v>
                </c:pt>
                <c:pt idx="3">
                  <c:v>0.87763006772716845</c:v>
                </c:pt>
                <c:pt idx="4">
                  <c:v>0.87956224288075502</c:v>
                </c:pt>
                <c:pt idx="5">
                  <c:v>0.88424738269278824</c:v>
                </c:pt>
                <c:pt idx="6">
                  <c:v>0.8913931529122251</c:v>
                </c:pt>
                <c:pt idx="7">
                  <c:v>0.89153141064775143</c:v>
                </c:pt>
                <c:pt idx="8">
                  <c:v>0.89218840004803168</c:v>
                </c:pt>
                <c:pt idx="9">
                  <c:v>0.89472538561429693</c:v>
                </c:pt>
                <c:pt idx="10">
                  <c:v>0.89648190132591021</c:v>
                </c:pt>
                <c:pt idx="11">
                  <c:v>0.89656083207278048</c:v>
                </c:pt>
                <c:pt idx="12">
                  <c:v>0.90186534053820766</c:v>
                </c:pt>
                <c:pt idx="13">
                  <c:v>0.9025786435312767</c:v>
                </c:pt>
                <c:pt idx="14">
                  <c:v>0.90272715828954864</c:v>
                </c:pt>
                <c:pt idx="15">
                  <c:v>0.90759837841472968</c:v>
                </c:pt>
                <c:pt idx="16">
                  <c:v>0.90822533491646129</c:v>
                </c:pt>
                <c:pt idx="17">
                  <c:v>0.91046156327384642</c:v>
                </c:pt>
                <c:pt idx="18">
                  <c:v>0.91094106405103603</c:v>
                </c:pt>
                <c:pt idx="19">
                  <c:v>0.91863219018435638</c:v>
                </c:pt>
                <c:pt idx="20">
                  <c:v>0.92644939298310669</c:v>
                </c:pt>
                <c:pt idx="21">
                  <c:v>0.93226313952499706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2347264"/>
        <c:axId val="222348800"/>
      </c:barChart>
      <c:catAx>
        <c:axId val="2223472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2348800"/>
        <c:crosses val="autoZero"/>
        <c:auto val="1"/>
        <c:lblAlgn val="ctr"/>
        <c:lblOffset val="100"/>
        <c:noMultiLvlLbl val="0"/>
      </c:catAx>
      <c:valAx>
        <c:axId val="222348800"/>
        <c:scaling>
          <c:orientation val="minMax"/>
          <c:max val="1"/>
          <c:min val="0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2347264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1214259190494"/>
          <c:y val="0.15510057471264369"/>
          <c:w val="0.68974710554173069"/>
          <c:h val="0.6744358237547892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'LT SORTERING'!$B$3:$B$24</c:f>
              <c:strCache>
                <c:ptCount val="22"/>
                <c:pt idx="0">
                  <c:v>Sörmland</c:v>
                </c:pt>
                <c:pt idx="1">
                  <c:v>Gotland</c:v>
                </c:pt>
                <c:pt idx="2">
                  <c:v>Kalmar</c:v>
                </c:pt>
                <c:pt idx="3">
                  <c:v>Stockholm</c:v>
                </c:pt>
                <c:pt idx="4">
                  <c:v>Västmanland</c:v>
                </c:pt>
                <c:pt idx="5">
                  <c:v>Skåne</c:v>
                </c:pt>
                <c:pt idx="6">
                  <c:v>Örebro</c:v>
                </c:pt>
                <c:pt idx="7">
                  <c:v>Värmland</c:v>
                </c:pt>
                <c:pt idx="8">
                  <c:v>Norrbotten</c:v>
                </c:pt>
                <c:pt idx="9">
                  <c:v>Halland</c:v>
                </c:pt>
                <c:pt idx="10">
                  <c:v>Östergötland</c:v>
                </c:pt>
                <c:pt idx="11">
                  <c:v>RIKET</c:v>
                </c:pt>
                <c:pt idx="12">
                  <c:v>Uppsala</c:v>
                </c:pt>
                <c:pt idx="13">
                  <c:v>Västerbotten</c:v>
                </c:pt>
                <c:pt idx="14">
                  <c:v>Blekinge</c:v>
                </c:pt>
                <c:pt idx="15">
                  <c:v>Kronoberg</c:v>
                </c:pt>
                <c:pt idx="16">
                  <c:v>Dalarna</c:v>
                </c:pt>
                <c:pt idx="17">
                  <c:v>Västra Götaland</c:v>
                </c:pt>
                <c:pt idx="18">
                  <c:v>Västernorrland</c:v>
                </c:pt>
                <c:pt idx="19">
                  <c:v>Gävleborg</c:v>
                </c:pt>
                <c:pt idx="20">
                  <c:v>Jämtland</c:v>
                </c:pt>
                <c:pt idx="21">
                  <c:v>Jönköping</c:v>
                </c:pt>
              </c:strCache>
            </c:strRef>
          </c:cat>
          <c:val>
            <c:numRef>
              <c:f>'LT SORTERING'!$D$3:$D$24</c:f>
              <c:numCache>
                <c:formatCode>General</c:formatCode>
                <c:ptCount val="22"/>
                <c:pt idx="0">
                  <c:v>84.905660377358487</c:v>
                </c:pt>
                <c:pt idx="1">
                  <c:v>85.365853658536579</c:v>
                </c:pt>
                <c:pt idx="2">
                  <c:v>85.61736770691995</c:v>
                </c:pt>
                <c:pt idx="3">
                  <c:v>86.281276962899057</c:v>
                </c:pt>
                <c:pt idx="4">
                  <c:v>86.627218934911241</c:v>
                </c:pt>
                <c:pt idx="5">
                  <c:v>86.775785918420368</c:v>
                </c:pt>
                <c:pt idx="6">
                  <c:v>86.779400461183712</c:v>
                </c:pt>
                <c:pt idx="7">
                  <c:v>87.510766580534025</c:v>
                </c:pt>
                <c:pt idx="8">
                  <c:v>87.780898876404493</c:v>
                </c:pt>
                <c:pt idx="9">
                  <c:v>88.040478380864755</c:v>
                </c:pt>
                <c:pt idx="10">
                  <c:v>88.133821223209623</c:v>
                </c:pt>
                <c:pt idx="11">
                  <c:v>88.221168099614587</c:v>
                </c:pt>
                <c:pt idx="12">
                  <c:v>88.396946564885496</c:v>
                </c:pt>
                <c:pt idx="13">
                  <c:v>88.63636363636364</c:v>
                </c:pt>
                <c:pt idx="14">
                  <c:v>88.700564971751419</c:v>
                </c:pt>
                <c:pt idx="15">
                  <c:v>89.155251141552512</c:v>
                </c:pt>
                <c:pt idx="16">
                  <c:v>90.018484288354898</c:v>
                </c:pt>
                <c:pt idx="17">
                  <c:v>90.188320936857096</c:v>
                </c:pt>
                <c:pt idx="18">
                  <c:v>90.189125295508276</c:v>
                </c:pt>
                <c:pt idx="19">
                  <c:v>91.485664639443968</c:v>
                </c:pt>
                <c:pt idx="20">
                  <c:v>91.737288135593218</c:v>
                </c:pt>
                <c:pt idx="21">
                  <c:v>91.881638846737474</c:v>
                </c:pt>
              </c:numCache>
            </c:numRef>
          </c:val>
        </c:ser>
        <c:ser>
          <c:idx val="2"/>
          <c:order val="1"/>
          <c:tx>
            <c:v>MÅLNIVÅ</c:v>
          </c:tx>
          <c:spPr>
            <a:noFill/>
            <a:ln>
              <a:noFill/>
            </a:ln>
          </c:spPr>
          <c:invertIfNegative val="0"/>
          <c:trendline>
            <c:trendlineType val="linear"/>
            <c:dispRSqr val="0"/>
            <c:dispEq val="0"/>
          </c:trendline>
          <c:trendline>
            <c:spPr>
              <a:ln w="317500" cap="sq">
                <a:gradFill flip="none" rotWithShape="1">
                  <a:gsLst>
                    <a:gs pos="47000">
                      <a:srgbClr val="FFFFFF">
                        <a:alpha val="0"/>
                      </a:srgbClr>
                    </a:gs>
                    <a:gs pos="0">
                      <a:srgbClr val="FFFFFF">
                        <a:alpha val="0"/>
                      </a:srgbClr>
                    </a:gs>
                    <a:gs pos="80816">
                      <a:schemeClr val="accent1">
                        <a:lumMod val="60000"/>
                        <a:lumOff val="40000"/>
                        <a:alpha val="2000"/>
                      </a:schemeClr>
                    </a:gs>
                    <a:gs pos="48000">
                      <a:schemeClr val="accent2">
                        <a:lumMod val="50000"/>
                      </a:schemeClr>
                    </a:gs>
                    <a:gs pos="54000">
                      <a:schemeClr val="accent1">
                        <a:lumMod val="50000"/>
                        <a:alpha val="58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0" scaled="1"/>
                  <a:tileRect/>
                </a:gradFill>
                <a:round/>
              </a:ln>
              <a:effectLst/>
            </c:spPr>
            <c:trendlineType val="linear"/>
            <c:dispRSqr val="0"/>
            <c:dispEq val="0"/>
          </c:trendline>
          <c:val>
            <c:numRef>
              <c:f>'LT SORTERING'!$W$3:$W$24</c:f>
              <c:numCache>
                <c:formatCode>0.0</c:formatCode>
                <c:ptCount val="22"/>
                <c:pt idx="0">
                  <c:v>95</c:v>
                </c:pt>
                <c:pt idx="1">
                  <c:v>95</c:v>
                </c:pt>
                <c:pt idx="2">
                  <c:v>95</c:v>
                </c:pt>
                <c:pt idx="3">
                  <c:v>95</c:v>
                </c:pt>
                <c:pt idx="4">
                  <c:v>95</c:v>
                </c:pt>
                <c:pt idx="5">
                  <c:v>95</c:v>
                </c:pt>
                <c:pt idx="6">
                  <c:v>95</c:v>
                </c:pt>
                <c:pt idx="7">
                  <c:v>95</c:v>
                </c:pt>
                <c:pt idx="8">
                  <c:v>95</c:v>
                </c:pt>
                <c:pt idx="9">
                  <c:v>95</c:v>
                </c:pt>
                <c:pt idx="10">
                  <c:v>95</c:v>
                </c:pt>
                <c:pt idx="11">
                  <c:v>95</c:v>
                </c:pt>
                <c:pt idx="12">
                  <c:v>95</c:v>
                </c:pt>
                <c:pt idx="13">
                  <c:v>95</c:v>
                </c:pt>
                <c:pt idx="14">
                  <c:v>95</c:v>
                </c:pt>
                <c:pt idx="15">
                  <c:v>95</c:v>
                </c:pt>
                <c:pt idx="16">
                  <c:v>95</c:v>
                </c:pt>
                <c:pt idx="17">
                  <c:v>95</c:v>
                </c:pt>
                <c:pt idx="18">
                  <c:v>95</c:v>
                </c:pt>
                <c:pt idx="19">
                  <c:v>95</c:v>
                </c:pt>
                <c:pt idx="20">
                  <c:v>95</c:v>
                </c:pt>
                <c:pt idx="21">
                  <c:v>95</c:v>
                </c:pt>
              </c:numCache>
            </c:numRef>
          </c:val>
        </c:ser>
        <c:ser>
          <c:idx val="1"/>
          <c:order val="2"/>
          <c:tx>
            <c:strRef>
              <c:f>'LT SORTERING'!$L$2</c:f>
              <c:strCache>
                <c:ptCount val="1"/>
                <c:pt idx="0">
                  <c:v>Spökstapel</c:v>
                </c:pt>
              </c:strCache>
            </c:strRef>
          </c:tx>
          <c:spPr>
            <a:solidFill>
              <a:srgbClr val="E98300"/>
            </a:solidFill>
            <a:ln>
              <a:solidFill>
                <a:schemeClr val="tx1"/>
              </a:solidFill>
            </a:ln>
          </c:spPr>
          <c:invertIfNegative val="0"/>
          <c:dPt>
            <c:idx val="21"/>
            <c:invertIfNegative val="0"/>
            <c:bubble3D val="0"/>
            <c:spPr>
              <a:solidFill>
                <a:srgbClr val="E983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val>
            <c:numRef>
              <c:f>'LT SORTERING'!$L$3:$L$24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88.221168099614587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21230208"/>
        <c:axId val="221231744"/>
      </c:barChart>
      <c:catAx>
        <c:axId val="22123020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Century Gothic" pitchFamily="34" charset="0"/>
              </a:defRPr>
            </a:pPr>
            <a:endParaRPr lang="sv-SE"/>
          </a:p>
        </c:txPr>
        <c:crossAx val="221231744"/>
        <c:crosses val="autoZero"/>
        <c:auto val="1"/>
        <c:lblAlgn val="ctr"/>
        <c:lblOffset val="500"/>
        <c:tickLblSkip val="1"/>
        <c:noMultiLvlLbl val="0"/>
      </c:catAx>
      <c:valAx>
        <c:axId val="221231744"/>
        <c:scaling>
          <c:orientation val="minMax"/>
          <c:max val="100"/>
          <c:min val="0"/>
        </c:scaling>
        <c:delete val="0"/>
        <c:axPos val="b"/>
        <c:majorGridlines>
          <c:spPr>
            <a:ln>
              <a:solidFill>
                <a:srgbClr val="DAD7CB"/>
              </a:solidFill>
            </a:ln>
          </c:spPr>
        </c:majorGridlines>
        <c:title>
          <c:tx>
            <c:strRef>
              <c:f>TEXT!$B$15</c:f>
              <c:strCache>
                <c:ptCount val="1"/>
                <c:pt idx="0">
                  <c:v>Procent</c:v>
                </c:pt>
              </c:strCache>
            </c:strRef>
          </c:tx>
          <c:layout>
            <c:manualLayout>
              <c:xMode val="edge"/>
              <c:yMode val="edge"/>
              <c:x val="0.84863423946508432"/>
              <c:y val="0.87010139580410328"/>
            </c:manualLayout>
          </c:layout>
          <c:overlay val="0"/>
          <c:txPr>
            <a:bodyPr/>
            <a:lstStyle/>
            <a:p>
              <a:pPr>
                <a:defRPr sz="700" b="0">
                  <a:latin typeface="Century Gothic" pitchFamily="34" charset="0"/>
                </a:defRPr>
              </a:pPr>
              <a:endParaRPr lang="sv-SE"/>
            </a:p>
          </c:txPr>
        </c:title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Century Gothic" pitchFamily="34" charset="0"/>
              </a:defRPr>
            </a:pPr>
            <a:endParaRPr lang="sv-SE"/>
          </a:p>
        </c:txPr>
        <c:crossAx val="221230208"/>
        <c:crosses val="autoZero"/>
        <c:crossBetween val="between"/>
        <c:majorUnit val="10"/>
      </c:valAx>
      <c:spPr>
        <a:solidFill>
          <a:srgbClr val="FFFFFF"/>
        </a:solidFill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rgbClr val="DAD7CB"/>
    </a:solidFill>
    <a:ln>
      <a:noFill/>
    </a:ln>
  </c:spPr>
  <c:externalData r:id="rId1">
    <c:autoUpdate val="0"/>
  </c:externalData>
  <c:userShapes r:id="rId2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1214259190494"/>
          <c:y val="0.15510057471264369"/>
          <c:w val="0.68974710554173069"/>
          <c:h val="0.6744358237547892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'LT SORTERING'!$B$3:$B$24</c:f>
              <c:strCache>
                <c:ptCount val="22"/>
                <c:pt idx="0">
                  <c:v>Stockholm</c:v>
                </c:pt>
                <c:pt idx="1">
                  <c:v>Skåne</c:v>
                </c:pt>
                <c:pt idx="2">
                  <c:v>Västra Götaland</c:v>
                </c:pt>
                <c:pt idx="3">
                  <c:v>RIKET</c:v>
                </c:pt>
                <c:pt idx="4">
                  <c:v>Kalmar</c:v>
                </c:pt>
                <c:pt idx="5">
                  <c:v>Örebro</c:v>
                </c:pt>
                <c:pt idx="6">
                  <c:v>Gävleborg</c:v>
                </c:pt>
                <c:pt idx="7">
                  <c:v>Västmanland</c:v>
                </c:pt>
                <c:pt idx="8">
                  <c:v>Sörmland</c:v>
                </c:pt>
                <c:pt idx="9">
                  <c:v>Östergötland</c:v>
                </c:pt>
                <c:pt idx="10">
                  <c:v>Kronoberg</c:v>
                </c:pt>
                <c:pt idx="11">
                  <c:v>Uppsala</c:v>
                </c:pt>
                <c:pt idx="12">
                  <c:v>Västernorrland</c:v>
                </c:pt>
                <c:pt idx="13">
                  <c:v>Blekinge</c:v>
                </c:pt>
                <c:pt idx="14">
                  <c:v>Norrbotten</c:v>
                </c:pt>
                <c:pt idx="15">
                  <c:v>Värmland</c:v>
                </c:pt>
                <c:pt idx="16">
                  <c:v>Jämtland</c:v>
                </c:pt>
                <c:pt idx="17">
                  <c:v>Jönköping</c:v>
                </c:pt>
                <c:pt idx="18">
                  <c:v>Dalarna</c:v>
                </c:pt>
                <c:pt idx="19">
                  <c:v>Gotland</c:v>
                </c:pt>
                <c:pt idx="20">
                  <c:v>Halland</c:v>
                </c:pt>
                <c:pt idx="21">
                  <c:v>Västerbotten</c:v>
                </c:pt>
              </c:strCache>
            </c:strRef>
          </c:cat>
          <c:val>
            <c:numRef>
              <c:f>'LT SORTERING'!$D$3:$D$24</c:f>
              <c:numCache>
                <c:formatCode>General</c:formatCode>
                <c:ptCount val="22"/>
                <c:pt idx="0">
                  <c:v>82.175309148049465</c:v>
                </c:pt>
                <c:pt idx="1">
                  <c:v>84.872328238521604</c:v>
                </c:pt>
                <c:pt idx="2">
                  <c:v>85.701596900689779</c:v>
                </c:pt>
                <c:pt idx="3">
                  <c:v>85.706602177301264</c:v>
                </c:pt>
                <c:pt idx="4">
                  <c:v>85.973456714964087</c:v>
                </c:pt>
                <c:pt idx="5">
                  <c:v>86.107531919878184</c:v>
                </c:pt>
                <c:pt idx="6">
                  <c:v>86.197440585009147</c:v>
                </c:pt>
                <c:pt idx="7">
                  <c:v>86.634395589619473</c:v>
                </c:pt>
                <c:pt idx="8">
                  <c:v>86.654023942159526</c:v>
                </c:pt>
                <c:pt idx="9">
                  <c:v>86.894492368944924</c:v>
                </c:pt>
                <c:pt idx="10">
                  <c:v>87.016129032258064</c:v>
                </c:pt>
                <c:pt idx="11">
                  <c:v>87.077718294258815</c:v>
                </c:pt>
                <c:pt idx="12">
                  <c:v>87.404924584246487</c:v>
                </c:pt>
                <c:pt idx="13">
                  <c:v>87.416538263995889</c:v>
                </c:pt>
                <c:pt idx="14">
                  <c:v>87.50450775333573</c:v>
                </c:pt>
                <c:pt idx="15">
                  <c:v>87.510373443983397</c:v>
                </c:pt>
                <c:pt idx="16">
                  <c:v>87.810199072811571</c:v>
                </c:pt>
                <c:pt idx="17">
                  <c:v>87.924566561898004</c:v>
                </c:pt>
                <c:pt idx="18">
                  <c:v>87.986598596043393</c:v>
                </c:pt>
                <c:pt idx="19">
                  <c:v>88.426966292134836</c:v>
                </c:pt>
                <c:pt idx="20">
                  <c:v>88.434782608695656</c:v>
                </c:pt>
                <c:pt idx="21">
                  <c:v>88.757621951219505</c:v>
                </c:pt>
              </c:numCache>
            </c:numRef>
          </c:val>
        </c:ser>
        <c:ser>
          <c:idx val="2"/>
          <c:order val="1"/>
          <c:tx>
            <c:v>MÅLNIVÅ</c:v>
          </c:tx>
          <c:spPr>
            <a:noFill/>
            <a:ln>
              <a:noFill/>
            </a:ln>
          </c:spPr>
          <c:invertIfNegative val="0"/>
          <c:trendline>
            <c:trendlineType val="linear"/>
            <c:dispRSqr val="0"/>
            <c:dispEq val="0"/>
          </c:trendline>
          <c:trendline>
            <c:spPr>
              <a:ln w="317500" cap="sq">
                <a:gradFill flip="none" rotWithShape="1">
                  <a:gsLst>
                    <a:gs pos="47000">
                      <a:srgbClr val="FFFFFF">
                        <a:alpha val="0"/>
                      </a:srgbClr>
                    </a:gs>
                    <a:gs pos="0">
                      <a:srgbClr val="FFFFFF">
                        <a:alpha val="0"/>
                      </a:srgbClr>
                    </a:gs>
                    <a:gs pos="80816">
                      <a:schemeClr val="accent1">
                        <a:lumMod val="60000"/>
                        <a:lumOff val="40000"/>
                        <a:alpha val="2000"/>
                      </a:schemeClr>
                    </a:gs>
                    <a:gs pos="48000">
                      <a:schemeClr val="accent2">
                        <a:lumMod val="50000"/>
                      </a:schemeClr>
                    </a:gs>
                    <a:gs pos="54000">
                      <a:schemeClr val="accent1">
                        <a:lumMod val="50000"/>
                        <a:alpha val="58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0" scaled="1"/>
                  <a:tileRect/>
                </a:gradFill>
                <a:round/>
              </a:ln>
              <a:effectLst/>
            </c:spPr>
            <c:trendlineType val="linear"/>
            <c:dispRSqr val="0"/>
            <c:dispEq val="0"/>
          </c:trendline>
          <c:val>
            <c:numRef>
              <c:f>'LT SORTERING'!$W$3:$W$24</c:f>
              <c:numCache>
                <c:formatCode>0.0</c:formatCode>
                <c:ptCount val="22"/>
                <c:pt idx="0">
                  <c:v>95</c:v>
                </c:pt>
                <c:pt idx="1">
                  <c:v>95</c:v>
                </c:pt>
                <c:pt idx="2">
                  <c:v>95</c:v>
                </c:pt>
                <c:pt idx="3">
                  <c:v>95</c:v>
                </c:pt>
                <c:pt idx="4">
                  <c:v>95</c:v>
                </c:pt>
                <c:pt idx="5">
                  <c:v>95</c:v>
                </c:pt>
                <c:pt idx="6">
                  <c:v>95</c:v>
                </c:pt>
                <c:pt idx="7">
                  <c:v>95</c:v>
                </c:pt>
                <c:pt idx="8">
                  <c:v>95</c:v>
                </c:pt>
                <c:pt idx="9">
                  <c:v>95</c:v>
                </c:pt>
                <c:pt idx="10">
                  <c:v>95</c:v>
                </c:pt>
                <c:pt idx="11">
                  <c:v>95</c:v>
                </c:pt>
                <c:pt idx="12">
                  <c:v>95</c:v>
                </c:pt>
                <c:pt idx="13">
                  <c:v>95</c:v>
                </c:pt>
                <c:pt idx="14">
                  <c:v>95</c:v>
                </c:pt>
                <c:pt idx="15">
                  <c:v>95</c:v>
                </c:pt>
                <c:pt idx="16">
                  <c:v>95</c:v>
                </c:pt>
                <c:pt idx="17">
                  <c:v>95</c:v>
                </c:pt>
                <c:pt idx="18">
                  <c:v>95</c:v>
                </c:pt>
                <c:pt idx="19">
                  <c:v>95</c:v>
                </c:pt>
                <c:pt idx="20">
                  <c:v>95</c:v>
                </c:pt>
                <c:pt idx="21">
                  <c:v>95</c:v>
                </c:pt>
              </c:numCache>
            </c:numRef>
          </c:val>
        </c:ser>
        <c:ser>
          <c:idx val="1"/>
          <c:order val="2"/>
          <c:tx>
            <c:strRef>
              <c:f>'LT SORTERING'!$L$2</c:f>
              <c:strCache>
                <c:ptCount val="1"/>
                <c:pt idx="0">
                  <c:v>Spökstapel</c:v>
                </c:pt>
              </c:strCache>
            </c:strRef>
          </c:tx>
          <c:spPr>
            <a:solidFill>
              <a:srgbClr val="E98300"/>
            </a:solidFill>
            <a:ln>
              <a:solidFill>
                <a:schemeClr val="tx1"/>
              </a:solidFill>
            </a:ln>
          </c:spPr>
          <c:invertIfNegative val="0"/>
          <c:dPt>
            <c:idx val="21"/>
            <c:invertIfNegative val="0"/>
            <c:bubble3D val="0"/>
            <c:spPr>
              <a:solidFill>
                <a:srgbClr val="E983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val>
            <c:numRef>
              <c:f>'LT SORTERING'!$L$3:$L$24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85.706602177301264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22504448"/>
        <c:axId val="222505984"/>
      </c:barChart>
      <c:catAx>
        <c:axId val="22250444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Century Gothic" pitchFamily="34" charset="0"/>
              </a:defRPr>
            </a:pPr>
            <a:endParaRPr lang="sv-SE"/>
          </a:p>
        </c:txPr>
        <c:crossAx val="222505984"/>
        <c:crosses val="autoZero"/>
        <c:auto val="1"/>
        <c:lblAlgn val="ctr"/>
        <c:lblOffset val="500"/>
        <c:tickLblSkip val="1"/>
        <c:noMultiLvlLbl val="0"/>
      </c:catAx>
      <c:valAx>
        <c:axId val="222505984"/>
        <c:scaling>
          <c:orientation val="minMax"/>
          <c:max val="100"/>
          <c:min val="0"/>
        </c:scaling>
        <c:delete val="0"/>
        <c:axPos val="b"/>
        <c:majorGridlines>
          <c:spPr>
            <a:ln>
              <a:solidFill>
                <a:srgbClr val="DAD7CB"/>
              </a:solidFill>
            </a:ln>
          </c:spPr>
        </c:majorGridlines>
        <c:title>
          <c:tx>
            <c:strRef>
              <c:f>TEXT!$B$15</c:f>
              <c:strCache>
                <c:ptCount val="1"/>
                <c:pt idx="0">
                  <c:v>Procent</c:v>
                </c:pt>
              </c:strCache>
            </c:strRef>
          </c:tx>
          <c:layout>
            <c:manualLayout>
              <c:xMode val="edge"/>
              <c:yMode val="edge"/>
              <c:x val="0.84863423946508432"/>
              <c:y val="0.87010139580410328"/>
            </c:manualLayout>
          </c:layout>
          <c:overlay val="0"/>
          <c:txPr>
            <a:bodyPr/>
            <a:lstStyle/>
            <a:p>
              <a:pPr>
                <a:defRPr sz="700" b="0">
                  <a:latin typeface="Century Gothic" pitchFamily="34" charset="0"/>
                </a:defRPr>
              </a:pPr>
              <a:endParaRPr lang="sv-SE"/>
            </a:p>
          </c:txPr>
        </c:title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700">
                <a:latin typeface="Century Gothic" pitchFamily="34" charset="0"/>
              </a:defRPr>
            </a:pPr>
            <a:endParaRPr lang="sv-SE"/>
          </a:p>
        </c:txPr>
        <c:crossAx val="222504448"/>
        <c:crosses val="autoZero"/>
        <c:crossBetween val="between"/>
        <c:majorUnit val="10"/>
      </c:valAx>
      <c:spPr>
        <a:solidFill>
          <a:srgbClr val="FFFFFF"/>
        </a:solidFill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rgbClr val="DAD7CB"/>
    </a:solidFill>
    <a:ln>
      <a:noFill/>
    </a:ln>
  </c:spPr>
  <c:externalData r:id="rId1">
    <c:autoUpdate val="0"/>
  </c:externalData>
  <c:userShapes r:id="rId2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17541557305338E-2"/>
          <c:y val="0.20874676303266057"/>
          <c:w val="0.9025269028871391"/>
          <c:h val="0.5568562263050451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Blad1!$B$90:$C$90</c:f>
              <c:strCache>
                <c:ptCount val="2"/>
                <c:pt idx="0">
                  <c:v>Nej</c:v>
                </c:pt>
                <c:pt idx="1">
                  <c:v>Ja</c:v>
                </c:pt>
              </c:strCache>
            </c:strRef>
          </c:cat>
          <c:val>
            <c:numRef>
              <c:f>Blad1!$B$89:$C$89</c:f>
              <c:numCache>
                <c:formatCode>0%</c:formatCode>
                <c:ptCount val="2"/>
                <c:pt idx="0">
                  <c:v>7.1428571428571425E-2</c:v>
                </c:pt>
                <c:pt idx="1">
                  <c:v>0.9285714285714286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356800"/>
        <c:axId val="223358336"/>
      </c:barChart>
      <c:catAx>
        <c:axId val="223356800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3358336"/>
        <c:crosses val="autoZero"/>
        <c:auto val="1"/>
        <c:lblAlgn val="ctr"/>
        <c:lblOffset val="100"/>
        <c:noMultiLvlLbl val="0"/>
      </c:catAx>
      <c:valAx>
        <c:axId val="223358336"/>
        <c:scaling>
          <c:orientation val="minMax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3356800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17541557305338E-2"/>
          <c:y val="0.22263560804899388"/>
          <c:w val="0.9025269028871391"/>
          <c:h val="0.5429673374161563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1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Blad1!$F$119:$F$120</c:f>
              <c:strCache>
                <c:ptCount val="2"/>
                <c:pt idx="0">
                  <c:v>Nej</c:v>
                </c:pt>
                <c:pt idx="1">
                  <c:v>Ja</c:v>
                </c:pt>
              </c:strCache>
            </c:strRef>
          </c:cat>
          <c:val>
            <c:numRef>
              <c:f>Blad1!$E$119:$E$120</c:f>
              <c:numCache>
                <c:formatCode>General</c:formatCode>
                <c:ptCount val="2"/>
                <c:pt idx="0">
                  <c:v>0.69607843137254899</c:v>
                </c:pt>
                <c:pt idx="1">
                  <c:v>0.30392156862745096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443200"/>
        <c:axId val="223453184"/>
      </c:barChart>
      <c:catAx>
        <c:axId val="223443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3453184"/>
        <c:crosses val="autoZero"/>
        <c:auto val="1"/>
        <c:lblAlgn val="ctr"/>
        <c:lblOffset val="100"/>
        <c:noMultiLvlLbl val="0"/>
      </c:catAx>
      <c:valAx>
        <c:axId val="223453184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3443200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977917727608829"/>
          <c:y val="0.20874676303266057"/>
          <c:w val="0.69828709872804362"/>
          <c:h val="0.58033048685815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Blad1!$A$162:$A$165</c:f>
              <c:strCache>
                <c:ptCount val="4"/>
                <c:pt idx="0">
                  <c:v>Nej</c:v>
                </c:pt>
                <c:pt idx="1">
                  <c:v>Ja, i form av rådgivande samtal</c:v>
                </c:pt>
                <c:pt idx="2">
                  <c:v>Ja, i form av kvalificerat rådgivande samtal</c:v>
                </c:pt>
                <c:pt idx="3">
                  <c:v>Ja, i form av samtal med enkla råd</c:v>
                </c:pt>
              </c:strCache>
            </c:strRef>
          </c:cat>
          <c:val>
            <c:numRef>
              <c:f>Blad1!$B$162:$B$165</c:f>
              <c:numCache>
                <c:formatCode>0.0%</c:formatCode>
                <c:ptCount val="4"/>
                <c:pt idx="0">
                  <c:v>3.7999999999999999E-2</c:v>
                </c:pt>
                <c:pt idx="1">
                  <c:v>0.35399999999999998</c:v>
                </c:pt>
                <c:pt idx="2">
                  <c:v>0.35399999999999998</c:v>
                </c:pt>
                <c:pt idx="3">
                  <c:v>0.747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859776"/>
        <c:axId val="214861312"/>
      </c:barChart>
      <c:catAx>
        <c:axId val="21485977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700" normalizeH="0" baseline="0"/>
            </a:pPr>
            <a:endParaRPr lang="sv-SE"/>
          </a:p>
        </c:txPr>
        <c:crossAx val="214861312"/>
        <c:crosses val="autoZero"/>
        <c:auto val="1"/>
        <c:lblAlgn val="ctr"/>
        <c:lblOffset val="100"/>
        <c:noMultiLvlLbl val="0"/>
      </c:catAx>
      <c:valAx>
        <c:axId val="214861312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14859776"/>
        <c:crosses val="autoZero"/>
        <c:crossBetween val="between"/>
        <c:majorUnit val="0.1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327209098862635E-2"/>
          <c:y val="0.20874671916010498"/>
          <c:w val="0.9025269028871391"/>
          <c:h val="0.5568562263050451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1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(Blad1!$D$4;Blad1!$B$4)</c:f>
              <c:strCache>
                <c:ptCount val="2"/>
                <c:pt idx="0">
                  <c:v>Nej</c:v>
                </c:pt>
                <c:pt idx="1">
                  <c:v>Ja</c:v>
                </c:pt>
              </c:strCache>
            </c:strRef>
          </c:cat>
          <c:val>
            <c:numRef>
              <c:f>(Blad1!$E$13;Blad1!$C$13)</c:f>
              <c:numCache>
                <c:formatCode>0.0%</c:formatCode>
                <c:ptCount val="2"/>
                <c:pt idx="0">
                  <c:v>3.1E-2</c:v>
                </c:pt>
                <c:pt idx="1">
                  <c:v>0.96899999999999997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767168"/>
        <c:axId val="223768960"/>
      </c:barChart>
      <c:catAx>
        <c:axId val="22376716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3768960"/>
        <c:crosses val="autoZero"/>
        <c:auto val="1"/>
        <c:lblAlgn val="ctr"/>
        <c:lblOffset val="100"/>
        <c:noMultiLvlLbl val="0"/>
      </c:catAx>
      <c:valAx>
        <c:axId val="223768960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3767168"/>
        <c:crosses val="autoZero"/>
        <c:crossBetween val="between"/>
        <c:majorUnit val="0.1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17541557305338E-2"/>
          <c:y val="0.19022820064158646"/>
          <c:w val="0.9025269028871391"/>
          <c:h val="0.626574676900841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1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(Blad1!$E$58;Blad1!$B$58)</c:f>
              <c:strCache>
                <c:ptCount val="2"/>
                <c:pt idx="0">
                  <c:v>Nej</c:v>
                </c:pt>
                <c:pt idx="1">
                  <c:v>Ja</c:v>
                </c:pt>
              </c:strCache>
            </c:strRef>
          </c:cat>
          <c:val>
            <c:numRef>
              <c:f>(Blad1!$G$58;Blad1!$D$58)</c:f>
              <c:numCache>
                <c:formatCode>General</c:formatCode>
                <c:ptCount val="2"/>
                <c:pt idx="0">
                  <c:v>0.72290809327846361</c:v>
                </c:pt>
                <c:pt idx="1">
                  <c:v>0.27709190672153633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254976"/>
        <c:axId val="223937280"/>
      </c:barChart>
      <c:catAx>
        <c:axId val="22425497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3937280"/>
        <c:crosses val="autoZero"/>
        <c:auto val="1"/>
        <c:lblAlgn val="ctr"/>
        <c:lblOffset val="100"/>
        <c:noMultiLvlLbl val="0"/>
      </c:catAx>
      <c:valAx>
        <c:axId val="223937280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4254976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17541557305296E-2"/>
          <c:y val="0.20874676303266099"/>
          <c:w val="0.90252690288713899"/>
          <c:h val="0.556856226305045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Blad2!$A$3:$A$4</c:f>
              <c:strCache>
                <c:ptCount val="2"/>
                <c:pt idx="0">
                  <c:v>Nej</c:v>
                </c:pt>
                <c:pt idx="1">
                  <c:v>Ja</c:v>
                </c:pt>
              </c:strCache>
            </c:strRef>
          </c:cat>
          <c:val>
            <c:numRef>
              <c:f>Blad2!$B$3:$B$4</c:f>
              <c:numCache>
                <c:formatCode>0.0%</c:formatCode>
                <c:ptCount val="2"/>
                <c:pt idx="0">
                  <c:v>0.34200000000000003</c:v>
                </c:pt>
                <c:pt idx="1">
                  <c:v>0.65800000000000003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036032"/>
        <c:axId val="59037568"/>
      </c:barChart>
      <c:catAx>
        <c:axId val="590360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9037568"/>
        <c:crosses val="autoZero"/>
        <c:auto val="1"/>
        <c:lblAlgn val="ctr"/>
        <c:lblOffset val="100"/>
        <c:noMultiLvlLbl val="0"/>
      </c:catAx>
      <c:valAx>
        <c:axId val="59037568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9036032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936733811888"/>
          <c:y val="0.17306093276585299"/>
          <c:w val="0.75071899145137"/>
          <c:h val="0.681120467881961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Blad1!$A$9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Blad1!$B$8:$V$8</c:f>
              <c:strCache>
                <c:ptCount val="21"/>
                <c:pt idx="0">
                  <c:v>Halland</c:v>
                </c:pt>
                <c:pt idx="1">
                  <c:v>Jämtland</c:v>
                </c:pt>
                <c:pt idx="2">
                  <c:v>Kronoberg</c:v>
                </c:pt>
                <c:pt idx="3">
                  <c:v>Kalmar</c:v>
                </c:pt>
                <c:pt idx="4">
                  <c:v>Sörmland</c:v>
                </c:pt>
                <c:pt idx="5">
                  <c:v>Västerbotten</c:v>
                </c:pt>
                <c:pt idx="6">
                  <c:v>Gävleborg</c:v>
                </c:pt>
                <c:pt idx="7">
                  <c:v>Norrbotten</c:v>
                </c:pt>
                <c:pt idx="8">
                  <c:v>Uppsala</c:v>
                </c:pt>
                <c:pt idx="9">
                  <c:v>Värmland</c:v>
                </c:pt>
                <c:pt idx="10">
                  <c:v>Örebro</c:v>
                </c:pt>
                <c:pt idx="11">
                  <c:v>Jönköping</c:v>
                </c:pt>
                <c:pt idx="12">
                  <c:v>Skåne</c:v>
                </c:pt>
                <c:pt idx="13">
                  <c:v>Västmanland</c:v>
                </c:pt>
                <c:pt idx="14">
                  <c:v>Östergötland</c:v>
                </c:pt>
                <c:pt idx="15">
                  <c:v>Västra Götaland</c:v>
                </c:pt>
                <c:pt idx="16">
                  <c:v>Blekinge</c:v>
                </c:pt>
                <c:pt idx="17">
                  <c:v>Dalarna</c:v>
                </c:pt>
                <c:pt idx="18">
                  <c:v>Gotland</c:v>
                </c:pt>
                <c:pt idx="19">
                  <c:v>Stockholm</c:v>
                </c:pt>
                <c:pt idx="20">
                  <c:v>Västernorrland</c:v>
                </c:pt>
              </c:strCache>
            </c:strRef>
          </c:cat>
          <c:val>
            <c:numRef>
              <c:f>Blad1!$B$9:$V$9</c:f>
              <c:numCache>
                <c:formatCode>0.0%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0.33300000000000002</c:v>
                </c:pt>
                <c:pt idx="4">
                  <c:v>0.33300000000000002</c:v>
                </c:pt>
                <c:pt idx="5">
                  <c:v>0.33300000000000002</c:v>
                </c:pt>
                <c:pt idx="6">
                  <c:v>0.4</c:v>
                </c:pt>
                <c:pt idx="7">
                  <c:v>0.4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0.66700000000000004</c:v>
                </c:pt>
                <c:pt idx="12">
                  <c:v>0.71399999999999997</c:v>
                </c:pt>
                <c:pt idx="13">
                  <c:v>0.75</c:v>
                </c:pt>
                <c:pt idx="14">
                  <c:v>0.75</c:v>
                </c:pt>
                <c:pt idx="15">
                  <c:v>0.84599999999999997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810112"/>
        <c:axId val="224811648"/>
      </c:barChart>
      <c:catAx>
        <c:axId val="224810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4811648"/>
        <c:crosses val="autoZero"/>
        <c:auto val="1"/>
        <c:lblAlgn val="ctr"/>
        <c:lblOffset val="100"/>
        <c:noMultiLvlLbl val="0"/>
      </c:catAx>
      <c:valAx>
        <c:axId val="224811648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4810112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17541557305296E-2"/>
          <c:y val="0.20874676303266099"/>
          <c:w val="0.90252690288713899"/>
          <c:h val="0.556856226305045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Blad2!$A$17:$A$18</c:f>
              <c:strCache>
                <c:ptCount val="2"/>
                <c:pt idx="0">
                  <c:v>Nej</c:v>
                </c:pt>
                <c:pt idx="1">
                  <c:v>Ja</c:v>
                </c:pt>
              </c:strCache>
            </c:strRef>
          </c:cat>
          <c:val>
            <c:numRef>
              <c:f>Blad2!$B$17:$B$18</c:f>
              <c:numCache>
                <c:formatCode>0.0%</c:formatCode>
                <c:ptCount val="2"/>
                <c:pt idx="0">
                  <c:v>0.67100000000000004</c:v>
                </c:pt>
                <c:pt idx="1">
                  <c:v>0.32900000000000001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963456"/>
        <c:axId val="58964992"/>
      </c:barChart>
      <c:catAx>
        <c:axId val="58963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8964992"/>
        <c:crosses val="autoZero"/>
        <c:auto val="1"/>
        <c:lblAlgn val="ctr"/>
        <c:lblOffset val="100"/>
        <c:noMultiLvlLbl val="0"/>
      </c:catAx>
      <c:valAx>
        <c:axId val="58964992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8963456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17541557305338E-2"/>
          <c:y val="0.20874676303266057"/>
          <c:w val="0.9025269028871391"/>
          <c:h val="0.5568562263050451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Blad1!$B$50:$C$50</c:f>
              <c:strCache>
                <c:ptCount val="2"/>
                <c:pt idx="0">
                  <c:v>Nej</c:v>
                </c:pt>
                <c:pt idx="1">
                  <c:v>Ja</c:v>
                </c:pt>
              </c:strCache>
            </c:strRef>
          </c:cat>
          <c:val>
            <c:numRef>
              <c:f>Blad1!$B$52:$C$52</c:f>
              <c:numCache>
                <c:formatCode>0.00%</c:formatCode>
                <c:ptCount val="2"/>
                <c:pt idx="0">
                  <c:v>0.76390465380249717</c:v>
                </c:pt>
                <c:pt idx="1">
                  <c:v>0.23609534619750283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589696"/>
        <c:axId val="224591232"/>
      </c:barChart>
      <c:catAx>
        <c:axId val="22458969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4591232"/>
        <c:crosses val="autoZero"/>
        <c:auto val="1"/>
        <c:lblAlgn val="ctr"/>
        <c:lblOffset val="100"/>
        <c:noMultiLvlLbl val="0"/>
      </c:catAx>
      <c:valAx>
        <c:axId val="224591232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4589696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136095692956"/>
          <c:y val="0.1861785057616461"/>
          <c:w val="0.78230842046383497"/>
          <c:h val="0.6716863867952335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Blad1!$A$29:$A$49</c:f>
              <c:strCache>
                <c:ptCount val="21"/>
                <c:pt idx="0">
                  <c:v>Gotland</c:v>
                </c:pt>
                <c:pt idx="1">
                  <c:v>Blekinge</c:v>
                </c:pt>
                <c:pt idx="2">
                  <c:v>Västernorrland</c:v>
                </c:pt>
                <c:pt idx="3">
                  <c:v>Värmland</c:v>
                </c:pt>
                <c:pt idx="4">
                  <c:v>Sörmland</c:v>
                </c:pt>
                <c:pt idx="5">
                  <c:v>Jämtland</c:v>
                </c:pt>
                <c:pt idx="6">
                  <c:v>Norrbotten</c:v>
                </c:pt>
                <c:pt idx="7">
                  <c:v>Dalarna</c:v>
                </c:pt>
                <c:pt idx="8">
                  <c:v>Uppsala</c:v>
                </c:pt>
                <c:pt idx="9">
                  <c:v>Kronoberg</c:v>
                </c:pt>
                <c:pt idx="10">
                  <c:v>Västerbotten</c:v>
                </c:pt>
                <c:pt idx="11">
                  <c:v>Halland</c:v>
                </c:pt>
                <c:pt idx="12">
                  <c:v>Gävleborg</c:v>
                </c:pt>
                <c:pt idx="13">
                  <c:v>Jönköping</c:v>
                </c:pt>
                <c:pt idx="14">
                  <c:v>Östergötland</c:v>
                </c:pt>
                <c:pt idx="15">
                  <c:v>Kalmar</c:v>
                </c:pt>
                <c:pt idx="16">
                  <c:v>Västmanland</c:v>
                </c:pt>
                <c:pt idx="17">
                  <c:v>Örebro</c:v>
                </c:pt>
                <c:pt idx="18">
                  <c:v>Stockholm</c:v>
                </c:pt>
                <c:pt idx="19">
                  <c:v>Skåne</c:v>
                </c:pt>
                <c:pt idx="20">
                  <c:v>Västra Götaland</c:v>
                </c:pt>
              </c:strCache>
            </c:strRef>
          </c:cat>
          <c:val>
            <c:numRef>
              <c:f>Blad1!$C$29:$C$49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9</c:v>
                </c:pt>
                <c:pt idx="15">
                  <c:v>9</c:v>
                </c:pt>
                <c:pt idx="16">
                  <c:v>10</c:v>
                </c:pt>
                <c:pt idx="17">
                  <c:v>14</c:v>
                </c:pt>
                <c:pt idx="18">
                  <c:v>19</c:v>
                </c:pt>
                <c:pt idx="19">
                  <c:v>26</c:v>
                </c:pt>
                <c:pt idx="20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623232"/>
        <c:axId val="224629120"/>
      </c:barChart>
      <c:catAx>
        <c:axId val="224623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4629120"/>
        <c:crosses val="autoZero"/>
        <c:auto val="1"/>
        <c:lblAlgn val="ctr"/>
        <c:lblOffset val="100"/>
        <c:noMultiLvlLbl val="0"/>
      </c:catAx>
      <c:valAx>
        <c:axId val="224629120"/>
        <c:scaling>
          <c:orientation val="minMax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Antal vårdenheter</a:t>
                </a:r>
              </a:p>
            </c:rich>
          </c:tx>
          <c:layout>
            <c:manualLayout>
              <c:xMode val="edge"/>
              <c:yMode val="edge"/>
              <c:x val="0.77274385783744204"/>
              <c:y val="0.89766615110611203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4623232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17541557305296E-2"/>
          <c:y val="0.20874676303266099"/>
          <c:w val="0.90252690288713899"/>
          <c:h val="0.556856226305045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Blad2!$A$33:$A$34</c:f>
              <c:strCache>
                <c:ptCount val="2"/>
                <c:pt idx="0">
                  <c:v>Nej</c:v>
                </c:pt>
                <c:pt idx="1">
                  <c:v>Ja</c:v>
                </c:pt>
              </c:strCache>
            </c:strRef>
          </c:cat>
          <c:val>
            <c:numRef>
              <c:f>Blad2!$B$33:$B$34</c:f>
              <c:numCache>
                <c:formatCode>0.0%</c:formatCode>
                <c:ptCount val="2"/>
                <c:pt idx="0">
                  <c:v>0.96199999999999997</c:v>
                </c:pt>
                <c:pt idx="1">
                  <c:v>3.7999999999999999E-2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687232"/>
        <c:axId val="224688768"/>
      </c:barChart>
      <c:catAx>
        <c:axId val="224687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4688768"/>
        <c:crosses val="autoZero"/>
        <c:auto val="1"/>
        <c:lblAlgn val="ctr"/>
        <c:lblOffset val="100"/>
        <c:noMultiLvlLbl val="0"/>
      </c:catAx>
      <c:valAx>
        <c:axId val="224688768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4687232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17541557305338E-2"/>
          <c:y val="0.20874676303266057"/>
          <c:w val="0.9025269028871391"/>
          <c:h val="0.5568562263050451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Blad1!$B$104:$C$104</c:f>
              <c:strCache>
                <c:ptCount val="2"/>
                <c:pt idx="0">
                  <c:v>Nej</c:v>
                </c:pt>
                <c:pt idx="1">
                  <c:v>Ja</c:v>
                </c:pt>
              </c:strCache>
            </c:strRef>
          </c:cat>
          <c:val>
            <c:numRef>
              <c:f>Blad1!$B$106:$C$106</c:f>
              <c:numCache>
                <c:formatCode>0.00%</c:formatCode>
                <c:ptCount val="2"/>
                <c:pt idx="0">
                  <c:v>0.97275822928490352</c:v>
                </c:pt>
                <c:pt idx="1">
                  <c:v>2.7241770715096481E-2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736768"/>
        <c:axId val="224738304"/>
      </c:barChart>
      <c:catAx>
        <c:axId val="224736768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4738304"/>
        <c:crosses val="autoZero"/>
        <c:auto val="1"/>
        <c:lblAlgn val="ctr"/>
        <c:lblOffset val="100"/>
        <c:noMultiLvlLbl val="0"/>
      </c:catAx>
      <c:valAx>
        <c:axId val="224738304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4736768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50372791451383"/>
          <c:y val="0.20477284457089925"/>
          <c:w val="0.68565454475423282"/>
          <c:h val="0.644361543042413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'Blodtryck- och fettsänkande'!$C$1</c:f>
              <c:strCache>
                <c:ptCount val="1"/>
                <c:pt idx="0">
                  <c:v>Totalkostnad</c:v>
                </c:pt>
              </c:strCache>
            </c:strRef>
          </c:tx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'Blodtryck- och fettsänkande'!$B$16:$B$22</c:f>
              <c:strCache>
                <c:ptCount val="7"/>
                <c:pt idx="0">
                  <c:v>Blodfettssänkande läkemedel exklusive simvastatin</c:v>
                </c:pt>
                <c:pt idx="1">
                  <c:v>ARB-preparat</c:v>
                </c:pt>
                <c:pt idx="2">
                  <c:v>Diuretika</c:v>
                </c:pt>
                <c:pt idx="3">
                  <c:v>Kalciumantagonister</c:v>
                </c:pt>
                <c:pt idx="4">
                  <c:v>ACE-hämmare</c:v>
                </c:pt>
                <c:pt idx="5">
                  <c:v>Beta-receptorblockerare</c:v>
                </c:pt>
                <c:pt idx="6">
                  <c:v>Simvastatin</c:v>
                </c:pt>
              </c:strCache>
            </c:strRef>
          </c:cat>
          <c:val>
            <c:numRef>
              <c:f>'Blodtryck- och fettsänkande'!$C$16:$C$22</c:f>
              <c:numCache>
                <c:formatCode>General</c:formatCode>
                <c:ptCount val="7"/>
                <c:pt idx="0">
                  <c:v>85116.320999999996</c:v>
                </c:pt>
                <c:pt idx="1">
                  <c:v>62124.707999999999</c:v>
                </c:pt>
                <c:pt idx="2">
                  <c:v>54130.680999999997</c:v>
                </c:pt>
                <c:pt idx="3">
                  <c:v>38579.938499999997</c:v>
                </c:pt>
                <c:pt idx="4">
                  <c:v>41204.875999999997</c:v>
                </c:pt>
                <c:pt idx="5">
                  <c:v>75096.485000000001</c:v>
                </c:pt>
                <c:pt idx="6">
                  <c:v>34589.754500000003</c:v>
                </c:pt>
              </c:numCache>
            </c:numRef>
          </c:val>
        </c:ser>
        <c:ser>
          <c:idx val="1"/>
          <c:order val="1"/>
          <c:tx>
            <c:strRef>
              <c:f>'Blodtryck- och fettsänkande'!$D$1</c:f>
              <c:strCache>
                <c:ptCount val="1"/>
                <c:pt idx="0">
                  <c:v>Antal personer</c:v>
                </c:pt>
              </c:strCache>
            </c:strRef>
          </c:tx>
          <c:spPr>
            <a:solidFill>
              <a:srgbClr val="002B45">
                <a:lumMod val="25000"/>
                <a:lumOff val="75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'Blodtryck- och fettsänkande'!$B$16:$B$22</c:f>
              <c:strCache>
                <c:ptCount val="7"/>
                <c:pt idx="0">
                  <c:v>Blodfettssänkande läkemedel exklusive simvastatin</c:v>
                </c:pt>
                <c:pt idx="1">
                  <c:v>ARB-preparat</c:v>
                </c:pt>
                <c:pt idx="2">
                  <c:v>Diuretika</c:v>
                </c:pt>
                <c:pt idx="3">
                  <c:v>Kalciumantagonister</c:v>
                </c:pt>
                <c:pt idx="4">
                  <c:v>ACE-hämmare</c:v>
                </c:pt>
                <c:pt idx="5">
                  <c:v>Beta-receptorblockerare</c:v>
                </c:pt>
                <c:pt idx="6">
                  <c:v>Simvastatin</c:v>
                </c:pt>
              </c:strCache>
            </c:strRef>
          </c:cat>
          <c:val>
            <c:numRef>
              <c:f>'Blodtryck- och fettsänkande'!$D$16:$D$22</c:f>
              <c:numCache>
                <c:formatCode>General</c:formatCode>
                <c:ptCount val="7"/>
                <c:pt idx="0">
                  <c:v>71752</c:v>
                </c:pt>
                <c:pt idx="1">
                  <c:v>112131</c:v>
                </c:pt>
                <c:pt idx="2">
                  <c:v>122336</c:v>
                </c:pt>
                <c:pt idx="3">
                  <c:v>127929</c:v>
                </c:pt>
                <c:pt idx="4">
                  <c:v>149930</c:v>
                </c:pt>
                <c:pt idx="5">
                  <c:v>167038</c:v>
                </c:pt>
                <c:pt idx="6">
                  <c:v>180614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910720"/>
        <c:axId val="225285248"/>
      </c:barChart>
      <c:catAx>
        <c:axId val="2249107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700"/>
            </a:pPr>
            <a:endParaRPr lang="sv-SE"/>
          </a:p>
        </c:txPr>
        <c:crossAx val="225285248"/>
        <c:crosses val="autoZero"/>
        <c:auto val="1"/>
        <c:lblAlgn val="ctr"/>
        <c:lblOffset val="100"/>
        <c:noMultiLvlLbl val="0"/>
      </c:catAx>
      <c:valAx>
        <c:axId val="225285248"/>
        <c:scaling>
          <c:orientation val="minMax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4910720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40966991419718041"/>
          <c:y val="0.88512802943583246"/>
          <c:w val="0.33439959033206551"/>
          <c:h val="6.6002478856809571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57805460884601"/>
          <c:y val="0.16862322139029301"/>
          <c:w val="0.78738747208837701"/>
          <c:h val="0.5969797810392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Blad1!$L$162</c:f>
              <c:strCache>
                <c:ptCount val="1"/>
                <c:pt idx="0">
                  <c:v>Ja, i form av samtal med enkla råd</c:v>
                </c:pt>
              </c:strCache>
            </c:strRef>
          </c:tx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Blad1!$M$161:$AG$161</c:f>
              <c:strCache>
                <c:ptCount val="21"/>
                <c:pt idx="0">
                  <c:v>Blekinge</c:v>
                </c:pt>
                <c:pt idx="1">
                  <c:v>Jämtland</c:v>
                </c:pt>
                <c:pt idx="2">
                  <c:v>Kalmar</c:v>
                </c:pt>
                <c:pt idx="3">
                  <c:v>Västernorrland</c:v>
                </c:pt>
                <c:pt idx="4">
                  <c:v>Gävleborg</c:v>
                </c:pt>
                <c:pt idx="5">
                  <c:v>Norrbotten</c:v>
                </c:pt>
                <c:pt idx="6">
                  <c:v>Halland</c:v>
                </c:pt>
                <c:pt idx="7">
                  <c:v>Västmanland</c:v>
                </c:pt>
                <c:pt idx="8">
                  <c:v>Stockholm</c:v>
                </c:pt>
                <c:pt idx="9">
                  <c:v>Västra Götaland</c:v>
                </c:pt>
                <c:pt idx="10">
                  <c:v>Dalarna</c:v>
                </c:pt>
                <c:pt idx="11">
                  <c:v>Östergötland</c:v>
                </c:pt>
                <c:pt idx="12">
                  <c:v>Uppsala</c:v>
                </c:pt>
                <c:pt idx="13">
                  <c:v>Västerbotten</c:v>
                </c:pt>
                <c:pt idx="14">
                  <c:v>Sörmland</c:v>
                </c:pt>
                <c:pt idx="15">
                  <c:v>Skåne</c:v>
                </c:pt>
                <c:pt idx="16">
                  <c:v>Jönköping</c:v>
                </c:pt>
                <c:pt idx="17">
                  <c:v>Kronoberg</c:v>
                </c:pt>
                <c:pt idx="18">
                  <c:v>Värmland</c:v>
                </c:pt>
                <c:pt idx="19">
                  <c:v>Gotland</c:v>
                </c:pt>
                <c:pt idx="20">
                  <c:v>Örebro</c:v>
                </c:pt>
              </c:strCache>
            </c:strRef>
          </c:cat>
          <c:val>
            <c:numRef>
              <c:f>Blad1!$M$162:$AG$162</c:f>
              <c:numCache>
                <c:formatCode>0.0%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0.6</c:v>
                </c:pt>
                <c:pt idx="5">
                  <c:v>0.8</c:v>
                </c:pt>
                <c:pt idx="6">
                  <c:v>0.5</c:v>
                </c:pt>
                <c:pt idx="7">
                  <c:v>0.75</c:v>
                </c:pt>
                <c:pt idx="8">
                  <c:v>0.71399999999999997</c:v>
                </c:pt>
                <c:pt idx="9">
                  <c:v>0.84599999999999997</c:v>
                </c:pt>
                <c:pt idx="10">
                  <c:v>1</c:v>
                </c:pt>
                <c:pt idx="11">
                  <c:v>0.75</c:v>
                </c:pt>
                <c:pt idx="12">
                  <c:v>1</c:v>
                </c:pt>
                <c:pt idx="13">
                  <c:v>0.33300000000000002</c:v>
                </c:pt>
                <c:pt idx="14">
                  <c:v>1</c:v>
                </c:pt>
                <c:pt idx="15">
                  <c:v>0.71399999999999997</c:v>
                </c:pt>
                <c:pt idx="16">
                  <c:v>0</c:v>
                </c:pt>
                <c:pt idx="17">
                  <c:v>0</c:v>
                </c:pt>
                <c:pt idx="18">
                  <c:v>0.5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</c:ser>
        <c:ser>
          <c:idx val="1"/>
          <c:order val="1"/>
          <c:tx>
            <c:strRef>
              <c:f>Blad1!$L$163</c:f>
              <c:strCache>
                <c:ptCount val="1"/>
                <c:pt idx="0">
                  <c:v>Ja, i form av rådgivande samtal</c:v>
                </c:pt>
              </c:strCache>
            </c:strRef>
          </c:tx>
          <c:spPr>
            <a:solidFill>
              <a:srgbClr val="E5D9C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Blad1!$M$161:$AG$161</c:f>
              <c:strCache>
                <c:ptCount val="21"/>
                <c:pt idx="0">
                  <c:v>Blekinge</c:v>
                </c:pt>
                <c:pt idx="1">
                  <c:v>Jämtland</c:v>
                </c:pt>
                <c:pt idx="2">
                  <c:v>Kalmar</c:v>
                </c:pt>
                <c:pt idx="3">
                  <c:v>Västernorrland</c:v>
                </c:pt>
                <c:pt idx="4">
                  <c:v>Gävleborg</c:v>
                </c:pt>
                <c:pt idx="5">
                  <c:v>Norrbotten</c:v>
                </c:pt>
                <c:pt idx="6">
                  <c:v>Halland</c:v>
                </c:pt>
                <c:pt idx="7">
                  <c:v>Västmanland</c:v>
                </c:pt>
                <c:pt idx="8">
                  <c:v>Stockholm</c:v>
                </c:pt>
                <c:pt idx="9">
                  <c:v>Västra Götaland</c:v>
                </c:pt>
                <c:pt idx="10">
                  <c:v>Dalarna</c:v>
                </c:pt>
                <c:pt idx="11">
                  <c:v>Östergötland</c:v>
                </c:pt>
                <c:pt idx="12">
                  <c:v>Uppsala</c:v>
                </c:pt>
                <c:pt idx="13">
                  <c:v>Västerbotten</c:v>
                </c:pt>
                <c:pt idx="14">
                  <c:v>Sörmland</c:v>
                </c:pt>
                <c:pt idx="15">
                  <c:v>Skåne</c:v>
                </c:pt>
                <c:pt idx="16">
                  <c:v>Jönköping</c:v>
                </c:pt>
                <c:pt idx="17">
                  <c:v>Kronoberg</c:v>
                </c:pt>
                <c:pt idx="18">
                  <c:v>Värmland</c:v>
                </c:pt>
                <c:pt idx="19">
                  <c:v>Gotland</c:v>
                </c:pt>
                <c:pt idx="20">
                  <c:v>Örebro</c:v>
                </c:pt>
              </c:strCache>
            </c:strRef>
          </c:cat>
          <c:val>
            <c:numRef>
              <c:f>Blad1!$M$163:$AG$163</c:f>
              <c:numCache>
                <c:formatCode>0.0%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0.2</c:v>
                </c:pt>
                <c:pt idx="5">
                  <c:v>0.2</c:v>
                </c:pt>
                <c:pt idx="6">
                  <c:v>0.5</c:v>
                </c:pt>
                <c:pt idx="7">
                  <c:v>0.5</c:v>
                </c:pt>
                <c:pt idx="8">
                  <c:v>0.42899999999999999</c:v>
                </c:pt>
                <c:pt idx="9">
                  <c:v>0.46200000000000002</c:v>
                </c:pt>
                <c:pt idx="10">
                  <c:v>0.75</c:v>
                </c:pt>
                <c:pt idx="11">
                  <c:v>0.25</c:v>
                </c:pt>
                <c:pt idx="12">
                  <c:v>0.5</c:v>
                </c:pt>
                <c:pt idx="13">
                  <c:v>0</c:v>
                </c:pt>
                <c:pt idx="14">
                  <c:v>0.33300000000000002</c:v>
                </c:pt>
                <c:pt idx="15">
                  <c:v>0.42899999999999999</c:v>
                </c:pt>
                <c:pt idx="16">
                  <c:v>0</c:v>
                </c:pt>
                <c:pt idx="17">
                  <c:v>0</c:v>
                </c:pt>
                <c:pt idx="18">
                  <c:v>0.5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</c:ser>
        <c:ser>
          <c:idx val="2"/>
          <c:order val="2"/>
          <c:tx>
            <c:strRef>
              <c:f>Blad1!$L$164</c:f>
              <c:strCache>
                <c:ptCount val="1"/>
                <c:pt idx="0">
                  <c:v>Ja, i form av kvalificerat rådgivande samtal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Blad1!$M$161:$AG$161</c:f>
              <c:strCache>
                <c:ptCount val="21"/>
                <c:pt idx="0">
                  <c:v>Blekinge</c:v>
                </c:pt>
                <c:pt idx="1">
                  <c:v>Jämtland</c:v>
                </c:pt>
                <c:pt idx="2">
                  <c:v>Kalmar</c:v>
                </c:pt>
                <c:pt idx="3">
                  <c:v>Västernorrland</c:v>
                </c:pt>
                <c:pt idx="4">
                  <c:v>Gävleborg</c:v>
                </c:pt>
                <c:pt idx="5">
                  <c:v>Norrbotten</c:v>
                </c:pt>
                <c:pt idx="6">
                  <c:v>Halland</c:v>
                </c:pt>
                <c:pt idx="7">
                  <c:v>Västmanland</c:v>
                </c:pt>
                <c:pt idx="8">
                  <c:v>Stockholm</c:v>
                </c:pt>
                <c:pt idx="9">
                  <c:v>Västra Götaland</c:v>
                </c:pt>
                <c:pt idx="10">
                  <c:v>Dalarna</c:v>
                </c:pt>
                <c:pt idx="11">
                  <c:v>Östergötland</c:v>
                </c:pt>
                <c:pt idx="12">
                  <c:v>Uppsala</c:v>
                </c:pt>
                <c:pt idx="13">
                  <c:v>Västerbotten</c:v>
                </c:pt>
                <c:pt idx="14">
                  <c:v>Sörmland</c:v>
                </c:pt>
                <c:pt idx="15">
                  <c:v>Skåne</c:v>
                </c:pt>
                <c:pt idx="16">
                  <c:v>Jönköping</c:v>
                </c:pt>
                <c:pt idx="17">
                  <c:v>Kronoberg</c:v>
                </c:pt>
                <c:pt idx="18">
                  <c:v>Värmland</c:v>
                </c:pt>
                <c:pt idx="19">
                  <c:v>Gotland</c:v>
                </c:pt>
                <c:pt idx="20">
                  <c:v>Örebro</c:v>
                </c:pt>
              </c:strCache>
            </c:strRef>
          </c:cat>
          <c:val>
            <c:numRef>
              <c:f>Blad1!$M$164:$AG$164</c:f>
              <c:numCache>
                <c:formatCode>0.0%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0.14299999999999999</c:v>
                </c:pt>
                <c:pt idx="9">
                  <c:v>0.23100000000000001</c:v>
                </c:pt>
                <c:pt idx="10">
                  <c:v>0.25</c:v>
                </c:pt>
                <c:pt idx="11">
                  <c:v>0.5</c:v>
                </c:pt>
                <c:pt idx="12">
                  <c:v>0.5</c:v>
                </c:pt>
                <c:pt idx="13">
                  <c:v>0.66700000000000004</c:v>
                </c:pt>
                <c:pt idx="14">
                  <c:v>0.66700000000000004</c:v>
                </c:pt>
                <c:pt idx="15">
                  <c:v>0.71399999999999997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24096"/>
        <c:axId val="53138176"/>
      </c:barChart>
      <c:catAx>
        <c:axId val="53124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3138176"/>
        <c:crosses val="autoZero"/>
        <c:auto val="1"/>
        <c:lblAlgn val="ctr"/>
        <c:lblOffset val="100"/>
        <c:tickLblSkip val="1"/>
        <c:noMultiLvlLbl val="0"/>
      </c:catAx>
      <c:valAx>
        <c:axId val="53138176"/>
        <c:scaling>
          <c:orientation val="minMax"/>
          <c:max val="1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3124096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27433015512779702"/>
          <c:y val="0.82276980101832398"/>
          <c:w val="0.48431830028276301"/>
          <c:h val="8.3373655250885706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95261636702449E-2"/>
          <c:y val="0.21952285330059504"/>
          <c:w val="0.89974906274265176"/>
          <c:h val="0.60920368966528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Blodtrycksänkande!$A$2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EEECE1">
                <a:lumMod val="5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Blodtrycksänkande!$B$2:$B$5</c:f>
              <c:strCache>
                <c:ptCount val="4"/>
                <c:pt idx="0">
                  <c:v>Inget uttag av diabetesläkemedel</c:v>
                </c:pt>
                <c:pt idx="1">
                  <c:v>Perorala och/eller GLP-1-analoger</c:v>
                </c:pt>
                <c:pt idx="2">
                  <c:v>Perorala och/eller GLP-1-analoger samt insulin</c:v>
                </c:pt>
                <c:pt idx="3">
                  <c:v>Insulin enbart</c:v>
                </c:pt>
              </c:strCache>
            </c:strRef>
          </c:cat>
          <c:val>
            <c:numRef>
              <c:f>Blodtrycksänkande!$C$2:$C$5</c:f>
              <c:numCache>
                <c:formatCode>General</c:formatCode>
                <c:ptCount val="4"/>
                <c:pt idx="0">
                  <c:v>580.12714349999999</c:v>
                </c:pt>
                <c:pt idx="1">
                  <c:v>825.9968384</c:v>
                </c:pt>
                <c:pt idx="2">
                  <c:v>994.90452210000001</c:v>
                </c:pt>
                <c:pt idx="3">
                  <c:v>1026.351987</c:v>
                </c:pt>
              </c:numCache>
            </c:numRef>
          </c:val>
        </c:ser>
        <c:ser>
          <c:idx val="1"/>
          <c:order val="1"/>
          <c:tx>
            <c:strRef>
              <c:f>Blodtrycksänkande!$F$2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val>
            <c:numRef>
              <c:f>Blodtrycksänkande!$H$2:$H$5</c:f>
              <c:numCache>
                <c:formatCode>General</c:formatCode>
                <c:ptCount val="4"/>
                <c:pt idx="0">
                  <c:v>610.93578330000003</c:v>
                </c:pt>
                <c:pt idx="1">
                  <c:v>864.87913839999999</c:v>
                </c:pt>
                <c:pt idx="2">
                  <c:v>1019.790704</c:v>
                </c:pt>
                <c:pt idx="3">
                  <c:v>1055.959932</c:v>
                </c:pt>
              </c:numCache>
            </c:numRef>
          </c:val>
        </c:ser>
        <c:ser>
          <c:idx val="2"/>
          <c:order val="2"/>
          <c:tx>
            <c:strRef>
              <c:f>Blodtrycksänkande!$K$2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3CDDD"/>
            </a:solidFill>
            <a:ln>
              <a:solidFill>
                <a:sysClr val="windowText" lastClr="000000"/>
              </a:solidFill>
            </a:ln>
          </c:spPr>
          <c:invertIfNegative val="0"/>
          <c:val>
            <c:numRef>
              <c:f>Blodtrycksänkande!$M$2:$M$5</c:f>
              <c:numCache>
                <c:formatCode>General</c:formatCode>
                <c:ptCount val="4"/>
                <c:pt idx="0">
                  <c:v>618.11113650000004</c:v>
                </c:pt>
                <c:pt idx="1">
                  <c:v>866.5052111</c:v>
                </c:pt>
                <c:pt idx="2">
                  <c:v>1012.379648</c:v>
                </c:pt>
                <c:pt idx="3">
                  <c:v>1037.2866590000001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970240"/>
        <c:axId val="224971776"/>
      </c:barChart>
      <c:catAx>
        <c:axId val="22497024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4971776"/>
        <c:crosses val="autoZero"/>
        <c:auto val="1"/>
        <c:lblAlgn val="ctr"/>
        <c:lblOffset val="100"/>
        <c:noMultiLvlLbl val="0"/>
      </c:catAx>
      <c:valAx>
        <c:axId val="224971776"/>
        <c:scaling>
          <c:orientation val="minMax"/>
        </c:scaling>
        <c:delete val="0"/>
        <c:axPos val="l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/>
                  <a:t>DDD</a:t>
                </a:r>
              </a:p>
            </c:rich>
          </c:tx>
          <c:layout>
            <c:manualLayout>
              <c:xMode val="edge"/>
              <c:yMode val="edge"/>
              <c:x val="7.4981745702839775E-2"/>
              <c:y val="0.1786254903786438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4970240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37614192962721771"/>
          <c:y val="0.90346377133190192"/>
          <c:w val="0.24216054243219598"/>
          <c:h val="6.6002478856809571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478497880072683E-2"/>
          <c:y val="0.23659555771387608"/>
          <c:w val="0.88298749637328167"/>
          <c:h val="0.557446442957213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Blodfettsänkande!$A$2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948A54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Blodfettsänkande!$B$2:$B$5</c:f>
              <c:strCache>
                <c:ptCount val="4"/>
                <c:pt idx="0">
                  <c:v>Inget utag av diabetesläkemedel</c:v>
                </c:pt>
                <c:pt idx="1">
                  <c:v>Perorala och/eller GLP-1-analoger</c:v>
                </c:pt>
                <c:pt idx="2">
                  <c:v>Perorala och/eller GLP-1-analoger samt insulin</c:v>
                </c:pt>
                <c:pt idx="3">
                  <c:v>Insulin enbart</c:v>
                </c:pt>
              </c:strCache>
            </c:strRef>
          </c:cat>
          <c:val>
            <c:numRef>
              <c:f>Blodfettsänkande!$C$2:$C$5</c:f>
              <c:numCache>
                <c:formatCode>General</c:formatCode>
                <c:ptCount val="4"/>
                <c:pt idx="0">
                  <c:v>267.10715446851674</c:v>
                </c:pt>
                <c:pt idx="1">
                  <c:v>276.95011065016558</c:v>
                </c:pt>
                <c:pt idx="2">
                  <c:v>299.24516337327691</c:v>
                </c:pt>
                <c:pt idx="3">
                  <c:v>279.49587078613285</c:v>
                </c:pt>
              </c:numCache>
            </c:numRef>
          </c:val>
        </c:ser>
        <c:ser>
          <c:idx val="1"/>
          <c:order val="1"/>
          <c:tx>
            <c:strRef>
              <c:f>Blodfettsänkande!$D$2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376092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Blodfettsänkande!$B$2:$B$5</c:f>
              <c:strCache>
                <c:ptCount val="4"/>
                <c:pt idx="0">
                  <c:v>Inget utag av diabetesläkemedel</c:v>
                </c:pt>
                <c:pt idx="1">
                  <c:v>Perorala och/eller GLP-1-analoger</c:v>
                </c:pt>
                <c:pt idx="2">
                  <c:v>Perorala och/eller GLP-1-analoger samt insulin</c:v>
                </c:pt>
                <c:pt idx="3">
                  <c:v>Insulin enbart</c:v>
                </c:pt>
              </c:strCache>
            </c:strRef>
          </c:cat>
          <c:val>
            <c:numRef>
              <c:f>Blodfettsänkande!$F$2:$F$5</c:f>
              <c:numCache>
                <c:formatCode>General</c:formatCode>
                <c:ptCount val="4"/>
                <c:pt idx="0">
                  <c:v>300.0015045674034</c:v>
                </c:pt>
                <c:pt idx="1">
                  <c:v>315.03956700336306</c:v>
                </c:pt>
                <c:pt idx="2">
                  <c:v>337.98386388246286</c:v>
                </c:pt>
                <c:pt idx="3">
                  <c:v>320.11020531231947</c:v>
                </c:pt>
              </c:numCache>
            </c:numRef>
          </c:val>
        </c:ser>
        <c:ser>
          <c:idx val="2"/>
          <c:order val="2"/>
          <c:tx>
            <c:strRef>
              <c:f>Blodfettsänkande!$G$2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3CDDD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Blodfettsänkande!$B$2:$B$5</c:f>
              <c:strCache>
                <c:ptCount val="4"/>
                <c:pt idx="0">
                  <c:v>Inget utag av diabetesläkemedel</c:v>
                </c:pt>
                <c:pt idx="1">
                  <c:v>Perorala och/eller GLP-1-analoger</c:v>
                </c:pt>
                <c:pt idx="2">
                  <c:v>Perorala och/eller GLP-1-analoger samt insulin</c:v>
                </c:pt>
                <c:pt idx="3">
                  <c:v>Insulin enbart</c:v>
                </c:pt>
              </c:strCache>
            </c:strRef>
          </c:cat>
          <c:val>
            <c:numRef>
              <c:f>Blodfettsänkande!$I$2:$I$5</c:f>
              <c:numCache>
                <c:formatCode>General</c:formatCode>
                <c:ptCount val="4"/>
                <c:pt idx="0">
                  <c:v>339.41080122237207</c:v>
                </c:pt>
                <c:pt idx="1">
                  <c:v>347.61151877672376</c:v>
                </c:pt>
                <c:pt idx="2">
                  <c:v>374.22189530433712</c:v>
                </c:pt>
                <c:pt idx="3">
                  <c:v>355.32688184505605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366016"/>
        <c:axId val="225367552"/>
      </c:barChart>
      <c:catAx>
        <c:axId val="22536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5367552"/>
        <c:crosses val="autoZero"/>
        <c:auto val="1"/>
        <c:lblAlgn val="ctr"/>
        <c:lblOffset val="100"/>
        <c:noMultiLvlLbl val="0"/>
      </c:catAx>
      <c:valAx>
        <c:axId val="225367552"/>
        <c:scaling>
          <c:orientation val="minMax"/>
        </c:scaling>
        <c:delete val="0"/>
        <c:axPos val="l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DDD</a:t>
                </a:r>
              </a:p>
            </c:rich>
          </c:tx>
          <c:layout>
            <c:manualLayout>
              <c:xMode val="edge"/>
              <c:yMode val="edge"/>
              <c:x val="8.7089365401651839E-2"/>
              <c:y val="0.1909817461263615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5366016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3342416534887655"/>
          <c:y val="0.87767515107123228"/>
          <c:w val="0.33196960661627795"/>
          <c:h val="6.6002478856809571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56806036188151"/>
          <c:y val="9.7616432872797268E-2"/>
          <c:w val="0.77397796613002989"/>
          <c:h val="0.796713300999366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'Andel med diabetesläkemedel'!$N$2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3CDDD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AF620A"/>
              </a:solidFill>
              <a:ln>
                <a:solidFill>
                  <a:sysClr val="windowText" lastClr="000000"/>
                </a:solidFill>
              </a:ln>
            </c:spPr>
          </c:dPt>
          <c:val>
            <c:numRef>
              <c:f>'Andel med diabetesläkemedel'!$Q$2:$Q$23</c:f>
              <c:numCache>
                <c:formatCode>General</c:formatCode>
                <c:ptCount val="22"/>
                <c:pt idx="0">
                  <c:v>3.3677012471655318E-2</c:v>
                </c:pt>
                <c:pt idx="1">
                  <c:v>3.8768749304368889E-2</c:v>
                </c:pt>
                <c:pt idx="2">
                  <c:v>4.0651210692144099E-2</c:v>
                </c:pt>
                <c:pt idx="3">
                  <c:v>4.1917804555452888E-2</c:v>
                </c:pt>
                <c:pt idx="4">
                  <c:v>4.2349005342547645E-2</c:v>
                </c:pt>
                <c:pt idx="5">
                  <c:v>4.2475096164177273E-2</c:v>
                </c:pt>
                <c:pt idx="6">
                  <c:v>4.2937035429813752E-2</c:v>
                </c:pt>
                <c:pt idx="7">
                  <c:v>4.3895505525301692E-2</c:v>
                </c:pt>
                <c:pt idx="8">
                  <c:v>4.445454044826256E-2</c:v>
                </c:pt>
                <c:pt idx="9">
                  <c:v>4.496502540600366E-2</c:v>
                </c:pt>
                <c:pt idx="10">
                  <c:v>4.5533220288896566E-2</c:v>
                </c:pt>
                <c:pt idx="11">
                  <c:v>4.6906959668537251E-2</c:v>
                </c:pt>
                <c:pt idx="12">
                  <c:v>4.6957221027604412E-2</c:v>
                </c:pt>
                <c:pt idx="13">
                  <c:v>4.7779073388714663E-2</c:v>
                </c:pt>
                <c:pt idx="14">
                  <c:v>4.7880949700938119E-2</c:v>
                </c:pt>
                <c:pt idx="15">
                  <c:v>4.8157767499176329E-2</c:v>
                </c:pt>
                <c:pt idx="16">
                  <c:v>5.0398234796907276E-2</c:v>
                </c:pt>
                <c:pt idx="17">
                  <c:v>5.1250758254137885E-2</c:v>
                </c:pt>
                <c:pt idx="18">
                  <c:v>5.1394951740601887E-2</c:v>
                </c:pt>
                <c:pt idx="19">
                  <c:v>5.2789893217025111E-2</c:v>
                </c:pt>
                <c:pt idx="20">
                  <c:v>5.4947256664952253E-2</c:v>
                </c:pt>
                <c:pt idx="21">
                  <c:v>5.5019702136607555E-2</c:v>
                </c:pt>
              </c:numCache>
            </c:numRef>
          </c:val>
        </c:ser>
        <c:ser>
          <c:idx val="1"/>
          <c:order val="1"/>
          <c:tx>
            <c:strRef>
              <c:f>'Andel med diabetesläkemedel'!$H$2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376092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E98500"/>
              </a:solidFill>
              <a:ln>
                <a:solidFill>
                  <a:sysClr val="windowText" lastClr="000000"/>
                </a:solidFill>
              </a:ln>
            </c:spPr>
          </c:dPt>
          <c:val>
            <c:numRef>
              <c:f>'Andel med diabetesläkemedel'!$K$2:$K$23</c:f>
              <c:numCache>
                <c:formatCode>General</c:formatCode>
                <c:ptCount val="22"/>
                <c:pt idx="0">
                  <c:v>3.21510239902787E-2</c:v>
                </c:pt>
                <c:pt idx="1">
                  <c:v>3.587737230194412E-2</c:v>
                </c:pt>
                <c:pt idx="2">
                  <c:v>3.8647458743897675E-2</c:v>
                </c:pt>
                <c:pt idx="3">
                  <c:v>3.7970572314354599E-2</c:v>
                </c:pt>
                <c:pt idx="4">
                  <c:v>3.8970095504791594E-2</c:v>
                </c:pt>
                <c:pt idx="5">
                  <c:v>3.9687033422242363E-2</c:v>
                </c:pt>
                <c:pt idx="6">
                  <c:v>4.0416409532689053E-2</c:v>
                </c:pt>
                <c:pt idx="7">
                  <c:v>4.090500044415777E-2</c:v>
                </c:pt>
                <c:pt idx="8">
                  <c:v>4.0838146105972806E-2</c:v>
                </c:pt>
                <c:pt idx="9">
                  <c:v>4.0816751125707748E-2</c:v>
                </c:pt>
                <c:pt idx="10">
                  <c:v>4.2642619010144656E-2</c:v>
                </c:pt>
                <c:pt idx="11">
                  <c:v>4.3130227782537341E-2</c:v>
                </c:pt>
                <c:pt idx="12">
                  <c:v>4.4370687396279154E-2</c:v>
                </c:pt>
                <c:pt idx="13">
                  <c:v>4.4383844858472993E-2</c:v>
                </c:pt>
                <c:pt idx="14">
                  <c:v>4.3776246803766648E-2</c:v>
                </c:pt>
                <c:pt idx="15">
                  <c:v>4.5447637394980478E-2</c:v>
                </c:pt>
                <c:pt idx="16">
                  <c:v>4.7846986102068195E-2</c:v>
                </c:pt>
                <c:pt idx="17">
                  <c:v>4.8722585867053518E-2</c:v>
                </c:pt>
                <c:pt idx="18">
                  <c:v>4.9228553646639937E-2</c:v>
                </c:pt>
                <c:pt idx="19">
                  <c:v>4.9282238106703194E-2</c:v>
                </c:pt>
                <c:pt idx="20">
                  <c:v>5.1314995665754509E-2</c:v>
                </c:pt>
                <c:pt idx="21">
                  <c:v>4.911787631604949E-2</c:v>
                </c:pt>
              </c:numCache>
            </c:numRef>
          </c:val>
        </c:ser>
        <c:ser>
          <c:idx val="2"/>
          <c:order val="2"/>
          <c:tx>
            <c:strRef>
              <c:f>'Andel med diabetesläkemedel'!$B$2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948A54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F2B566"/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'Andel med diabetesläkemedel'!$A$2:$A$23</c:f>
              <c:strCache>
                <c:ptCount val="22"/>
                <c:pt idx="0">
                  <c:v>Stockholm</c:v>
                </c:pt>
                <c:pt idx="1">
                  <c:v>Halland</c:v>
                </c:pt>
                <c:pt idx="2">
                  <c:v>Uppsala</c:v>
                </c:pt>
                <c:pt idx="3">
                  <c:v>Västra Götaland</c:v>
                </c:pt>
                <c:pt idx="4">
                  <c:v>Kronoberg</c:v>
                </c:pt>
                <c:pt idx="5">
                  <c:v>Riket</c:v>
                </c:pt>
                <c:pt idx="6">
                  <c:v>Skåne</c:v>
                </c:pt>
                <c:pt idx="7">
                  <c:v>Västerbotten</c:v>
                </c:pt>
                <c:pt idx="8">
                  <c:v>Östergötland</c:v>
                </c:pt>
                <c:pt idx="9">
                  <c:v>Jönköping</c:v>
                </c:pt>
                <c:pt idx="10">
                  <c:v>Örebro</c:v>
                </c:pt>
                <c:pt idx="11">
                  <c:v>Blekinge</c:v>
                </c:pt>
                <c:pt idx="12">
                  <c:v>Gotland</c:v>
                </c:pt>
                <c:pt idx="13">
                  <c:v>Sörmland</c:v>
                </c:pt>
                <c:pt idx="14">
                  <c:v>Västmanland</c:v>
                </c:pt>
                <c:pt idx="15">
                  <c:v>Kalmar</c:v>
                </c:pt>
                <c:pt idx="16">
                  <c:v>Norrbotten</c:v>
                </c:pt>
                <c:pt idx="17">
                  <c:v>Dalarna</c:v>
                </c:pt>
                <c:pt idx="18">
                  <c:v>Gävleborg</c:v>
                </c:pt>
                <c:pt idx="19">
                  <c:v>Jämtland</c:v>
                </c:pt>
                <c:pt idx="20">
                  <c:v>Västernorrland</c:v>
                </c:pt>
                <c:pt idx="21">
                  <c:v>Värmland</c:v>
                </c:pt>
              </c:strCache>
            </c:strRef>
          </c:cat>
          <c:val>
            <c:numRef>
              <c:f>'Andel med diabetesläkemedel'!$E$2:$E$23</c:f>
              <c:numCache>
                <c:formatCode>General</c:formatCode>
                <c:ptCount val="22"/>
                <c:pt idx="0">
                  <c:v>2.9941410996943845E-2</c:v>
                </c:pt>
                <c:pt idx="1">
                  <c:v>3.1968868698427577E-2</c:v>
                </c:pt>
                <c:pt idx="2">
                  <c:v>3.5392066169668605E-2</c:v>
                </c:pt>
                <c:pt idx="3">
                  <c:v>3.4195817839227739E-2</c:v>
                </c:pt>
                <c:pt idx="4">
                  <c:v>3.5147687987969654E-2</c:v>
                </c:pt>
                <c:pt idx="5">
                  <c:v>3.6004229078588197E-2</c:v>
                </c:pt>
                <c:pt idx="6">
                  <c:v>3.6207708767765856E-2</c:v>
                </c:pt>
                <c:pt idx="7">
                  <c:v>3.5529743348849126E-2</c:v>
                </c:pt>
                <c:pt idx="8">
                  <c:v>3.6865667193228237E-2</c:v>
                </c:pt>
                <c:pt idx="9">
                  <c:v>3.6599318348219723E-2</c:v>
                </c:pt>
                <c:pt idx="10">
                  <c:v>3.7909841643122721E-2</c:v>
                </c:pt>
                <c:pt idx="11">
                  <c:v>3.9210644302028121E-2</c:v>
                </c:pt>
                <c:pt idx="12">
                  <c:v>4.1269369597706655E-2</c:v>
                </c:pt>
                <c:pt idx="13">
                  <c:v>3.9898616098385548E-2</c:v>
                </c:pt>
                <c:pt idx="14">
                  <c:v>3.9109310764705189E-2</c:v>
                </c:pt>
                <c:pt idx="15">
                  <c:v>4.1205277902525608E-2</c:v>
                </c:pt>
                <c:pt idx="16">
                  <c:v>4.2229864195761906E-2</c:v>
                </c:pt>
                <c:pt idx="17">
                  <c:v>4.3766970357082609E-2</c:v>
                </c:pt>
                <c:pt idx="18">
                  <c:v>4.4944839434769755E-2</c:v>
                </c:pt>
                <c:pt idx="19">
                  <c:v>4.3810566355721649E-2</c:v>
                </c:pt>
                <c:pt idx="20">
                  <c:v>4.7473775560237755E-2</c:v>
                </c:pt>
                <c:pt idx="21">
                  <c:v>4.3700611165416632E-2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5030912"/>
        <c:axId val="225032448"/>
      </c:barChart>
      <c:catAx>
        <c:axId val="225030912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5032448"/>
        <c:crosses val="autoZero"/>
        <c:auto val="1"/>
        <c:lblAlgn val="ctr"/>
        <c:lblOffset val="100"/>
        <c:noMultiLvlLbl val="0"/>
      </c:catAx>
      <c:valAx>
        <c:axId val="225032448"/>
        <c:scaling>
          <c:orientation val="minMax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5030912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38741334755322204"/>
          <c:y val="0.92736492687525085"/>
          <c:w val="0.28179723461211265"/>
          <c:h val="3.5915817837686041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17541557305338E-2"/>
          <c:y val="0.16109126870909132"/>
          <c:w val="0.9025269028871391"/>
          <c:h val="0.680654365787930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'Pat med dia lkm'!$F$4</c:f>
              <c:strCache>
                <c:ptCount val="1"/>
                <c:pt idx="0">
                  <c:v>Antal personer</c:v>
                </c:pt>
              </c:strCache>
            </c:strRef>
          </c:tx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10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rgbClr val="E98500"/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'Pat med dia lkm'!$E$5:$E$26</c:f>
              <c:strCache>
                <c:ptCount val="22"/>
                <c:pt idx="0">
                  <c:v>Gävleborg</c:v>
                </c:pt>
                <c:pt idx="1">
                  <c:v>Dalarna</c:v>
                </c:pt>
                <c:pt idx="2">
                  <c:v>Norrbotten</c:v>
                </c:pt>
                <c:pt idx="3">
                  <c:v>Gotland</c:v>
                </c:pt>
                <c:pt idx="4">
                  <c:v>Kalmar</c:v>
                </c:pt>
                <c:pt idx="5">
                  <c:v>Västernorrland</c:v>
                </c:pt>
                <c:pt idx="6">
                  <c:v>Jämtland</c:v>
                </c:pt>
                <c:pt idx="7">
                  <c:v>Västerbotten</c:v>
                </c:pt>
                <c:pt idx="8">
                  <c:v>Uppsala</c:v>
                </c:pt>
                <c:pt idx="9">
                  <c:v>Blekinge</c:v>
                </c:pt>
                <c:pt idx="10">
                  <c:v>Örebro</c:v>
                </c:pt>
                <c:pt idx="11">
                  <c:v>Skåne</c:v>
                </c:pt>
                <c:pt idx="12">
                  <c:v>Riket</c:v>
                </c:pt>
                <c:pt idx="13">
                  <c:v>Sörmland</c:v>
                </c:pt>
                <c:pt idx="14">
                  <c:v>Stockholm</c:v>
                </c:pt>
                <c:pt idx="15">
                  <c:v>Kronoberg</c:v>
                </c:pt>
                <c:pt idx="16">
                  <c:v>Halland</c:v>
                </c:pt>
                <c:pt idx="17">
                  <c:v>Östergötland</c:v>
                </c:pt>
                <c:pt idx="18">
                  <c:v>Jönköping</c:v>
                </c:pt>
                <c:pt idx="19">
                  <c:v>Västmanland</c:v>
                </c:pt>
                <c:pt idx="20">
                  <c:v>Värmland</c:v>
                </c:pt>
                <c:pt idx="21">
                  <c:v>Västra Götaland</c:v>
                </c:pt>
              </c:strCache>
            </c:strRef>
          </c:cat>
          <c:val>
            <c:numRef>
              <c:f>'Pat med dia lkm'!$F$5:$F$26</c:f>
              <c:numCache>
                <c:formatCode>General</c:formatCode>
                <c:ptCount val="22"/>
                <c:pt idx="0">
                  <c:v>4.7556045571481071</c:v>
                </c:pt>
                <c:pt idx="1">
                  <c:v>5.2654998516760605</c:v>
                </c:pt>
                <c:pt idx="2">
                  <c:v>5.4262914741705162</c:v>
                </c:pt>
                <c:pt idx="3">
                  <c:v>5.7480314960629917</c:v>
                </c:pt>
                <c:pt idx="4">
                  <c:v>6.0192162773172564</c:v>
                </c:pt>
                <c:pt idx="5">
                  <c:v>6.7410320199020948</c:v>
                </c:pt>
                <c:pt idx="6">
                  <c:v>6.823642479577126</c:v>
                </c:pt>
                <c:pt idx="7">
                  <c:v>8.0351241620243599</c:v>
                </c:pt>
                <c:pt idx="8">
                  <c:v>8.2842529448233098</c:v>
                </c:pt>
                <c:pt idx="9">
                  <c:v>8.4912812736921914</c:v>
                </c:pt>
                <c:pt idx="10">
                  <c:v>8.5731062830299471</c:v>
                </c:pt>
                <c:pt idx="11">
                  <c:v>8.9314641121532716</c:v>
                </c:pt>
                <c:pt idx="12">
                  <c:v>9.5615142803406865</c:v>
                </c:pt>
                <c:pt idx="13">
                  <c:v>10.142749812171299</c:v>
                </c:pt>
                <c:pt idx="14">
                  <c:v>10.31396982469</c:v>
                </c:pt>
                <c:pt idx="15">
                  <c:v>10.429190549419824</c:v>
                </c:pt>
                <c:pt idx="16">
                  <c:v>10.71328409834533</c:v>
                </c:pt>
                <c:pt idx="17">
                  <c:v>10.746541671430204</c:v>
                </c:pt>
                <c:pt idx="18">
                  <c:v>11.381344207383675</c:v>
                </c:pt>
                <c:pt idx="19">
                  <c:v>11.79989124524198</c:v>
                </c:pt>
                <c:pt idx="20">
                  <c:v>12.092087617344658</c:v>
                </c:pt>
                <c:pt idx="21">
                  <c:v>12.700881285640229</c:v>
                </c:pt>
              </c:numCache>
            </c:numRef>
          </c:val>
        </c:ser>
        <c:ser>
          <c:idx val="1"/>
          <c:order val="1"/>
          <c:tx>
            <c:strRef>
              <c:f>'Pat med dia lkm'!$G$4</c:f>
              <c:strCache>
                <c:ptCount val="1"/>
                <c:pt idx="0">
                  <c:v>Kostnad per DDD</c:v>
                </c:pt>
              </c:strCache>
            </c:strRef>
          </c:tx>
          <c:spPr>
            <a:solidFill>
              <a:srgbClr val="002B45">
                <a:lumMod val="25000"/>
                <a:lumOff val="75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10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rgbClr val="F2B566"/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'Pat med dia lkm'!$E$5:$E$26</c:f>
              <c:strCache>
                <c:ptCount val="22"/>
                <c:pt idx="0">
                  <c:v>Gävleborg</c:v>
                </c:pt>
                <c:pt idx="1">
                  <c:v>Dalarna</c:v>
                </c:pt>
                <c:pt idx="2">
                  <c:v>Norrbotten</c:v>
                </c:pt>
                <c:pt idx="3">
                  <c:v>Gotland</c:v>
                </c:pt>
                <c:pt idx="4">
                  <c:v>Kalmar</c:v>
                </c:pt>
                <c:pt idx="5">
                  <c:v>Västernorrland</c:v>
                </c:pt>
                <c:pt idx="6">
                  <c:v>Jämtland</c:v>
                </c:pt>
                <c:pt idx="7">
                  <c:v>Västerbotten</c:v>
                </c:pt>
                <c:pt idx="8">
                  <c:v>Uppsala</c:v>
                </c:pt>
                <c:pt idx="9">
                  <c:v>Blekinge</c:v>
                </c:pt>
                <c:pt idx="10">
                  <c:v>Örebro</c:v>
                </c:pt>
                <c:pt idx="11">
                  <c:v>Skåne</c:v>
                </c:pt>
                <c:pt idx="12">
                  <c:v>Riket</c:v>
                </c:pt>
                <c:pt idx="13">
                  <c:v>Sörmland</c:v>
                </c:pt>
                <c:pt idx="14">
                  <c:v>Stockholm</c:v>
                </c:pt>
                <c:pt idx="15">
                  <c:v>Kronoberg</c:v>
                </c:pt>
                <c:pt idx="16">
                  <c:v>Halland</c:v>
                </c:pt>
                <c:pt idx="17">
                  <c:v>Östergötland</c:v>
                </c:pt>
                <c:pt idx="18">
                  <c:v>Jönköping</c:v>
                </c:pt>
                <c:pt idx="19">
                  <c:v>Västmanland</c:v>
                </c:pt>
                <c:pt idx="20">
                  <c:v>Värmland</c:v>
                </c:pt>
                <c:pt idx="21">
                  <c:v>Västra Götaland</c:v>
                </c:pt>
              </c:strCache>
            </c:strRef>
          </c:cat>
          <c:val>
            <c:numRef>
              <c:f>'Pat med dia lkm'!$G$5:$G$26</c:f>
              <c:numCache>
                <c:formatCode>General</c:formatCode>
                <c:ptCount val="22"/>
                <c:pt idx="0">
                  <c:v>0.34929644507886964</c:v>
                </c:pt>
                <c:pt idx="1">
                  <c:v>-1.9751221265345267</c:v>
                </c:pt>
                <c:pt idx="2">
                  <c:v>-4.954397684245941</c:v>
                </c:pt>
                <c:pt idx="3">
                  <c:v>-4.6690286999746737</c:v>
                </c:pt>
                <c:pt idx="4">
                  <c:v>-2.9543753298929207</c:v>
                </c:pt>
                <c:pt idx="5">
                  <c:v>-4.4043299768583832</c:v>
                </c:pt>
                <c:pt idx="6">
                  <c:v>-4.2546379318670109</c:v>
                </c:pt>
                <c:pt idx="7">
                  <c:v>-3.955841758315358</c:v>
                </c:pt>
                <c:pt idx="8">
                  <c:v>2.1269796402251502</c:v>
                </c:pt>
                <c:pt idx="9">
                  <c:v>0.59418848613548014</c:v>
                </c:pt>
                <c:pt idx="10">
                  <c:v>3.5857095414696194</c:v>
                </c:pt>
                <c:pt idx="11">
                  <c:v>-0.8248618861507333</c:v>
                </c:pt>
                <c:pt idx="12">
                  <c:v>-3.7189096915584661</c:v>
                </c:pt>
                <c:pt idx="13">
                  <c:v>-3.49972748443491</c:v>
                </c:pt>
                <c:pt idx="14">
                  <c:v>-5.6566385924348062</c:v>
                </c:pt>
                <c:pt idx="15">
                  <c:v>-0.42345708760033784</c:v>
                </c:pt>
                <c:pt idx="16">
                  <c:v>-1.1969616946080541</c:v>
                </c:pt>
                <c:pt idx="17">
                  <c:v>-8.9037054502675463</c:v>
                </c:pt>
                <c:pt idx="18">
                  <c:v>-2.3674303898528897</c:v>
                </c:pt>
                <c:pt idx="19">
                  <c:v>0.11053087427291984</c:v>
                </c:pt>
                <c:pt idx="20">
                  <c:v>5.0232051826394306</c:v>
                </c:pt>
                <c:pt idx="21">
                  <c:v>-9.864203412406054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130752"/>
        <c:axId val="225140736"/>
      </c:barChart>
      <c:catAx>
        <c:axId val="225130752"/>
        <c:scaling>
          <c:orientation val="minMax"/>
        </c:scaling>
        <c:delete val="0"/>
        <c:axPos val="l"/>
        <c:majorTickMark val="out"/>
        <c:minorTickMark val="none"/>
        <c:tickLblPos val="low"/>
        <c:spPr>
          <a:ln w="3175">
            <a:solidFill>
              <a:sysClr val="windowText" lastClr="000000"/>
            </a:solidFill>
          </a:ln>
        </c:spPr>
        <c:crossAx val="225140736"/>
        <c:crosses val="autoZero"/>
        <c:auto val="1"/>
        <c:lblAlgn val="ctr"/>
        <c:lblOffset val="100"/>
        <c:noMultiLvlLbl val="0"/>
      </c:catAx>
      <c:valAx>
        <c:axId val="225140736"/>
        <c:scaling>
          <c:orientation val="minMax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sv-SE" b="0"/>
                  <a:t>Procent</a:t>
                </a:r>
              </a:p>
            </c:rich>
          </c:tx>
          <c:layout>
            <c:manualLayout>
              <c:xMode val="edge"/>
              <c:yMode val="edge"/>
              <c:x val="0.88308595800524936"/>
              <c:y val="0.8782949790794979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5130752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34336614173228347"/>
          <c:y val="0.89059977596942641"/>
          <c:w val="0.3745903324584427"/>
          <c:h val="6.6002478856809571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06210072797506"/>
          <c:y val="0.13198560391632738"/>
          <c:w val="0.79938216213539337"/>
          <c:h val="0.759956026437236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 insulin av dia.läkemedel'!$O$28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3CDDD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10"/>
            <c:invertIfNegative val="0"/>
            <c:bubble3D val="0"/>
            <c:spPr>
              <a:solidFill>
                <a:srgbClr val="AF620A"/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'p insulin av dia.läkemedel'!$B$28:$B$49</c:f>
              <c:strCache>
                <c:ptCount val="22"/>
                <c:pt idx="0">
                  <c:v>Värmland</c:v>
                </c:pt>
                <c:pt idx="1">
                  <c:v>Skåne</c:v>
                </c:pt>
                <c:pt idx="2">
                  <c:v>Blekinge</c:v>
                </c:pt>
                <c:pt idx="3">
                  <c:v>Halland</c:v>
                </c:pt>
                <c:pt idx="4">
                  <c:v>Dalarna</c:v>
                </c:pt>
                <c:pt idx="5">
                  <c:v>Uppsala</c:v>
                </c:pt>
                <c:pt idx="6">
                  <c:v>Sörmland</c:v>
                </c:pt>
                <c:pt idx="7">
                  <c:v>Västmanland</c:v>
                </c:pt>
                <c:pt idx="8">
                  <c:v>Örebro</c:v>
                </c:pt>
                <c:pt idx="9">
                  <c:v>Gävleborg</c:v>
                </c:pt>
                <c:pt idx="10">
                  <c:v>Riket</c:v>
                </c:pt>
                <c:pt idx="11">
                  <c:v>Jönköping</c:v>
                </c:pt>
                <c:pt idx="12">
                  <c:v>Kronoberg</c:v>
                </c:pt>
                <c:pt idx="13">
                  <c:v>Stockholm</c:v>
                </c:pt>
                <c:pt idx="14">
                  <c:v>Västra Götaland</c:v>
                </c:pt>
                <c:pt idx="15">
                  <c:v>Västerbotten</c:v>
                </c:pt>
                <c:pt idx="16">
                  <c:v>Jämtland</c:v>
                </c:pt>
                <c:pt idx="17">
                  <c:v>Västernorrland</c:v>
                </c:pt>
                <c:pt idx="18">
                  <c:v>Kalmar</c:v>
                </c:pt>
                <c:pt idx="19">
                  <c:v>Norrbotten</c:v>
                </c:pt>
                <c:pt idx="20">
                  <c:v>Östergötland</c:v>
                </c:pt>
                <c:pt idx="21">
                  <c:v>Gotland</c:v>
                </c:pt>
              </c:strCache>
            </c:strRef>
          </c:cat>
          <c:val>
            <c:numRef>
              <c:f>'p insulin av dia.läkemedel'!$S$28:$S$49</c:f>
              <c:numCache>
                <c:formatCode>General</c:formatCode>
                <c:ptCount val="22"/>
                <c:pt idx="0">
                  <c:v>0.63632071212113783</c:v>
                </c:pt>
                <c:pt idx="1">
                  <c:v>0.66299487505220411</c:v>
                </c:pt>
                <c:pt idx="2">
                  <c:v>0.66881835552753688</c:v>
                </c:pt>
                <c:pt idx="3">
                  <c:v>0.6798188348891876</c:v>
                </c:pt>
                <c:pt idx="4">
                  <c:v>0.69136426902354242</c:v>
                </c:pt>
                <c:pt idx="5">
                  <c:v>0.69157186089262845</c:v>
                </c:pt>
                <c:pt idx="6">
                  <c:v>0.69585965127581917</c:v>
                </c:pt>
                <c:pt idx="7">
                  <c:v>0.70003195789573047</c:v>
                </c:pt>
                <c:pt idx="8">
                  <c:v>0.70137769525048976</c:v>
                </c:pt>
                <c:pt idx="9">
                  <c:v>0.70230447560230846</c:v>
                </c:pt>
                <c:pt idx="10">
                  <c:v>0.71462303773254243</c:v>
                </c:pt>
                <c:pt idx="11">
                  <c:v>0.71555732070399847</c:v>
                </c:pt>
                <c:pt idx="12">
                  <c:v>0.7187427369285978</c:v>
                </c:pt>
                <c:pt idx="13">
                  <c:v>0.72531953417251094</c:v>
                </c:pt>
                <c:pt idx="14">
                  <c:v>0.73012941997149083</c:v>
                </c:pt>
                <c:pt idx="15">
                  <c:v>0.74558841060061576</c:v>
                </c:pt>
                <c:pt idx="16">
                  <c:v>0.74719539004563917</c:v>
                </c:pt>
                <c:pt idx="17">
                  <c:v>0.75563219513283375</c:v>
                </c:pt>
                <c:pt idx="18">
                  <c:v>0.76429083522191643</c:v>
                </c:pt>
                <c:pt idx="19">
                  <c:v>0.78736739984632598</c:v>
                </c:pt>
                <c:pt idx="20">
                  <c:v>0.79336634884607438</c:v>
                </c:pt>
                <c:pt idx="21">
                  <c:v>0.81496166435767048</c:v>
                </c:pt>
              </c:numCache>
            </c:numRef>
          </c:val>
        </c:ser>
        <c:ser>
          <c:idx val="1"/>
          <c:order val="1"/>
          <c:tx>
            <c:strRef>
              <c:f>'p insulin av dia.läkemedel'!$H$28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376092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10"/>
            <c:invertIfNegative val="0"/>
            <c:bubble3D val="0"/>
            <c:spPr>
              <a:solidFill>
                <a:srgbClr val="E98500"/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'p insulin av dia.läkemedel'!$B$28:$B$49</c:f>
              <c:strCache>
                <c:ptCount val="22"/>
                <c:pt idx="0">
                  <c:v>Värmland</c:v>
                </c:pt>
                <c:pt idx="1">
                  <c:v>Skåne</c:v>
                </c:pt>
                <c:pt idx="2">
                  <c:v>Blekinge</c:v>
                </c:pt>
                <c:pt idx="3">
                  <c:v>Halland</c:v>
                </c:pt>
                <c:pt idx="4">
                  <c:v>Dalarna</c:v>
                </c:pt>
                <c:pt idx="5">
                  <c:v>Uppsala</c:v>
                </c:pt>
                <c:pt idx="6">
                  <c:v>Sörmland</c:v>
                </c:pt>
                <c:pt idx="7">
                  <c:v>Västmanland</c:v>
                </c:pt>
                <c:pt idx="8">
                  <c:v>Örebro</c:v>
                </c:pt>
                <c:pt idx="9">
                  <c:v>Gävleborg</c:v>
                </c:pt>
                <c:pt idx="10">
                  <c:v>Riket</c:v>
                </c:pt>
                <c:pt idx="11">
                  <c:v>Jönköping</c:v>
                </c:pt>
                <c:pt idx="12">
                  <c:v>Kronoberg</c:v>
                </c:pt>
                <c:pt idx="13">
                  <c:v>Stockholm</c:v>
                </c:pt>
                <c:pt idx="14">
                  <c:v>Västra Götaland</c:v>
                </c:pt>
                <c:pt idx="15">
                  <c:v>Västerbotten</c:v>
                </c:pt>
                <c:pt idx="16">
                  <c:v>Jämtland</c:v>
                </c:pt>
                <c:pt idx="17">
                  <c:v>Västernorrland</c:v>
                </c:pt>
                <c:pt idx="18">
                  <c:v>Kalmar</c:v>
                </c:pt>
                <c:pt idx="19">
                  <c:v>Norrbotten</c:v>
                </c:pt>
                <c:pt idx="20">
                  <c:v>Östergötland</c:v>
                </c:pt>
                <c:pt idx="21">
                  <c:v>Gotland</c:v>
                </c:pt>
              </c:strCache>
            </c:strRef>
          </c:cat>
          <c:val>
            <c:numRef>
              <c:f>'p insulin av dia.läkemedel'!$L$28:$L$49</c:f>
              <c:numCache>
                <c:formatCode>General</c:formatCode>
                <c:ptCount val="22"/>
                <c:pt idx="0">
                  <c:v>0.77594876564215176</c:v>
                </c:pt>
                <c:pt idx="1">
                  <c:v>0.73253468179037373</c:v>
                </c:pt>
                <c:pt idx="2">
                  <c:v>0.75293547476295219</c:v>
                </c:pt>
                <c:pt idx="3">
                  <c:v>0.77313877023500732</c:v>
                </c:pt>
                <c:pt idx="4">
                  <c:v>0.76322613324246502</c:v>
                </c:pt>
                <c:pt idx="5">
                  <c:v>0.74303344556883388</c:v>
                </c:pt>
                <c:pt idx="6">
                  <c:v>0.7738971911169823</c:v>
                </c:pt>
                <c:pt idx="7">
                  <c:v>0.76650470895532086</c:v>
                </c:pt>
                <c:pt idx="8">
                  <c:v>0.81784606578533425</c:v>
                </c:pt>
                <c:pt idx="9">
                  <c:v>0.78430203716739888</c:v>
                </c:pt>
                <c:pt idx="10">
                  <c:v>0.77907138518402819</c:v>
                </c:pt>
                <c:pt idx="11">
                  <c:v>0.81075110084719282</c:v>
                </c:pt>
                <c:pt idx="12">
                  <c:v>0.78855299738870066</c:v>
                </c:pt>
                <c:pt idx="13">
                  <c:v>0.77804494640352662</c:v>
                </c:pt>
                <c:pt idx="14">
                  <c:v>0.75676148804150578</c:v>
                </c:pt>
                <c:pt idx="15">
                  <c:v>0.77995078293204301</c:v>
                </c:pt>
                <c:pt idx="16">
                  <c:v>0.82255820660715184</c:v>
                </c:pt>
                <c:pt idx="17">
                  <c:v>0.84670963918864817</c:v>
                </c:pt>
                <c:pt idx="18">
                  <c:v>0.82022679758074268</c:v>
                </c:pt>
                <c:pt idx="19">
                  <c:v>0.83688097706477493</c:v>
                </c:pt>
                <c:pt idx="20">
                  <c:v>0.8468861666728511</c:v>
                </c:pt>
                <c:pt idx="21">
                  <c:v>0.85149053456789914</c:v>
                </c:pt>
              </c:numCache>
            </c:numRef>
          </c:val>
        </c:ser>
        <c:ser>
          <c:idx val="2"/>
          <c:order val="2"/>
          <c:tx>
            <c:strRef>
              <c:f>'p insulin av dia.läkemedel'!$A$28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948A54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10"/>
            <c:invertIfNegative val="0"/>
            <c:bubble3D val="0"/>
            <c:spPr>
              <a:solidFill>
                <a:srgbClr val="F2B566"/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'p insulin av dia.läkemedel'!$B$28:$B$49</c:f>
              <c:strCache>
                <c:ptCount val="22"/>
                <c:pt idx="0">
                  <c:v>Värmland</c:v>
                </c:pt>
                <c:pt idx="1">
                  <c:v>Skåne</c:v>
                </c:pt>
                <c:pt idx="2">
                  <c:v>Blekinge</c:v>
                </c:pt>
                <c:pt idx="3">
                  <c:v>Halland</c:v>
                </c:pt>
                <c:pt idx="4">
                  <c:v>Dalarna</c:v>
                </c:pt>
                <c:pt idx="5">
                  <c:v>Uppsala</c:v>
                </c:pt>
                <c:pt idx="6">
                  <c:v>Sörmland</c:v>
                </c:pt>
                <c:pt idx="7">
                  <c:v>Västmanland</c:v>
                </c:pt>
                <c:pt idx="8">
                  <c:v>Örebro</c:v>
                </c:pt>
                <c:pt idx="9">
                  <c:v>Gävleborg</c:v>
                </c:pt>
                <c:pt idx="10">
                  <c:v>Riket</c:v>
                </c:pt>
                <c:pt idx="11">
                  <c:v>Jönköping</c:v>
                </c:pt>
                <c:pt idx="12">
                  <c:v>Kronoberg</c:v>
                </c:pt>
                <c:pt idx="13">
                  <c:v>Stockholm</c:v>
                </c:pt>
                <c:pt idx="14">
                  <c:v>Västra Götaland</c:v>
                </c:pt>
                <c:pt idx="15">
                  <c:v>Västerbotten</c:v>
                </c:pt>
                <c:pt idx="16">
                  <c:v>Jämtland</c:v>
                </c:pt>
                <c:pt idx="17">
                  <c:v>Västernorrland</c:v>
                </c:pt>
                <c:pt idx="18">
                  <c:v>Kalmar</c:v>
                </c:pt>
                <c:pt idx="19">
                  <c:v>Norrbotten</c:v>
                </c:pt>
                <c:pt idx="20">
                  <c:v>Östergötland</c:v>
                </c:pt>
                <c:pt idx="21">
                  <c:v>Gotland</c:v>
                </c:pt>
              </c:strCache>
            </c:strRef>
          </c:cat>
          <c:val>
            <c:numRef>
              <c:f>'p insulin av dia.läkemedel'!$E$28:$E$49</c:f>
              <c:numCache>
                <c:formatCode>General</c:formatCode>
                <c:ptCount val="22"/>
                <c:pt idx="0">
                  <c:v>0.78662454541909688</c:v>
                </c:pt>
                <c:pt idx="1">
                  <c:v>0.7541814391377889</c:v>
                </c:pt>
                <c:pt idx="2">
                  <c:v>0.777246535762665</c:v>
                </c:pt>
                <c:pt idx="3">
                  <c:v>0.79434513886747704</c:v>
                </c:pt>
                <c:pt idx="4">
                  <c:v>0.78403644758587054</c:v>
                </c:pt>
                <c:pt idx="5">
                  <c:v>0.76192643381422276</c:v>
                </c:pt>
                <c:pt idx="6">
                  <c:v>0.76896669495857051</c:v>
                </c:pt>
                <c:pt idx="7">
                  <c:v>0.76267894029689354</c:v>
                </c:pt>
                <c:pt idx="8">
                  <c:v>0.82225716967803186</c:v>
                </c:pt>
                <c:pt idx="9">
                  <c:v>0.77797051223894043</c:v>
                </c:pt>
                <c:pt idx="10">
                  <c:v>0.78574372454081687</c:v>
                </c:pt>
                <c:pt idx="11">
                  <c:v>0.81989905974852018</c:v>
                </c:pt>
                <c:pt idx="12">
                  <c:v>0.78758626411911803</c:v>
                </c:pt>
                <c:pt idx="13">
                  <c:v>0.78487147559120884</c:v>
                </c:pt>
                <c:pt idx="14">
                  <c:v>0.75098302227461422</c:v>
                </c:pt>
                <c:pt idx="15">
                  <c:v>0.78757550013979705</c:v>
                </c:pt>
                <c:pt idx="16">
                  <c:v>0.82209721241329992</c:v>
                </c:pt>
                <c:pt idx="17">
                  <c:v>0.83400907340844266</c:v>
                </c:pt>
                <c:pt idx="18">
                  <c:v>0.80729401234496323</c:v>
                </c:pt>
                <c:pt idx="19">
                  <c:v>0.83632658544838501</c:v>
                </c:pt>
                <c:pt idx="20">
                  <c:v>0.87227097601586845</c:v>
                </c:pt>
                <c:pt idx="21">
                  <c:v>0.84840221979106922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5179904"/>
        <c:axId val="225202176"/>
      </c:barChart>
      <c:catAx>
        <c:axId val="2251799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5202176"/>
        <c:crosses val="autoZero"/>
        <c:auto val="1"/>
        <c:lblAlgn val="ctr"/>
        <c:lblOffset val="100"/>
        <c:noMultiLvlLbl val="0"/>
      </c:catAx>
      <c:valAx>
        <c:axId val="225202176"/>
        <c:scaling>
          <c:orientation val="minMax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225179904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39008600847970926"/>
          <c:y val="0.91512638242838229"/>
          <c:w val="0.28118620516386245"/>
          <c:h val="4.8359342174764966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917541557305338E-2"/>
          <c:y val="0.2272652376786235"/>
          <c:w val="0.9025269028871391"/>
          <c:h val="0.538337707786526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B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'[Tandvårdsdata figurer till SoS 141023.xlsx]X1 Medelantal besök 2009-13'!$A$38:$A$39</c:f>
              <c:strCache>
                <c:ptCount val="2"/>
                <c:pt idx="0">
                  <c:v>Nej</c:v>
                </c:pt>
                <c:pt idx="1">
                  <c:v>Ja</c:v>
                </c:pt>
              </c:strCache>
            </c:strRef>
          </c:cat>
          <c:val>
            <c:numRef>
              <c:f>'[Tandvårdsdata figurer till SoS 141023.xlsx]X1 Medelantal besök 2009-13'!$B$38:$B$39</c:f>
              <c:numCache>
                <c:formatCode>0.0%</c:formatCode>
                <c:ptCount val="2"/>
                <c:pt idx="0">
                  <c:v>0.90322580645161288</c:v>
                </c:pt>
                <c:pt idx="1">
                  <c:v>9.6774193548387094E-2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025408"/>
        <c:axId val="53039488"/>
      </c:barChart>
      <c:catAx>
        <c:axId val="530254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3039488"/>
        <c:crosses val="autoZero"/>
        <c:auto val="1"/>
        <c:lblAlgn val="ctr"/>
        <c:lblOffset val="100"/>
        <c:noMultiLvlLbl val="0"/>
      </c:catAx>
      <c:valAx>
        <c:axId val="53039488"/>
        <c:scaling>
          <c:orientation val="minMax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53025408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drawing7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0.07996</cdr:y>
    </cdr:from>
    <cdr:to>
      <cdr:x>0.97997</cdr:x>
      <cdr:y>0.21797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938" y="228866"/>
          <a:ext cx="4476822" cy="395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800" b="0" i="0" baseline="0">
              <a:effectLst/>
              <a:latin typeface="+mn-lt"/>
              <a:ea typeface="+mn-ea"/>
              <a:cs typeface="+mn-cs"/>
            </a:rPr>
            <a:t>Erbjuder er diabetesmottagning ett multidisciplinärt fotteam till personer med diabetes som har allvarliga fotproblem?</a:t>
          </a:r>
          <a:endParaRPr lang="sv-SE" sz="800" b="0">
            <a:effectLst/>
          </a:endParaRPr>
        </a:p>
        <a:p xmlns:a="http://schemas.openxmlformats.org/drawingml/2006/main"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2.9 Multidisciplinärt</a:t>
          </a:r>
          <a:r>
            <a:rPr lang="sv-SE" sz="1000" b="1" baseline="0"/>
            <a:t> fotteam</a:t>
          </a:r>
          <a:endParaRPr lang="sv-SE" sz="1000" b="1"/>
        </a:p>
      </cdr:txBody>
    </cdr:sp>
  </cdr:relSizeAnchor>
  <cdr:relSizeAnchor xmlns:cdr="http://schemas.openxmlformats.org/drawingml/2006/chartDrawing">
    <cdr:from>
      <cdr:x>0</cdr:x>
      <cdr:y>0.91544</cdr:y>
    </cdr:from>
    <cdr:to>
      <cdr:x>0.48534</cdr:x>
      <cdr:y>0.98616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2620230"/>
          <a:ext cx="2237466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Socialstyrelsens enkät, maj 2014.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0.07996</cdr:y>
    </cdr:from>
    <cdr:to>
      <cdr:x>0.97997</cdr:x>
      <cdr:y>0.15995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38020" y="311883"/>
          <a:ext cx="4157710" cy="312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>
              <a:effectLst/>
              <a:latin typeface="Century Gothic" panose="020B0502020202020204" pitchFamily="34" charset="0"/>
              <a:ea typeface="+mn-ea"/>
              <a:cs typeface="+mn-cs"/>
            </a:rPr>
            <a:t>Åren </a:t>
          </a:r>
          <a:r>
            <a:rPr lang="sv-SE" sz="800" b="0" baseline="0">
              <a:effectLst/>
              <a:latin typeface="Century Gothic" panose="020B0502020202020204" pitchFamily="34" charset="0"/>
              <a:ea typeface="+mn-ea"/>
              <a:cs typeface="+mn-cs"/>
            </a:rPr>
            <a:t>2012</a:t>
          </a:r>
          <a:r>
            <a:rPr lang="sv-SE" sz="800">
              <a:effectLst/>
              <a:latin typeface="Century Gothic" panose="020B0502020202020204" pitchFamily="34" charset="0"/>
              <a:ea typeface="+mn-ea"/>
              <a:cs typeface="+mn-cs"/>
            </a:rPr>
            <a:t>–</a:t>
          </a:r>
          <a:r>
            <a:rPr lang="sv-SE" sz="800" b="0" baseline="0">
              <a:effectLst/>
              <a:latin typeface="Century Gothic" panose="020B0502020202020204" pitchFamily="34" charset="0"/>
              <a:ea typeface="+mn-ea"/>
              <a:cs typeface="+mn-cs"/>
            </a:rPr>
            <a:t>2013. Personer med diabetes och befolkningen i övrigt.</a:t>
          </a:r>
          <a:endParaRPr lang="sv-SE" sz="400">
            <a:effectLst/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>
              <a:effectLst/>
              <a:latin typeface="Century Gothic" panose="020B0502020202020204" pitchFamily="34" charset="0"/>
              <a:ea typeface="+mn-ea"/>
              <a:cs typeface="+mn-cs"/>
            </a:rPr>
            <a:t>Diagram 2.23 Andel personer som</a:t>
          </a:r>
          <a:r>
            <a:rPr lang="sv-SE" sz="1000" b="1" baseline="0">
              <a:effectLst/>
              <a:latin typeface="Century Gothic" panose="020B0502020202020204" pitchFamily="34" charset="0"/>
              <a:ea typeface="+mn-ea"/>
              <a:cs typeface="+mn-cs"/>
            </a:rPr>
            <a:t> gjort minst ett tandvårdsbesök</a:t>
          </a:r>
          <a:endParaRPr lang="sv-SE" sz="800">
            <a:effectLst/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0.94688</cdr:y>
    </cdr:from>
    <cdr:to>
      <cdr:x>0.75481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612787"/>
          <a:ext cx="3427012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Läkemedelsregistret och tandhälsoregistret,</a:t>
          </a:r>
          <a:r>
            <a:rPr lang="sv-SE" sz="700" baseline="0"/>
            <a:t> Socialstyrelsen.</a:t>
          </a:r>
          <a:endParaRPr lang="sv-SE" sz="70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0.92862</cdr:y>
    </cdr:from>
    <cdr:to>
      <cdr:x>0.48534</cdr:x>
      <cdr:y>1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-1852654" y="2717352"/>
          <a:ext cx="2218975" cy="208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Socialstyrelsens enkät, maj 2014.</a:t>
          </a:r>
        </a:p>
      </cdr:txBody>
    </cdr:sp>
  </cdr:relSizeAnchor>
  <cdr:relSizeAnchor xmlns:cdr="http://schemas.openxmlformats.org/drawingml/2006/chartDrawing">
    <cdr:from>
      <cdr:x>0.00888</cdr:x>
      <cdr:y>0.07996</cdr:y>
    </cdr:from>
    <cdr:to>
      <cdr:x>0.97997</cdr:x>
      <cdr:y>0.22476</cdr:y>
    </cdr:to>
    <cdr:sp macro="" textlink="">
      <cdr:nvSpPr>
        <cdr:cNvPr id="2" name="textruta 2"/>
        <cdr:cNvSpPr txBox="1"/>
      </cdr:nvSpPr>
      <cdr:spPr>
        <a:xfrm xmlns:a="http://schemas.openxmlformats.org/drawingml/2006/main">
          <a:off x="40599" y="233817"/>
          <a:ext cx="4439824" cy="423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800"/>
            <a:t>Erbjuder kommunen/stadsdelen någon form av utbildning i diabetesvård till personalen som arbetar inom de olika boendeformerna?</a:t>
          </a:r>
        </a:p>
        <a:p xmlns:a="http://schemas.openxmlformats.org/drawingml/2006/main"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3.1 </a:t>
          </a:r>
          <a:r>
            <a:rPr lang="sv-SE" sz="1050" b="1">
              <a:effectLst/>
              <a:latin typeface="+mn-lt"/>
              <a:ea typeface="+mn-ea"/>
              <a:cs typeface="+mn-cs"/>
            </a:rPr>
            <a:t>Utbildning i diabetesvård</a:t>
          </a:r>
          <a:endParaRPr lang="sv-SE" sz="1100" b="1">
            <a:effectLst/>
            <a:latin typeface="+mn-lt"/>
            <a:ea typeface="+mn-ea"/>
            <a:cs typeface="+mn-cs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0.95092</cdr:y>
    </cdr:from>
    <cdr:to>
      <cdr:x>0.48534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-1168842" y="4015045"/>
          <a:ext cx="2440872" cy="207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Socialstyrelsens</a:t>
          </a:r>
          <a:r>
            <a:rPr lang="sv-SE" sz="700" baseline="0"/>
            <a:t> enkät, maj 2014.</a:t>
          </a:r>
          <a:endParaRPr lang="sv-SE" sz="700"/>
        </a:p>
      </cdr:txBody>
    </cdr:sp>
  </cdr:relSizeAnchor>
  <cdr:relSizeAnchor xmlns:cdr="http://schemas.openxmlformats.org/drawingml/2006/chartDrawing">
    <cdr:from>
      <cdr:x>0.37393</cdr:x>
      <cdr:y>0.13715</cdr:y>
    </cdr:from>
    <cdr:to>
      <cdr:x>1</cdr:x>
      <cdr:y>0.18945</cdr:y>
    </cdr:to>
    <cdr:sp macro="" textlink="">
      <cdr:nvSpPr>
        <cdr:cNvPr id="8" name="textruta 2"/>
        <cdr:cNvSpPr txBox="1"/>
      </cdr:nvSpPr>
      <cdr:spPr>
        <a:xfrm xmlns:a="http://schemas.openxmlformats.org/drawingml/2006/main">
          <a:off x="1880568" y="578701"/>
          <a:ext cx="3148632" cy="220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Antal kommuner</a:t>
          </a:r>
          <a:r>
            <a:rPr lang="sv-SE" sz="700" baseline="0"/>
            <a:t> som besvarat enkäten/total antal kommuner i länet</a:t>
          </a:r>
          <a:endParaRPr lang="sv-SE" sz="700"/>
        </a:p>
      </cdr:txBody>
    </cdr:sp>
  </cdr:relSizeAnchor>
  <cdr:relSizeAnchor xmlns:cdr="http://schemas.openxmlformats.org/drawingml/2006/chartDrawing">
    <cdr:from>
      <cdr:x>0.89394</cdr:x>
      <cdr:y>0.19187</cdr:y>
    </cdr:from>
    <cdr:to>
      <cdr:x>1</cdr:x>
      <cdr:y>0.86682</cdr:y>
    </cdr:to>
    <cdr:pic>
      <cdr:nvPicPr>
        <cdr:cNvPr id="11" name="Picture 17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495803" y="809611"/>
          <a:ext cx="533397" cy="284799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0.00888</cdr:x>
      <cdr:y>0.06546</cdr:y>
    </cdr:from>
    <cdr:to>
      <cdr:x>0.97997</cdr:x>
      <cdr:y>0.15167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4659" y="276225"/>
          <a:ext cx="4883806" cy="363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/>
            <a:t>Andel kommuner/stadsdelar som erbjuder någon form av utbildning i diabetesvård till personalen som arbetar inom de olika boendeformerna.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35508" y="0"/>
          <a:ext cx="4997667" cy="302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3.2 </a:t>
          </a:r>
          <a:r>
            <a:rPr lang="sv-SE" sz="1000" b="1">
              <a:effectLst/>
              <a:latin typeface="+mn-lt"/>
              <a:ea typeface="+mn-ea"/>
              <a:cs typeface="+mn-cs"/>
            </a:rPr>
            <a:t>Utbildning diabetesvård</a:t>
          </a:r>
          <a:endParaRPr lang="sv-SE" sz="1000" b="1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0.90799</cdr:y>
    </cdr:from>
    <cdr:to>
      <cdr:x>0.48534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-1852654" y="2490798"/>
          <a:ext cx="2302186" cy="252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700"/>
            <a:t>Källa: </a:t>
          </a:r>
          <a:r>
            <a:rPr lang="sv-SE" sz="700">
              <a:effectLst/>
              <a:latin typeface="+mn-lt"/>
              <a:ea typeface="+mn-ea"/>
              <a:cs typeface="+mn-cs"/>
            </a:rPr>
            <a:t>Socialstyrelsens enkät,</a:t>
          </a:r>
          <a:r>
            <a:rPr lang="sv-SE" sz="700" baseline="0">
              <a:effectLst/>
              <a:latin typeface="+mn-lt"/>
              <a:ea typeface="+mn-ea"/>
              <a:cs typeface="+mn-cs"/>
            </a:rPr>
            <a:t> maj 2014.</a:t>
          </a:r>
          <a:endParaRPr lang="sv-SE" sz="700"/>
        </a:p>
      </cdr:txBody>
    </cdr:sp>
  </cdr:relSizeAnchor>
  <cdr:relSizeAnchor xmlns:cdr="http://schemas.openxmlformats.org/drawingml/2006/chartDrawing">
    <cdr:from>
      <cdr:x>0.00888</cdr:x>
      <cdr:y>0.07996</cdr:y>
    </cdr:from>
    <cdr:to>
      <cdr:x>0.97997</cdr:x>
      <cdr:y>0.15167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480" y="275611"/>
          <a:ext cx="4425941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800"/>
            <a:t>Har kommunen/stadsdelen rutiner för delegering av diabetesvård?</a:t>
          </a:r>
        </a:p>
        <a:p xmlns:a="http://schemas.openxmlformats.org/drawingml/2006/main"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3.3 </a:t>
          </a:r>
          <a:r>
            <a:rPr lang="sv-SE" sz="1000" b="1">
              <a:effectLst/>
              <a:latin typeface="+mn-lt"/>
              <a:ea typeface="+mn-ea"/>
              <a:cs typeface="+mn-cs"/>
            </a:rPr>
            <a:t>Rutiner</a:t>
          </a:r>
          <a:r>
            <a:rPr lang="sv-SE" sz="1000" b="1" baseline="0">
              <a:effectLst/>
              <a:latin typeface="+mn-lt"/>
              <a:ea typeface="+mn-ea"/>
              <a:cs typeface="+mn-cs"/>
            </a:rPr>
            <a:t> för delegering</a:t>
          </a:r>
          <a:endParaRPr lang="sv-SE" sz="1000" b="1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0.06808</cdr:y>
    </cdr:from>
    <cdr:to>
      <cdr:x>0.97109</cdr:x>
      <cdr:y>0.13979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0" y="273017"/>
          <a:ext cx="4606317" cy="287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Andel kommuner som har skriftliga eller muntliga rutiner för delegering.</a:t>
          </a: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000" b="1"/>
            <a:t>Diagram 3.4 </a:t>
          </a:r>
          <a:r>
            <a:rPr lang="sv-SE" sz="1000" b="1">
              <a:effectLst/>
              <a:latin typeface="+mn-lt"/>
              <a:ea typeface="+mn-ea"/>
              <a:cs typeface="+mn-cs"/>
            </a:rPr>
            <a:t>Rutiner för delegering</a:t>
          </a:r>
          <a:endParaRPr lang="sv-SE" sz="1000" b="1"/>
        </a:p>
      </cdr:txBody>
    </cdr:sp>
  </cdr:relSizeAnchor>
  <cdr:relSizeAnchor xmlns:cdr="http://schemas.openxmlformats.org/drawingml/2006/chartDrawing">
    <cdr:from>
      <cdr:x>0</cdr:x>
      <cdr:y>0.94261</cdr:y>
    </cdr:from>
    <cdr:to>
      <cdr:x>0.48534</cdr:x>
      <cdr:y>0.99309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779888"/>
          <a:ext cx="2302186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 Socialstyrelsens enkät, maj 2014.</a:t>
          </a:r>
        </a:p>
      </cdr:txBody>
    </cdr:sp>
  </cdr:relSizeAnchor>
  <cdr:relSizeAnchor xmlns:cdr="http://schemas.openxmlformats.org/drawingml/2006/chartDrawing">
    <cdr:from>
      <cdr:x>0.88755</cdr:x>
      <cdr:y>0.16865</cdr:y>
    </cdr:from>
    <cdr:to>
      <cdr:x>1</cdr:x>
      <cdr:y>0.89311</cdr:y>
    </cdr:to>
    <cdr:pic>
      <cdr:nvPicPr>
        <cdr:cNvPr id="5" name="Picture 16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210050" y="676275"/>
          <a:ext cx="533400" cy="290512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0.34137</cdr:x>
      <cdr:y>0.11877</cdr:y>
    </cdr:from>
    <cdr:to>
      <cdr:x>1</cdr:x>
      <cdr:y>0.1734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619267" y="476252"/>
          <a:ext cx="3124183" cy="219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v-SE" sz="700"/>
            <a:t>Antal kommuner som besvarat enkäten/totalt</a:t>
          </a:r>
          <a:r>
            <a:rPr lang="sv-SE" sz="700" baseline="0"/>
            <a:t> antal kommuner i länet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1000" b="1"/>
        </a:p>
      </cdr:txBody>
    </cdr:sp>
  </cdr:relSizeAnchor>
  <cdr:relSizeAnchor xmlns:cdr="http://schemas.openxmlformats.org/drawingml/2006/chartDrawing">
    <cdr:from>
      <cdr:x>0</cdr:x>
      <cdr:y>0.92569</cdr:y>
    </cdr:from>
    <cdr:to>
      <cdr:x>0.54336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-1171575" y="2521722"/>
          <a:ext cx="2466975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 Socialstyrelsens</a:t>
          </a:r>
          <a:r>
            <a:rPr lang="sv-SE" sz="700" baseline="0"/>
            <a:t> enkät, maj 2014.</a:t>
          </a:r>
          <a:endParaRPr lang="sv-SE" sz="700"/>
        </a:p>
      </cdr:txBody>
    </cdr:sp>
  </cdr:relSizeAnchor>
  <cdr:relSizeAnchor xmlns:cdr="http://schemas.openxmlformats.org/drawingml/2006/chartDrawing">
    <cdr:from>
      <cdr:x>0.00888</cdr:x>
      <cdr:y>0.07996</cdr:y>
    </cdr:from>
    <cdr:to>
      <cdr:x>0.97997</cdr:x>
      <cdr:y>0.15167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480" y="275611"/>
          <a:ext cx="4425941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/>
            <a:t>Ingår det i rutinen att kunskapstest ska ske före varje delegering?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3.5 </a:t>
          </a:r>
          <a:r>
            <a:rPr lang="sv-SE" sz="1000" b="1">
              <a:effectLst/>
              <a:latin typeface="+mn-lt"/>
              <a:ea typeface="+mn-ea"/>
              <a:cs typeface="+mn-cs"/>
            </a:rPr>
            <a:t>Kunskapstest</a:t>
          </a:r>
          <a:r>
            <a:rPr lang="sv-SE" sz="1000" b="1" baseline="0">
              <a:effectLst/>
              <a:latin typeface="+mn-lt"/>
              <a:ea typeface="+mn-ea"/>
              <a:cs typeface="+mn-cs"/>
            </a:rPr>
            <a:t> vid delegering</a:t>
          </a:r>
          <a:endParaRPr lang="sv-SE" sz="1000" b="1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0.06941</cdr:y>
    </cdr:from>
    <cdr:to>
      <cdr:x>0.97997</cdr:x>
      <cdr:y>0.13882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2122" y="257176"/>
          <a:ext cx="4606317" cy="25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Andel kommuner där det ingår i rutinen att kunskapstest ska ske före varje delegering.</a:t>
          </a: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000" b="1"/>
            <a:t>Diagram 3.6 </a:t>
          </a:r>
          <a:r>
            <a:rPr lang="sv-SE" sz="1000" b="1">
              <a:effectLst/>
              <a:latin typeface="+mn-lt"/>
              <a:ea typeface="+mn-ea"/>
              <a:cs typeface="+mn-cs"/>
            </a:rPr>
            <a:t>Kunskapstest</a:t>
          </a:r>
          <a:r>
            <a:rPr lang="sv-SE" sz="1000" b="1" baseline="0">
              <a:effectLst/>
              <a:latin typeface="+mn-lt"/>
              <a:ea typeface="+mn-ea"/>
              <a:cs typeface="+mn-cs"/>
            </a:rPr>
            <a:t> vid delegering</a:t>
          </a:r>
          <a:endParaRPr lang="sv-SE" sz="1000" b="1"/>
        </a:p>
      </cdr:txBody>
    </cdr:sp>
  </cdr:relSizeAnchor>
  <cdr:relSizeAnchor xmlns:cdr="http://schemas.openxmlformats.org/drawingml/2006/chartDrawing">
    <cdr:from>
      <cdr:x>0</cdr:x>
      <cdr:y>0.94325</cdr:y>
    </cdr:from>
    <cdr:to>
      <cdr:x>0.48534</cdr:x>
      <cdr:y>0.99483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701596"/>
          <a:ext cx="2302186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 Socialstyrelsens enkät, maj 2014.</a:t>
          </a:r>
        </a:p>
      </cdr:txBody>
    </cdr:sp>
  </cdr:relSizeAnchor>
  <cdr:relSizeAnchor xmlns:cdr="http://schemas.openxmlformats.org/drawingml/2006/chartDrawing">
    <cdr:from>
      <cdr:x>0.88353</cdr:x>
      <cdr:y>0.18236</cdr:y>
    </cdr:from>
    <cdr:to>
      <cdr:x>0.99598</cdr:x>
      <cdr:y>0.91178</cdr:y>
    </cdr:to>
    <cdr:pic>
      <cdr:nvPicPr>
        <cdr:cNvPr id="5" name="Picture 15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014252" y="715618"/>
          <a:ext cx="510908" cy="286246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0.31358</cdr:x>
      <cdr:y>0.1335</cdr:y>
    </cdr:from>
    <cdr:to>
      <cdr:x>0.97623</cdr:x>
      <cdr:y>0.17961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24726" y="523894"/>
          <a:ext cx="3010701" cy="180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v-SE" sz="700"/>
            <a:t>Antal kommuner som</a:t>
          </a:r>
          <a:r>
            <a:rPr lang="sv-SE" sz="700" baseline="0"/>
            <a:t> besvarat enkäten/totalt antal kommuner i länet</a:t>
          </a:r>
          <a:endParaRPr lang="sv-SE" sz="70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0.90799</cdr:y>
    </cdr:from>
    <cdr:to>
      <cdr:x>0.48534</cdr:x>
      <cdr:y>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-1852654" y="2606626"/>
          <a:ext cx="2403889" cy="26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700"/>
            <a:t>Källa: </a:t>
          </a:r>
          <a:r>
            <a:rPr lang="sv-SE" sz="700">
              <a:effectLst/>
              <a:latin typeface="+mn-lt"/>
              <a:ea typeface="+mn-ea"/>
              <a:cs typeface="+mn-cs"/>
            </a:rPr>
            <a:t>Socialstyrelsens enkät, maj 2014. </a:t>
          </a:r>
          <a:endParaRPr lang="sv-SE" sz="700">
            <a:effectLst/>
          </a:endParaRPr>
        </a:p>
        <a:p xmlns:a="http://schemas.openxmlformats.org/drawingml/2006/main">
          <a:pPr algn="l"/>
          <a:r>
            <a:rPr lang="sv-SE" sz="700"/>
            <a:t> </a:t>
          </a:r>
        </a:p>
      </cdr:txBody>
    </cdr:sp>
  </cdr:relSizeAnchor>
  <cdr:relSizeAnchor xmlns:cdr="http://schemas.openxmlformats.org/drawingml/2006/chartDrawing">
    <cdr:from>
      <cdr:x>0.00888</cdr:x>
      <cdr:y>0.07996</cdr:y>
    </cdr:from>
    <cdr:to>
      <cdr:x>0.97997</cdr:x>
      <cdr:y>0.15167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480" y="275611"/>
          <a:ext cx="4425941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800"/>
            <a:t>Har kommunen/stadsdelen ett vårdprogram eller liknande för diabetesvård?</a:t>
          </a:r>
        </a:p>
        <a:p xmlns:a="http://schemas.openxmlformats.org/drawingml/2006/main"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3.7 </a:t>
          </a:r>
          <a:r>
            <a:rPr lang="sv-SE" sz="1000" b="1">
              <a:effectLst/>
              <a:latin typeface="+mn-lt"/>
              <a:ea typeface="+mn-ea"/>
              <a:cs typeface="+mn-cs"/>
            </a:rPr>
            <a:t>Vårdprogram</a:t>
          </a:r>
          <a:endParaRPr lang="sv-SE" sz="1000" b="1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0.92422</cdr:y>
    </cdr:from>
    <cdr:to>
      <cdr:x>0.4713</cdr:x>
      <cdr:y>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0" y="2711394"/>
          <a:ext cx="2154803" cy="222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700"/>
            <a:t>Källa: </a:t>
          </a:r>
          <a:r>
            <a:rPr lang="sv-SE" sz="700">
              <a:effectLst/>
              <a:latin typeface="+mn-lt"/>
              <a:ea typeface="+mn-ea"/>
              <a:cs typeface="+mn-cs"/>
            </a:rPr>
            <a:t>Socialstyrelsens enkät,</a:t>
          </a:r>
          <a:r>
            <a:rPr lang="sv-SE" sz="700" baseline="0">
              <a:effectLst/>
              <a:latin typeface="+mn-lt"/>
              <a:ea typeface="+mn-ea"/>
              <a:cs typeface="+mn-cs"/>
            </a:rPr>
            <a:t> maj 2014.</a:t>
          </a:r>
          <a:endParaRPr lang="sv-SE" sz="700"/>
        </a:p>
      </cdr:txBody>
    </cdr:sp>
  </cdr:relSizeAnchor>
  <cdr:relSizeAnchor xmlns:cdr="http://schemas.openxmlformats.org/drawingml/2006/chartDrawing">
    <cdr:from>
      <cdr:x>0.00888</cdr:x>
      <cdr:y>0.07996</cdr:y>
    </cdr:from>
    <cdr:to>
      <cdr:x>0.97997</cdr:x>
      <cdr:y>0.15167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480" y="275611"/>
          <a:ext cx="4425941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 rtl="0">
            <a:defRPr sz="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sv-SE" sz="800" b="0" i="0"/>
            <a:t>Erbjuder kommunen/stadsdelen preventiv fotvård till personer med diabetes? </a:t>
          </a: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3.8 </a:t>
          </a:r>
          <a:r>
            <a:rPr lang="sv-SE" sz="1000" b="1">
              <a:effectLst/>
              <a:latin typeface="+mn-lt"/>
              <a:ea typeface="+mn-ea"/>
              <a:cs typeface="+mn-cs"/>
            </a:rPr>
            <a:t>Preventiv fotvård</a:t>
          </a:r>
          <a:endParaRPr lang="sv-SE" sz="1000" b="1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</cdr:x>
      <cdr:y>0.94915</cdr:y>
    </cdr:from>
    <cdr:to>
      <cdr:x>0.48534</cdr:x>
      <cdr:y>0.99977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795869"/>
          <a:ext cx="2496654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Socialstyrelsens enkät, maj 2014.</a:t>
          </a:r>
        </a:p>
      </cdr:txBody>
    </cdr:sp>
  </cdr:relSizeAnchor>
  <cdr:relSizeAnchor xmlns:cdr="http://schemas.openxmlformats.org/drawingml/2006/chartDrawing">
    <cdr:from>
      <cdr:x>0.89629</cdr:x>
      <cdr:y>0.16431</cdr:y>
    </cdr:from>
    <cdr:to>
      <cdr:x>1</cdr:x>
      <cdr:y>0.91259</cdr:y>
    </cdr:to>
    <cdr:pic>
      <cdr:nvPicPr>
        <cdr:cNvPr id="9" name="Picture 20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610637" y="657113"/>
          <a:ext cx="533498" cy="299253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0.37417</cdr:x>
      <cdr:y>0.06762</cdr:y>
    </cdr:from>
    <cdr:to>
      <cdr:x>0.99066</cdr:x>
      <cdr:y>0.12184</cdr:y>
    </cdr:to>
    <cdr:sp macro="" textlink="">
      <cdr:nvSpPr>
        <cdr:cNvPr id="10" name="textruta 2"/>
        <cdr:cNvSpPr txBox="1"/>
      </cdr:nvSpPr>
      <cdr:spPr>
        <a:xfrm xmlns:a="http://schemas.openxmlformats.org/drawingml/2006/main">
          <a:off x="1924539" y="283715"/>
          <a:ext cx="3170917" cy="227460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0.38437</cdr:x>
      <cdr:y>0.11648</cdr:y>
    </cdr:from>
    <cdr:to>
      <cdr:x>1</cdr:x>
      <cdr:y>0.17471</cdr:y>
    </cdr:to>
    <cdr:sp macro="" textlink="">
      <cdr:nvSpPr>
        <cdr:cNvPr id="8" name="textruta 2"/>
        <cdr:cNvSpPr txBox="1"/>
      </cdr:nvSpPr>
      <cdr:spPr>
        <a:xfrm xmlns:a="http://schemas.openxmlformats.org/drawingml/2006/main">
          <a:off x="2010091" y="438150"/>
          <a:ext cx="3219449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/>
        <a:p xmlns:a="http://schemas.openxmlformats.org/drawingml/2006/main">
          <a:r>
            <a:rPr lang="sv-SE" sz="700" dirty="0"/>
            <a:t>Antal kommuner som besvarat enkäten/totalt</a:t>
          </a:r>
          <a:r>
            <a:rPr lang="sv-SE" sz="700" baseline="0" dirty="0"/>
            <a:t> antal kommuner i länet</a:t>
          </a:r>
          <a:endParaRPr lang="sv-SE" sz="700" dirty="0"/>
        </a:p>
      </cdr:txBody>
    </cdr:sp>
  </cdr:relSizeAnchor>
  <cdr:relSizeAnchor xmlns:cdr="http://schemas.openxmlformats.org/drawingml/2006/chartDrawing">
    <cdr:from>
      <cdr:x>0</cdr:x>
      <cdr:y>0.06405</cdr:y>
    </cdr:from>
    <cdr:to>
      <cdr:x>0.97109</cdr:x>
      <cdr:y>0.13576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0" y="268437"/>
          <a:ext cx="4992952" cy="3005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Andel kommuner/stadsdelar</a:t>
          </a:r>
          <a:r>
            <a:rPr lang="sv-SE" sz="800" b="0" baseline="0"/>
            <a:t> som erbjuder preventiv fotvård till personer med diabetes.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35137" y="0"/>
          <a:ext cx="5109357" cy="3005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3.9 </a:t>
          </a:r>
          <a:r>
            <a:rPr lang="sv-SE" sz="1000" b="1">
              <a:effectLst/>
              <a:latin typeface="+mn-lt"/>
              <a:ea typeface="+mn-ea"/>
              <a:cs typeface="+mn-cs"/>
            </a:rPr>
            <a:t>Preventiv fotvård</a:t>
          </a:r>
          <a:endParaRPr lang="sv-SE" sz="1000" b="1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0.07996</cdr:y>
    </cdr:from>
    <cdr:to>
      <cdr:x>0.97997</cdr:x>
      <cdr:y>0.21797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938" y="228866"/>
          <a:ext cx="4476822" cy="395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800" b="0" i="0" baseline="0">
              <a:effectLst/>
              <a:latin typeface="+mn-lt"/>
              <a:ea typeface="+mn-ea"/>
              <a:cs typeface="+mn-cs"/>
            </a:rPr>
            <a:t>Andel diabetesmottagningar som erbjuder ett multidisciplinärt fotteam till personer med diabetes som har allvarliga fotproblem.</a:t>
          </a:r>
          <a:endParaRPr lang="sv-SE" sz="800" b="0">
            <a:effectLst/>
          </a:endParaRPr>
        </a:p>
        <a:p xmlns:a="http://schemas.openxmlformats.org/drawingml/2006/main"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2.10 Multidisciplinärt</a:t>
          </a:r>
          <a:r>
            <a:rPr lang="sv-SE" sz="1000" b="1" baseline="0"/>
            <a:t> fotteam</a:t>
          </a:r>
          <a:endParaRPr lang="sv-SE" sz="1000" b="1"/>
        </a:p>
      </cdr:txBody>
    </cdr:sp>
  </cdr:relSizeAnchor>
  <cdr:relSizeAnchor xmlns:cdr="http://schemas.openxmlformats.org/drawingml/2006/chartDrawing">
    <cdr:from>
      <cdr:x>0</cdr:x>
      <cdr:y>0.93717</cdr:y>
    </cdr:from>
    <cdr:to>
      <cdr:x>0.48534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409950"/>
          <a:ext cx="2205106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Socialstyrelsens enkät, maj 2014.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</cdr:x>
      <cdr:y>0.94437</cdr:y>
    </cdr:from>
    <cdr:to>
      <cdr:x>0.7266</cdr:x>
      <cdr:y>1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0" y="3447963"/>
          <a:ext cx="3372768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Dödsorsaksregistret</a:t>
          </a:r>
          <a:r>
            <a:rPr lang="sv-SE" sz="700" baseline="0"/>
            <a:t> och läkemedelsregistret, Socialstyrelsen.</a:t>
          </a:r>
          <a:endParaRPr lang="sv-SE" sz="700"/>
        </a:p>
      </cdr:txBody>
    </cdr:sp>
  </cdr:relSizeAnchor>
  <cdr:relSizeAnchor xmlns:cdr="http://schemas.openxmlformats.org/drawingml/2006/chartDrawing">
    <cdr:from>
      <cdr:x>0.00888</cdr:x>
      <cdr:y>0.0608</cdr:y>
    </cdr:from>
    <cdr:to>
      <cdr:x>0.97997</cdr:x>
      <cdr:y>0.18138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1220" y="221225"/>
          <a:ext cx="4507654" cy="438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Antal döda i hjärt- och kärlsjukdom</a:t>
          </a:r>
          <a:r>
            <a:rPr lang="sv-SE" sz="800" b="0" baseline="0"/>
            <a:t> per 100 000 läkemedelsbehandlade personer med diabetes, år 2007-2012. Åldersstandardiserade värden.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000" b="1"/>
            <a:t>Diagram A1.1 </a:t>
          </a:r>
          <a:r>
            <a:rPr lang="sv-SE" sz="1000" b="1">
              <a:effectLst/>
              <a:latin typeface="+mn-lt"/>
              <a:ea typeface="+mn-ea"/>
              <a:cs typeface="+mn-cs"/>
            </a:rPr>
            <a:t>Dödlighet i hjärt- och kärlsjukdom</a:t>
          </a:r>
        </a:p>
        <a:p xmlns:a="http://schemas.openxmlformats.org/drawingml/2006/main">
          <a:endParaRPr lang="sv-SE" sz="1000" b="1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0.01454</cdr:x>
      <cdr:y>0.05233</cdr:y>
    </cdr:from>
    <cdr:to>
      <cdr:x>1</cdr:x>
      <cdr:y>0.14114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66015" y="209550"/>
          <a:ext cx="4474235" cy="355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sv-SE" sz="800" b="0" i="0" baseline="0">
              <a:effectLst/>
              <a:latin typeface="+mn-lt"/>
              <a:ea typeface="+mn-ea"/>
              <a:cs typeface="+mn-cs"/>
            </a:rPr>
            <a:t>Antal döda i hjärt- och kärlsjukdom per 100 000 läkemedelsbehandlade med diabetes, åren 2010</a:t>
          </a:r>
          <a:r>
            <a:rPr lang="sv-SE" sz="800">
              <a:effectLst/>
              <a:latin typeface="+mn-lt"/>
              <a:ea typeface="+mn-ea"/>
              <a:cs typeface="+mn-cs"/>
            </a:rPr>
            <a:t>–</a:t>
          </a:r>
          <a:r>
            <a:rPr lang="sv-SE" sz="800" b="0" i="0" baseline="0">
              <a:effectLst/>
              <a:latin typeface="+mn-lt"/>
              <a:ea typeface="+mn-ea"/>
              <a:cs typeface="+mn-cs"/>
            </a:rPr>
            <a:t>2012. Uppdelade per landsting. Åldersstandardiserade värden.</a:t>
          </a:r>
          <a:endParaRPr lang="sv-SE" sz="800">
            <a:effectLst/>
          </a:endParaRP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000" b="1"/>
            <a:t>Diagram A1.2 </a:t>
          </a:r>
          <a:r>
            <a:rPr lang="sv-SE" sz="1000" b="1">
              <a:effectLst/>
              <a:latin typeface="+mn-lt"/>
              <a:ea typeface="+mn-ea"/>
              <a:cs typeface="+mn-cs"/>
            </a:rPr>
            <a:t>Dödlighet i hjärt- och kärlsjukdom</a:t>
          </a:r>
        </a:p>
      </cdr:txBody>
    </cdr:sp>
  </cdr:relSizeAnchor>
  <cdr:relSizeAnchor xmlns:cdr="http://schemas.openxmlformats.org/drawingml/2006/chartDrawing">
    <cdr:from>
      <cdr:x>0.00189</cdr:x>
      <cdr:y>0.9362</cdr:y>
    </cdr:from>
    <cdr:to>
      <cdr:x>0.72587</cdr:x>
      <cdr:y>0.98675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8581" y="3748818"/>
          <a:ext cx="3287069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Dödsorsaksregistret</a:t>
          </a:r>
          <a:r>
            <a:rPr lang="sv-SE" sz="700" baseline="0"/>
            <a:t> och läkemedelsregistret, Socialstyrelsen.</a:t>
          </a:r>
          <a:endParaRPr lang="sv-SE" sz="70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</cdr:x>
      <cdr:y>0.93095</cdr:y>
    </cdr:from>
    <cdr:to>
      <cdr:x>0.68132</cdr:x>
      <cdr:y>0.9901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0" y="3186329"/>
          <a:ext cx="3149600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Läkemedelsregistret</a:t>
          </a:r>
          <a:r>
            <a:rPr lang="sv-SE" sz="700" baseline="0"/>
            <a:t> och p</a:t>
          </a:r>
          <a:r>
            <a:rPr lang="sv-SE" sz="700"/>
            <a:t>atientregistret</a:t>
          </a:r>
          <a:r>
            <a:rPr lang="sv-SE" sz="700" baseline="0"/>
            <a:t>, Socialstyrelsen.</a:t>
          </a:r>
          <a:endParaRPr lang="sv-SE" sz="700"/>
        </a:p>
      </cdr:txBody>
    </cdr:sp>
  </cdr:relSizeAnchor>
  <cdr:relSizeAnchor xmlns:cdr="http://schemas.openxmlformats.org/drawingml/2006/chartDrawing">
    <cdr:from>
      <cdr:x>0.00888</cdr:x>
      <cdr:y>0.06119</cdr:y>
    </cdr:from>
    <cdr:to>
      <cdr:x>0.97997</cdr:x>
      <cdr:y>0.20315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1050" y="209432"/>
          <a:ext cx="4489155" cy="4858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800"/>
            <a:t>Antal amputationer ovan fotled per 100 000 läkemedelsbehandlade personer med diabetes i åldrarna 40 och äldre, åren 2008</a:t>
          </a:r>
          <a:r>
            <a:rPr lang="sv-SE" sz="800">
              <a:effectLst/>
              <a:latin typeface="+mn-lt"/>
              <a:ea typeface="+mn-ea"/>
              <a:cs typeface="+mn-cs"/>
            </a:rPr>
            <a:t>–</a:t>
          </a:r>
          <a:r>
            <a:rPr lang="sv-SE" sz="800"/>
            <a:t>2012. Åldersstandardiserade värden.</a:t>
          </a: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2.1 Amputation ovan fotled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</cdr:x>
      <cdr:y>0.94748</cdr:y>
    </cdr:from>
    <cdr:to>
      <cdr:x>0.65226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790394"/>
          <a:ext cx="2990416" cy="210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Läkemedelsregistret och patientregistret</a:t>
          </a:r>
          <a:r>
            <a:rPr lang="sv-SE" sz="700" baseline="0"/>
            <a:t>, Socialstyrelsen.</a:t>
          </a:r>
          <a:endParaRPr lang="sv-SE" sz="700"/>
        </a:p>
      </cdr:txBody>
    </cdr:sp>
  </cdr:relSizeAnchor>
  <cdr:relSizeAnchor xmlns:cdr="http://schemas.openxmlformats.org/drawingml/2006/chartDrawing">
    <cdr:from>
      <cdr:x>0.65651</cdr:x>
      <cdr:y>0.1318</cdr:y>
    </cdr:from>
    <cdr:to>
      <cdr:x>0.9626</cdr:x>
      <cdr:y>0.15651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3009900" y="508000"/>
          <a:ext cx="1403350" cy="95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1100"/>
        </a:p>
      </cdr:txBody>
    </cdr:sp>
  </cdr:relSizeAnchor>
  <cdr:relSizeAnchor xmlns:cdr="http://schemas.openxmlformats.org/drawingml/2006/chartDrawing">
    <cdr:from>
      <cdr:x>0.74377</cdr:x>
      <cdr:y>0.1631</cdr:y>
    </cdr:from>
    <cdr:to>
      <cdr:x>1</cdr:x>
      <cdr:y>0.20593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3409962" y="628646"/>
          <a:ext cx="1174738" cy="165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600"/>
            <a:t>Totalt antal amputationer</a:t>
          </a:r>
        </a:p>
      </cdr:txBody>
    </cdr:sp>
  </cdr:relSizeAnchor>
  <cdr:relSizeAnchor xmlns:cdr="http://schemas.openxmlformats.org/drawingml/2006/chartDrawing">
    <cdr:from>
      <cdr:x>0.00888</cdr:x>
      <cdr:y>0.0659</cdr:y>
    </cdr:from>
    <cdr:to>
      <cdr:x>0.97997</cdr:x>
      <cdr:y>0.20099</cdr:y>
    </cdr:to>
    <cdr:sp macro="" textlink="">
      <cdr:nvSpPr>
        <cdr:cNvPr id="2" name="textruta 2"/>
        <cdr:cNvSpPr txBox="1"/>
      </cdr:nvSpPr>
      <cdr:spPr>
        <a:xfrm xmlns:a="http://schemas.openxmlformats.org/drawingml/2006/main">
          <a:off x="40712" y="254000"/>
          <a:ext cx="4452156" cy="520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Antal amputationer ovan fotled per 100</a:t>
          </a:r>
          <a:r>
            <a:rPr lang="sv-SE" sz="800" b="0" baseline="0"/>
            <a:t> 000 läkemedelsbehandlade personer med diabetes och en sjukdomsduration på minst tre år, i åldrarna 40 år och äldre, åren 2010</a:t>
          </a:r>
          <a:r>
            <a:rPr lang="sv-SE" sz="800">
              <a:effectLst/>
              <a:latin typeface="+mn-lt"/>
              <a:ea typeface="+mn-ea"/>
              <a:cs typeface="+mn-cs"/>
            </a:rPr>
            <a:t>–</a:t>
          </a:r>
          <a:r>
            <a:rPr lang="sv-SE" sz="800" b="0" baseline="0"/>
            <a:t>2012. Åldersstandardiserade värden.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0.06096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28746" y="0"/>
          <a:ext cx="4555954" cy="234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A2.2 Amputation ovan fotled</a:t>
          </a:r>
        </a:p>
      </cdr:txBody>
    </cdr:sp>
  </cdr:relSizeAnchor>
  <cdr:relSizeAnchor xmlns:cdr="http://schemas.openxmlformats.org/drawingml/2006/chartDrawing">
    <cdr:from>
      <cdr:x>0.87535</cdr:x>
      <cdr:y>0.20428</cdr:y>
    </cdr:from>
    <cdr:to>
      <cdr:x>0.99169</cdr:x>
      <cdr:y>0.86667</cdr:y>
    </cdr:to>
    <cdr:pic>
      <cdr:nvPicPr>
        <cdr:cNvPr id="11" name="Picture 15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013200" y="817237"/>
          <a:ext cx="533400" cy="264986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</cdr:x>
      <cdr:y>0.94392</cdr:y>
    </cdr:from>
    <cdr:to>
      <cdr:x>0.476</cdr:x>
      <cdr:y>1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0" y="3422917"/>
          <a:ext cx="2176272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SNR - Svenskt njuregister. </a:t>
          </a:r>
        </a:p>
      </cdr:txBody>
    </cdr:sp>
  </cdr:relSizeAnchor>
  <cdr:relSizeAnchor xmlns:cdr="http://schemas.openxmlformats.org/drawingml/2006/chartDrawing">
    <cdr:from>
      <cdr:x>0</cdr:x>
      <cdr:y>0.06563</cdr:y>
    </cdr:from>
    <cdr:to>
      <cdr:x>1</cdr:x>
      <cdr:y>0.1663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0" y="222795"/>
          <a:ext cx="4572000" cy="341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Patienter med diabetesnefropati som påbörjat aktiv uremivård</a:t>
          </a:r>
          <a:r>
            <a:rPr lang="sv-SE" sz="800" b="0" baseline="0"/>
            <a:t>, fördelade på diabetestyp.</a:t>
          </a:r>
          <a:endParaRPr lang="sv-SE" sz="800" b="0"/>
        </a:p>
      </cdr:txBody>
    </cdr:sp>
  </cdr:relSizeAnchor>
  <cdr:relSizeAnchor xmlns:cdr="http://schemas.openxmlformats.org/drawingml/2006/chartDrawing">
    <cdr:from>
      <cdr:x>0</cdr:x>
      <cdr:y>0.0094</cdr:y>
    </cdr:from>
    <cdr:to>
      <cdr:x>0.99373</cdr:x>
      <cdr:y>0.08111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-2286000" y="31898"/>
          <a:ext cx="4543334" cy="243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A3.1 Diabetesnefropati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</cdr:x>
      <cdr:y>0.93265</cdr:y>
    </cdr:from>
    <cdr:to>
      <cdr:x>0.73947</cdr:x>
      <cdr:y>0.99887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2687541"/>
          <a:ext cx="3357362" cy="190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Medicinska födelseregistret och läkemedelsregistret,</a:t>
          </a:r>
          <a:r>
            <a:rPr lang="sv-SE" sz="700" baseline="0"/>
            <a:t> Socialstyrelsen.</a:t>
          </a:r>
          <a:endParaRPr lang="sv-SE" sz="700"/>
        </a:p>
      </cdr:txBody>
    </cdr:sp>
  </cdr:relSizeAnchor>
  <cdr:relSizeAnchor xmlns:cdr="http://schemas.openxmlformats.org/drawingml/2006/chartDrawing">
    <cdr:from>
      <cdr:x>0</cdr:x>
      <cdr:y>0.88668</cdr:y>
    </cdr:from>
    <cdr:to>
      <cdr:x>0.59527</cdr:x>
      <cdr:y>0.94936</cdr:y>
    </cdr:to>
    <cdr:sp macro="" textlink="">
      <cdr:nvSpPr>
        <cdr:cNvPr id="8" name="textruta 2"/>
        <cdr:cNvSpPr txBox="1"/>
      </cdr:nvSpPr>
      <cdr:spPr>
        <a:xfrm xmlns:a="http://schemas.openxmlformats.org/drawingml/2006/main">
          <a:off x="0" y="2883338"/>
          <a:ext cx="2702312" cy="203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* Läkemedelsbehandlade</a:t>
          </a:r>
          <a:r>
            <a:rPr lang="sv-SE" sz="700" baseline="0"/>
            <a:t> gravida kvinnor med diabetes.</a:t>
          </a:r>
        </a:p>
      </cdr:txBody>
    </cdr:sp>
  </cdr:relSizeAnchor>
  <cdr:relSizeAnchor xmlns:cdr="http://schemas.openxmlformats.org/drawingml/2006/chartDrawing">
    <cdr:from>
      <cdr:x>0.00888</cdr:x>
      <cdr:y>0.07996</cdr:y>
    </cdr:from>
    <cdr:to>
      <cdr:x>0.97997</cdr:x>
      <cdr:y>0.15167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480" y="275611"/>
          <a:ext cx="4425941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Dödlighet och neonatal dödlighet bland enkelbörder</a:t>
          </a:r>
          <a:r>
            <a:rPr lang="sv-SE" sz="800" b="0" baseline="0"/>
            <a:t> åren 2008-2012.</a:t>
          </a:r>
          <a:endParaRPr lang="sv-SE" sz="800" b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0.99373</cdr:x>
      <cdr:y>0.07171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0" y="0"/>
          <a:ext cx="7113159" cy="325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dirty="0"/>
            <a:t>Diagram </a:t>
          </a:r>
          <a:r>
            <a:rPr lang="sv-SE" sz="1000" b="1" dirty="0" smtClean="0"/>
            <a:t>A4.1 </a:t>
          </a:r>
          <a:r>
            <a:rPr lang="sv-SE" sz="1000" b="1" dirty="0">
              <a:effectLst/>
              <a:latin typeface="+mn-lt"/>
              <a:ea typeface="+mn-ea"/>
              <a:cs typeface="+mn-cs"/>
            </a:rPr>
            <a:t>Dödföddhet och neonatal dödlighet bland enkelbörder  </a:t>
          </a:r>
          <a:endParaRPr lang="sv-SE" sz="800" b="1" dirty="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</cdr:x>
      <cdr:y>0.94039</cdr:y>
    </cdr:from>
    <cdr:to>
      <cdr:x>0.76893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-1171575" y="3233555"/>
          <a:ext cx="3493576" cy="204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Medicinska födelseregistret och läkemedelsregistret, Socialstyrelsen. </a:t>
          </a:r>
        </a:p>
      </cdr:txBody>
    </cdr:sp>
  </cdr:relSizeAnchor>
  <cdr:relSizeAnchor xmlns:cdr="http://schemas.openxmlformats.org/drawingml/2006/chartDrawing">
    <cdr:from>
      <cdr:x>0</cdr:x>
      <cdr:y>0.84242</cdr:y>
    </cdr:from>
    <cdr:to>
      <cdr:x>0.63495</cdr:x>
      <cdr:y>0.90089</cdr:y>
    </cdr:to>
    <cdr:sp macro="" textlink="">
      <cdr:nvSpPr>
        <cdr:cNvPr id="10" name="textruta 2"/>
        <cdr:cNvSpPr txBox="1"/>
      </cdr:nvSpPr>
      <cdr:spPr>
        <a:xfrm xmlns:a="http://schemas.openxmlformats.org/drawingml/2006/main">
          <a:off x="0" y="2896682"/>
          <a:ext cx="2884848" cy="201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*</a:t>
          </a:r>
          <a:r>
            <a:rPr lang="sv-SE" sz="700" baseline="0"/>
            <a:t> Läkemedelsbehandlade gravida kvinnor med diabetes.</a:t>
          </a:r>
          <a:endParaRPr lang="sv-SE" sz="700"/>
        </a:p>
      </cdr:txBody>
    </cdr:sp>
  </cdr:relSizeAnchor>
  <cdr:relSizeAnchor xmlns:cdr="http://schemas.openxmlformats.org/drawingml/2006/chartDrawing">
    <cdr:from>
      <cdr:x>0.00888</cdr:x>
      <cdr:y>0.07996</cdr:y>
    </cdr:from>
    <cdr:to>
      <cdr:x>0.97997</cdr:x>
      <cdr:y>0.15167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3560" y="271517"/>
          <a:ext cx="4763560" cy="243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Antal</a:t>
          </a:r>
          <a:r>
            <a:rPr lang="sv-SE" sz="800" b="0" baseline="0"/>
            <a:t> allvarliga fosterskador per 1 000 födda barn bland enkelbörder åren 2008-2012.</a:t>
          </a:r>
          <a:endParaRPr lang="sv-SE" sz="800" b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0.99373</cdr:x>
      <cdr:y>0.07171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0" y="0"/>
          <a:ext cx="4874618" cy="243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</a:t>
          </a:r>
          <a:r>
            <a:rPr lang="sv-SE" sz="1000" b="1" baseline="0"/>
            <a:t> A5</a:t>
          </a:r>
          <a:r>
            <a:rPr lang="sv-SE" sz="1000" b="1"/>
            <a:t>.1 Allvarliga fosterskador</a:t>
          </a:r>
        </a:p>
      </cdr:txBody>
    </cdr:sp>
  </cdr:relSizeAnchor>
  <cdr:relSizeAnchor xmlns:cdr="http://schemas.openxmlformats.org/drawingml/2006/chartDrawing">
    <cdr:from>
      <cdr:x>0</cdr:x>
      <cdr:y>0.89403</cdr:y>
    </cdr:from>
    <cdr:to>
      <cdr:x>0.63495</cdr:x>
      <cdr:y>0.9529</cdr:y>
    </cdr:to>
    <cdr:sp macro="" textlink="">
      <cdr:nvSpPr>
        <cdr:cNvPr id="6" name="textruta 2"/>
        <cdr:cNvSpPr txBox="1"/>
      </cdr:nvSpPr>
      <cdr:spPr>
        <a:xfrm xmlns:a="http://schemas.openxmlformats.org/drawingml/2006/main">
          <a:off x="0" y="3074145"/>
          <a:ext cx="2884848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700"/>
            <a:t>** Siffrorna</a:t>
          </a:r>
          <a:r>
            <a:rPr lang="sv-SE" sz="700" baseline="0"/>
            <a:t> i staplarna anger det totala antalet fosterskador. </a:t>
          </a:r>
          <a:endParaRPr lang="sv-SE" sz="700"/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</cdr:x>
      <cdr:y>0.93087</cdr:y>
    </cdr:from>
    <cdr:to>
      <cdr:x>0.64188</cdr:x>
      <cdr:y>0.99967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-1854679" y="2739179"/>
          <a:ext cx="2914296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Läkemedelsregistret och patientregistret,</a:t>
          </a:r>
          <a:r>
            <a:rPr lang="sv-SE" sz="700" baseline="0"/>
            <a:t> Socialstyrelsen.</a:t>
          </a:r>
          <a:endParaRPr lang="sv-SE" sz="700"/>
        </a:p>
      </cdr:txBody>
    </cdr:sp>
  </cdr:relSizeAnchor>
  <cdr:relSizeAnchor xmlns:cdr="http://schemas.openxmlformats.org/drawingml/2006/chartDrawing">
    <cdr:from>
      <cdr:x>0.00888</cdr:x>
      <cdr:y>0.07996</cdr:y>
    </cdr:from>
    <cdr:to>
      <cdr:x>0.97997</cdr:x>
      <cdr:y>0.21107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317" y="235289"/>
          <a:ext cx="4408992" cy="385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sv-SE" sz="800" b="0" i="0" baseline="0">
              <a:effectLst/>
              <a:latin typeface="+mn-lt"/>
              <a:ea typeface="+mn-ea"/>
              <a:cs typeface="+mn-cs"/>
            </a:rPr>
            <a:t>Antal personer med diabetes som fått Laktacidos vid metforminbehandling. Åldersstandardiserade värden.</a:t>
          </a:r>
          <a:endParaRPr lang="sv-SE" sz="800" b="0">
            <a:effectLst/>
          </a:endParaRPr>
        </a:p>
        <a:p xmlns:a="http://schemas.openxmlformats.org/drawingml/2006/main">
          <a:endParaRPr lang="sv-SE" sz="800" b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0.99373</cdr:x>
      <cdr:y>0.07171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-2300287" y="0"/>
          <a:ext cx="4514938" cy="230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A7.1</a:t>
          </a:r>
          <a:r>
            <a:rPr lang="sv-SE" sz="1000" b="1" baseline="0"/>
            <a:t> Laktacidos vid metforminbehandling</a:t>
          </a:r>
          <a:endParaRPr lang="sv-SE" sz="1000" b="1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</cdr:x>
      <cdr:y>0.93259</cdr:y>
    </cdr:from>
    <cdr:to>
      <cdr:x>0.476</cdr:x>
      <cdr:y>1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0" y="2809737"/>
          <a:ext cx="2161159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 - Nationella diabetesregistret.</a:t>
          </a:r>
        </a:p>
      </cdr:txBody>
    </cdr:sp>
  </cdr:relSizeAnchor>
  <cdr:relSizeAnchor xmlns:cdr="http://schemas.openxmlformats.org/drawingml/2006/chartDrawing">
    <cdr:from>
      <cdr:x>0.00888</cdr:x>
      <cdr:y>0.07996</cdr:y>
    </cdr:from>
    <cdr:to>
      <cdr:x>0.97997</cdr:x>
      <cdr:y>0.2212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317" y="240113"/>
          <a:ext cx="4408992" cy="424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 rtl="0">
            <a:defRPr sz="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sv-SE" b="0"/>
            <a:t>Andel</a:t>
          </a:r>
          <a:r>
            <a:rPr lang="sv-SE" b="0" baseline="0"/>
            <a:t> HbA1c &lt; 52 mmol/mol för personer med diabetes vid medicinkliniker och i primärvården.</a:t>
          </a:r>
          <a:endParaRPr lang="sv-SE" b="0"/>
        </a:p>
        <a:p xmlns:a="http://schemas.openxmlformats.org/drawingml/2006/main"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B1.1 </a:t>
          </a:r>
          <a:r>
            <a:rPr lang="sv-SE" sz="1000" b="1">
              <a:effectLst/>
              <a:latin typeface="+mn-lt"/>
              <a:ea typeface="+mn-ea"/>
              <a:cs typeface="+mn-cs"/>
            </a:rPr>
            <a:t>HbA1c under 52 mmol/mol </a:t>
          </a:r>
          <a:endParaRPr lang="sv-SE" sz="800" b="1"/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</cdr:x>
      <cdr:y>0.94286</cdr:y>
    </cdr:from>
    <cdr:to>
      <cdr:x>0.48534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355364"/>
          <a:ext cx="2203565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 - Nationella diabetesregistret. </a:t>
          </a:r>
        </a:p>
      </cdr:txBody>
    </cdr:sp>
  </cdr:relSizeAnchor>
  <cdr:relSizeAnchor xmlns:cdr="http://schemas.openxmlformats.org/drawingml/2006/chartDrawing">
    <cdr:from>
      <cdr:x>0.00888</cdr:x>
      <cdr:y>0.07996</cdr:y>
    </cdr:from>
    <cdr:to>
      <cdr:x>0.97997</cdr:x>
      <cdr:y>0.19967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317" y="283271"/>
          <a:ext cx="4408992" cy="424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 rtl="0">
            <a:defRPr sz="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sv-SE" b="0"/>
            <a:t>Andel</a:t>
          </a:r>
          <a:r>
            <a:rPr lang="sv-SE" b="0" baseline="0"/>
            <a:t> HbA1c &lt; 52 mmol/mol för personer med diabetes i primärvården, år 2013.  Åldersstandardiserade värden.</a:t>
          </a:r>
          <a:endParaRPr lang="sv-SE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B1.3 </a:t>
          </a:r>
          <a:r>
            <a:rPr lang="sv-SE" sz="1000" b="1">
              <a:effectLst/>
              <a:latin typeface="+mn-lt"/>
              <a:ea typeface="+mn-ea"/>
              <a:cs typeface="+mn-cs"/>
            </a:rPr>
            <a:t>HbA1c under 52 mmol/mol </a:t>
          </a:r>
          <a:endParaRPr lang="sv-SE" sz="1000" b="1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0.07996</cdr:y>
    </cdr:from>
    <cdr:to>
      <cdr:x>0.97997</cdr:x>
      <cdr:y>0.21797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938" y="228866"/>
          <a:ext cx="4476822" cy="395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800" b="0" i="0" baseline="0">
              <a:effectLst/>
              <a:latin typeface="+mn-lt"/>
              <a:ea typeface="+mn-ea"/>
              <a:cs typeface="+mn-cs"/>
            </a:rPr>
            <a:t>Samverkar er diabetesmottagning med både primärvård och hemsjukvård avseende allvarliga fotproblem?</a:t>
          </a:r>
          <a:endParaRPr lang="sv-SE" sz="800" b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2.11 Samverkan</a:t>
          </a:r>
          <a:r>
            <a:rPr lang="sv-SE" sz="1000" b="1" baseline="0"/>
            <a:t> avseende allvarliga fotproblem</a:t>
          </a:r>
          <a:endParaRPr lang="sv-SE" sz="1000" b="1"/>
        </a:p>
      </cdr:txBody>
    </cdr:sp>
  </cdr:relSizeAnchor>
  <cdr:relSizeAnchor xmlns:cdr="http://schemas.openxmlformats.org/drawingml/2006/chartDrawing">
    <cdr:from>
      <cdr:x>0</cdr:x>
      <cdr:y>0.91544</cdr:y>
    </cdr:from>
    <cdr:to>
      <cdr:x>0.48534</cdr:x>
      <cdr:y>0.98616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2620230"/>
          <a:ext cx="2237466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Socialstyrelsens enkät, maj 2014.</a:t>
          </a: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</cdr:x>
      <cdr:y>0.9317</cdr:y>
    </cdr:from>
    <cdr:to>
      <cdr:x>0.48534</cdr:x>
      <cdr:y>0.98107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820449"/>
          <a:ext cx="2616541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 - Nationella diabetesregistret.</a:t>
          </a:r>
        </a:p>
      </cdr:txBody>
    </cdr:sp>
  </cdr:relSizeAnchor>
  <cdr:relSizeAnchor xmlns:cdr="http://schemas.openxmlformats.org/drawingml/2006/chartDrawing">
    <cdr:from>
      <cdr:x>0.00888</cdr:x>
      <cdr:y>0.05923</cdr:y>
    </cdr:from>
    <cdr:to>
      <cdr:x>0.97997</cdr:x>
      <cdr:y>0.16664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317" y="197834"/>
          <a:ext cx="4408992" cy="3587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 eaLnBrk="1" fontAlgn="auto" latinLnBrk="0" hangingPunct="1"/>
          <a:r>
            <a:rPr lang="sv-SE" sz="800" b="0" i="0" baseline="0">
              <a:effectLst/>
              <a:latin typeface="Century Gothic" panose="020B0502020202020204" pitchFamily="34" charset="0"/>
              <a:ea typeface="+mn-ea"/>
              <a:cs typeface="+mn-cs"/>
            </a:rPr>
            <a:t>Andel HbA1c &lt; 52 mmol/mol för personer med typ 1-diabetes vid medicinkliniker, år 2013. Åldersstandardiserade värden.</a:t>
          </a:r>
          <a:endParaRPr lang="sv-SE" sz="800">
            <a:effectLst/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>
              <a:effectLst/>
              <a:latin typeface="Century Gothic" panose="020B0502020202020204" pitchFamily="34" charset="0"/>
              <a:ea typeface="+mn-ea"/>
              <a:cs typeface="+mn-cs"/>
            </a:rPr>
            <a:t>Diagram B1.5</a:t>
          </a:r>
          <a:r>
            <a:rPr lang="sv-SE" sz="1000" b="1" baseline="0">
              <a:effectLst/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sv-SE" sz="1000" b="1">
              <a:effectLst/>
              <a:latin typeface="Century Gothic" panose="020B0502020202020204" pitchFamily="34" charset="0"/>
              <a:ea typeface="+mn-ea"/>
              <a:cs typeface="+mn-cs"/>
            </a:rPr>
            <a:t>HbA1c under 52 mmol/mol </a:t>
          </a:r>
          <a:endParaRPr lang="sv-SE" sz="800">
            <a:effectLst/>
            <a:latin typeface="Century Gothic" panose="020B0502020202020204" pitchFamily="34" charset="0"/>
          </a:endParaRP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</cdr:x>
      <cdr:y>0.93567</cdr:y>
    </cdr:from>
    <cdr:to>
      <cdr:x>0.476</cdr:x>
      <cdr:y>0.9935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0" y="3275255"/>
          <a:ext cx="2235213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 - Nationella diabetesregistret.</a:t>
          </a:r>
        </a:p>
      </cdr:txBody>
    </cdr:sp>
  </cdr:relSizeAnchor>
  <cdr:relSizeAnchor xmlns:cdr="http://schemas.openxmlformats.org/drawingml/2006/chartDrawing">
    <cdr:from>
      <cdr:x>0.00888</cdr:x>
      <cdr:y>0.07996</cdr:y>
    </cdr:from>
    <cdr:to>
      <cdr:x>0.97997</cdr:x>
      <cdr:y>0.19184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39648" y="279895"/>
          <a:ext cx="4335765" cy="391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sv-SE" sz="800" b="0" i="0" baseline="0">
              <a:effectLst/>
              <a:latin typeface="+mn-lt"/>
              <a:ea typeface="+mn-ea"/>
              <a:cs typeface="+mn-cs"/>
            </a:rPr>
            <a:t>Andel HbA1c &gt; 70 mmol/mol för personer med diabetes vid medicinkliniker och i primärvården. </a:t>
          </a:r>
          <a:endParaRPr lang="sv-SE" sz="400">
            <a:effectLst/>
          </a:endParaRP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27994" y="-2127513"/>
          <a:ext cx="4436691" cy="250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>
              <a:effectLst/>
              <a:latin typeface="+mn-lt"/>
              <a:ea typeface="+mn-ea"/>
              <a:cs typeface="+mn-cs"/>
            </a:rPr>
            <a:t>Diagram B2.1. HbA1c över 70 mmol/mol</a:t>
          </a:r>
          <a:endParaRPr lang="sv-SE" sz="800">
            <a:effectLst/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</cdr:x>
      <cdr:y>0.94554</cdr:y>
    </cdr:from>
    <cdr:to>
      <cdr:x>0.48534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520757"/>
          <a:ext cx="2203565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 - Nationella diabetesregistret. </a:t>
          </a:r>
        </a:p>
      </cdr:txBody>
    </cdr:sp>
  </cdr:relSizeAnchor>
  <cdr:relSizeAnchor xmlns:cdr="http://schemas.openxmlformats.org/drawingml/2006/chartDrawing">
    <cdr:from>
      <cdr:x>0.00361</cdr:x>
      <cdr:y>0.06158</cdr:y>
    </cdr:from>
    <cdr:to>
      <cdr:x>0.9747</cdr:x>
      <cdr:y>0.16675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19538" y="240965"/>
          <a:ext cx="5261499" cy="411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800" b="0" i="0" baseline="0">
              <a:effectLst/>
              <a:latin typeface="+mn-lt"/>
              <a:ea typeface="+mn-ea"/>
              <a:cs typeface="+mn-cs"/>
            </a:rPr>
            <a:t>Andel HbA1c &gt; 70 mmol/mol för personer med diabetes i primärvården, år 2013. </a:t>
          </a:r>
          <a:r>
            <a:rPr lang="sv-SE" sz="800" b="0" baseline="0"/>
            <a:t>Åldersstandardiserade värden.</a:t>
          </a:r>
          <a:endParaRPr lang="sv-SE" sz="800" b="0"/>
        </a:p>
        <a:p xmlns:a="http://schemas.openxmlformats.org/drawingml/2006/main">
          <a:pPr rtl="0"/>
          <a:endParaRPr lang="sv-SE" sz="800" b="0">
            <a:effectLst/>
          </a:endParaRP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dirty="0"/>
            <a:t>Diagram B2.3 HbA1c över 70 </a:t>
          </a:r>
          <a:r>
            <a:rPr lang="sv-SE" sz="1000" b="1" dirty="0" err="1"/>
            <a:t>mmol</a:t>
          </a:r>
          <a:r>
            <a:rPr lang="sv-SE" sz="1000" b="1" dirty="0"/>
            <a:t>/mol</a:t>
          </a: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</cdr:x>
      <cdr:y>0.9317</cdr:y>
    </cdr:from>
    <cdr:to>
      <cdr:x>0.48534</cdr:x>
      <cdr:y>0.98837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327916"/>
          <a:ext cx="2205106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 - Nationella diabetesregistret.</a:t>
          </a:r>
        </a:p>
      </cdr:txBody>
    </cdr:sp>
  </cdr:relSizeAnchor>
  <cdr:relSizeAnchor xmlns:cdr="http://schemas.openxmlformats.org/drawingml/2006/chartDrawing">
    <cdr:from>
      <cdr:x>0.00888</cdr:x>
      <cdr:y>0.06038</cdr:y>
    </cdr:from>
    <cdr:to>
      <cdr:x>0.97997</cdr:x>
      <cdr:y>0.17147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346" y="215661"/>
          <a:ext cx="4412074" cy="396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800" b="0" i="0" baseline="0">
              <a:effectLst/>
              <a:latin typeface="+mn-lt"/>
              <a:ea typeface="+mn-ea"/>
              <a:cs typeface="+mn-cs"/>
            </a:rPr>
            <a:t>Andel HbA1c &gt; 70 mmol/mol för personer med typ 1-diabetes vid medicinkliniker, år 2013. </a:t>
          </a:r>
          <a:r>
            <a:rPr lang="sv-SE" sz="800" b="0" baseline="0"/>
            <a:t>Åldersstandardiserade värden.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dirty="0"/>
            <a:t>Diagram B2.5 HbA1c över 70 </a:t>
          </a:r>
          <a:r>
            <a:rPr lang="sv-SE" sz="1000" b="1" dirty="0" err="1"/>
            <a:t>mmol</a:t>
          </a:r>
          <a:r>
            <a:rPr lang="sv-SE" sz="1000" b="1" dirty="0"/>
            <a:t>/mol</a:t>
          </a: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0.99986</cdr:x>
      <cdr:y>0.06904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0" y="0"/>
          <a:ext cx="4668508" cy="288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dirty="0">
              <a:effectLst/>
              <a:latin typeface="Century Gothic" panose="020B0502020202020204" pitchFamily="34" charset="0"/>
              <a:ea typeface="+mn-ea"/>
              <a:cs typeface="+mn-cs"/>
            </a:rPr>
            <a:t>Diagram </a:t>
          </a:r>
          <a:r>
            <a:rPr lang="sv-SE" sz="1000" b="1" dirty="0" smtClean="0">
              <a:effectLst/>
              <a:latin typeface="Century Gothic" panose="020B0502020202020204" pitchFamily="34" charset="0"/>
              <a:ea typeface="+mn-ea"/>
              <a:cs typeface="+mn-cs"/>
            </a:rPr>
            <a:t>B2.8 </a:t>
          </a:r>
          <a:r>
            <a:rPr lang="sv-SE" sz="1000" b="1" dirty="0">
              <a:effectLst/>
              <a:latin typeface="Century Gothic" panose="020B0502020202020204" pitchFamily="34" charset="0"/>
              <a:ea typeface="+mn-ea"/>
              <a:cs typeface="+mn-cs"/>
            </a:rPr>
            <a:t>HbA1c &gt; 70 mmol/mol, typ 1-diabetes</a:t>
          </a:r>
          <a:endParaRPr lang="sv-SE" sz="800" b="1" dirty="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0.95757</cdr:y>
    </cdr:from>
    <cdr:to>
      <cdr:x>1</cdr:x>
      <cdr:y>1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0" y="4003092"/>
          <a:ext cx="4685704" cy="177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t>Källa:</a:t>
          </a:r>
          <a:r>
            <a:rPr lang="sv-SE" sz="700" b="0" i="0" u="none" strike="noStrike" baseline="0">
              <a:solidFill>
                <a:srgbClr val="000000"/>
              </a:solidFill>
              <a:latin typeface="Century Gothic" pitchFamily="34" charset="0"/>
            </a:rPr>
            <a:t> NDR - Nationella diabetesregistret.</a:t>
          </a:r>
          <a:endParaRPr lang="sv-SE" sz="700" i="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0.15771</cdr:x>
      <cdr:y>0.15608</cdr:y>
    </cdr:from>
    <cdr:to>
      <cdr:x>0.21258</cdr:x>
      <cdr:y>0.18228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739002" y="652486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18000" rtlCol="0" anchor="ctr"/>
        <a:lstStyle xmlns:a="http://schemas.openxmlformats.org/drawingml/2006/main"/>
        <a:p xmlns:a="http://schemas.openxmlformats.org/drawingml/2006/main">
          <a:pPr algn="r"/>
          <a:fld id="{1C873F01-BF77-46DB-96AE-9AD19CFB11A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23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0.15781</cdr:x>
      <cdr:y>0.18698</cdr:y>
    </cdr:from>
    <cdr:to>
      <cdr:x>0.21268</cdr:x>
      <cdr:y>0.21318</cdr:y>
    </cdr:to>
    <cdr:sp macro="" textlink="">
      <cdr:nvSpPr>
        <cdr:cNvPr id="8" name="textruta 1"/>
        <cdr:cNvSpPr txBox="1"/>
      </cdr:nvSpPr>
      <cdr:spPr>
        <a:xfrm xmlns:a="http://schemas.openxmlformats.org/drawingml/2006/main">
          <a:off x="739470" y="781662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FC66715-FA85-4E36-BB15-18A7F627120B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26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0.21802</cdr:y>
    </cdr:from>
    <cdr:to>
      <cdr:x>0.21248</cdr:x>
      <cdr:y>0.24422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738533" y="911424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2986A64-1614-4605-A2F9-1649665599C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26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0.24824</cdr:y>
    </cdr:from>
    <cdr:to>
      <cdr:x>0.21197</cdr:x>
      <cdr:y>0.27444</cdr:y>
    </cdr:to>
    <cdr:sp macro="" textlink="">
      <cdr:nvSpPr>
        <cdr:cNvPr id="10" name="textruta 1"/>
        <cdr:cNvSpPr txBox="1"/>
      </cdr:nvSpPr>
      <cdr:spPr>
        <a:xfrm xmlns:a="http://schemas.openxmlformats.org/drawingml/2006/main">
          <a:off x="736143" y="1037757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B5DF2CF-2C96-4518-8F3A-15BADCD4205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27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0.27903</cdr:y>
    </cdr:from>
    <cdr:to>
      <cdr:x>0.21197</cdr:x>
      <cdr:y>0.30523</cdr:y>
    </cdr:to>
    <cdr:sp macro="" textlink="">
      <cdr:nvSpPr>
        <cdr:cNvPr id="11" name="textruta 1"/>
        <cdr:cNvSpPr txBox="1"/>
      </cdr:nvSpPr>
      <cdr:spPr>
        <a:xfrm xmlns:a="http://schemas.openxmlformats.org/drawingml/2006/main">
          <a:off x="736143" y="1166474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2A6C8CD-DE5B-40CD-A3AC-4D38C7F88FC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28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0.30925</cdr:y>
    </cdr:from>
    <cdr:to>
      <cdr:x>0.21248</cdr:x>
      <cdr:y>0.33546</cdr:y>
    </cdr:to>
    <cdr:sp macro="" textlink="">
      <cdr:nvSpPr>
        <cdr:cNvPr id="12" name="textruta 1"/>
        <cdr:cNvSpPr txBox="1"/>
      </cdr:nvSpPr>
      <cdr:spPr>
        <a:xfrm xmlns:a="http://schemas.openxmlformats.org/drawingml/2006/main">
          <a:off x="738533" y="1292807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8AAA321E-057E-4939-8B43-86B3CE43E4C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29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0.15738</cdr:x>
      <cdr:y>0.3396</cdr:y>
    </cdr:from>
    <cdr:to>
      <cdr:x>0.21225</cdr:x>
      <cdr:y>0.36581</cdr:y>
    </cdr:to>
    <cdr:sp macro="" textlink="">
      <cdr:nvSpPr>
        <cdr:cNvPr id="13" name="textruta 1"/>
        <cdr:cNvSpPr txBox="1"/>
      </cdr:nvSpPr>
      <cdr:spPr>
        <a:xfrm xmlns:a="http://schemas.openxmlformats.org/drawingml/2006/main">
          <a:off x="737455" y="1419684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874E42C-DD76-4AF8-87F1-C98CE1053BA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29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0.37026</cdr:y>
    </cdr:from>
    <cdr:to>
      <cdr:x>0.21248</cdr:x>
      <cdr:y>0.39647</cdr:y>
    </cdr:to>
    <cdr:sp macro="" textlink="">
      <cdr:nvSpPr>
        <cdr:cNvPr id="14" name="textruta 1"/>
        <cdr:cNvSpPr txBox="1"/>
      </cdr:nvSpPr>
      <cdr:spPr>
        <a:xfrm xmlns:a="http://schemas.openxmlformats.org/drawingml/2006/main">
          <a:off x="738533" y="1547857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BCE3290-31CA-40B6-94D2-9E4D9269167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29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0.40163</cdr:y>
    </cdr:from>
    <cdr:to>
      <cdr:x>0.21248</cdr:x>
      <cdr:y>0.42783</cdr:y>
    </cdr:to>
    <cdr:sp macro="" textlink="">
      <cdr:nvSpPr>
        <cdr:cNvPr id="15" name="textruta 1"/>
        <cdr:cNvSpPr txBox="1"/>
      </cdr:nvSpPr>
      <cdr:spPr>
        <a:xfrm xmlns:a="http://schemas.openxmlformats.org/drawingml/2006/main">
          <a:off x="738533" y="1678998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5641242-09E3-4989-82BF-E5EDAA4F276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30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0.43185</cdr:y>
    </cdr:from>
    <cdr:to>
      <cdr:x>0.21197</cdr:x>
      <cdr:y>0.45805</cdr:y>
    </cdr:to>
    <cdr:sp macro="" textlink="">
      <cdr:nvSpPr>
        <cdr:cNvPr id="16" name="textruta 1"/>
        <cdr:cNvSpPr txBox="1"/>
      </cdr:nvSpPr>
      <cdr:spPr>
        <a:xfrm xmlns:a="http://schemas.openxmlformats.org/drawingml/2006/main">
          <a:off x="736143" y="1805332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E3FD726-DE97-4CB7-8816-F896D94AB9F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30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0.46264</cdr:y>
    </cdr:from>
    <cdr:to>
      <cdr:x>0.21146</cdr:x>
      <cdr:y>0.48885</cdr:y>
    </cdr:to>
    <cdr:sp macro="" textlink="">
      <cdr:nvSpPr>
        <cdr:cNvPr id="17" name="textruta 1"/>
        <cdr:cNvSpPr txBox="1"/>
      </cdr:nvSpPr>
      <cdr:spPr>
        <a:xfrm xmlns:a="http://schemas.openxmlformats.org/drawingml/2006/main">
          <a:off x="733754" y="1934048"/>
          <a:ext cx="257104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7368452-A6CA-413B-B126-794C71ED0C2D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30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0.49229</cdr:y>
    </cdr:from>
    <cdr:to>
      <cdr:x>0.21197</cdr:x>
      <cdr:y>0.5185</cdr:y>
    </cdr:to>
    <cdr:sp macro="" textlink="">
      <cdr:nvSpPr>
        <cdr:cNvPr id="18" name="textruta 1"/>
        <cdr:cNvSpPr txBox="1"/>
      </cdr:nvSpPr>
      <cdr:spPr>
        <a:xfrm xmlns:a="http://schemas.openxmlformats.org/drawingml/2006/main">
          <a:off x="736143" y="2057999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E231781-974C-490B-A6BD-29FD0158B418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30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0.52308</cdr:y>
    </cdr:from>
    <cdr:to>
      <cdr:x>0.21146</cdr:x>
      <cdr:y>0.54929</cdr:y>
    </cdr:to>
    <cdr:sp macro="" textlink="">
      <cdr:nvSpPr>
        <cdr:cNvPr id="19" name="textruta 1"/>
        <cdr:cNvSpPr txBox="1"/>
      </cdr:nvSpPr>
      <cdr:spPr>
        <a:xfrm xmlns:a="http://schemas.openxmlformats.org/drawingml/2006/main">
          <a:off x="733754" y="2186715"/>
          <a:ext cx="257104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891D213-931D-4B2E-838C-8413203C65A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30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0.55331</cdr:y>
    </cdr:from>
    <cdr:to>
      <cdr:x>0.21146</cdr:x>
      <cdr:y>0.57951</cdr:y>
    </cdr:to>
    <cdr:sp macro="" textlink="">
      <cdr:nvSpPr>
        <cdr:cNvPr id="20" name="textruta 1"/>
        <cdr:cNvSpPr txBox="1"/>
      </cdr:nvSpPr>
      <cdr:spPr>
        <a:xfrm xmlns:a="http://schemas.openxmlformats.org/drawingml/2006/main">
          <a:off x="733754" y="2313090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227C71E-6B35-4979-ACF2-1BFF057F0B7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31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0.58524</cdr:y>
    </cdr:from>
    <cdr:to>
      <cdr:x>0.21146</cdr:x>
      <cdr:y>0.61144</cdr:y>
    </cdr:to>
    <cdr:sp macro="" textlink="">
      <cdr:nvSpPr>
        <cdr:cNvPr id="21" name="textruta 1"/>
        <cdr:cNvSpPr txBox="1"/>
      </cdr:nvSpPr>
      <cdr:spPr>
        <a:xfrm xmlns:a="http://schemas.openxmlformats.org/drawingml/2006/main">
          <a:off x="733754" y="2446572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AEE0EDF-DF06-4E3A-895B-09DBA1D1CF9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31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0.61546</cdr:y>
    </cdr:from>
    <cdr:to>
      <cdr:x>0.21197</cdr:x>
      <cdr:y>0.64167</cdr:y>
    </cdr:to>
    <cdr:sp macro="" textlink="">
      <cdr:nvSpPr>
        <cdr:cNvPr id="22" name="textruta 1"/>
        <cdr:cNvSpPr txBox="1"/>
      </cdr:nvSpPr>
      <cdr:spPr>
        <a:xfrm xmlns:a="http://schemas.openxmlformats.org/drawingml/2006/main">
          <a:off x="736143" y="2572906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C41C978-50D0-4B97-89E1-1A212D46D69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32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0.15739</cdr:x>
      <cdr:y>0.64689</cdr:y>
    </cdr:from>
    <cdr:to>
      <cdr:x>0.21232</cdr:x>
      <cdr:y>0.67309</cdr:y>
    </cdr:to>
    <cdr:sp macro="" textlink="">
      <cdr:nvSpPr>
        <cdr:cNvPr id="23" name="textruta 1"/>
        <cdr:cNvSpPr txBox="1"/>
      </cdr:nvSpPr>
      <cdr:spPr>
        <a:xfrm xmlns:a="http://schemas.openxmlformats.org/drawingml/2006/main">
          <a:off x="737502" y="2704298"/>
          <a:ext cx="257386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A61C73D-2012-4F5E-AD14-D38CDD7F534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32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0.15806</cdr:x>
      <cdr:y>0.67765</cdr:y>
    </cdr:from>
    <cdr:to>
      <cdr:x>0.21284</cdr:x>
      <cdr:y>0.70385</cdr:y>
    </cdr:to>
    <cdr:sp macro="" textlink="">
      <cdr:nvSpPr>
        <cdr:cNvPr id="24" name="textruta 1"/>
        <cdr:cNvSpPr txBox="1"/>
      </cdr:nvSpPr>
      <cdr:spPr>
        <a:xfrm xmlns:a="http://schemas.openxmlformats.org/drawingml/2006/main">
          <a:off x="740642" y="2832889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27CCC2E-E5FA-438E-941D-4EED4438127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32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0.70784</cdr:y>
    </cdr:from>
    <cdr:to>
      <cdr:x>0.21224</cdr:x>
      <cdr:y>0.73404</cdr:y>
    </cdr:to>
    <cdr:sp macro="" textlink="">
      <cdr:nvSpPr>
        <cdr:cNvPr id="25" name="textruta 1"/>
        <cdr:cNvSpPr txBox="1"/>
      </cdr:nvSpPr>
      <cdr:spPr>
        <a:xfrm xmlns:a="http://schemas.openxmlformats.org/drawingml/2006/main">
          <a:off x="737830" y="2959097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70813B2-467A-408D-9AFD-9553CE7D62D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33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0.15806</cdr:x>
      <cdr:y>0.7387</cdr:y>
    </cdr:from>
    <cdr:to>
      <cdr:x>0.21284</cdr:x>
      <cdr:y>0.7649</cdr:y>
    </cdr:to>
    <cdr:sp macro="" textlink="">
      <cdr:nvSpPr>
        <cdr:cNvPr id="26" name="textruta 1"/>
        <cdr:cNvSpPr txBox="1"/>
      </cdr:nvSpPr>
      <cdr:spPr>
        <a:xfrm xmlns:a="http://schemas.openxmlformats.org/drawingml/2006/main">
          <a:off x="740642" y="3088106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D96AF54-0B9F-4172-A9B1-9FE94872EAD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33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0.77023</cdr:y>
    </cdr:from>
    <cdr:to>
      <cdr:x>0.21224</cdr:x>
      <cdr:y>0.79643</cdr:y>
    </cdr:to>
    <cdr:sp macro="" textlink="">
      <cdr:nvSpPr>
        <cdr:cNvPr id="27" name="textruta 1"/>
        <cdr:cNvSpPr txBox="1"/>
      </cdr:nvSpPr>
      <cdr:spPr>
        <a:xfrm xmlns:a="http://schemas.openxmlformats.org/drawingml/2006/main">
          <a:off x="737830" y="3219916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E80FED8-DAD6-4441-84BC-9CFDF790E74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34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0.80041</cdr:y>
    </cdr:from>
    <cdr:to>
      <cdr:x>0.21224</cdr:x>
      <cdr:y>0.82662</cdr:y>
    </cdr:to>
    <cdr:sp macro="" textlink="">
      <cdr:nvSpPr>
        <cdr:cNvPr id="28" name="textruta 1"/>
        <cdr:cNvSpPr txBox="1"/>
      </cdr:nvSpPr>
      <cdr:spPr>
        <a:xfrm xmlns:a="http://schemas.openxmlformats.org/drawingml/2006/main">
          <a:off x="737830" y="3346082"/>
          <a:ext cx="256683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093946F-7C2F-4676-8849-2AD880744835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35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0.46148</cdr:x>
      <cdr:y>0.89596</cdr:y>
    </cdr:from>
    <cdr:to>
      <cdr:x>1</cdr:x>
      <cdr:y>0.92771</cdr:y>
    </cdr:to>
    <cdr:sp macro="" textlink="">
      <cdr:nvSpPr>
        <cdr:cNvPr id="31" name="textruta 4"/>
        <cdr:cNvSpPr txBox="1"/>
      </cdr:nvSpPr>
      <cdr:spPr>
        <a:xfrm xmlns:a="http://schemas.openxmlformats.org/drawingml/2006/main">
          <a:off x="2102600" y="3750563"/>
          <a:ext cx="2453611" cy="132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t>Socialstyrelsens målnivå: </a:t>
          </a:r>
          <a:r>
            <a:rPr lang="sv-SE" sz="700" b="0" i="0" u="none" strike="noStrike">
              <a:solidFill>
                <a:srgbClr val="000000"/>
              </a:solidFill>
              <a:latin typeface="Century Gothic" pitchFamily="34" charset="0"/>
              <a:ea typeface="+mn-ea"/>
              <a:cs typeface="+mn-cs"/>
            </a:rPr>
            <a:t>&lt;</a:t>
          </a:r>
          <a:r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t>20 %</a:t>
          </a:r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0.92507</cdr:x>
      <cdr:y>0.15598</cdr:y>
    </cdr:from>
    <cdr:to>
      <cdr:x>0.99282</cdr:x>
      <cdr:y>0.18314</cdr:y>
    </cdr:to>
    <cdr:sp macro="" textlink="">
      <cdr:nvSpPr>
        <cdr:cNvPr id="37" name="textruta 1"/>
        <cdr:cNvSpPr txBox="1"/>
      </cdr:nvSpPr>
      <cdr:spPr>
        <a:xfrm xmlns:a="http://schemas.openxmlformats.org/drawingml/2006/main">
          <a:off x="4313201" y="650805"/>
          <a:ext cx="315889" cy="113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CB5FF452-A3FD-4AC5-AEEC-58F44B18F5EF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0.18551</cdr:y>
    </cdr:from>
    <cdr:to>
      <cdr:x>0.99246</cdr:x>
      <cdr:y>0.21268</cdr:y>
    </cdr:to>
    <cdr:sp macro="" textlink="">
      <cdr:nvSpPr>
        <cdr:cNvPr id="40" name="textruta 1"/>
        <cdr:cNvSpPr txBox="1"/>
      </cdr:nvSpPr>
      <cdr:spPr>
        <a:xfrm xmlns:a="http://schemas.openxmlformats.org/drawingml/2006/main">
          <a:off x="4313237" y="775381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54C3166B-37A3-4758-81D5-0964BFCF667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381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0.21563</cdr:y>
    </cdr:from>
    <cdr:to>
      <cdr:x>0.99246</cdr:x>
      <cdr:y>0.24279</cdr:y>
    </cdr:to>
    <cdr:sp macro="" textlink="">
      <cdr:nvSpPr>
        <cdr:cNvPr id="41" name="textruta 1"/>
        <cdr:cNvSpPr txBox="1"/>
      </cdr:nvSpPr>
      <cdr:spPr>
        <a:xfrm xmlns:a="http://schemas.openxmlformats.org/drawingml/2006/main">
          <a:off x="4313237" y="90124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4A2F787-F57E-489B-AF35-86A9F5A9B56B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391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0.24656</cdr:y>
    </cdr:from>
    <cdr:to>
      <cdr:x>0.99246</cdr:x>
      <cdr:y>0.27372</cdr:y>
    </cdr:to>
    <cdr:sp macro="" textlink="">
      <cdr:nvSpPr>
        <cdr:cNvPr id="42" name="textruta 1"/>
        <cdr:cNvSpPr txBox="1"/>
      </cdr:nvSpPr>
      <cdr:spPr>
        <a:xfrm xmlns:a="http://schemas.openxmlformats.org/drawingml/2006/main">
          <a:off x="4313238" y="1030514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01FC7531-8D53-43AE-92E6-082E5A08A02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113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0.27748</cdr:y>
    </cdr:from>
    <cdr:to>
      <cdr:x>0.99246</cdr:x>
      <cdr:y>0.30465</cdr:y>
    </cdr:to>
    <cdr:sp macro="" textlink="">
      <cdr:nvSpPr>
        <cdr:cNvPr id="43" name="textruta 1"/>
        <cdr:cNvSpPr txBox="1"/>
      </cdr:nvSpPr>
      <cdr:spPr>
        <a:xfrm xmlns:a="http://schemas.openxmlformats.org/drawingml/2006/main">
          <a:off x="4313237" y="11597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6721C160-66DF-42BE-A3A6-ECD903AA253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84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0.3076</cdr:y>
    </cdr:from>
    <cdr:to>
      <cdr:x>0.99246</cdr:x>
      <cdr:y>0.33476</cdr:y>
    </cdr:to>
    <cdr:sp macro="" textlink="">
      <cdr:nvSpPr>
        <cdr:cNvPr id="44" name="textruta 1"/>
        <cdr:cNvSpPr txBox="1"/>
      </cdr:nvSpPr>
      <cdr:spPr>
        <a:xfrm xmlns:a="http://schemas.openxmlformats.org/drawingml/2006/main">
          <a:off x="4313237" y="128564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7F600E27-7CB2-4CE5-9E87-0D40B2B1047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74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0.33934</cdr:y>
    </cdr:from>
    <cdr:to>
      <cdr:x>0.99246</cdr:x>
      <cdr:y>0.3665</cdr:y>
    </cdr:to>
    <cdr:sp macro="" textlink="">
      <cdr:nvSpPr>
        <cdr:cNvPr id="45" name="textruta 1"/>
        <cdr:cNvSpPr txBox="1"/>
      </cdr:nvSpPr>
      <cdr:spPr>
        <a:xfrm xmlns:a="http://schemas.openxmlformats.org/drawingml/2006/main">
          <a:off x="4313237" y="141831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463B86E-59F7-48B2-94F3-55FCBF54951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3228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0.37001</cdr:y>
    </cdr:from>
    <cdr:to>
      <cdr:x>0.99216</cdr:x>
      <cdr:y>0.39718</cdr:y>
    </cdr:to>
    <cdr:sp macro="" textlink="">
      <cdr:nvSpPr>
        <cdr:cNvPr id="46" name="textruta 1"/>
        <cdr:cNvSpPr txBox="1"/>
      </cdr:nvSpPr>
      <cdr:spPr>
        <a:xfrm xmlns:a="http://schemas.openxmlformats.org/drawingml/2006/main">
          <a:off x="4313959" y="154593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6D90EDB8-65C3-494B-ABDB-7E92CA57D6D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0.40041</cdr:y>
    </cdr:from>
    <cdr:to>
      <cdr:x>0.99216</cdr:x>
      <cdr:y>0.42758</cdr:y>
    </cdr:to>
    <cdr:sp macro="" textlink="">
      <cdr:nvSpPr>
        <cdr:cNvPr id="47" name="textruta 1"/>
        <cdr:cNvSpPr txBox="1"/>
      </cdr:nvSpPr>
      <cdr:spPr>
        <a:xfrm xmlns:a="http://schemas.openxmlformats.org/drawingml/2006/main">
          <a:off x="4313959" y="167293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830513E2-4219-44A0-AE42-CB44AF9D63E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112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0.43149</cdr:y>
    </cdr:from>
    <cdr:to>
      <cdr:x>0.99216</cdr:x>
      <cdr:y>0.45867</cdr:y>
    </cdr:to>
    <cdr:sp macro="" textlink="">
      <cdr:nvSpPr>
        <cdr:cNvPr id="48" name="textruta 1"/>
        <cdr:cNvSpPr txBox="1"/>
      </cdr:nvSpPr>
      <cdr:spPr>
        <a:xfrm xmlns:a="http://schemas.openxmlformats.org/drawingml/2006/main">
          <a:off x="4313959" y="1802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C58CD11-7DA0-49CB-AF2A-6320B67653F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98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0.46189</cdr:y>
    </cdr:from>
    <cdr:to>
      <cdr:x>0.99216</cdr:x>
      <cdr:y>0.48906</cdr:y>
    </cdr:to>
    <cdr:sp macro="" textlink="">
      <cdr:nvSpPr>
        <cdr:cNvPr id="49" name="textruta 1"/>
        <cdr:cNvSpPr txBox="1"/>
      </cdr:nvSpPr>
      <cdr:spPr>
        <a:xfrm xmlns:a="http://schemas.openxmlformats.org/drawingml/2006/main">
          <a:off x="4313959" y="1929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A1B8667-9D52-43EA-BA0E-6EFB199C64A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75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0.49229</cdr:y>
    </cdr:from>
    <cdr:to>
      <cdr:x>0.99216</cdr:x>
      <cdr:y>0.51946</cdr:y>
    </cdr:to>
    <cdr:sp macro="" textlink="">
      <cdr:nvSpPr>
        <cdr:cNvPr id="50" name="textruta 1"/>
        <cdr:cNvSpPr txBox="1"/>
      </cdr:nvSpPr>
      <cdr:spPr>
        <a:xfrm xmlns:a="http://schemas.openxmlformats.org/drawingml/2006/main">
          <a:off x="4313959" y="2056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86CFEF6-3749-4FCB-8898-40986A617F3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78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0.52338</cdr:y>
    </cdr:from>
    <cdr:to>
      <cdr:x>0.99216</cdr:x>
      <cdr:y>0.55055</cdr:y>
    </cdr:to>
    <cdr:sp macro="" textlink="">
      <cdr:nvSpPr>
        <cdr:cNvPr id="51" name="textruta 1"/>
        <cdr:cNvSpPr txBox="1"/>
      </cdr:nvSpPr>
      <cdr:spPr>
        <a:xfrm xmlns:a="http://schemas.openxmlformats.org/drawingml/2006/main">
          <a:off x="4313959" y="2186710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7283441E-7A7D-45F5-9555-6820E22AB21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125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0.55377</cdr:y>
    </cdr:from>
    <cdr:to>
      <cdr:x>0.99216</cdr:x>
      <cdr:y>0.58094</cdr:y>
    </cdr:to>
    <cdr:sp macro="" textlink="">
      <cdr:nvSpPr>
        <cdr:cNvPr id="52" name="textruta 1"/>
        <cdr:cNvSpPr txBox="1"/>
      </cdr:nvSpPr>
      <cdr:spPr>
        <a:xfrm xmlns:a="http://schemas.openxmlformats.org/drawingml/2006/main">
          <a:off x="4313959" y="231370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30815CA-C37B-4DCE-91E3-A5226F1FE8D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98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0.58417</cdr:y>
    </cdr:from>
    <cdr:to>
      <cdr:x>0.99216</cdr:x>
      <cdr:y>0.61134</cdr:y>
    </cdr:to>
    <cdr:sp macro="" textlink="">
      <cdr:nvSpPr>
        <cdr:cNvPr id="53" name="textruta 1"/>
        <cdr:cNvSpPr txBox="1"/>
      </cdr:nvSpPr>
      <cdr:spPr>
        <a:xfrm xmlns:a="http://schemas.openxmlformats.org/drawingml/2006/main">
          <a:off x="4313959" y="244070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E6E16DC-B841-45D7-94BE-08687DEB7BF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445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0.61526</cdr:y>
    </cdr:from>
    <cdr:to>
      <cdr:x>0.99216</cdr:x>
      <cdr:y>0.64243</cdr:y>
    </cdr:to>
    <cdr:sp macro="" textlink="">
      <cdr:nvSpPr>
        <cdr:cNvPr id="54" name="textruta 1"/>
        <cdr:cNvSpPr txBox="1"/>
      </cdr:nvSpPr>
      <cdr:spPr>
        <a:xfrm xmlns:a="http://schemas.openxmlformats.org/drawingml/2006/main">
          <a:off x="4313959" y="2570596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8C8B4548-E05C-4B8D-AA63-5180B72BC438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171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0.64565</cdr:y>
    </cdr:from>
    <cdr:to>
      <cdr:x>0.99216</cdr:x>
      <cdr:y>0.67282</cdr:y>
    </cdr:to>
    <cdr:sp macro="" textlink="">
      <cdr:nvSpPr>
        <cdr:cNvPr id="55" name="textruta 1"/>
        <cdr:cNvSpPr txBox="1"/>
      </cdr:nvSpPr>
      <cdr:spPr>
        <a:xfrm xmlns:a="http://schemas.openxmlformats.org/drawingml/2006/main">
          <a:off x="4313959" y="2697595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662E1A2-E0E8-4C20-B549-CD9B699E3E2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138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0.67674</cdr:y>
    </cdr:from>
    <cdr:to>
      <cdr:x>0.99216</cdr:x>
      <cdr:y>0.70391</cdr:y>
    </cdr:to>
    <cdr:sp macro="" textlink="">
      <cdr:nvSpPr>
        <cdr:cNvPr id="56" name="textruta 1"/>
        <cdr:cNvSpPr txBox="1"/>
      </cdr:nvSpPr>
      <cdr:spPr>
        <a:xfrm xmlns:a="http://schemas.openxmlformats.org/drawingml/2006/main">
          <a:off x="4313959" y="2827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26263D7-CEE5-4882-ACF0-688818418ADF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174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0.70714</cdr:y>
    </cdr:from>
    <cdr:to>
      <cdr:x>0.99216</cdr:x>
      <cdr:y>0.73431</cdr:y>
    </cdr:to>
    <cdr:sp macro="" textlink="">
      <cdr:nvSpPr>
        <cdr:cNvPr id="57" name="textruta 1"/>
        <cdr:cNvSpPr txBox="1"/>
      </cdr:nvSpPr>
      <cdr:spPr>
        <a:xfrm xmlns:a="http://schemas.openxmlformats.org/drawingml/2006/main">
          <a:off x="4313959" y="2954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4C719747-5305-4EA0-A060-731019FD234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267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0.73753</cdr:y>
    </cdr:from>
    <cdr:to>
      <cdr:x>0.99216</cdr:x>
      <cdr:y>0.7647</cdr:y>
    </cdr:to>
    <cdr:sp macro="" textlink="">
      <cdr:nvSpPr>
        <cdr:cNvPr id="58" name="textruta 1"/>
        <cdr:cNvSpPr txBox="1"/>
      </cdr:nvSpPr>
      <cdr:spPr>
        <a:xfrm xmlns:a="http://schemas.openxmlformats.org/drawingml/2006/main">
          <a:off x="4313959" y="3081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35DD628-7CE8-4205-B6E9-606F4A88076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119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0.76862</cdr:y>
    </cdr:from>
    <cdr:to>
      <cdr:x>0.99216</cdr:x>
      <cdr:y>0.79579</cdr:y>
    </cdr:to>
    <cdr:sp macro="" textlink="">
      <cdr:nvSpPr>
        <cdr:cNvPr id="59" name="textruta 1"/>
        <cdr:cNvSpPr txBox="1"/>
      </cdr:nvSpPr>
      <cdr:spPr>
        <a:xfrm xmlns:a="http://schemas.openxmlformats.org/drawingml/2006/main">
          <a:off x="4313959" y="321136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03D3B2B6-B23C-4FE3-A215-0C204429AEC1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34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0.79902</cdr:y>
    </cdr:from>
    <cdr:to>
      <cdr:x>0.99216</cdr:x>
      <cdr:y>0.82619</cdr:y>
    </cdr:to>
    <cdr:sp macro="" textlink="">
      <cdr:nvSpPr>
        <cdr:cNvPr id="60" name="textruta 1"/>
        <cdr:cNvSpPr txBox="1"/>
      </cdr:nvSpPr>
      <cdr:spPr>
        <a:xfrm xmlns:a="http://schemas.openxmlformats.org/drawingml/2006/main">
          <a:off x="4313959" y="333836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510789C-84B3-49B6-8361-633575FF7005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175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0.57116</cdr:x>
      <cdr:y>0.12414</cdr:y>
    </cdr:from>
    <cdr:to>
      <cdr:x>1</cdr:x>
      <cdr:y>0.15224</cdr:y>
    </cdr:to>
    <cdr:sp macro="" textlink="">
      <cdr:nvSpPr>
        <cdr:cNvPr id="7" name="textruta 6"/>
        <cdr:cNvSpPr txBox="1"/>
      </cdr:nvSpPr>
      <cdr:spPr>
        <a:xfrm xmlns:a="http://schemas.openxmlformats.org/drawingml/2006/main">
          <a:off x="2592858" y="518948"/>
          <a:ext cx="1946742" cy="117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r"/>
          <a:fld id="{05DBE646-2AB7-4C47-9634-FCA084A6C73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Antal patienter kvar till målnivå för 1 år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0.40731</cdr:x>
      <cdr:y>0.90406</cdr:y>
    </cdr:from>
    <cdr:to>
      <cdr:x>0.47056</cdr:x>
      <cdr:y>0.92299</cdr:y>
    </cdr:to>
    <cdr:sp macro="" textlink="">
      <cdr:nvSpPr>
        <cdr:cNvPr id="61" name="Rektangel 60"/>
        <cdr:cNvSpPr/>
      </cdr:nvSpPr>
      <cdr:spPr>
        <a:xfrm xmlns:a="http://schemas.openxmlformats.org/drawingml/2006/main">
          <a:off x="1908533" y="3779375"/>
          <a:ext cx="296388" cy="791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0.0018</cdr:x>
      <cdr:y>0.0579</cdr:y>
    </cdr:from>
    <cdr:to>
      <cdr:x>0.99939</cdr:x>
      <cdr:y>0.15412</cdr:y>
    </cdr:to>
    <cdr:sp macro="" textlink="">
      <cdr:nvSpPr>
        <cdr:cNvPr id="29" name="textruta 28"/>
        <cdr:cNvSpPr txBox="1"/>
      </cdr:nvSpPr>
      <cdr:spPr>
        <a:xfrm xmlns:a="http://schemas.openxmlformats.org/drawingml/2006/main">
          <a:off x="8172" y="241539"/>
          <a:ext cx="4529323" cy="401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800">
              <a:effectLst/>
              <a:latin typeface="Century Gothic" panose="020B0502020202020204" pitchFamily="34" charset="0"/>
              <a:ea typeface="+mn-ea"/>
              <a:cs typeface="+mn-cs"/>
            </a:rPr>
            <a:t>Andel personer med typ 1-diabetes som har HbA1c &gt;70 mmol/mol, år 2013.</a:t>
          </a:r>
        </a:p>
        <a:p xmlns:a="http://schemas.openxmlformats.org/drawingml/2006/main">
          <a:endParaRPr lang="sv-SE" sz="800"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0.42596</cdr:x>
      <cdr:y>0.90424</cdr:y>
    </cdr:from>
    <cdr:to>
      <cdr:x>0.42596</cdr:x>
      <cdr:y>0.92144</cdr:y>
    </cdr:to>
    <cdr:cxnSp macro="">
      <cdr:nvCxnSpPr>
        <cdr:cNvPr id="64" name="Rak 63"/>
        <cdr:cNvCxnSpPr/>
      </cdr:nvCxnSpPr>
      <cdr:spPr>
        <a:xfrm xmlns:a="http://schemas.openxmlformats.org/drawingml/2006/main">
          <a:off x="1940743" y="3785225"/>
          <a:ext cx="0" cy="7200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47626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0.40215</cdr:x>
      <cdr:y>0.90563</cdr:y>
    </cdr:from>
    <cdr:to>
      <cdr:x>0.42719</cdr:x>
      <cdr:y>0.92469</cdr:y>
    </cdr:to>
    <cdr:sp macro="" textlink="">
      <cdr:nvSpPr>
        <cdr:cNvPr id="65" name="Rektangel 64"/>
        <cdr:cNvSpPr/>
      </cdr:nvSpPr>
      <cdr:spPr>
        <a:xfrm xmlns:a="http://schemas.openxmlformats.org/drawingml/2006/main" flipH="1">
          <a:off x="1832273" y="3791064"/>
          <a:ext cx="114114" cy="79776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accent1">
                <a:lumMod val="43000"/>
                <a:alpha val="67000"/>
              </a:schemeClr>
            </a:gs>
            <a:gs pos="50000">
              <a:srgbClr val="6F92A2">
                <a:lumMod val="90000"/>
                <a:alpha val="25000"/>
              </a:srgbClr>
            </a:gs>
            <a:gs pos="100000">
              <a:srgbClr val="EDF2F4">
                <a:alpha val="0"/>
              </a:srgbClr>
            </a:gs>
          </a:gsLst>
          <a:lin ang="0" scaled="0"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0.99986</cdr:x>
      <cdr:y>0.06904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0" y="0"/>
          <a:ext cx="4668508" cy="288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000" b="1" dirty="0">
              <a:effectLst/>
              <a:latin typeface="Century Gothic" panose="020B0502020202020204" pitchFamily="34" charset="0"/>
              <a:ea typeface="+mn-ea"/>
              <a:cs typeface="+mn-cs"/>
            </a:rPr>
            <a:t>Diagram </a:t>
          </a:r>
          <a:r>
            <a:rPr lang="sv-SE" sz="1000" b="1" dirty="0" smtClean="0">
              <a:effectLst/>
              <a:latin typeface="Century Gothic" panose="020B0502020202020204" pitchFamily="34" charset="0"/>
              <a:ea typeface="+mn-ea"/>
              <a:cs typeface="+mn-cs"/>
            </a:rPr>
            <a:t>B2.9 HbA1c </a:t>
          </a:r>
          <a:r>
            <a:rPr lang="sv-SE" sz="1000" b="1" dirty="0">
              <a:effectLst/>
              <a:latin typeface="Century Gothic" panose="020B0502020202020204" pitchFamily="34" charset="0"/>
              <a:ea typeface="+mn-ea"/>
              <a:cs typeface="+mn-cs"/>
            </a:rPr>
            <a:t>&gt; 70 mmol/mol, typ 2-diabetes</a:t>
          </a:r>
          <a:endParaRPr lang="sv-SE" sz="1000" b="1" dirty="0">
            <a:latin typeface="Century Gothic" pitchFamily="34" charset="0"/>
          </a:endParaRPr>
        </a:p>
        <a:p xmlns:a="http://schemas.openxmlformats.org/drawingml/2006/main">
          <a:endParaRPr lang="sv-SE" sz="1000" b="1" dirty="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0.95757</cdr:y>
    </cdr:from>
    <cdr:to>
      <cdr:x>1</cdr:x>
      <cdr:y>1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0" y="4003092"/>
          <a:ext cx="4685704" cy="177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t>Källa:</a:t>
          </a:r>
          <a:r>
            <a:rPr lang="sv-SE" sz="700" b="0" i="0" u="none" strike="noStrike" baseline="0">
              <a:solidFill>
                <a:srgbClr val="000000"/>
              </a:solidFill>
              <a:latin typeface="Century Gothic" pitchFamily="34" charset="0"/>
            </a:rPr>
            <a:t> NDR - Nationella diabetesregistret.</a:t>
          </a:r>
          <a:endParaRPr lang="sv-SE" sz="700" i="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0.15771</cdr:x>
      <cdr:y>0.15608</cdr:y>
    </cdr:from>
    <cdr:to>
      <cdr:x>0.21258</cdr:x>
      <cdr:y>0.18228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739002" y="652486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18000" rtlCol="0" anchor="ctr"/>
        <a:lstStyle xmlns:a="http://schemas.openxmlformats.org/drawingml/2006/main"/>
        <a:p xmlns:a="http://schemas.openxmlformats.org/drawingml/2006/main">
          <a:pPr algn="r"/>
          <a:fld id="{1C873F01-BF77-46DB-96AE-9AD19CFB11A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0.15781</cdr:x>
      <cdr:y>0.18698</cdr:y>
    </cdr:from>
    <cdr:to>
      <cdr:x>0.21268</cdr:x>
      <cdr:y>0.21318</cdr:y>
    </cdr:to>
    <cdr:sp macro="" textlink="">
      <cdr:nvSpPr>
        <cdr:cNvPr id="8" name="textruta 1"/>
        <cdr:cNvSpPr txBox="1"/>
      </cdr:nvSpPr>
      <cdr:spPr>
        <a:xfrm xmlns:a="http://schemas.openxmlformats.org/drawingml/2006/main">
          <a:off x="739470" y="781662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FC66715-FA85-4E36-BB15-18A7F627120B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0.21802</cdr:y>
    </cdr:from>
    <cdr:to>
      <cdr:x>0.21248</cdr:x>
      <cdr:y>0.24422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738533" y="911424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2986A64-1614-4605-A2F9-1649665599C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0.24824</cdr:y>
    </cdr:from>
    <cdr:to>
      <cdr:x>0.21197</cdr:x>
      <cdr:y>0.27444</cdr:y>
    </cdr:to>
    <cdr:sp macro="" textlink="">
      <cdr:nvSpPr>
        <cdr:cNvPr id="10" name="textruta 1"/>
        <cdr:cNvSpPr txBox="1"/>
      </cdr:nvSpPr>
      <cdr:spPr>
        <a:xfrm xmlns:a="http://schemas.openxmlformats.org/drawingml/2006/main">
          <a:off x="736143" y="1037757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B5DF2CF-2C96-4518-8F3A-15BADCD4205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0.27903</cdr:y>
    </cdr:from>
    <cdr:to>
      <cdr:x>0.21197</cdr:x>
      <cdr:y>0.30523</cdr:y>
    </cdr:to>
    <cdr:sp macro="" textlink="">
      <cdr:nvSpPr>
        <cdr:cNvPr id="11" name="textruta 1"/>
        <cdr:cNvSpPr txBox="1"/>
      </cdr:nvSpPr>
      <cdr:spPr>
        <a:xfrm xmlns:a="http://schemas.openxmlformats.org/drawingml/2006/main">
          <a:off x="736143" y="1166474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2A6C8CD-DE5B-40CD-A3AC-4D38C7F88FC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0.30925</cdr:y>
    </cdr:from>
    <cdr:to>
      <cdr:x>0.21248</cdr:x>
      <cdr:y>0.33546</cdr:y>
    </cdr:to>
    <cdr:sp macro="" textlink="">
      <cdr:nvSpPr>
        <cdr:cNvPr id="12" name="textruta 1"/>
        <cdr:cNvSpPr txBox="1"/>
      </cdr:nvSpPr>
      <cdr:spPr>
        <a:xfrm xmlns:a="http://schemas.openxmlformats.org/drawingml/2006/main">
          <a:off x="738533" y="1292807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8AAA321E-057E-4939-8B43-86B3CE43E4C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0.15738</cdr:x>
      <cdr:y>0.3396</cdr:y>
    </cdr:from>
    <cdr:to>
      <cdr:x>0.21225</cdr:x>
      <cdr:y>0.36581</cdr:y>
    </cdr:to>
    <cdr:sp macro="" textlink="">
      <cdr:nvSpPr>
        <cdr:cNvPr id="13" name="textruta 1"/>
        <cdr:cNvSpPr txBox="1"/>
      </cdr:nvSpPr>
      <cdr:spPr>
        <a:xfrm xmlns:a="http://schemas.openxmlformats.org/drawingml/2006/main">
          <a:off x="737455" y="1419684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874E42C-DD76-4AF8-87F1-C98CE1053BA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0.37026</cdr:y>
    </cdr:from>
    <cdr:to>
      <cdr:x>0.21248</cdr:x>
      <cdr:y>0.39647</cdr:y>
    </cdr:to>
    <cdr:sp macro="" textlink="">
      <cdr:nvSpPr>
        <cdr:cNvPr id="14" name="textruta 1"/>
        <cdr:cNvSpPr txBox="1"/>
      </cdr:nvSpPr>
      <cdr:spPr>
        <a:xfrm xmlns:a="http://schemas.openxmlformats.org/drawingml/2006/main">
          <a:off x="738533" y="1547857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BCE3290-31CA-40B6-94D2-9E4D9269167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0.40163</cdr:y>
    </cdr:from>
    <cdr:to>
      <cdr:x>0.21248</cdr:x>
      <cdr:y>0.42783</cdr:y>
    </cdr:to>
    <cdr:sp macro="" textlink="">
      <cdr:nvSpPr>
        <cdr:cNvPr id="15" name="textruta 1"/>
        <cdr:cNvSpPr txBox="1"/>
      </cdr:nvSpPr>
      <cdr:spPr>
        <a:xfrm xmlns:a="http://schemas.openxmlformats.org/drawingml/2006/main">
          <a:off x="738533" y="1678998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5641242-09E3-4989-82BF-E5EDAA4F276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0.43185</cdr:y>
    </cdr:from>
    <cdr:to>
      <cdr:x>0.21197</cdr:x>
      <cdr:y>0.45805</cdr:y>
    </cdr:to>
    <cdr:sp macro="" textlink="">
      <cdr:nvSpPr>
        <cdr:cNvPr id="16" name="textruta 1"/>
        <cdr:cNvSpPr txBox="1"/>
      </cdr:nvSpPr>
      <cdr:spPr>
        <a:xfrm xmlns:a="http://schemas.openxmlformats.org/drawingml/2006/main">
          <a:off x="736143" y="1805332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E3FD726-DE97-4CB7-8816-F896D94AB9F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0.46264</cdr:y>
    </cdr:from>
    <cdr:to>
      <cdr:x>0.21146</cdr:x>
      <cdr:y>0.48885</cdr:y>
    </cdr:to>
    <cdr:sp macro="" textlink="">
      <cdr:nvSpPr>
        <cdr:cNvPr id="17" name="textruta 1"/>
        <cdr:cNvSpPr txBox="1"/>
      </cdr:nvSpPr>
      <cdr:spPr>
        <a:xfrm xmlns:a="http://schemas.openxmlformats.org/drawingml/2006/main">
          <a:off x="733754" y="1934048"/>
          <a:ext cx="257104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7368452-A6CA-413B-B126-794C71ED0C2D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0.49229</cdr:y>
    </cdr:from>
    <cdr:to>
      <cdr:x>0.21197</cdr:x>
      <cdr:y>0.5185</cdr:y>
    </cdr:to>
    <cdr:sp macro="" textlink="">
      <cdr:nvSpPr>
        <cdr:cNvPr id="18" name="textruta 1"/>
        <cdr:cNvSpPr txBox="1"/>
      </cdr:nvSpPr>
      <cdr:spPr>
        <a:xfrm xmlns:a="http://schemas.openxmlformats.org/drawingml/2006/main">
          <a:off x="736143" y="2057999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E231781-974C-490B-A6BD-29FD0158B418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0.52308</cdr:y>
    </cdr:from>
    <cdr:to>
      <cdr:x>0.21146</cdr:x>
      <cdr:y>0.54929</cdr:y>
    </cdr:to>
    <cdr:sp macro="" textlink="">
      <cdr:nvSpPr>
        <cdr:cNvPr id="19" name="textruta 1"/>
        <cdr:cNvSpPr txBox="1"/>
      </cdr:nvSpPr>
      <cdr:spPr>
        <a:xfrm xmlns:a="http://schemas.openxmlformats.org/drawingml/2006/main">
          <a:off x="733754" y="2186715"/>
          <a:ext cx="257104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891D213-931D-4B2E-838C-8413203C65A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0.55331</cdr:y>
    </cdr:from>
    <cdr:to>
      <cdr:x>0.21146</cdr:x>
      <cdr:y>0.57951</cdr:y>
    </cdr:to>
    <cdr:sp macro="" textlink="">
      <cdr:nvSpPr>
        <cdr:cNvPr id="20" name="textruta 1"/>
        <cdr:cNvSpPr txBox="1"/>
      </cdr:nvSpPr>
      <cdr:spPr>
        <a:xfrm xmlns:a="http://schemas.openxmlformats.org/drawingml/2006/main">
          <a:off x="733754" y="2313090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227C71E-6B35-4979-ACF2-1BFF057F0B7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0.58524</cdr:y>
    </cdr:from>
    <cdr:to>
      <cdr:x>0.21146</cdr:x>
      <cdr:y>0.61144</cdr:y>
    </cdr:to>
    <cdr:sp macro="" textlink="">
      <cdr:nvSpPr>
        <cdr:cNvPr id="21" name="textruta 1"/>
        <cdr:cNvSpPr txBox="1"/>
      </cdr:nvSpPr>
      <cdr:spPr>
        <a:xfrm xmlns:a="http://schemas.openxmlformats.org/drawingml/2006/main">
          <a:off x="733754" y="2446572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AEE0EDF-DF06-4E3A-895B-09DBA1D1CF9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0.61546</cdr:y>
    </cdr:from>
    <cdr:to>
      <cdr:x>0.21197</cdr:x>
      <cdr:y>0.64167</cdr:y>
    </cdr:to>
    <cdr:sp macro="" textlink="">
      <cdr:nvSpPr>
        <cdr:cNvPr id="22" name="textruta 1"/>
        <cdr:cNvSpPr txBox="1"/>
      </cdr:nvSpPr>
      <cdr:spPr>
        <a:xfrm xmlns:a="http://schemas.openxmlformats.org/drawingml/2006/main">
          <a:off x="736143" y="2572906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C41C978-50D0-4B97-89E1-1A212D46D69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0.15739</cdr:x>
      <cdr:y>0.64689</cdr:y>
    </cdr:from>
    <cdr:to>
      <cdr:x>0.21232</cdr:x>
      <cdr:y>0.67309</cdr:y>
    </cdr:to>
    <cdr:sp macro="" textlink="">
      <cdr:nvSpPr>
        <cdr:cNvPr id="23" name="textruta 1"/>
        <cdr:cNvSpPr txBox="1"/>
      </cdr:nvSpPr>
      <cdr:spPr>
        <a:xfrm xmlns:a="http://schemas.openxmlformats.org/drawingml/2006/main">
          <a:off x="737502" y="2704298"/>
          <a:ext cx="257386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A61C73D-2012-4F5E-AD14-D38CDD7F534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0.15806</cdr:x>
      <cdr:y>0.67765</cdr:y>
    </cdr:from>
    <cdr:to>
      <cdr:x>0.21284</cdr:x>
      <cdr:y>0.70385</cdr:y>
    </cdr:to>
    <cdr:sp macro="" textlink="">
      <cdr:nvSpPr>
        <cdr:cNvPr id="24" name="textruta 1"/>
        <cdr:cNvSpPr txBox="1"/>
      </cdr:nvSpPr>
      <cdr:spPr>
        <a:xfrm xmlns:a="http://schemas.openxmlformats.org/drawingml/2006/main">
          <a:off x="740642" y="2832889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27CCC2E-E5FA-438E-941D-4EED4438127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0.70784</cdr:y>
    </cdr:from>
    <cdr:to>
      <cdr:x>0.21224</cdr:x>
      <cdr:y>0.73404</cdr:y>
    </cdr:to>
    <cdr:sp macro="" textlink="">
      <cdr:nvSpPr>
        <cdr:cNvPr id="25" name="textruta 1"/>
        <cdr:cNvSpPr txBox="1"/>
      </cdr:nvSpPr>
      <cdr:spPr>
        <a:xfrm xmlns:a="http://schemas.openxmlformats.org/drawingml/2006/main">
          <a:off x="737830" y="2959097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70813B2-467A-408D-9AFD-9553CE7D62D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0.15806</cdr:x>
      <cdr:y>0.7387</cdr:y>
    </cdr:from>
    <cdr:to>
      <cdr:x>0.21284</cdr:x>
      <cdr:y>0.7649</cdr:y>
    </cdr:to>
    <cdr:sp macro="" textlink="">
      <cdr:nvSpPr>
        <cdr:cNvPr id="26" name="textruta 1"/>
        <cdr:cNvSpPr txBox="1"/>
      </cdr:nvSpPr>
      <cdr:spPr>
        <a:xfrm xmlns:a="http://schemas.openxmlformats.org/drawingml/2006/main">
          <a:off x="740642" y="3088106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D96AF54-0B9F-4172-A9B1-9FE94872EAD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0.77023</cdr:y>
    </cdr:from>
    <cdr:to>
      <cdr:x>0.21224</cdr:x>
      <cdr:y>0.79643</cdr:y>
    </cdr:to>
    <cdr:sp macro="" textlink="">
      <cdr:nvSpPr>
        <cdr:cNvPr id="27" name="textruta 1"/>
        <cdr:cNvSpPr txBox="1"/>
      </cdr:nvSpPr>
      <cdr:spPr>
        <a:xfrm xmlns:a="http://schemas.openxmlformats.org/drawingml/2006/main">
          <a:off x="737830" y="3219916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E80FED8-DAD6-4441-84BC-9CFDF790E74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0.80041</cdr:y>
    </cdr:from>
    <cdr:to>
      <cdr:x>0.21224</cdr:x>
      <cdr:y>0.82662</cdr:y>
    </cdr:to>
    <cdr:sp macro="" textlink="">
      <cdr:nvSpPr>
        <cdr:cNvPr id="28" name="textruta 1"/>
        <cdr:cNvSpPr txBox="1"/>
      </cdr:nvSpPr>
      <cdr:spPr>
        <a:xfrm xmlns:a="http://schemas.openxmlformats.org/drawingml/2006/main">
          <a:off x="737830" y="3346082"/>
          <a:ext cx="256683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093946F-7C2F-4676-8849-2AD880744835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0.46148</cdr:x>
      <cdr:y>0.89704</cdr:y>
    </cdr:from>
    <cdr:to>
      <cdr:x>1</cdr:x>
      <cdr:y>0.92879</cdr:y>
    </cdr:to>
    <cdr:sp macro="" textlink="">
      <cdr:nvSpPr>
        <cdr:cNvPr id="31" name="textruta 4"/>
        <cdr:cNvSpPr txBox="1"/>
      </cdr:nvSpPr>
      <cdr:spPr>
        <a:xfrm xmlns:a="http://schemas.openxmlformats.org/drawingml/2006/main">
          <a:off x="2094944" y="3750057"/>
          <a:ext cx="2444656" cy="132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t>Socialstyrelsens målnivå: </a:t>
          </a:r>
          <a:r>
            <a:rPr lang="sv-SE" sz="700" b="0" i="0" u="none" strike="noStrike">
              <a:solidFill>
                <a:srgbClr val="000000"/>
              </a:solidFill>
              <a:latin typeface="Century Gothic" pitchFamily="34" charset="0"/>
              <a:ea typeface="+mn-ea"/>
              <a:cs typeface="+mn-cs"/>
            </a:rPr>
            <a:t>&lt;</a:t>
          </a:r>
          <a:r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t>10 %</a:t>
          </a:r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0.92507</cdr:x>
      <cdr:y>0.15598</cdr:y>
    </cdr:from>
    <cdr:to>
      <cdr:x>0.99282</cdr:x>
      <cdr:y>0.18314</cdr:y>
    </cdr:to>
    <cdr:sp macro="" textlink="">
      <cdr:nvSpPr>
        <cdr:cNvPr id="37" name="textruta 1"/>
        <cdr:cNvSpPr txBox="1"/>
      </cdr:nvSpPr>
      <cdr:spPr>
        <a:xfrm xmlns:a="http://schemas.openxmlformats.org/drawingml/2006/main">
          <a:off x="4313201" y="650805"/>
          <a:ext cx="315889" cy="113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CB5FF452-A3FD-4AC5-AEEC-58F44B18F5EF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124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0.18551</cdr:y>
    </cdr:from>
    <cdr:to>
      <cdr:x>0.99246</cdr:x>
      <cdr:y>0.21268</cdr:y>
    </cdr:to>
    <cdr:sp macro="" textlink="">
      <cdr:nvSpPr>
        <cdr:cNvPr id="40" name="textruta 1"/>
        <cdr:cNvSpPr txBox="1"/>
      </cdr:nvSpPr>
      <cdr:spPr>
        <a:xfrm xmlns:a="http://schemas.openxmlformats.org/drawingml/2006/main">
          <a:off x="4313237" y="775381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54C3166B-37A3-4758-81D5-0964BFCF667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0.21563</cdr:y>
    </cdr:from>
    <cdr:to>
      <cdr:x>0.99246</cdr:x>
      <cdr:y>0.24279</cdr:y>
    </cdr:to>
    <cdr:sp macro="" textlink="">
      <cdr:nvSpPr>
        <cdr:cNvPr id="41" name="textruta 1"/>
        <cdr:cNvSpPr txBox="1"/>
      </cdr:nvSpPr>
      <cdr:spPr>
        <a:xfrm xmlns:a="http://schemas.openxmlformats.org/drawingml/2006/main">
          <a:off x="4313237" y="90124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4A2F787-F57E-489B-AF35-86A9F5A9B56B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210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0.24656</cdr:y>
    </cdr:from>
    <cdr:to>
      <cdr:x>0.99246</cdr:x>
      <cdr:y>0.27372</cdr:y>
    </cdr:to>
    <cdr:sp macro="" textlink="">
      <cdr:nvSpPr>
        <cdr:cNvPr id="42" name="textruta 1"/>
        <cdr:cNvSpPr txBox="1"/>
      </cdr:nvSpPr>
      <cdr:spPr>
        <a:xfrm xmlns:a="http://schemas.openxmlformats.org/drawingml/2006/main">
          <a:off x="4313238" y="1030514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01FC7531-8D53-43AE-92E6-082E5A08A02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54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0.27748</cdr:y>
    </cdr:from>
    <cdr:to>
      <cdr:x>0.99246</cdr:x>
      <cdr:y>0.30465</cdr:y>
    </cdr:to>
    <cdr:sp macro="" textlink="">
      <cdr:nvSpPr>
        <cdr:cNvPr id="43" name="textruta 1"/>
        <cdr:cNvSpPr txBox="1"/>
      </cdr:nvSpPr>
      <cdr:spPr>
        <a:xfrm xmlns:a="http://schemas.openxmlformats.org/drawingml/2006/main">
          <a:off x="4313237" y="11597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6721C160-66DF-42BE-A3A6-ECD903AA253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89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0.3076</cdr:y>
    </cdr:from>
    <cdr:to>
      <cdr:x>0.99246</cdr:x>
      <cdr:y>0.33476</cdr:y>
    </cdr:to>
    <cdr:sp macro="" textlink="">
      <cdr:nvSpPr>
        <cdr:cNvPr id="44" name="textruta 1"/>
        <cdr:cNvSpPr txBox="1"/>
      </cdr:nvSpPr>
      <cdr:spPr>
        <a:xfrm xmlns:a="http://schemas.openxmlformats.org/drawingml/2006/main">
          <a:off x="4313237" y="128564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7F600E27-7CB2-4CE5-9E87-0D40B2B1047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74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0.33934</cdr:y>
    </cdr:from>
    <cdr:to>
      <cdr:x>0.99246</cdr:x>
      <cdr:y>0.3665</cdr:y>
    </cdr:to>
    <cdr:sp macro="" textlink="">
      <cdr:nvSpPr>
        <cdr:cNvPr id="45" name="textruta 1"/>
        <cdr:cNvSpPr txBox="1"/>
      </cdr:nvSpPr>
      <cdr:spPr>
        <a:xfrm xmlns:a="http://schemas.openxmlformats.org/drawingml/2006/main">
          <a:off x="4313237" y="141831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463B86E-59F7-48B2-94F3-55FCBF54951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77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0.37001</cdr:y>
    </cdr:from>
    <cdr:to>
      <cdr:x>0.99216</cdr:x>
      <cdr:y>0.39718</cdr:y>
    </cdr:to>
    <cdr:sp macro="" textlink="">
      <cdr:nvSpPr>
        <cdr:cNvPr id="46" name="textruta 1"/>
        <cdr:cNvSpPr txBox="1"/>
      </cdr:nvSpPr>
      <cdr:spPr>
        <a:xfrm xmlns:a="http://schemas.openxmlformats.org/drawingml/2006/main">
          <a:off x="4313959" y="154593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6D90EDB8-65C3-494B-ABDB-7E92CA57D6D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4578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0.40041</cdr:y>
    </cdr:from>
    <cdr:to>
      <cdr:x>0.99216</cdr:x>
      <cdr:y>0.42758</cdr:y>
    </cdr:to>
    <cdr:sp macro="" textlink="">
      <cdr:nvSpPr>
        <cdr:cNvPr id="47" name="textruta 1"/>
        <cdr:cNvSpPr txBox="1"/>
      </cdr:nvSpPr>
      <cdr:spPr>
        <a:xfrm xmlns:a="http://schemas.openxmlformats.org/drawingml/2006/main">
          <a:off x="4313959" y="167293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830513E2-4219-44A0-AE42-CB44AF9D63E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162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0.43149</cdr:y>
    </cdr:from>
    <cdr:to>
      <cdr:x>0.99216</cdr:x>
      <cdr:y>0.45867</cdr:y>
    </cdr:to>
    <cdr:sp macro="" textlink="">
      <cdr:nvSpPr>
        <cdr:cNvPr id="48" name="textruta 1"/>
        <cdr:cNvSpPr txBox="1"/>
      </cdr:nvSpPr>
      <cdr:spPr>
        <a:xfrm xmlns:a="http://schemas.openxmlformats.org/drawingml/2006/main">
          <a:off x="4313959" y="1802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C58CD11-7DA0-49CB-AF2A-6320B67653F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81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0.46189</cdr:y>
    </cdr:from>
    <cdr:to>
      <cdr:x>0.99216</cdr:x>
      <cdr:y>0.48906</cdr:y>
    </cdr:to>
    <cdr:sp macro="" textlink="">
      <cdr:nvSpPr>
        <cdr:cNvPr id="49" name="textruta 1"/>
        <cdr:cNvSpPr txBox="1"/>
      </cdr:nvSpPr>
      <cdr:spPr>
        <a:xfrm xmlns:a="http://schemas.openxmlformats.org/drawingml/2006/main">
          <a:off x="4313959" y="1929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A1B8667-9D52-43EA-BA0E-6EFB199C64A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185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0.49229</cdr:y>
    </cdr:from>
    <cdr:to>
      <cdr:x>0.99216</cdr:x>
      <cdr:y>0.51946</cdr:y>
    </cdr:to>
    <cdr:sp macro="" textlink="">
      <cdr:nvSpPr>
        <cdr:cNvPr id="50" name="textruta 1"/>
        <cdr:cNvSpPr txBox="1"/>
      </cdr:nvSpPr>
      <cdr:spPr>
        <a:xfrm xmlns:a="http://schemas.openxmlformats.org/drawingml/2006/main">
          <a:off x="4313959" y="2056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86CFEF6-3749-4FCB-8898-40986A617F3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113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0.52338</cdr:y>
    </cdr:from>
    <cdr:to>
      <cdr:x>0.99216</cdr:x>
      <cdr:y>0.55055</cdr:y>
    </cdr:to>
    <cdr:sp macro="" textlink="">
      <cdr:nvSpPr>
        <cdr:cNvPr id="51" name="textruta 1"/>
        <cdr:cNvSpPr txBox="1"/>
      </cdr:nvSpPr>
      <cdr:spPr>
        <a:xfrm xmlns:a="http://schemas.openxmlformats.org/drawingml/2006/main">
          <a:off x="4313959" y="2186710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7283441E-7A7D-45F5-9555-6820E22AB21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91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0.55377</cdr:y>
    </cdr:from>
    <cdr:to>
      <cdr:x>0.99216</cdr:x>
      <cdr:y>0.58094</cdr:y>
    </cdr:to>
    <cdr:sp macro="" textlink="">
      <cdr:nvSpPr>
        <cdr:cNvPr id="52" name="textruta 1"/>
        <cdr:cNvSpPr txBox="1"/>
      </cdr:nvSpPr>
      <cdr:spPr>
        <a:xfrm xmlns:a="http://schemas.openxmlformats.org/drawingml/2006/main">
          <a:off x="4313959" y="231370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30815CA-C37B-4DCE-91E3-A5226F1FE8D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225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0.58417</cdr:y>
    </cdr:from>
    <cdr:to>
      <cdr:x>0.99216</cdr:x>
      <cdr:y>0.61134</cdr:y>
    </cdr:to>
    <cdr:sp macro="" textlink="">
      <cdr:nvSpPr>
        <cdr:cNvPr id="53" name="textruta 1"/>
        <cdr:cNvSpPr txBox="1"/>
      </cdr:nvSpPr>
      <cdr:spPr>
        <a:xfrm xmlns:a="http://schemas.openxmlformats.org/drawingml/2006/main">
          <a:off x="4313959" y="244070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E6E16DC-B841-45D7-94BE-08687DEB7BF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1295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0.61526</cdr:y>
    </cdr:from>
    <cdr:to>
      <cdr:x>0.99216</cdr:x>
      <cdr:y>0.64243</cdr:y>
    </cdr:to>
    <cdr:sp macro="" textlink="">
      <cdr:nvSpPr>
        <cdr:cNvPr id="54" name="textruta 1"/>
        <cdr:cNvSpPr txBox="1"/>
      </cdr:nvSpPr>
      <cdr:spPr>
        <a:xfrm xmlns:a="http://schemas.openxmlformats.org/drawingml/2006/main">
          <a:off x="4313959" y="2570596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8C8B4548-E05C-4B8D-AA63-5180B72BC438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241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0.64565</cdr:y>
    </cdr:from>
    <cdr:to>
      <cdr:x>0.99216</cdr:x>
      <cdr:y>0.67282</cdr:y>
    </cdr:to>
    <cdr:sp macro="" textlink="">
      <cdr:nvSpPr>
        <cdr:cNvPr id="55" name="textruta 1"/>
        <cdr:cNvSpPr txBox="1"/>
      </cdr:nvSpPr>
      <cdr:spPr>
        <a:xfrm xmlns:a="http://schemas.openxmlformats.org/drawingml/2006/main">
          <a:off x="4313959" y="2697595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662E1A2-E0E8-4C20-B549-CD9B699E3E2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306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0.67674</cdr:y>
    </cdr:from>
    <cdr:to>
      <cdr:x>0.99216</cdr:x>
      <cdr:y>0.70391</cdr:y>
    </cdr:to>
    <cdr:sp macro="" textlink="">
      <cdr:nvSpPr>
        <cdr:cNvPr id="56" name="textruta 1"/>
        <cdr:cNvSpPr txBox="1"/>
      </cdr:nvSpPr>
      <cdr:spPr>
        <a:xfrm xmlns:a="http://schemas.openxmlformats.org/drawingml/2006/main">
          <a:off x="4313959" y="2827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26263D7-CEE5-4882-ACF0-688818418ADF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279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0.70714</cdr:y>
    </cdr:from>
    <cdr:to>
      <cdr:x>0.99216</cdr:x>
      <cdr:y>0.73431</cdr:y>
    </cdr:to>
    <cdr:sp macro="" textlink="">
      <cdr:nvSpPr>
        <cdr:cNvPr id="57" name="textruta 1"/>
        <cdr:cNvSpPr txBox="1"/>
      </cdr:nvSpPr>
      <cdr:spPr>
        <a:xfrm xmlns:a="http://schemas.openxmlformats.org/drawingml/2006/main">
          <a:off x="4313959" y="2954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4C719747-5305-4EA0-A060-731019FD234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250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0.73753</cdr:y>
    </cdr:from>
    <cdr:to>
      <cdr:x>0.99216</cdr:x>
      <cdr:y>0.7647</cdr:y>
    </cdr:to>
    <cdr:sp macro="" textlink="">
      <cdr:nvSpPr>
        <cdr:cNvPr id="58" name="textruta 1"/>
        <cdr:cNvSpPr txBox="1"/>
      </cdr:nvSpPr>
      <cdr:spPr>
        <a:xfrm xmlns:a="http://schemas.openxmlformats.org/drawingml/2006/main">
          <a:off x="4313959" y="3081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35DD628-7CE8-4205-B6E9-606F4A88076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305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0.76862</cdr:y>
    </cdr:from>
    <cdr:to>
      <cdr:x>0.99216</cdr:x>
      <cdr:y>0.79579</cdr:y>
    </cdr:to>
    <cdr:sp macro="" textlink="">
      <cdr:nvSpPr>
        <cdr:cNvPr id="59" name="textruta 1"/>
        <cdr:cNvSpPr txBox="1"/>
      </cdr:nvSpPr>
      <cdr:spPr>
        <a:xfrm xmlns:a="http://schemas.openxmlformats.org/drawingml/2006/main">
          <a:off x="4313959" y="321136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03D3B2B6-B23C-4FE3-A215-0C204429AEC1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345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0.79902</cdr:y>
    </cdr:from>
    <cdr:to>
      <cdr:x>0.99216</cdr:x>
      <cdr:y>0.82619</cdr:y>
    </cdr:to>
    <cdr:sp macro="" textlink="">
      <cdr:nvSpPr>
        <cdr:cNvPr id="60" name="textruta 1"/>
        <cdr:cNvSpPr txBox="1"/>
      </cdr:nvSpPr>
      <cdr:spPr>
        <a:xfrm xmlns:a="http://schemas.openxmlformats.org/drawingml/2006/main">
          <a:off x="4313959" y="333836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510789C-84B3-49B6-8361-633575FF7005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0.57116</cdr:x>
      <cdr:y>0.12414</cdr:y>
    </cdr:from>
    <cdr:to>
      <cdr:x>1</cdr:x>
      <cdr:y>0.15224</cdr:y>
    </cdr:to>
    <cdr:sp macro="" textlink="">
      <cdr:nvSpPr>
        <cdr:cNvPr id="7" name="textruta 6"/>
        <cdr:cNvSpPr txBox="1"/>
      </cdr:nvSpPr>
      <cdr:spPr>
        <a:xfrm xmlns:a="http://schemas.openxmlformats.org/drawingml/2006/main">
          <a:off x="2592858" y="518948"/>
          <a:ext cx="1946742" cy="117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r"/>
          <a:fld id="{05DBE646-2AB7-4C47-9634-FCA084A6C73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Antal patienter kvar till målnivå för 1 år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0.40731</cdr:x>
      <cdr:y>0.90406</cdr:y>
    </cdr:from>
    <cdr:to>
      <cdr:x>0.47056</cdr:x>
      <cdr:y>0.92299</cdr:y>
    </cdr:to>
    <cdr:sp macro="" textlink="">
      <cdr:nvSpPr>
        <cdr:cNvPr id="61" name="Rektangel 60"/>
        <cdr:cNvSpPr/>
      </cdr:nvSpPr>
      <cdr:spPr>
        <a:xfrm xmlns:a="http://schemas.openxmlformats.org/drawingml/2006/main">
          <a:off x="1908533" y="3779375"/>
          <a:ext cx="296388" cy="791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0.0018</cdr:x>
      <cdr:y>0.05133</cdr:y>
    </cdr:from>
    <cdr:to>
      <cdr:x>0.99939</cdr:x>
      <cdr:y>0.15412</cdr:y>
    </cdr:to>
    <cdr:sp macro="" textlink="">
      <cdr:nvSpPr>
        <cdr:cNvPr id="29" name="textruta 28"/>
        <cdr:cNvSpPr txBox="1"/>
      </cdr:nvSpPr>
      <cdr:spPr>
        <a:xfrm xmlns:a="http://schemas.openxmlformats.org/drawingml/2006/main">
          <a:off x="8172" y="215660"/>
          <a:ext cx="4529322" cy="4319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>
              <a:effectLst/>
              <a:latin typeface="Century Gothic" panose="020B0502020202020204" pitchFamily="34" charset="0"/>
              <a:ea typeface="+mn-ea"/>
              <a:cs typeface="+mn-cs"/>
            </a:rPr>
            <a:t>Andel personer med typ 2-diabetes som har HbA1c &gt;70 mmol/mol, år 2013.</a:t>
          </a:r>
          <a:endParaRPr lang="sv-SE" sz="800"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0.42381</cdr:x>
      <cdr:y>0.90532</cdr:y>
    </cdr:from>
    <cdr:to>
      <cdr:x>0.42381</cdr:x>
      <cdr:y>0.92252</cdr:y>
    </cdr:to>
    <cdr:cxnSp macro="">
      <cdr:nvCxnSpPr>
        <cdr:cNvPr id="64" name="Rak 63"/>
        <cdr:cNvCxnSpPr/>
      </cdr:nvCxnSpPr>
      <cdr:spPr>
        <a:xfrm xmlns:a="http://schemas.openxmlformats.org/drawingml/2006/main">
          <a:off x="1923513" y="3789755"/>
          <a:ext cx="0" cy="72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47626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0.40091</cdr:x>
      <cdr:y>0.90655</cdr:y>
    </cdr:from>
    <cdr:to>
      <cdr:x>0.4229</cdr:x>
      <cdr:y>0.9223</cdr:y>
    </cdr:to>
    <cdr:sp macro="" textlink="">
      <cdr:nvSpPr>
        <cdr:cNvPr id="65" name="Rektangel 64"/>
        <cdr:cNvSpPr/>
      </cdr:nvSpPr>
      <cdr:spPr>
        <a:xfrm xmlns:a="http://schemas.openxmlformats.org/drawingml/2006/main" flipH="1">
          <a:off x="1830841" y="3831267"/>
          <a:ext cx="100430" cy="66550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accent1">
                <a:lumMod val="43000"/>
                <a:alpha val="67000"/>
              </a:schemeClr>
            </a:gs>
            <a:gs pos="50000">
              <a:srgbClr val="6F92A2">
                <a:lumMod val="90000"/>
                <a:alpha val="25000"/>
              </a:srgbClr>
            </a:gs>
            <a:gs pos="100000">
              <a:srgbClr val="EDF2F4">
                <a:alpha val="0"/>
              </a:srgbClr>
            </a:gs>
          </a:gsLst>
          <a:lin ang="0" scaled="0"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</cdr:x>
      <cdr:y>0.93602</cdr:y>
    </cdr:from>
    <cdr:to>
      <cdr:x>0.476</cdr:x>
      <cdr:y>0.98883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0" y="3588544"/>
          <a:ext cx="2271484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 - Nationella diabetesregistret.</a:t>
          </a:r>
        </a:p>
      </cdr:txBody>
    </cdr:sp>
  </cdr:relSizeAnchor>
  <cdr:relSizeAnchor xmlns:cdr="http://schemas.openxmlformats.org/drawingml/2006/chartDrawing">
    <cdr:from>
      <cdr:x>0.00888</cdr:x>
      <cdr:y>0.06448</cdr:y>
    </cdr:from>
    <cdr:to>
      <cdr:x>0.97997</cdr:x>
      <cdr:y>0.17194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317" y="241403"/>
          <a:ext cx="4408992" cy="402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sv-SE" sz="800" b="0" i="0" baseline="0" dirty="0">
              <a:effectLst/>
              <a:latin typeface="+mn-lt"/>
              <a:ea typeface="+mn-ea"/>
              <a:cs typeface="+mn-cs"/>
            </a:rPr>
            <a:t>Andel blodtryck  &lt;140/85 </a:t>
          </a:r>
          <a:r>
            <a:rPr lang="sv-SE" sz="800" b="0" i="0" baseline="0" dirty="0" smtClean="0">
              <a:effectLst/>
              <a:latin typeface="+mn-lt"/>
              <a:ea typeface="+mn-ea"/>
              <a:cs typeface="+mn-cs"/>
            </a:rPr>
            <a:t>mmHg </a:t>
          </a:r>
          <a:r>
            <a:rPr lang="sv-SE" sz="800" b="0" i="0" baseline="0" dirty="0">
              <a:effectLst/>
              <a:latin typeface="+mn-lt"/>
              <a:ea typeface="+mn-ea"/>
              <a:cs typeface="+mn-cs"/>
            </a:rPr>
            <a:t>för personer med diabetes vid medicinkliniker och i primärvården.</a:t>
          </a:r>
          <a:endParaRPr lang="sv-SE" sz="800" b="0" dirty="0">
            <a:effectLst/>
          </a:endParaRP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dirty="0"/>
            <a:t>Diagram B3.1</a:t>
          </a:r>
          <a:r>
            <a:rPr lang="sv-SE" sz="1000" b="1" baseline="0" dirty="0"/>
            <a:t> Blodtryck under 140/85 </a:t>
          </a:r>
          <a:r>
            <a:rPr lang="sv-SE" sz="1000" b="1" baseline="0" dirty="0" smtClean="0"/>
            <a:t>mmHg</a:t>
          </a:r>
          <a:endParaRPr lang="sv-SE" sz="1000" b="1" dirty="0"/>
        </a:p>
      </cdr:txBody>
    </cdr:sp>
  </cdr:relSizeAnchor>
  <cdr:relSizeAnchor xmlns:cdr="http://schemas.openxmlformats.org/drawingml/2006/chartDrawing">
    <cdr:from>
      <cdr:x>0.92804</cdr:x>
      <cdr:y>0.77373</cdr:y>
    </cdr:from>
    <cdr:to>
      <cdr:x>1</cdr:x>
      <cdr:y>0.83039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4216044" y="2896820"/>
          <a:ext cx="326695" cy="212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700"/>
            <a:t>År</a:t>
          </a:r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</cdr:x>
      <cdr:y>0.9398</cdr:y>
    </cdr:from>
    <cdr:to>
      <cdr:x>0.48534</cdr:x>
      <cdr:y>0.99379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523945"/>
          <a:ext cx="2203565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</a:t>
          </a:r>
          <a:r>
            <a:rPr lang="sv-SE" sz="700" baseline="0"/>
            <a:t> - Nationella diabetesregistret.</a:t>
          </a:r>
          <a:endParaRPr lang="sv-SE" sz="700"/>
        </a:p>
      </cdr:txBody>
    </cdr:sp>
  </cdr:relSizeAnchor>
  <cdr:relSizeAnchor xmlns:cdr="http://schemas.openxmlformats.org/drawingml/2006/chartDrawing">
    <cdr:from>
      <cdr:x>0</cdr:x>
      <cdr:y>0.06125</cdr:y>
    </cdr:from>
    <cdr:to>
      <cdr:x>0.97109</cdr:x>
      <cdr:y>0.17273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0" y="228600"/>
          <a:ext cx="5215250" cy="416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sv-SE" sz="800" b="0" i="0" baseline="0" dirty="0">
              <a:effectLst/>
              <a:latin typeface="+mn-lt"/>
              <a:ea typeface="+mn-ea"/>
              <a:cs typeface="+mn-cs"/>
            </a:rPr>
            <a:t>Andel </a:t>
          </a:r>
          <a:r>
            <a:rPr lang="sv-SE" sz="800" b="0" i="0" baseline="0" dirty="0" smtClean="0">
              <a:effectLst/>
              <a:latin typeface="+mn-lt"/>
              <a:ea typeface="+mn-ea"/>
              <a:cs typeface="+mn-cs"/>
            </a:rPr>
            <a:t>blodtryck </a:t>
          </a:r>
          <a:r>
            <a:rPr lang="sv-SE" sz="800" b="0" i="0" baseline="0" dirty="0">
              <a:effectLst/>
              <a:latin typeface="+mn-lt"/>
              <a:ea typeface="+mn-ea"/>
              <a:cs typeface="+mn-cs"/>
            </a:rPr>
            <a:t>&lt; 140/85 </a:t>
          </a:r>
          <a:r>
            <a:rPr lang="sv-SE" sz="800" b="0" i="0" baseline="0" dirty="0" smtClean="0">
              <a:effectLst/>
              <a:latin typeface="+mn-lt"/>
              <a:ea typeface="+mn-ea"/>
              <a:cs typeface="+mn-cs"/>
            </a:rPr>
            <a:t>mmHg </a:t>
          </a:r>
          <a:r>
            <a:rPr lang="sv-SE" sz="800" b="0" i="0" baseline="0" dirty="0">
              <a:effectLst/>
              <a:latin typeface="+mn-lt"/>
              <a:ea typeface="+mn-ea"/>
              <a:cs typeface="+mn-cs"/>
            </a:rPr>
            <a:t>för personer med diabetes i primärvården, år 2013. Åldersstandardiserade värden.</a:t>
          </a:r>
          <a:endParaRPr lang="sv-SE" sz="800" b="0" dirty="0">
            <a:effectLst/>
          </a:endParaRP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dirty="0"/>
            <a:t>Diagram B3.2 Blodtryck under 140/85 </a:t>
          </a:r>
          <a:r>
            <a:rPr lang="sv-SE" sz="1000" b="1" dirty="0" smtClean="0"/>
            <a:t>mmHg</a:t>
          </a:r>
          <a:endParaRPr lang="sv-SE" sz="1000" b="1" dirty="0"/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0.00405</cdr:x>
      <cdr:y>0.93249</cdr:y>
    </cdr:from>
    <cdr:to>
      <cdr:x>0.48939</cdr:x>
      <cdr:y>0.98648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18388" y="3496534"/>
          <a:ext cx="2203565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</a:t>
          </a:r>
          <a:r>
            <a:rPr lang="sv-SE" sz="700" baseline="0"/>
            <a:t> - Nationella diabetesregistret.</a:t>
          </a:r>
          <a:endParaRPr lang="sv-SE" sz="700"/>
        </a:p>
      </cdr:txBody>
    </cdr:sp>
  </cdr:relSizeAnchor>
  <cdr:relSizeAnchor xmlns:cdr="http://schemas.openxmlformats.org/drawingml/2006/chartDrawing">
    <cdr:from>
      <cdr:x>0.00833</cdr:x>
      <cdr:y>0.06786</cdr:y>
    </cdr:from>
    <cdr:to>
      <cdr:x>1</cdr:x>
      <cdr:y>0.18873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317" y="254453"/>
          <a:ext cx="4502422" cy="453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sv-SE" sz="800" b="0" i="0" baseline="0" dirty="0">
              <a:effectLst/>
              <a:latin typeface="Century Gothic" panose="020B0502020202020204" pitchFamily="34" charset="0"/>
              <a:ea typeface="+mn-ea"/>
              <a:cs typeface="+mn-cs"/>
            </a:rPr>
            <a:t>Andel </a:t>
          </a:r>
          <a:r>
            <a:rPr lang="sv-SE" sz="800" b="0" i="0" baseline="0" dirty="0" smtClean="0">
              <a:effectLst/>
              <a:latin typeface="Century Gothic" panose="020B0502020202020204" pitchFamily="34" charset="0"/>
              <a:ea typeface="+mn-ea"/>
              <a:cs typeface="+mn-cs"/>
            </a:rPr>
            <a:t>blodtryck </a:t>
          </a:r>
          <a:r>
            <a:rPr lang="sv-SE" sz="800" b="0" i="0" baseline="0" dirty="0">
              <a:effectLst/>
              <a:latin typeface="Century Gothic" panose="020B0502020202020204" pitchFamily="34" charset="0"/>
              <a:ea typeface="+mn-ea"/>
              <a:cs typeface="+mn-cs"/>
            </a:rPr>
            <a:t>&lt; 140/85 </a:t>
          </a:r>
          <a:r>
            <a:rPr lang="sv-SE" sz="800" b="0" i="0" baseline="0" dirty="0" smtClean="0">
              <a:effectLst/>
              <a:latin typeface="Century Gothic" panose="020B0502020202020204" pitchFamily="34" charset="0"/>
              <a:ea typeface="+mn-ea"/>
              <a:cs typeface="+mn-cs"/>
            </a:rPr>
            <a:t>mmHg </a:t>
          </a:r>
          <a:r>
            <a:rPr lang="sv-SE" sz="800" b="0" i="0" baseline="0" dirty="0">
              <a:effectLst/>
              <a:latin typeface="Century Gothic" panose="020B0502020202020204" pitchFamily="34" charset="0"/>
              <a:ea typeface="+mn-ea"/>
              <a:cs typeface="+mn-cs"/>
            </a:rPr>
            <a:t>för personer med typ 1-diabetes vid medicinkliniker, år 2013. Åldersstandardiserade värden.</a:t>
          </a:r>
          <a:endParaRPr lang="sv-SE" sz="800" dirty="0">
            <a:effectLst/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dirty="0">
              <a:effectLst/>
              <a:latin typeface="Century Gothic" panose="020B0502020202020204" pitchFamily="34" charset="0"/>
              <a:ea typeface="+mn-ea"/>
              <a:cs typeface="+mn-cs"/>
            </a:rPr>
            <a:t>Diagram B3.4 Blodtryc</a:t>
          </a:r>
          <a:r>
            <a:rPr lang="sv-SE" sz="1000" b="1" baseline="0" dirty="0">
              <a:effectLst/>
              <a:latin typeface="Century Gothic" panose="020B0502020202020204" pitchFamily="34" charset="0"/>
              <a:ea typeface="+mn-ea"/>
              <a:cs typeface="+mn-cs"/>
            </a:rPr>
            <a:t>k under 140/85 </a:t>
          </a:r>
          <a:r>
            <a:rPr lang="sv-SE" sz="1000" b="1" baseline="0" dirty="0" smtClean="0">
              <a:effectLst/>
              <a:latin typeface="Century Gothic" panose="020B0502020202020204" pitchFamily="34" charset="0"/>
              <a:ea typeface="+mn-ea"/>
              <a:cs typeface="+mn-cs"/>
            </a:rPr>
            <a:t>mmHg</a:t>
          </a:r>
          <a:endParaRPr lang="sv-SE" sz="800" dirty="0">
            <a:effectLst/>
            <a:latin typeface="Century Gothic" panose="020B0502020202020204" pitchFamily="34" charset="0"/>
          </a:endParaRP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0.99986</cdr:x>
      <cdr:y>0.06904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0" y="0"/>
          <a:ext cx="4668508" cy="288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000" b="1" dirty="0">
              <a:effectLst/>
              <a:latin typeface="Century Gothic" panose="020B0502020202020204" pitchFamily="34" charset="0"/>
              <a:ea typeface="+mn-ea"/>
              <a:cs typeface="+mn-cs"/>
            </a:rPr>
            <a:t>Diagram </a:t>
          </a:r>
          <a:r>
            <a:rPr lang="sv-SE" sz="1000" b="1" dirty="0" smtClean="0">
              <a:effectLst/>
              <a:latin typeface="Century Gothic" panose="020B0502020202020204" pitchFamily="34" charset="0"/>
              <a:ea typeface="+mn-ea"/>
              <a:cs typeface="+mn-cs"/>
            </a:rPr>
            <a:t>B3.10 </a:t>
          </a:r>
          <a:r>
            <a:rPr lang="sv-SE" sz="1000" b="1" dirty="0">
              <a:effectLst/>
              <a:latin typeface="Century Gothic" panose="020B0502020202020204" pitchFamily="34" charset="0"/>
              <a:ea typeface="+mn-ea"/>
              <a:cs typeface="+mn-cs"/>
            </a:rPr>
            <a:t>Blodtryck &lt; 140/85 mmHg, typ 1-diabetes</a:t>
          </a:r>
          <a:endParaRPr lang="sv-SE" sz="1000" dirty="0">
            <a:effectLst/>
            <a:latin typeface="Century Gothic" panose="020B0502020202020204" pitchFamily="34" charset="0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</cdr:x>
      <cdr:y>0.94663</cdr:y>
    </cdr:from>
    <cdr:to>
      <cdr:x>1</cdr:x>
      <cdr:y>0.98906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0" y="3731686"/>
          <a:ext cx="4537075" cy="167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t>Källa:</a:t>
          </a:r>
          <a:r>
            <a:rPr lang="sv-SE" sz="700" b="0" i="0" u="none" strike="noStrike" baseline="0">
              <a:solidFill>
                <a:srgbClr val="000000"/>
              </a:solidFill>
              <a:latin typeface="Century Gothic" pitchFamily="34" charset="0"/>
            </a:rPr>
            <a:t> NDR - Nationella diabetesregistret.</a:t>
          </a:r>
          <a:endParaRPr lang="sv-SE" sz="700" i="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0.15771</cdr:x>
      <cdr:y>0.15608</cdr:y>
    </cdr:from>
    <cdr:to>
      <cdr:x>0.21258</cdr:x>
      <cdr:y>0.18228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739002" y="652486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18000" rtlCol="0" anchor="ctr"/>
        <a:lstStyle xmlns:a="http://schemas.openxmlformats.org/drawingml/2006/main"/>
        <a:p xmlns:a="http://schemas.openxmlformats.org/drawingml/2006/main">
          <a:pPr algn="r"/>
          <a:fld id="{1C873F01-BF77-46DB-96AE-9AD19CFB11A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0.15781</cdr:x>
      <cdr:y>0.18698</cdr:y>
    </cdr:from>
    <cdr:to>
      <cdr:x>0.21268</cdr:x>
      <cdr:y>0.21318</cdr:y>
    </cdr:to>
    <cdr:sp macro="" textlink="">
      <cdr:nvSpPr>
        <cdr:cNvPr id="8" name="textruta 1"/>
        <cdr:cNvSpPr txBox="1"/>
      </cdr:nvSpPr>
      <cdr:spPr>
        <a:xfrm xmlns:a="http://schemas.openxmlformats.org/drawingml/2006/main">
          <a:off x="739470" y="781662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FC66715-FA85-4E36-BB15-18A7F627120B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0.21802</cdr:y>
    </cdr:from>
    <cdr:to>
      <cdr:x>0.21248</cdr:x>
      <cdr:y>0.24422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738533" y="911424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2986A64-1614-4605-A2F9-1649665599C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79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0.24824</cdr:y>
    </cdr:from>
    <cdr:to>
      <cdr:x>0.21197</cdr:x>
      <cdr:y>0.27444</cdr:y>
    </cdr:to>
    <cdr:sp macro="" textlink="">
      <cdr:nvSpPr>
        <cdr:cNvPr id="10" name="textruta 1"/>
        <cdr:cNvSpPr txBox="1"/>
      </cdr:nvSpPr>
      <cdr:spPr>
        <a:xfrm xmlns:a="http://schemas.openxmlformats.org/drawingml/2006/main">
          <a:off x="736143" y="1037757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B5DF2CF-2C96-4518-8F3A-15BADCD4205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78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0.27903</cdr:y>
    </cdr:from>
    <cdr:to>
      <cdr:x>0.21197</cdr:x>
      <cdr:y>0.30523</cdr:y>
    </cdr:to>
    <cdr:sp macro="" textlink="">
      <cdr:nvSpPr>
        <cdr:cNvPr id="11" name="textruta 1"/>
        <cdr:cNvSpPr txBox="1"/>
      </cdr:nvSpPr>
      <cdr:spPr>
        <a:xfrm xmlns:a="http://schemas.openxmlformats.org/drawingml/2006/main">
          <a:off x="736143" y="1166474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2A6C8CD-DE5B-40CD-A3AC-4D38C7F88FC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77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0.30925</cdr:y>
    </cdr:from>
    <cdr:to>
      <cdr:x>0.21248</cdr:x>
      <cdr:y>0.33546</cdr:y>
    </cdr:to>
    <cdr:sp macro="" textlink="">
      <cdr:nvSpPr>
        <cdr:cNvPr id="12" name="textruta 1"/>
        <cdr:cNvSpPr txBox="1"/>
      </cdr:nvSpPr>
      <cdr:spPr>
        <a:xfrm xmlns:a="http://schemas.openxmlformats.org/drawingml/2006/main">
          <a:off x="738533" y="1292807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8AAA321E-057E-4939-8B43-86B3CE43E4C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77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0.15738</cdr:x>
      <cdr:y>0.3396</cdr:y>
    </cdr:from>
    <cdr:to>
      <cdr:x>0.21225</cdr:x>
      <cdr:y>0.36581</cdr:y>
    </cdr:to>
    <cdr:sp macro="" textlink="">
      <cdr:nvSpPr>
        <cdr:cNvPr id="13" name="textruta 1"/>
        <cdr:cNvSpPr txBox="1"/>
      </cdr:nvSpPr>
      <cdr:spPr>
        <a:xfrm xmlns:a="http://schemas.openxmlformats.org/drawingml/2006/main">
          <a:off x="737455" y="1419684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874E42C-DD76-4AF8-87F1-C98CE1053BA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77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0.37026</cdr:y>
    </cdr:from>
    <cdr:to>
      <cdr:x>0.21248</cdr:x>
      <cdr:y>0.39647</cdr:y>
    </cdr:to>
    <cdr:sp macro="" textlink="">
      <cdr:nvSpPr>
        <cdr:cNvPr id="14" name="textruta 1"/>
        <cdr:cNvSpPr txBox="1"/>
      </cdr:nvSpPr>
      <cdr:spPr>
        <a:xfrm xmlns:a="http://schemas.openxmlformats.org/drawingml/2006/main">
          <a:off x="738533" y="1547857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BCE3290-31CA-40B6-94D2-9E4D9269167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76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0.40163</cdr:y>
    </cdr:from>
    <cdr:to>
      <cdr:x>0.21248</cdr:x>
      <cdr:y>0.42783</cdr:y>
    </cdr:to>
    <cdr:sp macro="" textlink="">
      <cdr:nvSpPr>
        <cdr:cNvPr id="15" name="textruta 1"/>
        <cdr:cNvSpPr txBox="1"/>
      </cdr:nvSpPr>
      <cdr:spPr>
        <a:xfrm xmlns:a="http://schemas.openxmlformats.org/drawingml/2006/main">
          <a:off x="738533" y="1678998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5641242-09E3-4989-82BF-E5EDAA4F276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76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0.43185</cdr:y>
    </cdr:from>
    <cdr:to>
      <cdr:x>0.21197</cdr:x>
      <cdr:y>0.45805</cdr:y>
    </cdr:to>
    <cdr:sp macro="" textlink="">
      <cdr:nvSpPr>
        <cdr:cNvPr id="16" name="textruta 1"/>
        <cdr:cNvSpPr txBox="1"/>
      </cdr:nvSpPr>
      <cdr:spPr>
        <a:xfrm xmlns:a="http://schemas.openxmlformats.org/drawingml/2006/main">
          <a:off x="736143" y="1805332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E3FD726-DE97-4CB7-8816-F896D94AB9F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75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0.46264</cdr:y>
    </cdr:from>
    <cdr:to>
      <cdr:x>0.21146</cdr:x>
      <cdr:y>0.48885</cdr:y>
    </cdr:to>
    <cdr:sp macro="" textlink="">
      <cdr:nvSpPr>
        <cdr:cNvPr id="17" name="textruta 1"/>
        <cdr:cNvSpPr txBox="1"/>
      </cdr:nvSpPr>
      <cdr:spPr>
        <a:xfrm xmlns:a="http://schemas.openxmlformats.org/drawingml/2006/main">
          <a:off x="733754" y="1934048"/>
          <a:ext cx="257104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7368452-A6CA-413B-B126-794C71ED0C2D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75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0.49229</cdr:y>
    </cdr:from>
    <cdr:to>
      <cdr:x>0.21197</cdr:x>
      <cdr:y>0.5185</cdr:y>
    </cdr:to>
    <cdr:sp macro="" textlink="">
      <cdr:nvSpPr>
        <cdr:cNvPr id="18" name="textruta 1"/>
        <cdr:cNvSpPr txBox="1"/>
      </cdr:nvSpPr>
      <cdr:spPr>
        <a:xfrm xmlns:a="http://schemas.openxmlformats.org/drawingml/2006/main">
          <a:off x="736143" y="2057999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E231781-974C-490B-A6BD-29FD0158B418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75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0.52308</cdr:y>
    </cdr:from>
    <cdr:to>
      <cdr:x>0.21146</cdr:x>
      <cdr:y>0.54929</cdr:y>
    </cdr:to>
    <cdr:sp macro="" textlink="">
      <cdr:nvSpPr>
        <cdr:cNvPr id="19" name="textruta 1"/>
        <cdr:cNvSpPr txBox="1"/>
      </cdr:nvSpPr>
      <cdr:spPr>
        <a:xfrm xmlns:a="http://schemas.openxmlformats.org/drawingml/2006/main">
          <a:off x="733754" y="2186715"/>
          <a:ext cx="257104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891D213-931D-4B2E-838C-8413203C65A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75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0.55331</cdr:y>
    </cdr:from>
    <cdr:to>
      <cdr:x>0.21146</cdr:x>
      <cdr:y>0.57951</cdr:y>
    </cdr:to>
    <cdr:sp macro="" textlink="">
      <cdr:nvSpPr>
        <cdr:cNvPr id="20" name="textruta 1"/>
        <cdr:cNvSpPr txBox="1"/>
      </cdr:nvSpPr>
      <cdr:spPr>
        <a:xfrm xmlns:a="http://schemas.openxmlformats.org/drawingml/2006/main">
          <a:off x="733754" y="2313090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227C71E-6B35-4979-ACF2-1BFF057F0B7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75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0.58524</cdr:y>
    </cdr:from>
    <cdr:to>
      <cdr:x>0.21146</cdr:x>
      <cdr:y>0.61144</cdr:y>
    </cdr:to>
    <cdr:sp macro="" textlink="">
      <cdr:nvSpPr>
        <cdr:cNvPr id="21" name="textruta 1"/>
        <cdr:cNvSpPr txBox="1"/>
      </cdr:nvSpPr>
      <cdr:spPr>
        <a:xfrm xmlns:a="http://schemas.openxmlformats.org/drawingml/2006/main">
          <a:off x="733754" y="2446572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AEE0EDF-DF06-4E3A-895B-09DBA1D1CF9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75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0.61546</cdr:y>
    </cdr:from>
    <cdr:to>
      <cdr:x>0.21197</cdr:x>
      <cdr:y>0.64167</cdr:y>
    </cdr:to>
    <cdr:sp macro="" textlink="">
      <cdr:nvSpPr>
        <cdr:cNvPr id="22" name="textruta 1"/>
        <cdr:cNvSpPr txBox="1"/>
      </cdr:nvSpPr>
      <cdr:spPr>
        <a:xfrm xmlns:a="http://schemas.openxmlformats.org/drawingml/2006/main">
          <a:off x="736143" y="2572906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C41C978-50D0-4B97-89E1-1A212D46D69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74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0.15739</cdr:x>
      <cdr:y>0.64689</cdr:y>
    </cdr:from>
    <cdr:to>
      <cdr:x>0.21232</cdr:x>
      <cdr:y>0.67309</cdr:y>
    </cdr:to>
    <cdr:sp macro="" textlink="">
      <cdr:nvSpPr>
        <cdr:cNvPr id="23" name="textruta 1"/>
        <cdr:cNvSpPr txBox="1"/>
      </cdr:nvSpPr>
      <cdr:spPr>
        <a:xfrm xmlns:a="http://schemas.openxmlformats.org/drawingml/2006/main">
          <a:off x="737502" y="2704298"/>
          <a:ext cx="257386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A61C73D-2012-4F5E-AD14-D38CDD7F534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73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0.15806</cdr:x>
      <cdr:y>0.67765</cdr:y>
    </cdr:from>
    <cdr:to>
      <cdr:x>0.21284</cdr:x>
      <cdr:y>0.70385</cdr:y>
    </cdr:to>
    <cdr:sp macro="" textlink="">
      <cdr:nvSpPr>
        <cdr:cNvPr id="24" name="textruta 1"/>
        <cdr:cNvSpPr txBox="1"/>
      </cdr:nvSpPr>
      <cdr:spPr>
        <a:xfrm xmlns:a="http://schemas.openxmlformats.org/drawingml/2006/main">
          <a:off x="740642" y="2832889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27CCC2E-E5FA-438E-941D-4EED4438127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73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0.70784</cdr:y>
    </cdr:from>
    <cdr:to>
      <cdr:x>0.21224</cdr:x>
      <cdr:y>0.73404</cdr:y>
    </cdr:to>
    <cdr:sp macro="" textlink="">
      <cdr:nvSpPr>
        <cdr:cNvPr id="25" name="textruta 1"/>
        <cdr:cNvSpPr txBox="1"/>
      </cdr:nvSpPr>
      <cdr:spPr>
        <a:xfrm xmlns:a="http://schemas.openxmlformats.org/drawingml/2006/main">
          <a:off x="737830" y="2959097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70813B2-467A-408D-9AFD-9553CE7D62D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72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0.15806</cdr:x>
      <cdr:y>0.7387</cdr:y>
    </cdr:from>
    <cdr:to>
      <cdr:x>0.21284</cdr:x>
      <cdr:y>0.7649</cdr:y>
    </cdr:to>
    <cdr:sp macro="" textlink="">
      <cdr:nvSpPr>
        <cdr:cNvPr id="26" name="textruta 1"/>
        <cdr:cNvSpPr txBox="1"/>
      </cdr:nvSpPr>
      <cdr:spPr>
        <a:xfrm xmlns:a="http://schemas.openxmlformats.org/drawingml/2006/main">
          <a:off x="740642" y="3088106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D96AF54-0B9F-4172-A9B1-9FE94872EAD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71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0.77023</cdr:y>
    </cdr:from>
    <cdr:to>
      <cdr:x>0.21224</cdr:x>
      <cdr:y>0.79643</cdr:y>
    </cdr:to>
    <cdr:sp macro="" textlink="">
      <cdr:nvSpPr>
        <cdr:cNvPr id="27" name="textruta 1"/>
        <cdr:cNvSpPr txBox="1"/>
      </cdr:nvSpPr>
      <cdr:spPr>
        <a:xfrm xmlns:a="http://schemas.openxmlformats.org/drawingml/2006/main">
          <a:off x="737830" y="3219916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E80FED8-DAD6-4441-84BC-9CFDF790E74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71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0.80041</cdr:y>
    </cdr:from>
    <cdr:to>
      <cdr:x>0.21224</cdr:x>
      <cdr:y>0.82662</cdr:y>
    </cdr:to>
    <cdr:sp macro="" textlink="">
      <cdr:nvSpPr>
        <cdr:cNvPr id="28" name="textruta 1"/>
        <cdr:cNvSpPr txBox="1"/>
      </cdr:nvSpPr>
      <cdr:spPr>
        <a:xfrm xmlns:a="http://schemas.openxmlformats.org/drawingml/2006/main">
          <a:off x="737830" y="3346082"/>
          <a:ext cx="256683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093946F-7C2F-4676-8849-2AD880744835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68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0.46148</cdr:x>
      <cdr:y>0.89704</cdr:y>
    </cdr:from>
    <cdr:to>
      <cdr:x>1</cdr:x>
      <cdr:y>0.92879</cdr:y>
    </cdr:to>
    <cdr:sp macro="" textlink="">
      <cdr:nvSpPr>
        <cdr:cNvPr id="31" name="textruta 4"/>
        <cdr:cNvSpPr txBox="1"/>
      </cdr:nvSpPr>
      <cdr:spPr>
        <a:xfrm xmlns:a="http://schemas.openxmlformats.org/drawingml/2006/main">
          <a:off x="2094944" y="3750057"/>
          <a:ext cx="2444656" cy="132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2DF564D-2D20-4091-8DF4-A848994D773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Socialstyrelsens målnivå: ≥ 90 %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0.92507</cdr:x>
      <cdr:y>0.15598</cdr:y>
    </cdr:from>
    <cdr:to>
      <cdr:x>0.99282</cdr:x>
      <cdr:y>0.18314</cdr:y>
    </cdr:to>
    <cdr:sp macro="" textlink="">
      <cdr:nvSpPr>
        <cdr:cNvPr id="37" name="textruta 1"/>
        <cdr:cNvSpPr txBox="1"/>
      </cdr:nvSpPr>
      <cdr:spPr>
        <a:xfrm xmlns:a="http://schemas.openxmlformats.org/drawingml/2006/main">
          <a:off x="4313201" y="650805"/>
          <a:ext cx="315889" cy="113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CB5FF452-A3FD-4AC5-AEEC-58F44B18F5EF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94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0.18551</cdr:y>
    </cdr:from>
    <cdr:to>
      <cdr:x>0.99246</cdr:x>
      <cdr:y>0.21268</cdr:y>
    </cdr:to>
    <cdr:sp macro="" textlink="">
      <cdr:nvSpPr>
        <cdr:cNvPr id="40" name="textruta 1"/>
        <cdr:cNvSpPr txBox="1"/>
      </cdr:nvSpPr>
      <cdr:spPr>
        <a:xfrm xmlns:a="http://schemas.openxmlformats.org/drawingml/2006/main">
          <a:off x="4313237" y="775381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54C3166B-37A3-4758-81D5-0964BFCF667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142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0.21563</cdr:y>
    </cdr:from>
    <cdr:to>
      <cdr:x>0.99246</cdr:x>
      <cdr:y>0.24279</cdr:y>
    </cdr:to>
    <cdr:sp macro="" textlink="">
      <cdr:nvSpPr>
        <cdr:cNvPr id="41" name="textruta 1"/>
        <cdr:cNvSpPr txBox="1"/>
      </cdr:nvSpPr>
      <cdr:spPr>
        <a:xfrm xmlns:a="http://schemas.openxmlformats.org/drawingml/2006/main">
          <a:off x="4313237" y="90124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4A2F787-F57E-489B-AF35-86A9F5A9B56B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675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0.24656</cdr:y>
    </cdr:from>
    <cdr:to>
      <cdr:x>0.99246</cdr:x>
      <cdr:y>0.27372</cdr:y>
    </cdr:to>
    <cdr:sp macro="" textlink="">
      <cdr:nvSpPr>
        <cdr:cNvPr id="42" name="textruta 1"/>
        <cdr:cNvSpPr txBox="1"/>
      </cdr:nvSpPr>
      <cdr:spPr>
        <a:xfrm xmlns:a="http://schemas.openxmlformats.org/drawingml/2006/main">
          <a:off x="4313238" y="1030514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01FC7531-8D53-43AE-92E6-082E5A08A02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162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0.27748</cdr:y>
    </cdr:from>
    <cdr:to>
      <cdr:x>0.99246</cdr:x>
      <cdr:y>0.30465</cdr:y>
    </cdr:to>
    <cdr:sp macro="" textlink="">
      <cdr:nvSpPr>
        <cdr:cNvPr id="43" name="textruta 1"/>
        <cdr:cNvSpPr txBox="1"/>
      </cdr:nvSpPr>
      <cdr:spPr>
        <a:xfrm xmlns:a="http://schemas.openxmlformats.org/drawingml/2006/main">
          <a:off x="4313237" y="11597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6721C160-66DF-42BE-A3A6-ECD903AA253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148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0.3076</cdr:y>
    </cdr:from>
    <cdr:to>
      <cdr:x>0.99246</cdr:x>
      <cdr:y>0.33476</cdr:y>
    </cdr:to>
    <cdr:sp macro="" textlink="">
      <cdr:nvSpPr>
        <cdr:cNvPr id="44" name="textruta 1"/>
        <cdr:cNvSpPr txBox="1"/>
      </cdr:nvSpPr>
      <cdr:spPr>
        <a:xfrm xmlns:a="http://schemas.openxmlformats.org/drawingml/2006/main">
          <a:off x="4313237" y="128564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7F600E27-7CB2-4CE5-9E87-0D40B2B1047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4671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0.33934</cdr:y>
    </cdr:from>
    <cdr:to>
      <cdr:x>0.99246</cdr:x>
      <cdr:y>0.3665</cdr:y>
    </cdr:to>
    <cdr:sp macro="" textlink="">
      <cdr:nvSpPr>
        <cdr:cNvPr id="45" name="textruta 1"/>
        <cdr:cNvSpPr txBox="1"/>
      </cdr:nvSpPr>
      <cdr:spPr>
        <a:xfrm xmlns:a="http://schemas.openxmlformats.org/drawingml/2006/main">
          <a:off x="4313237" y="141831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463B86E-59F7-48B2-94F3-55FCBF54951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529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0.37001</cdr:y>
    </cdr:from>
    <cdr:to>
      <cdr:x>0.99216</cdr:x>
      <cdr:y>0.39718</cdr:y>
    </cdr:to>
    <cdr:sp macro="" textlink="">
      <cdr:nvSpPr>
        <cdr:cNvPr id="46" name="textruta 1"/>
        <cdr:cNvSpPr txBox="1"/>
      </cdr:nvSpPr>
      <cdr:spPr>
        <a:xfrm xmlns:a="http://schemas.openxmlformats.org/drawingml/2006/main">
          <a:off x="4313959" y="154593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6D90EDB8-65C3-494B-ABDB-7E92CA57D6D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100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0.40041</cdr:y>
    </cdr:from>
    <cdr:to>
      <cdr:x>0.99216</cdr:x>
      <cdr:y>0.42758</cdr:y>
    </cdr:to>
    <cdr:sp macro="" textlink="">
      <cdr:nvSpPr>
        <cdr:cNvPr id="47" name="textruta 1"/>
        <cdr:cNvSpPr txBox="1"/>
      </cdr:nvSpPr>
      <cdr:spPr>
        <a:xfrm xmlns:a="http://schemas.openxmlformats.org/drawingml/2006/main">
          <a:off x="4313959" y="167293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830513E2-4219-44A0-AE42-CB44AF9D63E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157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0.43149</cdr:y>
    </cdr:from>
    <cdr:to>
      <cdr:x>0.99216</cdr:x>
      <cdr:y>0.45867</cdr:y>
    </cdr:to>
    <cdr:sp macro="" textlink="">
      <cdr:nvSpPr>
        <cdr:cNvPr id="48" name="textruta 1"/>
        <cdr:cNvSpPr txBox="1"/>
      </cdr:nvSpPr>
      <cdr:spPr>
        <a:xfrm xmlns:a="http://schemas.openxmlformats.org/drawingml/2006/main">
          <a:off x="4313959" y="1802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C58CD11-7DA0-49CB-AF2A-6320B67653F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120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0.46189</cdr:y>
    </cdr:from>
    <cdr:to>
      <cdr:x>0.99216</cdr:x>
      <cdr:y>0.48906</cdr:y>
    </cdr:to>
    <cdr:sp macro="" textlink="">
      <cdr:nvSpPr>
        <cdr:cNvPr id="49" name="textruta 1"/>
        <cdr:cNvSpPr txBox="1"/>
      </cdr:nvSpPr>
      <cdr:spPr>
        <a:xfrm xmlns:a="http://schemas.openxmlformats.org/drawingml/2006/main">
          <a:off x="4313959" y="1929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A1B8667-9D52-43EA-BA0E-6EFB199C64A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142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0.49229</cdr:y>
    </cdr:from>
    <cdr:to>
      <cdr:x>0.99216</cdr:x>
      <cdr:y>0.51946</cdr:y>
    </cdr:to>
    <cdr:sp macro="" textlink="">
      <cdr:nvSpPr>
        <cdr:cNvPr id="50" name="textruta 1"/>
        <cdr:cNvSpPr txBox="1"/>
      </cdr:nvSpPr>
      <cdr:spPr>
        <a:xfrm xmlns:a="http://schemas.openxmlformats.org/drawingml/2006/main">
          <a:off x="4313959" y="2056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86CFEF6-3749-4FCB-8898-40986A617F3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896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0.52338</cdr:y>
    </cdr:from>
    <cdr:to>
      <cdr:x>0.99216</cdr:x>
      <cdr:y>0.55055</cdr:y>
    </cdr:to>
    <cdr:sp macro="" textlink="">
      <cdr:nvSpPr>
        <cdr:cNvPr id="51" name="textruta 1"/>
        <cdr:cNvSpPr txBox="1"/>
      </cdr:nvSpPr>
      <cdr:spPr>
        <a:xfrm xmlns:a="http://schemas.openxmlformats.org/drawingml/2006/main">
          <a:off x="4313959" y="2186710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7283441E-7A7D-45F5-9555-6820E22AB21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172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0.55377</cdr:y>
    </cdr:from>
    <cdr:to>
      <cdr:x>0.99216</cdr:x>
      <cdr:y>0.58094</cdr:y>
    </cdr:to>
    <cdr:sp macro="" textlink="">
      <cdr:nvSpPr>
        <cdr:cNvPr id="52" name="textruta 1"/>
        <cdr:cNvSpPr txBox="1"/>
      </cdr:nvSpPr>
      <cdr:spPr>
        <a:xfrm xmlns:a="http://schemas.openxmlformats.org/drawingml/2006/main">
          <a:off x="4313959" y="231370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30815CA-C37B-4DCE-91E3-A5226F1FE8D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170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0.58417</cdr:y>
    </cdr:from>
    <cdr:to>
      <cdr:x>0.99216</cdr:x>
      <cdr:y>0.61134</cdr:y>
    </cdr:to>
    <cdr:sp macro="" textlink="">
      <cdr:nvSpPr>
        <cdr:cNvPr id="53" name="textruta 1"/>
        <cdr:cNvSpPr txBox="1"/>
      </cdr:nvSpPr>
      <cdr:spPr>
        <a:xfrm xmlns:a="http://schemas.openxmlformats.org/drawingml/2006/main">
          <a:off x="4313959" y="244070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E6E16DC-B841-45D7-94BE-08687DEB7BF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147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0.61526</cdr:y>
    </cdr:from>
    <cdr:to>
      <cdr:x>0.99216</cdr:x>
      <cdr:y>0.64243</cdr:y>
    </cdr:to>
    <cdr:sp macro="" textlink="">
      <cdr:nvSpPr>
        <cdr:cNvPr id="54" name="textruta 1"/>
        <cdr:cNvSpPr txBox="1"/>
      </cdr:nvSpPr>
      <cdr:spPr>
        <a:xfrm xmlns:a="http://schemas.openxmlformats.org/drawingml/2006/main">
          <a:off x="4313959" y="2570596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8C8B4548-E05C-4B8D-AA63-5180B72BC438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233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0.64565</cdr:y>
    </cdr:from>
    <cdr:to>
      <cdr:x>0.99216</cdr:x>
      <cdr:y>0.67282</cdr:y>
    </cdr:to>
    <cdr:sp macro="" textlink="">
      <cdr:nvSpPr>
        <cdr:cNvPr id="55" name="textruta 1"/>
        <cdr:cNvSpPr txBox="1"/>
      </cdr:nvSpPr>
      <cdr:spPr>
        <a:xfrm xmlns:a="http://schemas.openxmlformats.org/drawingml/2006/main">
          <a:off x="4313959" y="2697595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662E1A2-E0E8-4C20-B549-CD9B699E3E2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198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0.67674</cdr:y>
    </cdr:from>
    <cdr:to>
      <cdr:x>0.99216</cdr:x>
      <cdr:y>0.70391</cdr:y>
    </cdr:to>
    <cdr:sp macro="" textlink="">
      <cdr:nvSpPr>
        <cdr:cNvPr id="56" name="textruta 1"/>
        <cdr:cNvSpPr txBox="1"/>
      </cdr:nvSpPr>
      <cdr:spPr>
        <a:xfrm xmlns:a="http://schemas.openxmlformats.org/drawingml/2006/main">
          <a:off x="4313959" y="2827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26263D7-CEE5-4882-ACF0-688818418ADF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130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0.70714</cdr:y>
    </cdr:from>
    <cdr:to>
      <cdr:x>0.99216</cdr:x>
      <cdr:y>0.73431</cdr:y>
    </cdr:to>
    <cdr:sp macro="" textlink="">
      <cdr:nvSpPr>
        <cdr:cNvPr id="57" name="textruta 1"/>
        <cdr:cNvSpPr txBox="1"/>
      </cdr:nvSpPr>
      <cdr:spPr>
        <a:xfrm xmlns:a="http://schemas.openxmlformats.org/drawingml/2006/main">
          <a:off x="4313959" y="2954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4C719747-5305-4EA0-A060-731019FD234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147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0.73753</cdr:y>
    </cdr:from>
    <cdr:to>
      <cdr:x>0.99216</cdr:x>
      <cdr:y>0.7647</cdr:y>
    </cdr:to>
    <cdr:sp macro="" textlink="">
      <cdr:nvSpPr>
        <cdr:cNvPr id="58" name="textruta 1"/>
        <cdr:cNvSpPr txBox="1"/>
      </cdr:nvSpPr>
      <cdr:spPr>
        <a:xfrm xmlns:a="http://schemas.openxmlformats.org/drawingml/2006/main">
          <a:off x="4313959" y="3081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35DD628-7CE8-4205-B6E9-606F4A88076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167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0.76862</cdr:y>
    </cdr:from>
    <cdr:to>
      <cdr:x>0.99216</cdr:x>
      <cdr:y>0.79579</cdr:y>
    </cdr:to>
    <cdr:sp macro="" textlink="">
      <cdr:nvSpPr>
        <cdr:cNvPr id="59" name="textruta 1"/>
        <cdr:cNvSpPr txBox="1"/>
      </cdr:nvSpPr>
      <cdr:spPr>
        <a:xfrm xmlns:a="http://schemas.openxmlformats.org/drawingml/2006/main">
          <a:off x="4313959" y="321136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03D3B2B6-B23C-4FE3-A215-0C204429AEC1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89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0.79902</cdr:y>
    </cdr:from>
    <cdr:to>
      <cdr:x>0.99216</cdr:x>
      <cdr:y>0.82619</cdr:y>
    </cdr:to>
    <cdr:sp macro="" textlink="">
      <cdr:nvSpPr>
        <cdr:cNvPr id="60" name="textruta 1"/>
        <cdr:cNvSpPr txBox="1"/>
      </cdr:nvSpPr>
      <cdr:spPr>
        <a:xfrm xmlns:a="http://schemas.openxmlformats.org/drawingml/2006/main">
          <a:off x="4313959" y="333836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510789C-84B3-49B6-8361-633575FF7005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53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0.57116</cdr:x>
      <cdr:y>0.12414</cdr:y>
    </cdr:from>
    <cdr:to>
      <cdr:x>1</cdr:x>
      <cdr:y>0.15224</cdr:y>
    </cdr:to>
    <cdr:sp macro="" textlink="">
      <cdr:nvSpPr>
        <cdr:cNvPr id="7" name="textruta 6"/>
        <cdr:cNvSpPr txBox="1"/>
      </cdr:nvSpPr>
      <cdr:spPr>
        <a:xfrm xmlns:a="http://schemas.openxmlformats.org/drawingml/2006/main">
          <a:off x="2592858" y="518948"/>
          <a:ext cx="1946742" cy="117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r"/>
          <a:fld id="{05DBE646-2AB7-4C47-9634-FCA084A6C73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Antal patienter kvar till målnivå för 1 år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0.40731</cdr:x>
      <cdr:y>0.90406</cdr:y>
    </cdr:from>
    <cdr:to>
      <cdr:x>0.47056</cdr:x>
      <cdr:y>0.92299</cdr:y>
    </cdr:to>
    <cdr:sp macro="" textlink="">
      <cdr:nvSpPr>
        <cdr:cNvPr id="61" name="Rektangel 60"/>
        <cdr:cNvSpPr/>
      </cdr:nvSpPr>
      <cdr:spPr>
        <a:xfrm xmlns:a="http://schemas.openxmlformats.org/drawingml/2006/main">
          <a:off x="1908533" y="3779375"/>
          <a:ext cx="296388" cy="791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0.00022</cdr:x>
      <cdr:y>0.05252</cdr:y>
    </cdr:from>
    <cdr:to>
      <cdr:x>0.99842</cdr:x>
      <cdr:y>0.15412</cdr:y>
    </cdr:to>
    <cdr:sp macro="" textlink="">
      <cdr:nvSpPr>
        <cdr:cNvPr id="29" name="textruta 28"/>
        <cdr:cNvSpPr txBox="1"/>
      </cdr:nvSpPr>
      <cdr:spPr>
        <a:xfrm xmlns:a="http://schemas.openxmlformats.org/drawingml/2006/main">
          <a:off x="998" y="207033"/>
          <a:ext cx="4528908" cy="400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>
              <a:effectLst/>
              <a:latin typeface="Century Gothic" panose="020B0502020202020204" pitchFamily="34" charset="0"/>
              <a:ea typeface="+mn-ea"/>
              <a:cs typeface="+mn-cs"/>
            </a:rPr>
            <a:t>Andel personer med typ 1-diabetes som har blodtryck &lt; 140/85 mmHg, år 2013.</a:t>
          </a:r>
          <a:endParaRPr lang="sv-SE" sz="800"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0.42381</cdr:x>
      <cdr:y>0.90532</cdr:y>
    </cdr:from>
    <cdr:to>
      <cdr:x>0.42381</cdr:x>
      <cdr:y>0.92252</cdr:y>
    </cdr:to>
    <cdr:cxnSp macro="">
      <cdr:nvCxnSpPr>
        <cdr:cNvPr id="64" name="Rak 63"/>
        <cdr:cNvCxnSpPr/>
      </cdr:nvCxnSpPr>
      <cdr:spPr>
        <a:xfrm xmlns:a="http://schemas.openxmlformats.org/drawingml/2006/main">
          <a:off x="1923513" y="3789755"/>
          <a:ext cx="0" cy="72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47626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0.42469</cdr:x>
      <cdr:y>0.90655</cdr:y>
    </cdr:from>
    <cdr:to>
      <cdr:x>0.45803</cdr:x>
      <cdr:y>0.92289</cdr:y>
    </cdr:to>
    <cdr:sp macro="" textlink="">
      <cdr:nvSpPr>
        <cdr:cNvPr id="65" name="Rektangel 64"/>
        <cdr:cNvSpPr/>
      </cdr:nvSpPr>
      <cdr:spPr>
        <a:xfrm xmlns:a="http://schemas.openxmlformats.org/drawingml/2006/main">
          <a:off x="1944818" y="3794903"/>
          <a:ext cx="152677" cy="68400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accent1">
                <a:lumMod val="43000"/>
                <a:alpha val="67000"/>
              </a:schemeClr>
            </a:gs>
            <a:gs pos="50000">
              <a:srgbClr val="6F92A2">
                <a:lumMod val="90000"/>
                <a:alpha val="25000"/>
              </a:srgbClr>
            </a:gs>
            <a:gs pos="100000">
              <a:srgbClr val="EDF2F4">
                <a:alpha val="0"/>
              </a:srgbClr>
            </a:gs>
          </a:gsLst>
          <a:lin ang="0" scaled="0"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0.07996</cdr:y>
    </cdr:from>
    <cdr:to>
      <cdr:x>0.97997</cdr:x>
      <cdr:y>0.21797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938" y="228866"/>
          <a:ext cx="4476822" cy="395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800" b="0" i="0" baseline="0">
              <a:effectLst/>
              <a:latin typeface="+mn-lt"/>
              <a:ea typeface="+mn-ea"/>
              <a:cs typeface="+mn-cs"/>
            </a:rPr>
            <a:t>Samverkar er diabetesmottagning med både primärvård och hemsjukvård avseende allvarliga fotproblem?</a:t>
          </a:r>
          <a:endParaRPr lang="sv-SE" sz="800" b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2.12 Samverkan</a:t>
          </a:r>
          <a:r>
            <a:rPr lang="sv-SE" sz="1000" b="1" baseline="0"/>
            <a:t> avseende allvarliga fotproblem</a:t>
          </a:r>
          <a:endParaRPr lang="sv-SE" sz="1000" b="1"/>
        </a:p>
      </cdr:txBody>
    </cdr:sp>
  </cdr:relSizeAnchor>
  <cdr:relSizeAnchor xmlns:cdr="http://schemas.openxmlformats.org/drawingml/2006/chartDrawing">
    <cdr:from>
      <cdr:x>0</cdr:x>
      <cdr:y>0.92928</cdr:y>
    </cdr:from>
    <cdr:to>
      <cdr:x>0.48534</cdr:x>
      <cdr:y>0.99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097987"/>
          <a:ext cx="2205106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Socialstyrelsens enkät, maj 2014.</a:t>
          </a:r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0.99986</cdr:x>
      <cdr:y>0.06904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-2301875" y="-1460500"/>
          <a:ext cx="4539614" cy="271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000" b="1" dirty="0">
              <a:effectLst/>
              <a:latin typeface="Century Gothic" panose="020B0502020202020204" pitchFamily="34" charset="0"/>
              <a:ea typeface="+mn-ea"/>
              <a:cs typeface="+mn-cs"/>
            </a:rPr>
            <a:t>Diagram </a:t>
          </a:r>
          <a:r>
            <a:rPr lang="sv-SE" sz="1000" b="1" dirty="0" smtClean="0">
              <a:effectLst/>
              <a:latin typeface="Century Gothic" panose="020B0502020202020204" pitchFamily="34" charset="0"/>
              <a:ea typeface="+mn-ea"/>
              <a:cs typeface="+mn-cs"/>
            </a:rPr>
            <a:t>B3.11 </a:t>
          </a:r>
          <a:r>
            <a:rPr lang="sv-SE" sz="1000" b="1" dirty="0">
              <a:effectLst/>
              <a:latin typeface="Century Gothic" panose="020B0502020202020204" pitchFamily="34" charset="0"/>
              <a:ea typeface="+mn-ea"/>
              <a:cs typeface="+mn-cs"/>
            </a:rPr>
            <a:t>Blodtryck &lt; 140/85 mmHg, typ 2-diabetes</a:t>
          </a:r>
          <a:endParaRPr lang="sv-SE" sz="1000" dirty="0">
            <a:effectLst/>
            <a:latin typeface="Century Gothic" panose="020B0502020202020204" pitchFamily="34" charset="0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</cdr:x>
      <cdr:y>0.94442</cdr:y>
    </cdr:from>
    <cdr:to>
      <cdr:x>1</cdr:x>
      <cdr:y>0.98685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-948906" y="3718194"/>
          <a:ext cx="4540250" cy="167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t>Källa:</a:t>
          </a:r>
          <a:r>
            <a:rPr lang="sv-SE" sz="700" b="0" i="0" u="none" strike="noStrike" baseline="0">
              <a:solidFill>
                <a:srgbClr val="000000"/>
              </a:solidFill>
              <a:latin typeface="Century Gothic" pitchFamily="34" charset="0"/>
            </a:rPr>
            <a:t> NDR - Nationella diabetesregistret.</a:t>
          </a:r>
          <a:endParaRPr lang="sv-SE" sz="700" i="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0.15771</cdr:x>
      <cdr:y>0.15608</cdr:y>
    </cdr:from>
    <cdr:to>
      <cdr:x>0.21258</cdr:x>
      <cdr:y>0.18228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739002" y="652486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18000" rtlCol="0" anchor="ctr"/>
        <a:lstStyle xmlns:a="http://schemas.openxmlformats.org/drawingml/2006/main"/>
        <a:p xmlns:a="http://schemas.openxmlformats.org/drawingml/2006/main">
          <a:pPr algn="r"/>
          <a:fld id="{1C873F01-BF77-46DB-96AE-9AD19CFB11A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66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0.15781</cdr:x>
      <cdr:y>0.18698</cdr:y>
    </cdr:from>
    <cdr:to>
      <cdr:x>0.21268</cdr:x>
      <cdr:y>0.21318</cdr:y>
    </cdr:to>
    <cdr:sp macro="" textlink="">
      <cdr:nvSpPr>
        <cdr:cNvPr id="8" name="textruta 1"/>
        <cdr:cNvSpPr txBox="1"/>
      </cdr:nvSpPr>
      <cdr:spPr>
        <a:xfrm xmlns:a="http://schemas.openxmlformats.org/drawingml/2006/main">
          <a:off x="739470" y="781662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FC66715-FA85-4E36-BB15-18A7F627120B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58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0.21802</cdr:y>
    </cdr:from>
    <cdr:to>
      <cdr:x>0.21248</cdr:x>
      <cdr:y>0.24422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738533" y="911424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2986A64-1614-4605-A2F9-1649665599C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57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0.24824</cdr:y>
    </cdr:from>
    <cdr:to>
      <cdr:x>0.21197</cdr:x>
      <cdr:y>0.27444</cdr:y>
    </cdr:to>
    <cdr:sp macro="" textlink="">
      <cdr:nvSpPr>
        <cdr:cNvPr id="10" name="textruta 1"/>
        <cdr:cNvSpPr txBox="1"/>
      </cdr:nvSpPr>
      <cdr:spPr>
        <a:xfrm xmlns:a="http://schemas.openxmlformats.org/drawingml/2006/main">
          <a:off x="736143" y="1037757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B5DF2CF-2C96-4518-8F3A-15BADCD4205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57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0.27903</cdr:y>
    </cdr:from>
    <cdr:to>
      <cdr:x>0.21197</cdr:x>
      <cdr:y>0.30523</cdr:y>
    </cdr:to>
    <cdr:sp macro="" textlink="">
      <cdr:nvSpPr>
        <cdr:cNvPr id="11" name="textruta 1"/>
        <cdr:cNvSpPr txBox="1"/>
      </cdr:nvSpPr>
      <cdr:spPr>
        <a:xfrm xmlns:a="http://schemas.openxmlformats.org/drawingml/2006/main">
          <a:off x="736143" y="1166474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2A6C8CD-DE5B-40CD-A3AC-4D38C7F88FC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57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0.30925</cdr:y>
    </cdr:from>
    <cdr:to>
      <cdr:x>0.21248</cdr:x>
      <cdr:y>0.33546</cdr:y>
    </cdr:to>
    <cdr:sp macro="" textlink="">
      <cdr:nvSpPr>
        <cdr:cNvPr id="12" name="textruta 1"/>
        <cdr:cNvSpPr txBox="1"/>
      </cdr:nvSpPr>
      <cdr:spPr>
        <a:xfrm xmlns:a="http://schemas.openxmlformats.org/drawingml/2006/main">
          <a:off x="738533" y="1292807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8AAA321E-057E-4939-8B43-86B3CE43E4C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56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0.15738</cdr:x>
      <cdr:y>0.3396</cdr:y>
    </cdr:from>
    <cdr:to>
      <cdr:x>0.21225</cdr:x>
      <cdr:y>0.36581</cdr:y>
    </cdr:to>
    <cdr:sp macro="" textlink="">
      <cdr:nvSpPr>
        <cdr:cNvPr id="13" name="textruta 1"/>
        <cdr:cNvSpPr txBox="1"/>
      </cdr:nvSpPr>
      <cdr:spPr>
        <a:xfrm xmlns:a="http://schemas.openxmlformats.org/drawingml/2006/main">
          <a:off x="737455" y="1419684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874E42C-DD76-4AF8-87F1-C98CE1053BA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55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0.37026</cdr:y>
    </cdr:from>
    <cdr:to>
      <cdr:x>0.21248</cdr:x>
      <cdr:y>0.39647</cdr:y>
    </cdr:to>
    <cdr:sp macro="" textlink="">
      <cdr:nvSpPr>
        <cdr:cNvPr id="14" name="textruta 1"/>
        <cdr:cNvSpPr txBox="1"/>
      </cdr:nvSpPr>
      <cdr:spPr>
        <a:xfrm xmlns:a="http://schemas.openxmlformats.org/drawingml/2006/main">
          <a:off x="738533" y="1547857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BCE3290-31CA-40B6-94D2-9E4D9269167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55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0.40163</cdr:y>
    </cdr:from>
    <cdr:to>
      <cdr:x>0.21248</cdr:x>
      <cdr:y>0.42783</cdr:y>
    </cdr:to>
    <cdr:sp macro="" textlink="">
      <cdr:nvSpPr>
        <cdr:cNvPr id="15" name="textruta 1"/>
        <cdr:cNvSpPr txBox="1"/>
      </cdr:nvSpPr>
      <cdr:spPr>
        <a:xfrm xmlns:a="http://schemas.openxmlformats.org/drawingml/2006/main">
          <a:off x="738533" y="1678998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5641242-09E3-4989-82BF-E5EDAA4F276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55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0.43185</cdr:y>
    </cdr:from>
    <cdr:to>
      <cdr:x>0.21197</cdr:x>
      <cdr:y>0.45805</cdr:y>
    </cdr:to>
    <cdr:sp macro="" textlink="">
      <cdr:nvSpPr>
        <cdr:cNvPr id="16" name="textruta 1"/>
        <cdr:cNvSpPr txBox="1"/>
      </cdr:nvSpPr>
      <cdr:spPr>
        <a:xfrm xmlns:a="http://schemas.openxmlformats.org/drawingml/2006/main">
          <a:off x="736143" y="1805332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E3FD726-DE97-4CB7-8816-F896D94AB9F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55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0.46264</cdr:y>
    </cdr:from>
    <cdr:to>
      <cdr:x>0.21146</cdr:x>
      <cdr:y>0.48885</cdr:y>
    </cdr:to>
    <cdr:sp macro="" textlink="">
      <cdr:nvSpPr>
        <cdr:cNvPr id="17" name="textruta 1"/>
        <cdr:cNvSpPr txBox="1"/>
      </cdr:nvSpPr>
      <cdr:spPr>
        <a:xfrm xmlns:a="http://schemas.openxmlformats.org/drawingml/2006/main">
          <a:off x="733754" y="1934048"/>
          <a:ext cx="257104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7368452-A6CA-413B-B126-794C71ED0C2D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55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0.49229</cdr:y>
    </cdr:from>
    <cdr:to>
      <cdr:x>0.21197</cdr:x>
      <cdr:y>0.5185</cdr:y>
    </cdr:to>
    <cdr:sp macro="" textlink="">
      <cdr:nvSpPr>
        <cdr:cNvPr id="18" name="textruta 1"/>
        <cdr:cNvSpPr txBox="1"/>
      </cdr:nvSpPr>
      <cdr:spPr>
        <a:xfrm xmlns:a="http://schemas.openxmlformats.org/drawingml/2006/main">
          <a:off x="736143" y="2057999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E231781-974C-490B-A6BD-29FD0158B418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55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0.52308</cdr:y>
    </cdr:from>
    <cdr:to>
      <cdr:x>0.21146</cdr:x>
      <cdr:y>0.54929</cdr:y>
    </cdr:to>
    <cdr:sp macro="" textlink="">
      <cdr:nvSpPr>
        <cdr:cNvPr id="19" name="textruta 1"/>
        <cdr:cNvSpPr txBox="1"/>
      </cdr:nvSpPr>
      <cdr:spPr>
        <a:xfrm xmlns:a="http://schemas.openxmlformats.org/drawingml/2006/main">
          <a:off x="733754" y="2186715"/>
          <a:ext cx="257104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891D213-931D-4B2E-838C-8413203C65A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54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0.55331</cdr:y>
    </cdr:from>
    <cdr:to>
      <cdr:x>0.21146</cdr:x>
      <cdr:y>0.57951</cdr:y>
    </cdr:to>
    <cdr:sp macro="" textlink="">
      <cdr:nvSpPr>
        <cdr:cNvPr id="20" name="textruta 1"/>
        <cdr:cNvSpPr txBox="1"/>
      </cdr:nvSpPr>
      <cdr:spPr>
        <a:xfrm xmlns:a="http://schemas.openxmlformats.org/drawingml/2006/main">
          <a:off x="733754" y="2313090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227C71E-6B35-4979-ACF2-1BFF057F0B7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54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0.58524</cdr:y>
    </cdr:from>
    <cdr:to>
      <cdr:x>0.21146</cdr:x>
      <cdr:y>0.61144</cdr:y>
    </cdr:to>
    <cdr:sp macro="" textlink="">
      <cdr:nvSpPr>
        <cdr:cNvPr id="21" name="textruta 1"/>
        <cdr:cNvSpPr txBox="1"/>
      </cdr:nvSpPr>
      <cdr:spPr>
        <a:xfrm xmlns:a="http://schemas.openxmlformats.org/drawingml/2006/main">
          <a:off x="733754" y="2446572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AEE0EDF-DF06-4E3A-895B-09DBA1D1CF9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53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0.61546</cdr:y>
    </cdr:from>
    <cdr:to>
      <cdr:x>0.21197</cdr:x>
      <cdr:y>0.64167</cdr:y>
    </cdr:to>
    <cdr:sp macro="" textlink="">
      <cdr:nvSpPr>
        <cdr:cNvPr id="22" name="textruta 1"/>
        <cdr:cNvSpPr txBox="1"/>
      </cdr:nvSpPr>
      <cdr:spPr>
        <a:xfrm xmlns:a="http://schemas.openxmlformats.org/drawingml/2006/main">
          <a:off x="736143" y="2572906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C41C978-50D0-4B97-89E1-1A212D46D69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53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0.15739</cdr:x>
      <cdr:y>0.64689</cdr:y>
    </cdr:from>
    <cdr:to>
      <cdr:x>0.21232</cdr:x>
      <cdr:y>0.67309</cdr:y>
    </cdr:to>
    <cdr:sp macro="" textlink="">
      <cdr:nvSpPr>
        <cdr:cNvPr id="23" name="textruta 1"/>
        <cdr:cNvSpPr txBox="1"/>
      </cdr:nvSpPr>
      <cdr:spPr>
        <a:xfrm xmlns:a="http://schemas.openxmlformats.org/drawingml/2006/main">
          <a:off x="737502" y="2704298"/>
          <a:ext cx="257386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A61C73D-2012-4F5E-AD14-D38CDD7F534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52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0.15806</cdr:x>
      <cdr:y>0.67765</cdr:y>
    </cdr:from>
    <cdr:to>
      <cdr:x>0.21284</cdr:x>
      <cdr:y>0.70385</cdr:y>
    </cdr:to>
    <cdr:sp macro="" textlink="">
      <cdr:nvSpPr>
        <cdr:cNvPr id="24" name="textruta 1"/>
        <cdr:cNvSpPr txBox="1"/>
      </cdr:nvSpPr>
      <cdr:spPr>
        <a:xfrm xmlns:a="http://schemas.openxmlformats.org/drawingml/2006/main">
          <a:off x="740642" y="2832889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27CCC2E-E5FA-438E-941D-4EED4438127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51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0.70784</cdr:y>
    </cdr:from>
    <cdr:to>
      <cdr:x>0.21224</cdr:x>
      <cdr:y>0.73404</cdr:y>
    </cdr:to>
    <cdr:sp macro="" textlink="">
      <cdr:nvSpPr>
        <cdr:cNvPr id="25" name="textruta 1"/>
        <cdr:cNvSpPr txBox="1"/>
      </cdr:nvSpPr>
      <cdr:spPr>
        <a:xfrm xmlns:a="http://schemas.openxmlformats.org/drawingml/2006/main">
          <a:off x="737830" y="2959097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70813B2-467A-408D-9AFD-9553CE7D62D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50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0.15806</cdr:x>
      <cdr:y>0.7387</cdr:y>
    </cdr:from>
    <cdr:to>
      <cdr:x>0.21284</cdr:x>
      <cdr:y>0.7649</cdr:y>
    </cdr:to>
    <cdr:sp macro="" textlink="">
      <cdr:nvSpPr>
        <cdr:cNvPr id="26" name="textruta 1"/>
        <cdr:cNvSpPr txBox="1"/>
      </cdr:nvSpPr>
      <cdr:spPr>
        <a:xfrm xmlns:a="http://schemas.openxmlformats.org/drawingml/2006/main">
          <a:off x="740642" y="3088106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D96AF54-0B9F-4172-A9B1-9FE94872EAD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48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0.77023</cdr:y>
    </cdr:from>
    <cdr:to>
      <cdr:x>0.21224</cdr:x>
      <cdr:y>0.79643</cdr:y>
    </cdr:to>
    <cdr:sp macro="" textlink="">
      <cdr:nvSpPr>
        <cdr:cNvPr id="27" name="textruta 1"/>
        <cdr:cNvSpPr txBox="1"/>
      </cdr:nvSpPr>
      <cdr:spPr>
        <a:xfrm xmlns:a="http://schemas.openxmlformats.org/drawingml/2006/main">
          <a:off x="737830" y="3219916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E80FED8-DAD6-4441-84BC-9CFDF790E74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44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0.80041</cdr:y>
    </cdr:from>
    <cdr:to>
      <cdr:x>0.21224</cdr:x>
      <cdr:y>0.82662</cdr:y>
    </cdr:to>
    <cdr:sp macro="" textlink="">
      <cdr:nvSpPr>
        <cdr:cNvPr id="28" name="textruta 1"/>
        <cdr:cNvSpPr txBox="1"/>
      </cdr:nvSpPr>
      <cdr:spPr>
        <a:xfrm xmlns:a="http://schemas.openxmlformats.org/drawingml/2006/main">
          <a:off x="737830" y="3346082"/>
          <a:ext cx="256683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093946F-7C2F-4676-8849-2AD880744835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43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0.46148</cdr:x>
      <cdr:y>0.89704</cdr:y>
    </cdr:from>
    <cdr:to>
      <cdr:x>1</cdr:x>
      <cdr:y>0.92879</cdr:y>
    </cdr:to>
    <cdr:sp macro="" textlink="">
      <cdr:nvSpPr>
        <cdr:cNvPr id="31" name="textruta 4"/>
        <cdr:cNvSpPr txBox="1"/>
      </cdr:nvSpPr>
      <cdr:spPr>
        <a:xfrm xmlns:a="http://schemas.openxmlformats.org/drawingml/2006/main">
          <a:off x="2094944" y="3750057"/>
          <a:ext cx="2444656" cy="132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2DF564D-2D20-4091-8DF4-A848994D773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Socialstyrelsens målnivå: ≥ 65 %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0.92507</cdr:x>
      <cdr:y>0.15598</cdr:y>
    </cdr:from>
    <cdr:to>
      <cdr:x>0.99282</cdr:x>
      <cdr:y>0.18314</cdr:y>
    </cdr:to>
    <cdr:sp macro="" textlink="">
      <cdr:nvSpPr>
        <cdr:cNvPr id="37" name="textruta 1"/>
        <cdr:cNvSpPr txBox="1"/>
      </cdr:nvSpPr>
      <cdr:spPr>
        <a:xfrm xmlns:a="http://schemas.openxmlformats.org/drawingml/2006/main">
          <a:off x="4313201" y="650805"/>
          <a:ext cx="315889" cy="113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CB5FF452-A3FD-4AC5-AEEC-58F44B18F5EF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0.18551</cdr:y>
    </cdr:from>
    <cdr:to>
      <cdr:x>0.99246</cdr:x>
      <cdr:y>0.21268</cdr:y>
    </cdr:to>
    <cdr:sp macro="" textlink="">
      <cdr:nvSpPr>
        <cdr:cNvPr id="40" name="textruta 1"/>
        <cdr:cNvSpPr txBox="1"/>
      </cdr:nvSpPr>
      <cdr:spPr>
        <a:xfrm xmlns:a="http://schemas.openxmlformats.org/drawingml/2006/main">
          <a:off x="4313237" y="775381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54C3166B-37A3-4758-81D5-0964BFCF667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4005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0.21563</cdr:y>
    </cdr:from>
    <cdr:to>
      <cdr:x>0.99246</cdr:x>
      <cdr:y>0.24279</cdr:y>
    </cdr:to>
    <cdr:sp macro="" textlink="">
      <cdr:nvSpPr>
        <cdr:cNvPr id="41" name="textruta 1"/>
        <cdr:cNvSpPr txBox="1"/>
      </cdr:nvSpPr>
      <cdr:spPr>
        <a:xfrm xmlns:a="http://schemas.openxmlformats.org/drawingml/2006/main">
          <a:off x="4313237" y="90124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4A2F787-F57E-489B-AF35-86A9F5A9B56B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814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0.24656</cdr:y>
    </cdr:from>
    <cdr:to>
      <cdr:x>0.99246</cdr:x>
      <cdr:y>0.27372</cdr:y>
    </cdr:to>
    <cdr:sp macro="" textlink="">
      <cdr:nvSpPr>
        <cdr:cNvPr id="42" name="textruta 1"/>
        <cdr:cNvSpPr txBox="1"/>
      </cdr:nvSpPr>
      <cdr:spPr>
        <a:xfrm xmlns:a="http://schemas.openxmlformats.org/drawingml/2006/main">
          <a:off x="4313238" y="1030514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01FC7531-8D53-43AE-92E6-082E5A08A02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737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0.27748</cdr:y>
    </cdr:from>
    <cdr:to>
      <cdr:x>0.99246</cdr:x>
      <cdr:y>0.30465</cdr:y>
    </cdr:to>
    <cdr:sp macro="" textlink="">
      <cdr:nvSpPr>
        <cdr:cNvPr id="43" name="textruta 1"/>
        <cdr:cNvSpPr txBox="1"/>
      </cdr:nvSpPr>
      <cdr:spPr>
        <a:xfrm xmlns:a="http://schemas.openxmlformats.org/drawingml/2006/main">
          <a:off x="4313237" y="11597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6721C160-66DF-42BE-A3A6-ECD903AA253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714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0.3076</cdr:y>
    </cdr:from>
    <cdr:to>
      <cdr:x>0.99246</cdr:x>
      <cdr:y>0.33476</cdr:y>
    </cdr:to>
    <cdr:sp macro="" textlink="">
      <cdr:nvSpPr>
        <cdr:cNvPr id="44" name="textruta 1"/>
        <cdr:cNvSpPr txBox="1"/>
      </cdr:nvSpPr>
      <cdr:spPr>
        <a:xfrm xmlns:a="http://schemas.openxmlformats.org/drawingml/2006/main">
          <a:off x="4313237" y="128564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7F600E27-7CB2-4CE5-9E87-0D40B2B1047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662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0.33934</cdr:y>
    </cdr:from>
    <cdr:to>
      <cdr:x>0.99246</cdr:x>
      <cdr:y>0.3665</cdr:y>
    </cdr:to>
    <cdr:sp macro="" textlink="">
      <cdr:nvSpPr>
        <cdr:cNvPr id="45" name="textruta 1"/>
        <cdr:cNvSpPr txBox="1"/>
      </cdr:nvSpPr>
      <cdr:spPr>
        <a:xfrm xmlns:a="http://schemas.openxmlformats.org/drawingml/2006/main">
          <a:off x="4313237" y="141831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463B86E-59F7-48B2-94F3-55FCBF54951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850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0.37001</cdr:y>
    </cdr:from>
    <cdr:to>
      <cdr:x>0.99216</cdr:x>
      <cdr:y>0.39718</cdr:y>
    </cdr:to>
    <cdr:sp macro="" textlink="">
      <cdr:nvSpPr>
        <cdr:cNvPr id="46" name="textruta 1"/>
        <cdr:cNvSpPr txBox="1"/>
      </cdr:nvSpPr>
      <cdr:spPr>
        <a:xfrm xmlns:a="http://schemas.openxmlformats.org/drawingml/2006/main">
          <a:off x="4313959" y="154593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6D90EDB8-65C3-494B-ABDB-7E92CA57D6D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946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0.40041</cdr:y>
    </cdr:from>
    <cdr:to>
      <cdr:x>0.99216</cdr:x>
      <cdr:y>0.42758</cdr:y>
    </cdr:to>
    <cdr:sp macro="" textlink="">
      <cdr:nvSpPr>
        <cdr:cNvPr id="47" name="textruta 1"/>
        <cdr:cNvSpPr txBox="1"/>
      </cdr:nvSpPr>
      <cdr:spPr>
        <a:xfrm xmlns:a="http://schemas.openxmlformats.org/drawingml/2006/main">
          <a:off x="4313959" y="167293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830513E2-4219-44A0-AE42-CB44AF9D63E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1033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0.43149</cdr:y>
    </cdr:from>
    <cdr:to>
      <cdr:x>0.99216</cdr:x>
      <cdr:y>0.45867</cdr:y>
    </cdr:to>
    <cdr:sp macro="" textlink="">
      <cdr:nvSpPr>
        <cdr:cNvPr id="48" name="textruta 1"/>
        <cdr:cNvSpPr txBox="1"/>
      </cdr:nvSpPr>
      <cdr:spPr>
        <a:xfrm xmlns:a="http://schemas.openxmlformats.org/drawingml/2006/main">
          <a:off x="4313959" y="1802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C58CD11-7DA0-49CB-AF2A-6320B67653F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1108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0.46189</cdr:y>
    </cdr:from>
    <cdr:to>
      <cdr:x>0.99216</cdr:x>
      <cdr:y>0.48906</cdr:y>
    </cdr:to>
    <cdr:sp macro="" textlink="">
      <cdr:nvSpPr>
        <cdr:cNvPr id="49" name="textruta 1"/>
        <cdr:cNvSpPr txBox="1"/>
      </cdr:nvSpPr>
      <cdr:spPr>
        <a:xfrm xmlns:a="http://schemas.openxmlformats.org/drawingml/2006/main">
          <a:off x="4313959" y="1929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A1B8667-9D52-43EA-BA0E-6EFB199C64A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29830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0.49229</cdr:y>
    </cdr:from>
    <cdr:to>
      <cdr:x>0.99216</cdr:x>
      <cdr:y>0.51946</cdr:y>
    </cdr:to>
    <cdr:sp macro="" textlink="">
      <cdr:nvSpPr>
        <cdr:cNvPr id="50" name="textruta 1"/>
        <cdr:cNvSpPr txBox="1"/>
      </cdr:nvSpPr>
      <cdr:spPr>
        <a:xfrm xmlns:a="http://schemas.openxmlformats.org/drawingml/2006/main">
          <a:off x="4313959" y="2056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86CFEF6-3749-4FCB-8898-40986A617F3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753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0.52338</cdr:y>
    </cdr:from>
    <cdr:to>
      <cdr:x>0.99216</cdr:x>
      <cdr:y>0.55055</cdr:y>
    </cdr:to>
    <cdr:sp macro="" textlink="">
      <cdr:nvSpPr>
        <cdr:cNvPr id="51" name="textruta 1"/>
        <cdr:cNvSpPr txBox="1"/>
      </cdr:nvSpPr>
      <cdr:spPr>
        <a:xfrm xmlns:a="http://schemas.openxmlformats.org/drawingml/2006/main">
          <a:off x="4313959" y="2186710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7283441E-7A7D-45F5-9555-6820E22AB21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103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0.55377</cdr:y>
    </cdr:from>
    <cdr:to>
      <cdr:x>0.99216</cdr:x>
      <cdr:y>0.58094</cdr:y>
    </cdr:to>
    <cdr:sp macro="" textlink="">
      <cdr:nvSpPr>
        <cdr:cNvPr id="52" name="textruta 1"/>
        <cdr:cNvSpPr txBox="1"/>
      </cdr:nvSpPr>
      <cdr:spPr>
        <a:xfrm xmlns:a="http://schemas.openxmlformats.org/drawingml/2006/main">
          <a:off x="4313959" y="231370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30815CA-C37B-4DCE-91E3-A5226F1FE8D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6252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0.58417</cdr:y>
    </cdr:from>
    <cdr:to>
      <cdr:x>0.99216</cdr:x>
      <cdr:y>0.61134</cdr:y>
    </cdr:to>
    <cdr:sp macro="" textlink="">
      <cdr:nvSpPr>
        <cdr:cNvPr id="53" name="textruta 1"/>
        <cdr:cNvSpPr txBox="1"/>
      </cdr:nvSpPr>
      <cdr:spPr>
        <a:xfrm xmlns:a="http://schemas.openxmlformats.org/drawingml/2006/main">
          <a:off x="4313959" y="244070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E6E16DC-B841-45D7-94BE-08687DEB7BF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735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0.61526</cdr:y>
    </cdr:from>
    <cdr:to>
      <cdr:x>0.99216</cdr:x>
      <cdr:y>0.64243</cdr:y>
    </cdr:to>
    <cdr:sp macro="" textlink="">
      <cdr:nvSpPr>
        <cdr:cNvPr id="54" name="textruta 1"/>
        <cdr:cNvSpPr txBox="1"/>
      </cdr:nvSpPr>
      <cdr:spPr>
        <a:xfrm xmlns:a="http://schemas.openxmlformats.org/drawingml/2006/main">
          <a:off x="4313959" y="2570596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8C8B4548-E05C-4B8D-AA63-5180B72BC438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464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0.64565</cdr:y>
    </cdr:from>
    <cdr:to>
      <cdr:x>0.99216</cdr:x>
      <cdr:y>0.67282</cdr:y>
    </cdr:to>
    <cdr:sp macro="" textlink="">
      <cdr:nvSpPr>
        <cdr:cNvPr id="55" name="textruta 1"/>
        <cdr:cNvSpPr txBox="1"/>
      </cdr:nvSpPr>
      <cdr:spPr>
        <a:xfrm xmlns:a="http://schemas.openxmlformats.org/drawingml/2006/main">
          <a:off x="4313959" y="2697595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662E1A2-E0E8-4C20-B549-CD9B699E3E2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4905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0.67674</cdr:y>
    </cdr:from>
    <cdr:to>
      <cdr:x>0.99216</cdr:x>
      <cdr:y>0.70391</cdr:y>
    </cdr:to>
    <cdr:sp macro="" textlink="">
      <cdr:nvSpPr>
        <cdr:cNvPr id="56" name="textruta 1"/>
        <cdr:cNvSpPr txBox="1"/>
      </cdr:nvSpPr>
      <cdr:spPr>
        <a:xfrm xmlns:a="http://schemas.openxmlformats.org/drawingml/2006/main">
          <a:off x="4313959" y="2827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26263D7-CEE5-4882-ACF0-688818418ADF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803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0.70714</cdr:y>
    </cdr:from>
    <cdr:to>
      <cdr:x>0.99216</cdr:x>
      <cdr:y>0.73431</cdr:y>
    </cdr:to>
    <cdr:sp macro="" textlink="">
      <cdr:nvSpPr>
        <cdr:cNvPr id="57" name="textruta 1"/>
        <cdr:cNvSpPr txBox="1"/>
      </cdr:nvSpPr>
      <cdr:spPr>
        <a:xfrm xmlns:a="http://schemas.openxmlformats.org/drawingml/2006/main">
          <a:off x="4313959" y="2954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4C719747-5305-4EA0-A060-731019FD234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1146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0.73753</cdr:y>
    </cdr:from>
    <cdr:to>
      <cdr:x>0.99216</cdr:x>
      <cdr:y>0.7647</cdr:y>
    </cdr:to>
    <cdr:sp macro="" textlink="">
      <cdr:nvSpPr>
        <cdr:cNvPr id="58" name="textruta 1"/>
        <cdr:cNvSpPr txBox="1"/>
      </cdr:nvSpPr>
      <cdr:spPr>
        <a:xfrm xmlns:a="http://schemas.openxmlformats.org/drawingml/2006/main">
          <a:off x="4313959" y="3081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35DD628-7CE8-4205-B6E9-606F4A88076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1569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0.76862</cdr:y>
    </cdr:from>
    <cdr:to>
      <cdr:x>0.99216</cdr:x>
      <cdr:y>0.79579</cdr:y>
    </cdr:to>
    <cdr:sp macro="" textlink="">
      <cdr:nvSpPr>
        <cdr:cNvPr id="59" name="textruta 1"/>
        <cdr:cNvSpPr txBox="1"/>
      </cdr:nvSpPr>
      <cdr:spPr>
        <a:xfrm xmlns:a="http://schemas.openxmlformats.org/drawingml/2006/main">
          <a:off x="4313959" y="321136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03D3B2B6-B23C-4FE3-A215-0C204429AEC1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880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0.79902</cdr:y>
    </cdr:from>
    <cdr:to>
      <cdr:x>0.99216</cdr:x>
      <cdr:y>0.82619</cdr:y>
    </cdr:to>
    <cdr:sp macro="" textlink="">
      <cdr:nvSpPr>
        <cdr:cNvPr id="60" name="textruta 1"/>
        <cdr:cNvSpPr txBox="1"/>
      </cdr:nvSpPr>
      <cdr:spPr>
        <a:xfrm xmlns:a="http://schemas.openxmlformats.org/drawingml/2006/main">
          <a:off x="4313959" y="333836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510789C-84B3-49B6-8361-633575FF7005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1351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0.57116</cdr:x>
      <cdr:y>0.12414</cdr:y>
    </cdr:from>
    <cdr:to>
      <cdr:x>1</cdr:x>
      <cdr:y>0.15224</cdr:y>
    </cdr:to>
    <cdr:sp macro="" textlink="">
      <cdr:nvSpPr>
        <cdr:cNvPr id="7" name="textruta 6"/>
        <cdr:cNvSpPr txBox="1"/>
      </cdr:nvSpPr>
      <cdr:spPr>
        <a:xfrm xmlns:a="http://schemas.openxmlformats.org/drawingml/2006/main">
          <a:off x="2592858" y="518948"/>
          <a:ext cx="1946742" cy="117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700">
              <a:effectLst/>
              <a:latin typeface="Century Gothic" panose="020B0502020202020204" pitchFamily="34" charset="0"/>
              <a:ea typeface="+mn-ea"/>
              <a:cs typeface="+mn-cs"/>
            </a:rPr>
            <a:t>Antal patienter kvar till målnivå för 1 år</a:t>
          </a:r>
        </a:p>
        <a:p xmlns:a="http://schemas.openxmlformats.org/drawingml/2006/main">
          <a:pPr algn="r"/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0.40731</cdr:x>
      <cdr:y>0.90406</cdr:y>
    </cdr:from>
    <cdr:to>
      <cdr:x>0.47056</cdr:x>
      <cdr:y>0.92299</cdr:y>
    </cdr:to>
    <cdr:sp macro="" textlink="">
      <cdr:nvSpPr>
        <cdr:cNvPr id="61" name="Rektangel 60"/>
        <cdr:cNvSpPr/>
      </cdr:nvSpPr>
      <cdr:spPr>
        <a:xfrm xmlns:a="http://schemas.openxmlformats.org/drawingml/2006/main">
          <a:off x="1908533" y="3779375"/>
          <a:ext cx="296388" cy="791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0.00022</cdr:x>
      <cdr:y>0.0504</cdr:y>
    </cdr:from>
    <cdr:to>
      <cdr:x>0.99842</cdr:x>
      <cdr:y>0.15412</cdr:y>
    </cdr:to>
    <cdr:sp macro="" textlink="">
      <cdr:nvSpPr>
        <cdr:cNvPr id="29" name="textruta 28"/>
        <cdr:cNvSpPr txBox="1"/>
      </cdr:nvSpPr>
      <cdr:spPr>
        <a:xfrm xmlns:a="http://schemas.openxmlformats.org/drawingml/2006/main">
          <a:off x="999" y="198406"/>
          <a:ext cx="4532077" cy="4083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>
              <a:effectLst/>
              <a:latin typeface="Century Gothic" panose="020B0502020202020204" pitchFamily="34" charset="0"/>
              <a:ea typeface="+mn-ea"/>
              <a:cs typeface="+mn-cs"/>
            </a:rPr>
            <a:t>Andel personer med typ 2-diabetes som har blodtryck &lt; 140/85 mmHg, år 2013.</a:t>
          </a:r>
          <a:endParaRPr lang="sv-SE" sz="100"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0.42381</cdr:x>
      <cdr:y>0.90532</cdr:y>
    </cdr:from>
    <cdr:to>
      <cdr:x>0.42381</cdr:x>
      <cdr:y>0.92252</cdr:y>
    </cdr:to>
    <cdr:cxnSp macro="">
      <cdr:nvCxnSpPr>
        <cdr:cNvPr id="64" name="Rak 63"/>
        <cdr:cNvCxnSpPr/>
      </cdr:nvCxnSpPr>
      <cdr:spPr>
        <a:xfrm xmlns:a="http://schemas.openxmlformats.org/drawingml/2006/main">
          <a:off x="1923513" y="3789755"/>
          <a:ext cx="0" cy="72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47626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0.42469</cdr:x>
      <cdr:y>0.90655</cdr:y>
    </cdr:from>
    <cdr:to>
      <cdr:x>0.45803</cdr:x>
      <cdr:y>0.92289</cdr:y>
    </cdr:to>
    <cdr:sp macro="" textlink="">
      <cdr:nvSpPr>
        <cdr:cNvPr id="65" name="Rektangel 64"/>
        <cdr:cNvSpPr/>
      </cdr:nvSpPr>
      <cdr:spPr>
        <a:xfrm xmlns:a="http://schemas.openxmlformats.org/drawingml/2006/main">
          <a:off x="1944818" y="3794903"/>
          <a:ext cx="152677" cy="68400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accent1">
                <a:lumMod val="43000"/>
                <a:alpha val="67000"/>
              </a:schemeClr>
            </a:gs>
            <a:gs pos="50000">
              <a:srgbClr val="6F92A2">
                <a:lumMod val="90000"/>
                <a:alpha val="25000"/>
              </a:srgbClr>
            </a:gs>
            <a:gs pos="100000">
              <a:srgbClr val="EDF2F4">
                <a:alpha val="0"/>
              </a:srgbClr>
            </a:gs>
          </a:gsLst>
          <a:lin ang="0" scaled="0"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</cdr:x>
      <cdr:y>0.93296</cdr:y>
    </cdr:from>
    <cdr:to>
      <cdr:x>0.82136</cdr:x>
      <cdr:y>0.98485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0" y="3639278"/>
          <a:ext cx="3729161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 NDR - Nationella diabetesregistret och läkemedelsregistret, Socialstyrelsen.</a:t>
          </a:r>
        </a:p>
      </cdr:txBody>
    </cdr:sp>
  </cdr:relSizeAnchor>
  <cdr:relSizeAnchor xmlns:cdr="http://schemas.openxmlformats.org/drawingml/2006/chartDrawing">
    <cdr:from>
      <cdr:x>0.00888</cdr:x>
      <cdr:y>0.06564</cdr:y>
    </cdr:from>
    <cdr:to>
      <cdr:x>0.97997</cdr:x>
      <cdr:y>0.15167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317" y="256032"/>
          <a:ext cx="4408992" cy="335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sv-SE" sz="800" b="0" i="0" baseline="0">
              <a:effectLst/>
              <a:latin typeface="+mn-lt"/>
              <a:ea typeface="+mn-ea"/>
              <a:cs typeface="+mn-cs"/>
            </a:rPr>
            <a:t>Andel personer med diabetes som har statinbehandling.</a:t>
          </a:r>
          <a:endParaRPr lang="sv-SE" sz="400">
            <a:effectLst/>
          </a:endParaRP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>
              <a:effectLst/>
              <a:latin typeface="+mn-lt"/>
              <a:ea typeface="+mn-ea"/>
              <a:cs typeface="+mn-cs"/>
            </a:rPr>
            <a:t>Diagram B4.1 Statinbehandling vid diabetes</a:t>
          </a:r>
          <a:endParaRPr lang="sv-SE" sz="800">
            <a:effectLst/>
          </a:endParaRPr>
        </a:p>
      </cdr:txBody>
    </cdr:sp>
  </cdr:relSizeAnchor>
</c:userShapes>
</file>

<file path=ppt/drawings/drawing42.xml><?xml version="1.0" encoding="utf-8"?>
<c:userShapes xmlns:c="http://schemas.openxmlformats.org/drawingml/2006/chart">
  <cdr:relSizeAnchor xmlns:cdr="http://schemas.openxmlformats.org/drawingml/2006/chartDrawing">
    <cdr:from>
      <cdr:x>0</cdr:x>
      <cdr:y>0.95254</cdr:y>
    </cdr:from>
    <cdr:to>
      <cdr:x>0.80954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-952500" y="3719907"/>
          <a:ext cx="3678084" cy="185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700"/>
            <a:t>Källa: NDR - Nationella diabetesregistret</a:t>
          </a:r>
          <a:r>
            <a:rPr lang="sv-SE" sz="700" baseline="0"/>
            <a:t> och l</a:t>
          </a:r>
          <a:r>
            <a:rPr lang="sv-SE" sz="700"/>
            <a:t>äkemedelsregistret, Socialstyrelsen.</a:t>
          </a:r>
        </a:p>
        <a:p xmlns:a="http://schemas.openxmlformats.org/drawingml/2006/main">
          <a:pPr algn="l"/>
          <a:endParaRPr lang="sv-SE" sz="700"/>
        </a:p>
      </cdr:txBody>
    </cdr:sp>
  </cdr:relSizeAnchor>
  <cdr:relSizeAnchor xmlns:cdr="http://schemas.openxmlformats.org/drawingml/2006/chartDrawing">
    <cdr:from>
      <cdr:x>0.00888</cdr:x>
      <cdr:y>0.06931</cdr:y>
    </cdr:from>
    <cdr:to>
      <cdr:x>0.97997</cdr:x>
      <cdr:y>0.17073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346" y="270664"/>
          <a:ext cx="4412074" cy="396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 rtl="0">
            <a:defRPr sz="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sv-SE" b="0"/>
            <a:t>Andel personer med diabetes som har statinbehandling i</a:t>
          </a:r>
          <a:r>
            <a:rPr lang="sv-SE" b="0" baseline="0"/>
            <a:t> primärvården, år 2013. Åldersstandardiserade värden.</a:t>
          </a:r>
          <a:endParaRPr lang="sv-SE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B4.2 Statinbehandling vid diabetes</a:t>
          </a:r>
        </a:p>
      </cdr:txBody>
    </cdr:sp>
  </cdr:relSizeAnchor>
</c:userShapes>
</file>

<file path=ppt/drawings/drawing43.xml><?xml version="1.0" encoding="utf-8"?>
<c:userShapes xmlns:c="http://schemas.openxmlformats.org/drawingml/2006/chart">
  <cdr:relSizeAnchor xmlns:cdr="http://schemas.openxmlformats.org/drawingml/2006/chartDrawing">
    <cdr:from>
      <cdr:x>0</cdr:x>
      <cdr:y>0.9482</cdr:y>
    </cdr:from>
    <cdr:to>
      <cdr:x>0.87969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717950"/>
          <a:ext cx="3994030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700">
              <a:effectLst/>
              <a:latin typeface="Century Gothic" panose="020B0502020202020204" pitchFamily="34" charset="0"/>
              <a:ea typeface="+mn-ea"/>
              <a:cs typeface="+mn-cs"/>
            </a:rPr>
            <a:t>Källa: NDR - Nationella</a:t>
          </a:r>
          <a:r>
            <a:rPr lang="sv-SE" sz="700" baseline="0">
              <a:effectLst/>
              <a:latin typeface="Century Gothic" panose="020B0502020202020204" pitchFamily="34" charset="0"/>
              <a:ea typeface="+mn-ea"/>
              <a:cs typeface="+mn-cs"/>
            </a:rPr>
            <a:t> diabetesregistret och </a:t>
          </a:r>
          <a:r>
            <a:rPr lang="sv-SE" sz="700">
              <a:effectLst/>
              <a:latin typeface="Century Gothic" panose="020B0502020202020204" pitchFamily="34" charset="0"/>
              <a:ea typeface="+mn-ea"/>
              <a:cs typeface="+mn-cs"/>
            </a:rPr>
            <a:t> läkemedelsregistret,</a:t>
          </a:r>
          <a:r>
            <a:rPr lang="sv-SE" sz="700" baseline="0">
              <a:effectLst/>
              <a:latin typeface="Century Gothic" panose="020B0502020202020204" pitchFamily="34" charset="0"/>
              <a:ea typeface="+mn-ea"/>
              <a:cs typeface="+mn-cs"/>
            </a:rPr>
            <a:t> Socialstyrelsen.</a:t>
          </a:r>
          <a:endParaRPr lang="sv-SE" sz="700">
            <a:effectLst/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0.00888</cdr:x>
      <cdr:y>0.06057</cdr:y>
    </cdr:from>
    <cdr:to>
      <cdr:x>0.97997</cdr:x>
      <cdr:y>0.16571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2206" y="252414"/>
          <a:ext cx="4615567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Andel personer med typ 1-diabetes och 15 års diabetesduration som har statinbehandling vid medicinkliniker, år 2013. Åldersstandardiserade värden.</a:t>
          </a: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B4.4 Statinbehandling vid diabetes</a:t>
          </a:r>
        </a:p>
      </cdr:txBody>
    </cdr:sp>
  </cdr:relSizeAnchor>
</c:userShapes>
</file>

<file path=ppt/drawings/drawing44.xml><?xml version="1.0" encoding="utf-8"?>
<c:userShapes xmlns:c="http://schemas.openxmlformats.org/drawingml/2006/chart">
  <cdr:relSizeAnchor xmlns:cdr="http://schemas.openxmlformats.org/drawingml/2006/chartDrawing">
    <cdr:from>
      <cdr:x>0</cdr:x>
      <cdr:y>0.94849</cdr:y>
    </cdr:from>
    <cdr:to>
      <cdr:x>0.476</cdr:x>
      <cdr:y>1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0" y="3730685"/>
          <a:ext cx="2161159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 - Nationella diabetesregistret.</a:t>
          </a:r>
        </a:p>
      </cdr:txBody>
    </cdr:sp>
  </cdr:relSizeAnchor>
  <cdr:relSizeAnchor xmlns:cdr="http://schemas.openxmlformats.org/drawingml/2006/chartDrawing">
    <cdr:from>
      <cdr:x>0.00888</cdr:x>
      <cdr:y>0.07996</cdr:y>
    </cdr:from>
    <cdr:to>
      <cdr:x>0.97997</cdr:x>
      <cdr:y>0.2195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317" y="314244"/>
          <a:ext cx="4408992" cy="548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sv-SE" sz="800" b="0" i="0" baseline="0">
              <a:effectLst/>
              <a:latin typeface="+mn-lt"/>
              <a:ea typeface="+mn-ea"/>
              <a:cs typeface="+mn-cs"/>
            </a:rPr>
            <a:t>Andel personer med diabetes utan förekomst av albuminuri (albumin/kreatininkvot &lt;30 mg/mmol alternativt U-albumin &lt;200 </a:t>
          </a:r>
          <a:r>
            <a:rPr lang="el-GR" sz="800" b="0" i="0" baseline="0">
              <a:effectLst/>
              <a:latin typeface="+mn-lt"/>
              <a:ea typeface="+mn-ea"/>
              <a:cs typeface="+mn-cs"/>
            </a:rPr>
            <a:t>μ</a:t>
          </a:r>
          <a:r>
            <a:rPr lang="sv-SE" sz="800" b="0" i="0" baseline="0">
              <a:effectLst/>
              <a:latin typeface="+mn-lt"/>
              <a:ea typeface="+mn-ea"/>
              <a:cs typeface="+mn-cs"/>
            </a:rPr>
            <a:t>g/min, U-albumin &lt;300 mg/l) vid medicinkliniker och i primärvården.</a:t>
          </a:r>
          <a:endParaRPr lang="sv-SE" sz="800" b="0">
            <a:effectLst/>
          </a:endParaRP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B5.1 Uppmätt makroalbuminuri</a:t>
          </a:r>
        </a:p>
      </cdr:txBody>
    </cdr:sp>
  </cdr:relSizeAnchor>
</c:userShapes>
</file>

<file path=ppt/drawings/drawing45.xml><?xml version="1.0" encoding="utf-8"?>
<c:userShapes xmlns:c="http://schemas.openxmlformats.org/drawingml/2006/chart">
  <cdr:relSizeAnchor xmlns:cdr="http://schemas.openxmlformats.org/drawingml/2006/chartDrawing">
    <cdr:from>
      <cdr:x>0</cdr:x>
      <cdr:y>0.94166</cdr:y>
    </cdr:from>
    <cdr:to>
      <cdr:x>0.48534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301848"/>
          <a:ext cx="2203565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 - Nationella diabetesregistret.</a:t>
          </a:r>
        </a:p>
      </cdr:txBody>
    </cdr:sp>
  </cdr:relSizeAnchor>
  <cdr:relSizeAnchor xmlns:cdr="http://schemas.openxmlformats.org/drawingml/2006/chartDrawing">
    <cdr:from>
      <cdr:x>0.00888</cdr:x>
      <cdr:y>0.05688</cdr:y>
    </cdr:from>
    <cdr:to>
      <cdr:x>1</cdr:x>
      <cdr:y>0.21927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317" y="197353"/>
          <a:ext cx="4499933" cy="563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sv-SE" sz="800" b="0" i="0" baseline="0">
              <a:effectLst/>
              <a:latin typeface="Century Gothic" panose="020B0502020202020204" pitchFamily="34" charset="0"/>
              <a:ea typeface="+mn-ea"/>
              <a:cs typeface="+mn-cs"/>
            </a:rPr>
            <a:t>Andel personer med diabetes utan förekomst av albumniuri (albumin/kreatininkvot &lt;30 mg/mmol alternativt U-albumin &lt;200 </a:t>
          </a:r>
          <a:r>
            <a:rPr lang="el-GR" sz="800" b="0" i="0" baseline="0">
              <a:effectLst/>
              <a:latin typeface="Century Gothic" panose="020B0502020202020204" pitchFamily="34" charset="0"/>
              <a:ea typeface="+mn-ea"/>
              <a:cs typeface="+mn-cs"/>
            </a:rPr>
            <a:t>μ</a:t>
          </a:r>
          <a:r>
            <a:rPr lang="sv-SE" sz="800" b="0" i="0" baseline="0">
              <a:effectLst/>
              <a:latin typeface="Century Gothic" panose="020B0502020202020204" pitchFamily="34" charset="0"/>
              <a:ea typeface="+mn-ea"/>
              <a:cs typeface="+mn-cs"/>
            </a:rPr>
            <a:t>g/min, U-albumin &lt;300 mg/l) inom primärvården, år 2013. Åldersstandardiserade värden</a:t>
          </a:r>
          <a:endParaRPr lang="sv-SE" sz="800" b="0">
            <a:effectLst/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B5.3 Uppmätt makroalbuminuri</a:t>
          </a:r>
        </a:p>
      </cdr:txBody>
    </cdr:sp>
  </cdr:relSizeAnchor>
</c:userShapes>
</file>

<file path=ppt/drawings/drawing46.xml><?xml version="1.0" encoding="utf-8"?>
<c:userShapes xmlns:c="http://schemas.openxmlformats.org/drawingml/2006/chart">
  <cdr:relSizeAnchor xmlns:cdr="http://schemas.openxmlformats.org/drawingml/2006/chartDrawing">
    <cdr:from>
      <cdr:x>0</cdr:x>
      <cdr:y>0.95098</cdr:y>
    </cdr:from>
    <cdr:to>
      <cdr:x>0.48534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926680"/>
          <a:ext cx="2635032" cy="202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 - Nationella diabetesregistret.</a:t>
          </a:r>
        </a:p>
      </cdr:txBody>
    </cdr:sp>
  </cdr:relSizeAnchor>
  <cdr:relSizeAnchor xmlns:cdr="http://schemas.openxmlformats.org/drawingml/2006/chartDrawing">
    <cdr:from>
      <cdr:x>0</cdr:x>
      <cdr:y>0.05882</cdr:y>
    </cdr:from>
    <cdr:to>
      <cdr:x>1</cdr:x>
      <cdr:y>0.20129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0" y="203076"/>
          <a:ext cx="4540250" cy="4918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sv-SE" sz="800" b="0" i="0" baseline="0">
              <a:effectLst/>
              <a:latin typeface="+mn-lt"/>
              <a:ea typeface="+mn-ea"/>
              <a:cs typeface="+mn-cs"/>
            </a:rPr>
            <a:t>Andel personer med typ 1-diabetes utan förekomst av albumniuri (albumin/kreatininkvot &lt; 30 mg/mmol alternativt U-albumin &lt; 200 </a:t>
          </a:r>
          <a:r>
            <a:rPr lang="el-GR" sz="800" b="0" i="0" baseline="0">
              <a:effectLst/>
              <a:latin typeface="+mn-lt"/>
              <a:ea typeface="+mn-ea"/>
              <a:cs typeface="+mn-cs"/>
            </a:rPr>
            <a:t>μ</a:t>
          </a:r>
          <a:r>
            <a:rPr lang="sv-SE" sz="800" b="0" i="0" baseline="0">
              <a:effectLst/>
              <a:latin typeface="+mn-lt"/>
              <a:ea typeface="+mn-ea"/>
              <a:cs typeface="+mn-cs"/>
            </a:rPr>
            <a:t>g/min, U-albumin &lt; 300 mg/l) vid medicinkliniker, år 2013. Ålderstandardiserade värden.</a:t>
          </a: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</a:t>
          </a:r>
          <a:r>
            <a:rPr lang="sv-SE" sz="1000" b="1" baseline="0"/>
            <a:t> B5.5 Uppmätt makroalbuminuri</a:t>
          </a:r>
          <a:endParaRPr lang="sv-SE" sz="1000" b="1"/>
        </a:p>
      </cdr:txBody>
    </cdr:sp>
  </cdr:relSizeAnchor>
</c:userShapes>
</file>

<file path=ppt/drawings/drawing47.xml><?xml version="1.0" encoding="utf-8"?>
<c:userShapes xmlns:c="http://schemas.openxmlformats.org/drawingml/2006/chart">
  <cdr:relSizeAnchor xmlns:cdr="http://schemas.openxmlformats.org/drawingml/2006/chartDrawing">
    <cdr:from>
      <cdr:x>0</cdr:x>
      <cdr:y>0.93772</cdr:y>
    </cdr:from>
    <cdr:to>
      <cdr:x>0.476</cdr:x>
      <cdr:y>0.99431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0" y="3354182"/>
          <a:ext cx="2161159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 NDR - Nationella diabetesregistret.</a:t>
          </a:r>
        </a:p>
      </cdr:txBody>
    </cdr:sp>
  </cdr:relSizeAnchor>
  <cdr:relSizeAnchor xmlns:cdr="http://schemas.openxmlformats.org/drawingml/2006/chartDrawing">
    <cdr:from>
      <cdr:x>0.00833</cdr:x>
      <cdr:y>0.06953</cdr:y>
    </cdr:from>
    <cdr:to>
      <cdr:x>1</cdr:x>
      <cdr:y>0.18456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317" y="248717"/>
          <a:ext cx="4502422" cy="411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>
              <a:effectLst/>
              <a:latin typeface="Century Gothic" panose="020B0502020202020204" pitchFamily="34" charset="0"/>
              <a:ea typeface="+mn-ea"/>
              <a:cs typeface="+mn-cs"/>
            </a:rPr>
            <a:t>Andel</a:t>
          </a:r>
          <a:r>
            <a:rPr lang="sv-SE" sz="800" b="0" baseline="0">
              <a:effectLst/>
              <a:latin typeface="Century Gothic" panose="020B0502020202020204" pitchFamily="34" charset="0"/>
              <a:ea typeface="+mn-ea"/>
              <a:cs typeface="+mn-cs"/>
            </a:rPr>
            <a:t> personer med diabetes som genomgått en enkel fotundersökning, vid medicinkliniker och i primärvården, år 2007-2013. </a:t>
          </a:r>
          <a:endParaRPr lang="sv-SE" sz="800" b="0"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0.00266</cdr:y>
    </cdr:from>
    <cdr:to>
      <cdr:x>0.99373</cdr:x>
      <cdr:y>0.07437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-2301875" y="9525"/>
          <a:ext cx="4511783" cy="256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>
              <a:effectLst/>
              <a:latin typeface="Century Gothic" panose="020B0502020202020204" pitchFamily="34" charset="0"/>
              <a:ea typeface="+mn-ea"/>
              <a:cs typeface="+mn-cs"/>
            </a:rPr>
            <a:t>Diagram C1.1</a:t>
          </a:r>
          <a:r>
            <a:rPr lang="sv-SE" sz="1000" b="1" baseline="0">
              <a:effectLst/>
              <a:latin typeface="Century Gothic" panose="020B0502020202020204" pitchFamily="34" charset="0"/>
              <a:ea typeface="+mn-ea"/>
              <a:cs typeface="+mn-cs"/>
            </a:rPr>
            <a:t> Fotundersökning</a:t>
          </a:r>
          <a:endParaRPr lang="sv-SE" sz="800">
            <a:effectLst/>
            <a:latin typeface="Century Gothic" panose="020B0502020202020204" pitchFamily="34" charset="0"/>
          </a:endParaRPr>
        </a:p>
      </cdr:txBody>
    </cdr:sp>
  </cdr:relSizeAnchor>
</c:userShapes>
</file>

<file path=ppt/drawings/drawing48.xml><?xml version="1.0" encoding="utf-8"?>
<c:userShapes xmlns:c="http://schemas.openxmlformats.org/drawingml/2006/chart">
  <cdr:relSizeAnchor xmlns:cdr="http://schemas.openxmlformats.org/drawingml/2006/chartDrawing">
    <cdr:from>
      <cdr:x>0</cdr:x>
      <cdr:y>0.93883</cdr:y>
    </cdr:from>
    <cdr:to>
      <cdr:x>0.48534</cdr:x>
      <cdr:y>0.98854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822865"/>
          <a:ext cx="2343792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 - Nationella diabetesregistret.</a:t>
          </a:r>
        </a:p>
      </cdr:txBody>
    </cdr:sp>
  </cdr:relSizeAnchor>
  <cdr:relSizeAnchor xmlns:cdr="http://schemas.openxmlformats.org/drawingml/2006/chartDrawing">
    <cdr:from>
      <cdr:x>0</cdr:x>
      <cdr:y>0.05746</cdr:y>
    </cdr:from>
    <cdr:to>
      <cdr:x>0.97109</cdr:x>
      <cdr:y>0.15416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-2301875" y="219938"/>
          <a:ext cx="4408992" cy="370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 eaLnBrk="1" fontAlgn="auto" latinLnBrk="0" hangingPunct="1"/>
          <a:r>
            <a:rPr lang="sv-SE" sz="800" b="0" i="0" baseline="0">
              <a:effectLst/>
              <a:latin typeface="Century Gothic" panose="020B0502020202020204" pitchFamily="34" charset="0"/>
              <a:ea typeface="+mn-ea"/>
              <a:cs typeface="+mn-cs"/>
            </a:rPr>
            <a:t>Andel personer med diabetes som genomgått en enkel fotundersökning i primärvården, år 2013. Åldersstandardiserade värden.</a:t>
          </a:r>
          <a:endParaRPr lang="sv-SE" sz="800">
            <a:effectLst/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>
              <a:effectLst/>
              <a:latin typeface="Century Gothic" panose="020B0502020202020204" pitchFamily="34" charset="0"/>
              <a:ea typeface="+mn-ea"/>
              <a:cs typeface="+mn-cs"/>
            </a:rPr>
            <a:t>Diagram C1.3 Fotundersökning</a:t>
          </a:r>
          <a:endParaRPr lang="sv-SE" sz="800">
            <a:effectLst/>
            <a:latin typeface="Century Gothic" panose="020B0502020202020204" pitchFamily="34" charset="0"/>
          </a:endParaRPr>
        </a:p>
      </cdr:txBody>
    </cdr:sp>
  </cdr:relSizeAnchor>
</c:userShapes>
</file>

<file path=ppt/drawings/drawing49.xml><?xml version="1.0" encoding="utf-8"?>
<c:userShapes xmlns:c="http://schemas.openxmlformats.org/drawingml/2006/chart">
  <cdr:relSizeAnchor xmlns:cdr="http://schemas.openxmlformats.org/drawingml/2006/chartDrawing">
    <cdr:from>
      <cdr:x>0.00185</cdr:x>
      <cdr:y>0.9384</cdr:y>
    </cdr:from>
    <cdr:to>
      <cdr:x>0.48719</cdr:x>
      <cdr:y>0.99261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9551" y="3503813"/>
          <a:ext cx="2505592" cy="202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 - Nationella diabetesregistret.</a:t>
          </a:r>
        </a:p>
      </cdr:txBody>
    </cdr:sp>
  </cdr:relSizeAnchor>
  <cdr:relSizeAnchor xmlns:cdr="http://schemas.openxmlformats.org/drawingml/2006/chartDrawing">
    <cdr:from>
      <cdr:x>0.00888</cdr:x>
      <cdr:y>0.06122</cdr:y>
    </cdr:from>
    <cdr:to>
      <cdr:x>0.97997</cdr:x>
      <cdr:y>0.18112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5843" y="228600"/>
          <a:ext cx="5013301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 eaLnBrk="1" fontAlgn="auto" latinLnBrk="0" hangingPunct="1"/>
          <a:r>
            <a:rPr lang="sv-SE" sz="800" b="0" i="0" baseline="0">
              <a:effectLst/>
              <a:latin typeface="Century Gothic" panose="020B0502020202020204" pitchFamily="34" charset="0"/>
              <a:ea typeface="+mn-ea"/>
              <a:cs typeface="+mn-cs"/>
            </a:rPr>
            <a:t>Andel personer med typ 1-diabetes som genomgått en enkel fotundersökning vid medicinkliniker, år 2013. Åldersstandardiserade värden.</a:t>
          </a:r>
          <a:endParaRPr lang="sv-SE" sz="400">
            <a:effectLst/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>
              <a:effectLst/>
              <a:latin typeface="Century Gothic" panose="020B0502020202020204" pitchFamily="34" charset="0"/>
              <a:ea typeface="+mn-ea"/>
              <a:cs typeface="+mn-cs"/>
            </a:rPr>
            <a:t>Diagram C1.5 Fotundersökning</a:t>
          </a:r>
          <a:endParaRPr lang="sv-SE" sz="800">
            <a:effectLst/>
            <a:latin typeface="Century Gothic" panose="020B0502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0.07996</cdr:y>
    </cdr:from>
    <cdr:to>
      <cdr:x>0.97997</cdr:x>
      <cdr:y>0.18152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938" y="234961"/>
          <a:ext cx="4476822" cy="298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800" b="0" i="0" baseline="0">
              <a:effectLst/>
              <a:latin typeface="+mn-lt"/>
              <a:ea typeface="+mn-ea"/>
              <a:cs typeface="+mn-cs"/>
            </a:rPr>
            <a:t>Erbjuder er diabetesmottagning stöd till fysisk aktivitet till personer med diabetes?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0.99999</cdr:x>
      <cdr:y>0.11183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467" y="0"/>
          <a:ext cx="4511728" cy="294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50" b="1">
              <a:effectLst/>
              <a:latin typeface="+mn-lt"/>
              <a:ea typeface="+mn-ea"/>
              <a:cs typeface="+mn-cs"/>
            </a:rPr>
            <a:t>Diagram 2.13 Fysisk</a:t>
          </a:r>
          <a:r>
            <a:rPr lang="sv-SE" sz="1050" b="1" baseline="0">
              <a:effectLst/>
              <a:latin typeface="+mn-lt"/>
              <a:ea typeface="+mn-ea"/>
              <a:cs typeface="+mn-cs"/>
            </a:rPr>
            <a:t> aktivitet</a:t>
          </a:r>
          <a:endParaRPr lang="sv-SE" sz="900">
            <a:effectLst/>
          </a:endParaRPr>
        </a:p>
      </cdr:txBody>
    </cdr:sp>
  </cdr:relSizeAnchor>
  <cdr:relSizeAnchor xmlns:cdr="http://schemas.openxmlformats.org/drawingml/2006/chartDrawing">
    <cdr:from>
      <cdr:x>0</cdr:x>
      <cdr:y>0.91544</cdr:y>
    </cdr:from>
    <cdr:to>
      <cdr:x>0.48534</cdr:x>
      <cdr:y>0.99239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2408344"/>
          <a:ext cx="2203565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Socialstyrelsens enkät,</a:t>
          </a:r>
          <a:r>
            <a:rPr lang="sv-SE" sz="700" baseline="0"/>
            <a:t> maj 2014.</a:t>
          </a:r>
          <a:endParaRPr lang="sv-SE" sz="700"/>
        </a:p>
      </cdr:txBody>
    </cdr:sp>
  </cdr:relSizeAnchor>
</c:userShapes>
</file>

<file path=ppt/drawings/drawing5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0.99986</cdr:x>
      <cdr:y>0.06904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0" y="0"/>
          <a:ext cx="4668508" cy="288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i="0" u="none" strike="noStrike" dirty="0" smtClean="0">
              <a:solidFill>
                <a:srgbClr val="000000"/>
              </a:solidFill>
              <a:latin typeface="Century Gothic" pitchFamily="34" charset="0"/>
            </a:rPr>
            <a:t>Diagram C1.8 Fotundersökning, typ 1-diabetes</a:t>
          </a:r>
        </a:p>
      </cdr:txBody>
    </cdr:sp>
  </cdr:relSizeAnchor>
  <cdr:relSizeAnchor xmlns:cdr="http://schemas.openxmlformats.org/drawingml/2006/chartDrawing">
    <cdr:from>
      <cdr:x>0</cdr:x>
      <cdr:y>0.94631</cdr:y>
    </cdr:from>
    <cdr:to>
      <cdr:x>1</cdr:x>
      <cdr:y>0.98874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0" y="3624059"/>
          <a:ext cx="4537075" cy="162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t>Källa:</a:t>
          </a:r>
          <a:r>
            <a:rPr lang="sv-SE" sz="700" b="0" i="0" u="none" strike="noStrike" baseline="0">
              <a:solidFill>
                <a:srgbClr val="000000"/>
              </a:solidFill>
              <a:latin typeface="Century Gothic" pitchFamily="34" charset="0"/>
            </a:rPr>
            <a:t> NDR - Nationella diabetesregistret.</a:t>
          </a:r>
          <a:endParaRPr lang="sv-SE" sz="700" i="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0.15771</cdr:x>
      <cdr:y>0.15608</cdr:y>
    </cdr:from>
    <cdr:to>
      <cdr:x>0.21258</cdr:x>
      <cdr:y>0.18228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739002" y="652486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18000" rtlCol="0" anchor="ctr"/>
        <a:lstStyle xmlns:a="http://schemas.openxmlformats.org/drawingml/2006/main"/>
        <a:p xmlns:a="http://schemas.openxmlformats.org/drawingml/2006/main">
          <a:pPr algn="r"/>
          <a:fld id="{1C873F01-BF77-46DB-96AE-9AD19CFB11A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100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0.15781</cdr:x>
      <cdr:y>0.18698</cdr:y>
    </cdr:from>
    <cdr:to>
      <cdr:x>0.21268</cdr:x>
      <cdr:y>0.21318</cdr:y>
    </cdr:to>
    <cdr:sp macro="" textlink="">
      <cdr:nvSpPr>
        <cdr:cNvPr id="8" name="textruta 1"/>
        <cdr:cNvSpPr txBox="1"/>
      </cdr:nvSpPr>
      <cdr:spPr>
        <a:xfrm xmlns:a="http://schemas.openxmlformats.org/drawingml/2006/main">
          <a:off x="739470" y="781662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FC66715-FA85-4E36-BB15-18A7F627120B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0.21802</cdr:y>
    </cdr:from>
    <cdr:to>
      <cdr:x>0.21248</cdr:x>
      <cdr:y>0.24422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738533" y="911424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2986A64-1614-4605-A2F9-1649665599C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0.24824</cdr:y>
    </cdr:from>
    <cdr:to>
      <cdr:x>0.21197</cdr:x>
      <cdr:y>0.27444</cdr:y>
    </cdr:to>
    <cdr:sp macro="" textlink="">
      <cdr:nvSpPr>
        <cdr:cNvPr id="10" name="textruta 1"/>
        <cdr:cNvSpPr txBox="1"/>
      </cdr:nvSpPr>
      <cdr:spPr>
        <a:xfrm xmlns:a="http://schemas.openxmlformats.org/drawingml/2006/main">
          <a:off x="736143" y="1037757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B5DF2CF-2C96-4518-8F3A-15BADCD4205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0.27903</cdr:y>
    </cdr:from>
    <cdr:to>
      <cdr:x>0.21197</cdr:x>
      <cdr:y>0.30523</cdr:y>
    </cdr:to>
    <cdr:sp macro="" textlink="">
      <cdr:nvSpPr>
        <cdr:cNvPr id="11" name="textruta 1"/>
        <cdr:cNvSpPr txBox="1"/>
      </cdr:nvSpPr>
      <cdr:spPr>
        <a:xfrm xmlns:a="http://schemas.openxmlformats.org/drawingml/2006/main">
          <a:off x="736143" y="1166474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2A6C8CD-DE5B-40CD-A3AC-4D38C7F88FC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0.30925</cdr:y>
    </cdr:from>
    <cdr:to>
      <cdr:x>0.21248</cdr:x>
      <cdr:y>0.33546</cdr:y>
    </cdr:to>
    <cdr:sp macro="" textlink="">
      <cdr:nvSpPr>
        <cdr:cNvPr id="12" name="textruta 1"/>
        <cdr:cNvSpPr txBox="1"/>
      </cdr:nvSpPr>
      <cdr:spPr>
        <a:xfrm xmlns:a="http://schemas.openxmlformats.org/drawingml/2006/main">
          <a:off x="738533" y="1292807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8AAA321E-057E-4939-8B43-86B3CE43E4C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0.15738</cdr:x>
      <cdr:y>0.3396</cdr:y>
    </cdr:from>
    <cdr:to>
      <cdr:x>0.21225</cdr:x>
      <cdr:y>0.36581</cdr:y>
    </cdr:to>
    <cdr:sp macro="" textlink="">
      <cdr:nvSpPr>
        <cdr:cNvPr id="13" name="textruta 1"/>
        <cdr:cNvSpPr txBox="1"/>
      </cdr:nvSpPr>
      <cdr:spPr>
        <a:xfrm xmlns:a="http://schemas.openxmlformats.org/drawingml/2006/main">
          <a:off x="737455" y="1419684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874E42C-DD76-4AF8-87F1-C98CE1053BA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0.37026</cdr:y>
    </cdr:from>
    <cdr:to>
      <cdr:x>0.21248</cdr:x>
      <cdr:y>0.39647</cdr:y>
    </cdr:to>
    <cdr:sp macro="" textlink="">
      <cdr:nvSpPr>
        <cdr:cNvPr id="14" name="textruta 1"/>
        <cdr:cNvSpPr txBox="1"/>
      </cdr:nvSpPr>
      <cdr:spPr>
        <a:xfrm xmlns:a="http://schemas.openxmlformats.org/drawingml/2006/main">
          <a:off x="738533" y="1547857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BCE3290-31CA-40B6-94D2-9E4D9269167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0.40163</cdr:y>
    </cdr:from>
    <cdr:to>
      <cdr:x>0.21248</cdr:x>
      <cdr:y>0.42783</cdr:y>
    </cdr:to>
    <cdr:sp macro="" textlink="">
      <cdr:nvSpPr>
        <cdr:cNvPr id="15" name="textruta 1"/>
        <cdr:cNvSpPr txBox="1"/>
      </cdr:nvSpPr>
      <cdr:spPr>
        <a:xfrm xmlns:a="http://schemas.openxmlformats.org/drawingml/2006/main">
          <a:off x="738533" y="1678998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5641242-09E3-4989-82BF-E5EDAA4F276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0.43185</cdr:y>
    </cdr:from>
    <cdr:to>
      <cdr:x>0.21197</cdr:x>
      <cdr:y>0.45805</cdr:y>
    </cdr:to>
    <cdr:sp macro="" textlink="">
      <cdr:nvSpPr>
        <cdr:cNvPr id="16" name="textruta 1"/>
        <cdr:cNvSpPr txBox="1"/>
      </cdr:nvSpPr>
      <cdr:spPr>
        <a:xfrm xmlns:a="http://schemas.openxmlformats.org/drawingml/2006/main">
          <a:off x="736143" y="1805332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E3FD726-DE97-4CB7-8816-F896D94AB9F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0.46264</cdr:y>
    </cdr:from>
    <cdr:to>
      <cdr:x>0.21146</cdr:x>
      <cdr:y>0.48885</cdr:y>
    </cdr:to>
    <cdr:sp macro="" textlink="">
      <cdr:nvSpPr>
        <cdr:cNvPr id="17" name="textruta 1"/>
        <cdr:cNvSpPr txBox="1"/>
      </cdr:nvSpPr>
      <cdr:spPr>
        <a:xfrm xmlns:a="http://schemas.openxmlformats.org/drawingml/2006/main">
          <a:off x="733754" y="1934048"/>
          <a:ext cx="257104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7368452-A6CA-413B-B126-794C71ED0C2D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0.49229</cdr:y>
    </cdr:from>
    <cdr:to>
      <cdr:x>0.21197</cdr:x>
      <cdr:y>0.5185</cdr:y>
    </cdr:to>
    <cdr:sp macro="" textlink="">
      <cdr:nvSpPr>
        <cdr:cNvPr id="18" name="textruta 1"/>
        <cdr:cNvSpPr txBox="1"/>
      </cdr:nvSpPr>
      <cdr:spPr>
        <a:xfrm xmlns:a="http://schemas.openxmlformats.org/drawingml/2006/main">
          <a:off x="736143" y="2057999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E231781-974C-490B-A6BD-29FD0158B418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0.52308</cdr:y>
    </cdr:from>
    <cdr:to>
      <cdr:x>0.21146</cdr:x>
      <cdr:y>0.54929</cdr:y>
    </cdr:to>
    <cdr:sp macro="" textlink="">
      <cdr:nvSpPr>
        <cdr:cNvPr id="19" name="textruta 1"/>
        <cdr:cNvSpPr txBox="1"/>
      </cdr:nvSpPr>
      <cdr:spPr>
        <a:xfrm xmlns:a="http://schemas.openxmlformats.org/drawingml/2006/main">
          <a:off x="733754" y="2186715"/>
          <a:ext cx="257104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891D213-931D-4B2E-838C-8413203C65A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0.55331</cdr:y>
    </cdr:from>
    <cdr:to>
      <cdr:x>0.21146</cdr:x>
      <cdr:y>0.57951</cdr:y>
    </cdr:to>
    <cdr:sp macro="" textlink="">
      <cdr:nvSpPr>
        <cdr:cNvPr id="20" name="textruta 1"/>
        <cdr:cNvSpPr txBox="1"/>
      </cdr:nvSpPr>
      <cdr:spPr>
        <a:xfrm xmlns:a="http://schemas.openxmlformats.org/drawingml/2006/main">
          <a:off x="733754" y="2313090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227C71E-6B35-4979-ACF2-1BFF057F0B7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0.58524</cdr:y>
    </cdr:from>
    <cdr:to>
      <cdr:x>0.21146</cdr:x>
      <cdr:y>0.61144</cdr:y>
    </cdr:to>
    <cdr:sp macro="" textlink="">
      <cdr:nvSpPr>
        <cdr:cNvPr id="21" name="textruta 1"/>
        <cdr:cNvSpPr txBox="1"/>
      </cdr:nvSpPr>
      <cdr:spPr>
        <a:xfrm xmlns:a="http://schemas.openxmlformats.org/drawingml/2006/main">
          <a:off x="733754" y="2446572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AEE0EDF-DF06-4E3A-895B-09DBA1D1CF9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0.61546</cdr:y>
    </cdr:from>
    <cdr:to>
      <cdr:x>0.21197</cdr:x>
      <cdr:y>0.64167</cdr:y>
    </cdr:to>
    <cdr:sp macro="" textlink="">
      <cdr:nvSpPr>
        <cdr:cNvPr id="22" name="textruta 1"/>
        <cdr:cNvSpPr txBox="1"/>
      </cdr:nvSpPr>
      <cdr:spPr>
        <a:xfrm xmlns:a="http://schemas.openxmlformats.org/drawingml/2006/main">
          <a:off x="736143" y="2572906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C41C978-50D0-4B97-89E1-1A212D46D69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0.15739</cdr:x>
      <cdr:y>0.64689</cdr:y>
    </cdr:from>
    <cdr:to>
      <cdr:x>0.21232</cdr:x>
      <cdr:y>0.67309</cdr:y>
    </cdr:to>
    <cdr:sp macro="" textlink="">
      <cdr:nvSpPr>
        <cdr:cNvPr id="23" name="textruta 1"/>
        <cdr:cNvSpPr txBox="1"/>
      </cdr:nvSpPr>
      <cdr:spPr>
        <a:xfrm xmlns:a="http://schemas.openxmlformats.org/drawingml/2006/main">
          <a:off x="737502" y="2704298"/>
          <a:ext cx="257386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A61C73D-2012-4F5E-AD14-D38CDD7F534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0.15806</cdr:x>
      <cdr:y>0.67765</cdr:y>
    </cdr:from>
    <cdr:to>
      <cdr:x>0.21284</cdr:x>
      <cdr:y>0.70385</cdr:y>
    </cdr:to>
    <cdr:sp macro="" textlink="">
      <cdr:nvSpPr>
        <cdr:cNvPr id="24" name="textruta 1"/>
        <cdr:cNvSpPr txBox="1"/>
      </cdr:nvSpPr>
      <cdr:spPr>
        <a:xfrm xmlns:a="http://schemas.openxmlformats.org/drawingml/2006/main">
          <a:off x="740642" y="2832889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27CCC2E-E5FA-438E-941D-4EED4438127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0.70784</cdr:y>
    </cdr:from>
    <cdr:to>
      <cdr:x>0.21224</cdr:x>
      <cdr:y>0.73404</cdr:y>
    </cdr:to>
    <cdr:sp macro="" textlink="">
      <cdr:nvSpPr>
        <cdr:cNvPr id="25" name="textruta 1"/>
        <cdr:cNvSpPr txBox="1"/>
      </cdr:nvSpPr>
      <cdr:spPr>
        <a:xfrm xmlns:a="http://schemas.openxmlformats.org/drawingml/2006/main">
          <a:off x="737830" y="2959097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70813B2-467A-408D-9AFD-9553CE7D62D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0.15806</cdr:x>
      <cdr:y>0.7387</cdr:y>
    </cdr:from>
    <cdr:to>
      <cdr:x>0.21284</cdr:x>
      <cdr:y>0.7649</cdr:y>
    </cdr:to>
    <cdr:sp macro="" textlink="">
      <cdr:nvSpPr>
        <cdr:cNvPr id="26" name="textruta 1"/>
        <cdr:cNvSpPr txBox="1"/>
      </cdr:nvSpPr>
      <cdr:spPr>
        <a:xfrm xmlns:a="http://schemas.openxmlformats.org/drawingml/2006/main">
          <a:off x="740642" y="3088106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D96AF54-0B9F-4172-A9B1-9FE94872EAD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0.77023</cdr:y>
    </cdr:from>
    <cdr:to>
      <cdr:x>0.21224</cdr:x>
      <cdr:y>0.79643</cdr:y>
    </cdr:to>
    <cdr:sp macro="" textlink="">
      <cdr:nvSpPr>
        <cdr:cNvPr id="27" name="textruta 1"/>
        <cdr:cNvSpPr txBox="1"/>
      </cdr:nvSpPr>
      <cdr:spPr>
        <a:xfrm xmlns:a="http://schemas.openxmlformats.org/drawingml/2006/main">
          <a:off x="737830" y="3219916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E80FED8-DAD6-4441-84BC-9CFDF790E74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0.80041</cdr:y>
    </cdr:from>
    <cdr:to>
      <cdr:x>0.21224</cdr:x>
      <cdr:y>0.82662</cdr:y>
    </cdr:to>
    <cdr:sp macro="" textlink="">
      <cdr:nvSpPr>
        <cdr:cNvPr id="28" name="textruta 1"/>
        <cdr:cNvSpPr txBox="1"/>
      </cdr:nvSpPr>
      <cdr:spPr>
        <a:xfrm xmlns:a="http://schemas.openxmlformats.org/drawingml/2006/main">
          <a:off x="737830" y="3346082"/>
          <a:ext cx="256683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093946F-7C2F-4676-8849-2AD880744835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0.46148</cdr:x>
      <cdr:y>0.89704</cdr:y>
    </cdr:from>
    <cdr:to>
      <cdr:x>1</cdr:x>
      <cdr:y>0.92879</cdr:y>
    </cdr:to>
    <cdr:sp macro="" textlink="">
      <cdr:nvSpPr>
        <cdr:cNvPr id="31" name="textruta 4"/>
        <cdr:cNvSpPr txBox="1"/>
      </cdr:nvSpPr>
      <cdr:spPr>
        <a:xfrm xmlns:a="http://schemas.openxmlformats.org/drawingml/2006/main">
          <a:off x="2094944" y="3750057"/>
          <a:ext cx="2444656" cy="132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2DF564D-2D20-4091-8DF4-A848994D773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Socialstyrelsens målnivå: ≥ 99 %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0.92507</cdr:x>
      <cdr:y>0.15598</cdr:y>
    </cdr:from>
    <cdr:to>
      <cdr:x>0.99282</cdr:x>
      <cdr:y>0.18314</cdr:y>
    </cdr:to>
    <cdr:sp macro="" textlink="">
      <cdr:nvSpPr>
        <cdr:cNvPr id="37" name="textruta 1"/>
        <cdr:cNvSpPr txBox="1"/>
      </cdr:nvSpPr>
      <cdr:spPr>
        <a:xfrm xmlns:a="http://schemas.openxmlformats.org/drawingml/2006/main">
          <a:off x="4313201" y="650805"/>
          <a:ext cx="315889" cy="113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CB5FF452-A3FD-4AC5-AEEC-58F44B18F5EF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0.18551</cdr:y>
    </cdr:from>
    <cdr:to>
      <cdr:x>0.99246</cdr:x>
      <cdr:y>0.21268</cdr:y>
    </cdr:to>
    <cdr:sp macro="" textlink="">
      <cdr:nvSpPr>
        <cdr:cNvPr id="40" name="textruta 1"/>
        <cdr:cNvSpPr txBox="1"/>
      </cdr:nvSpPr>
      <cdr:spPr>
        <a:xfrm xmlns:a="http://schemas.openxmlformats.org/drawingml/2006/main">
          <a:off x="4313237" y="775381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54C3166B-37A3-4758-81D5-0964BFCF667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0.21563</cdr:y>
    </cdr:from>
    <cdr:to>
      <cdr:x>0.99246</cdr:x>
      <cdr:y>0.24279</cdr:y>
    </cdr:to>
    <cdr:sp macro="" textlink="">
      <cdr:nvSpPr>
        <cdr:cNvPr id="41" name="textruta 1"/>
        <cdr:cNvSpPr txBox="1"/>
      </cdr:nvSpPr>
      <cdr:spPr>
        <a:xfrm xmlns:a="http://schemas.openxmlformats.org/drawingml/2006/main">
          <a:off x="4313237" y="90124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4A2F787-F57E-489B-AF35-86A9F5A9B56B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0.24656</cdr:y>
    </cdr:from>
    <cdr:to>
      <cdr:x>0.99246</cdr:x>
      <cdr:y>0.27372</cdr:y>
    </cdr:to>
    <cdr:sp macro="" textlink="">
      <cdr:nvSpPr>
        <cdr:cNvPr id="42" name="textruta 1"/>
        <cdr:cNvSpPr txBox="1"/>
      </cdr:nvSpPr>
      <cdr:spPr>
        <a:xfrm xmlns:a="http://schemas.openxmlformats.org/drawingml/2006/main">
          <a:off x="4313238" y="1030514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01FC7531-8D53-43AE-92E6-082E5A08A02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0.27748</cdr:y>
    </cdr:from>
    <cdr:to>
      <cdr:x>0.99246</cdr:x>
      <cdr:y>0.30465</cdr:y>
    </cdr:to>
    <cdr:sp macro="" textlink="">
      <cdr:nvSpPr>
        <cdr:cNvPr id="43" name="textruta 1"/>
        <cdr:cNvSpPr txBox="1"/>
      </cdr:nvSpPr>
      <cdr:spPr>
        <a:xfrm xmlns:a="http://schemas.openxmlformats.org/drawingml/2006/main">
          <a:off x="4313237" y="11597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6721C160-66DF-42BE-A3A6-ECD903AA253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0.3076</cdr:y>
    </cdr:from>
    <cdr:to>
      <cdr:x>0.99246</cdr:x>
      <cdr:y>0.33476</cdr:y>
    </cdr:to>
    <cdr:sp macro="" textlink="">
      <cdr:nvSpPr>
        <cdr:cNvPr id="44" name="textruta 1"/>
        <cdr:cNvSpPr txBox="1"/>
      </cdr:nvSpPr>
      <cdr:spPr>
        <a:xfrm xmlns:a="http://schemas.openxmlformats.org/drawingml/2006/main">
          <a:off x="4313237" y="128564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7F600E27-7CB2-4CE5-9E87-0D40B2B1047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0.33934</cdr:y>
    </cdr:from>
    <cdr:to>
      <cdr:x>0.99246</cdr:x>
      <cdr:y>0.3665</cdr:y>
    </cdr:to>
    <cdr:sp macro="" textlink="">
      <cdr:nvSpPr>
        <cdr:cNvPr id="45" name="textruta 1"/>
        <cdr:cNvSpPr txBox="1"/>
      </cdr:nvSpPr>
      <cdr:spPr>
        <a:xfrm xmlns:a="http://schemas.openxmlformats.org/drawingml/2006/main">
          <a:off x="4313237" y="141831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463B86E-59F7-48B2-94F3-55FCBF54951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0.37001</cdr:y>
    </cdr:from>
    <cdr:to>
      <cdr:x>0.99216</cdr:x>
      <cdr:y>0.39718</cdr:y>
    </cdr:to>
    <cdr:sp macro="" textlink="">
      <cdr:nvSpPr>
        <cdr:cNvPr id="46" name="textruta 1"/>
        <cdr:cNvSpPr txBox="1"/>
      </cdr:nvSpPr>
      <cdr:spPr>
        <a:xfrm xmlns:a="http://schemas.openxmlformats.org/drawingml/2006/main">
          <a:off x="4313959" y="154593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6D90EDB8-65C3-494B-ABDB-7E92CA57D6D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0.40041</cdr:y>
    </cdr:from>
    <cdr:to>
      <cdr:x>0.99216</cdr:x>
      <cdr:y>0.42758</cdr:y>
    </cdr:to>
    <cdr:sp macro="" textlink="">
      <cdr:nvSpPr>
        <cdr:cNvPr id="47" name="textruta 1"/>
        <cdr:cNvSpPr txBox="1"/>
      </cdr:nvSpPr>
      <cdr:spPr>
        <a:xfrm xmlns:a="http://schemas.openxmlformats.org/drawingml/2006/main">
          <a:off x="4313959" y="167293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830513E2-4219-44A0-AE42-CB44AF9D63E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0.43149</cdr:y>
    </cdr:from>
    <cdr:to>
      <cdr:x>0.99216</cdr:x>
      <cdr:y>0.45867</cdr:y>
    </cdr:to>
    <cdr:sp macro="" textlink="">
      <cdr:nvSpPr>
        <cdr:cNvPr id="48" name="textruta 1"/>
        <cdr:cNvSpPr txBox="1"/>
      </cdr:nvSpPr>
      <cdr:spPr>
        <a:xfrm xmlns:a="http://schemas.openxmlformats.org/drawingml/2006/main">
          <a:off x="4313959" y="1802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C58CD11-7DA0-49CB-AF2A-6320B67653F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35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0.46189</cdr:y>
    </cdr:from>
    <cdr:to>
      <cdr:x>0.99216</cdr:x>
      <cdr:y>0.48906</cdr:y>
    </cdr:to>
    <cdr:sp macro="" textlink="">
      <cdr:nvSpPr>
        <cdr:cNvPr id="49" name="textruta 1"/>
        <cdr:cNvSpPr txBox="1"/>
      </cdr:nvSpPr>
      <cdr:spPr>
        <a:xfrm xmlns:a="http://schemas.openxmlformats.org/drawingml/2006/main">
          <a:off x="4313959" y="1929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A1B8667-9D52-43EA-BA0E-6EFB199C64A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34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0.49229</cdr:y>
    </cdr:from>
    <cdr:to>
      <cdr:x>0.99216</cdr:x>
      <cdr:y>0.51946</cdr:y>
    </cdr:to>
    <cdr:sp macro="" textlink="">
      <cdr:nvSpPr>
        <cdr:cNvPr id="50" name="textruta 1"/>
        <cdr:cNvSpPr txBox="1"/>
      </cdr:nvSpPr>
      <cdr:spPr>
        <a:xfrm xmlns:a="http://schemas.openxmlformats.org/drawingml/2006/main">
          <a:off x="4313959" y="2056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86CFEF6-3749-4FCB-8898-40986A617F3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61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0.52338</cdr:y>
    </cdr:from>
    <cdr:to>
      <cdr:x>0.99216</cdr:x>
      <cdr:y>0.55055</cdr:y>
    </cdr:to>
    <cdr:sp macro="" textlink="">
      <cdr:nvSpPr>
        <cdr:cNvPr id="51" name="textruta 1"/>
        <cdr:cNvSpPr txBox="1"/>
      </cdr:nvSpPr>
      <cdr:spPr>
        <a:xfrm xmlns:a="http://schemas.openxmlformats.org/drawingml/2006/main">
          <a:off x="4313959" y="2186710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7283441E-7A7D-45F5-9555-6820E22AB21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0.55377</cdr:y>
    </cdr:from>
    <cdr:to>
      <cdr:x>0.99216</cdr:x>
      <cdr:y>0.58094</cdr:y>
    </cdr:to>
    <cdr:sp macro="" textlink="">
      <cdr:nvSpPr>
        <cdr:cNvPr id="52" name="textruta 1"/>
        <cdr:cNvSpPr txBox="1"/>
      </cdr:nvSpPr>
      <cdr:spPr>
        <a:xfrm xmlns:a="http://schemas.openxmlformats.org/drawingml/2006/main">
          <a:off x="4313959" y="231370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30815CA-C37B-4DCE-91E3-A5226F1FE8D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2024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0.58417</cdr:y>
    </cdr:from>
    <cdr:to>
      <cdr:x>0.99216</cdr:x>
      <cdr:y>0.61134</cdr:y>
    </cdr:to>
    <cdr:sp macro="" textlink="">
      <cdr:nvSpPr>
        <cdr:cNvPr id="53" name="textruta 1"/>
        <cdr:cNvSpPr txBox="1"/>
      </cdr:nvSpPr>
      <cdr:spPr>
        <a:xfrm xmlns:a="http://schemas.openxmlformats.org/drawingml/2006/main">
          <a:off x="4313959" y="244070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E6E16DC-B841-45D7-94BE-08687DEB7BF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352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0.61526</cdr:y>
    </cdr:from>
    <cdr:to>
      <cdr:x>0.99216</cdr:x>
      <cdr:y>0.64243</cdr:y>
    </cdr:to>
    <cdr:sp macro="" textlink="">
      <cdr:nvSpPr>
        <cdr:cNvPr id="54" name="textruta 1"/>
        <cdr:cNvSpPr txBox="1"/>
      </cdr:nvSpPr>
      <cdr:spPr>
        <a:xfrm xmlns:a="http://schemas.openxmlformats.org/drawingml/2006/main">
          <a:off x="4313959" y="2570596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8C8B4548-E05C-4B8D-AA63-5180B72BC438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77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0.64565</cdr:y>
    </cdr:from>
    <cdr:to>
      <cdr:x>0.99216</cdr:x>
      <cdr:y>0.67282</cdr:y>
    </cdr:to>
    <cdr:sp macro="" textlink="">
      <cdr:nvSpPr>
        <cdr:cNvPr id="55" name="textruta 1"/>
        <cdr:cNvSpPr txBox="1"/>
      </cdr:nvSpPr>
      <cdr:spPr>
        <a:xfrm xmlns:a="http://schemas.openxmlformats.org/drawingml/2006/main">
          <a:off x="4313959" y="2697595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662E1A2-E0E8-4C20-B549-CD9B699E3E2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77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0.67674</cdr:y>
    </cdr:from>
    <cdr:to>
      <cdr:x>0.99216</cdr:x>
      <cdr:y>0.70391</cdr:y>
    </cdr:to>
    <cdr:sp macro="" textlink="">
      <cdr:nvSpPr>
        <cdr:cNvPr id="56" name="textruta 1"/>
        <cdr:cNvSpPr txBox="1"/>
      </cdr:nvSpPr>
      <cdr:spPr>
        <a:xfrm xmlns:a="http://schemas.openxmlformats.org/drawingml/2006/main">
          <a:off x="4313959" y="2827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26263D7-CEE5-4882-ACF0-688818418ADF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277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0.70714</cdr:y>
    </cdr:from>
    <cdr:to>
      <cdr:x>0.99216</cdr:x>
      <cdr:y>0.73431</cdr:y>
    </cdr:to>
    <cdr:sp macro="" textlink="">
      <cdr:nvSpPr>
        <cdr:cNvPr id="57" name="textruta 1"/>
        <cdr:cNvSpPr txBox="1"/>
      </cdr:nvSpPr>
      <cdr:spPr>
        <a:xfrm xmlns:a="http://schemas.openxmlformats.org/drawingml/2006/main">
          <a:off x="4313959" y="2954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4C719747-5305-4EA0-A060-731019FD234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76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0.73753</cdr:y>
    </cdr:from>
    <cdr:to>
      <cdr:x>0.99216</cdr:x>
      <cdr:y>0.7647</cdr:y>
    </cdr:to>
    <cdr:sp macro="" textlink="">
      <cdr:nvSpPr>
        <cdr:cNvPr id="58" name="textruta 1"/>
        <cdr:cNvSpPr txBox="1"/>
      </cdr:nvSpPr>
      <cdr:spPr>
        <a:xfrm xmlns:a="http://schemas.openxmlformats.org/drawingml/2006/main">
          <a:off x="4313959" y="3081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35DD628-7CE8-4205-B6E9-606F4A88076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603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0.76862</cdr:y>
    </cdr:from>
    <cdr:to>
      <cdr:x>0.99216</cdr:x>
      <cdr:y>0.79579</cdr:y>
    </cdr:to>
    <cdr:sp macro="" textlink="">
      <cdr:nvSpPr>
        <cdr:cNvPr id="59" name="textruta 1"/>
        <cdr:cNvSpPr txBox="1"/>
      </cdr:nvSpPr>
      <cdr:spPr>
        <a:xfrm xmlns:a="http://schemas.openxmlformats.org/drawingml/2006/main">
          <a:off x="4313959" y="321136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03D3B2B6-B23C-4FE3-A215-0C204429AEC1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179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0.79902</cdr:y>
    </cdr:from>
    <cdr:to>
      <cdr:x>0.99216</cdr:x>
      <cdr:y>0.82619</cdr:y>
    </cdr:to>
    <cdr:sp macro="" textlink="">
      <cdr:nvSpPr>
        <cdr:cNvPr id="60" name="textruta 1"/>
        <cdr:cNvSpPr txBox="1"/>
      </cdr:nvSpPr>
      <cdr:spPr>
        <a:xfrm xmlns:a="http://schemas.openxmlformats.org/drawingml/2006/main">
          <a:off x="4313959" y="333836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510789C-84B3-49B6-8361-633575FF7005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157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0.57116</cdr:x>
      <cdr:y>0.12414</cdr:y>
    </cdr:from>
    <cdr:to>
      <cdr:x>1</cdr:x>
      <cdr:y>0.15224</cdr:y>
    </cdr:to>
    <cdr:sp macro="" textlink="">
      <cdr:nvSpPr>
        <cdr:cNvPr id="7" name="textruta 6"/>
        <cdr:cNvSpPr txBox="1"/>
      </cdr:nvSpPr>
      <cdr:spPr>
        <a:xfrm xmlns:a="http://schemas.openxmlformats.org/drawingml/2006/main">
          <a:off x="2592858" y="518948"/>
          <a:ext cx="1946742" cy="117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700">
              <a:effectLst/>
              <a:latin typeface="Century Gothic" panose="020B0502020202020204" pitchFamily="34" charset="0"/>
              <a:ea typeface="+mn-ea"/>
              <a:cs typeface="+mn-cs"/>
            </a:rPr>
            <a:t>Antal patienter kvar till målnivå för 1 år</a:t>
          </a:r>
        </a:p>
        <a:p xmlns:a="http://schemas.openxmlformats.org/drawingml/2006/main">
          <a:pPr algn="r"/>
          <a:endParaRPr lang="sv-SE" sz="2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0.40731</cdr:x>
      <cdr:y>0.90406</cdr:y>
    </cdr:from>
    <cdr:to>
      <cdr:x>0.47056</cdr:x>
      <cdr:y>0.92299</cdr:y>
    </cdr:to>
    <cdr:sp macro="" textlink="">
      <cdr:nvSpPr>
        <cdr:cNvPr id="61" name="Rektangel 60"/>
        <cdr:cNvSpPr/>
      </cdr:nvSpPr>
      <cdr:spPr>
        <a:xfrm xmlns:a="http://schemas.openxmlformats.org/drawingml/2006/main">
          <a:off x="1908533" y="3779375"/>
          <a:ext cx="296388" cy="791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0.00022</cdr:x>
      <cdr:y>0.04956</cdr:y>
    </cdr:from>
    <cdr:to>
      <cdr:x>0.99842</cdr:x>
      <cdr:y>0.15412</cdr:y>
    </cdr:to>
    <cdr:sp macro="" textlink="">
      <cdr:nvSpPr>
        <cdr:cNvPr id="29" name="textruta 28"/>
        <cdr:cNvSpPr txBox="1"/>
      </cdr:nvSpPr>
      <cdr:spPr>
        <a:xfrm xmlns:a="http://schemas.openxmlformats.org/drawingml/2006/main">
          <a:off x="998" y="189781"/>
          <a:ext cx="4528908" cy="400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>
              <a:effectLst/>
              <a:latin typeface="Century Gothic" panose="020B0502020202020204" pitchFamily="34" charset="0"/>
              <a:ea typeface="+mn-ea"/>
              <a:cs typeface="+mn-cs"/>
            </a:rPr>
            <a:t>Andel personer med typ 1-diabetes som genomgått en enkel fotundersökning det senaste året, år 2013.</a:t>
          </a:r>
          <a:endParaRPr lang="sv-SE" sz="100"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0.42381</cdr:x>
      <cdr:y>0.90532</cdr:y>
    </cdr:from>
    <cdr:to>
      <cdr:x>0.42381</cdr:x>
      <cdr:y>0.92252</cdr:y>
    </cdr:to>
    <cdr:cxnSp macro="">
      <cdr:nvCxnSpPr>
        <cdr:cNvPr id="64" name="Rak 63"/>
        <cdr:cNvCxnSpPr/>
      </cdr:nvCxnSpPr>
      <cdr:spPr>
        <a:xfrm xmlns:a="http://schemas.openxmlformats.org/drawingml/2006/main">
          <a:off x="1923513" y="3789755"/>
          <a:ext cx="0" cy="72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47626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0.42469</cdr:x>
      <cdr:y>0.90655</cdr:y>
    </cdr:from>
    <cdr:to>
      <cdr:x>0.45803</cdr:x>
      <cdr:y>0.92289</cdr:y>
    </cdr:to>
    <cdr:sp macro="" textlink="">
      <cdr:nvSpPr>
        <cdr:cNvPr id="65" name="Rektangel 64"/>
        <cdr:cNvSpPr/>
      </cdr:nvSpPr>
      <cdr:spPr>
        <a:xfrm xmlns:a="http://schemas.openxmlformats.org/drawingml/2006/main">
          <a:off x="1944818" y="3794903"/>
          <a:ext cx="152677" cy="68400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accent1">
                <a:lumMod val="43000"/>
                <a:alpha val="67000"/>
              </a:schemeClr>
            </a:gs>
            <a:gs pos="50000">
              <a:srgbClr val="6F92A2">
                <a:lumMod val="90000"/>
                <a:alpha val="25000"/>
              </a:srgbClr>
            </a:gs>
            <a:gs pos="100000">
              <a:srgbClr val="EDF2F4">
                <a:alpha val="0"/>
              </a:srgbClr>
            </a:gs>
          </a:gsLst>
          <a:lin ang="0" scaled="0"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</c:userShapes>
</file>

<file path=ppt/drawings/drawing5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0.99986</cdr:x>
      <cdr:y>0.06904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0" y="0"/>
          <a:ext cx="4668508" cy="288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i="0" u="none" strike="noStrike" dirty="0" smtClean="0">
              <a:solidFill>
                <a:srgbClr val="000000"/>
              </a:solidFill>
              <a:latin typeface="Century Gothic" pitchFamily="34" charset="0"/>
            </a:rPr>
            <a:t>Diagram C1.9 Fotundersökning, typ 1-diabetes</a:t>
          </a:r>
          <a:endParaRPr lang="sv-SE" sz="1000" b="1" dirty="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0.94409</cdr:y>
    </cdr:from>
    <cdr:to>
      <cdr:x>1</cdr:x>
      <cdr:y>0.98652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-948906" y="3623945"/>
          <a:ext cx="4537075" cy="1628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t>Källa:</a:t>
          </a:r>
          <a:r>
            <a:rPr lang="sv-SE" sz="700" b="0" i="0" u="none" strike="noStrike" baseline="0">
              <a:solidFill>
                <a:srgbClr val="000000"/>
              </a:solidFill>
              <a:latin typeface="Century Gothic" pitchFamily="34" charset="0"/>
            </a:rPr>
            <a:t> NDR - Nationella diabetesregistret.</a:t>
          </a:r>
          <a:endParaRPr lang="sv-SE" sz="700" i="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0.15771</cdr:x>
      <cdr:y>0.15608</cdr:y>
    </cdr:from>
    <cdr:to>
      <cdr:x>0.21258</cdr:x>
      <cdr:y>0.18228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739002" y="652486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18000" rtlCol="0" anchor="ctr"/>
        <a:lstStyle xmlns:a="http://schemas.openxmlformats.org/drawingml/2006/main"/>
        <a:p xmlns:a="http://schemas.openxmlformats.org/drawingml/2006/main">
          <a:pPr algn="r"/>
          <a:fld id="{1C873F01-BF77-46DB-96AE-9AD19CFB11A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100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0.15781</cdr:x>
      <cdr:y>0.18698</cdr:y>
    </cdr:from>
    <cdr:to>
      <cdr:x>0.21268</cdr:x>
      <cdr:y>0.21318</cdr:y>
    </cdr:to>
    <cdr:sp macro="" textlink="">
      <cdr:nvSpPr>
        <cdr:cNvPr id="8" name="textruta 1"/>
        <cdr:cNvSpPr txBox="1"/>
      </cdr:nvSpPr>
      <cdr:spPr>
        <a:xfrm xmlns:a="http://schemas.openxmlformats.org/drawingml/2006/main">
          <a:off x="739470" y="781662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FC66715-FA85-4E36-BB15-18A7F627120B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100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0.21802</cdr:y>
    </cdr:from>
    <cdr:to>
      <cdr:x>0.21248</cdr:x>
      <cdr:y>0.24422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738533" y="911424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2986A64-1614-4605-A2F9-1649665599C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0.24824</cdr:y>
    </cdr:from>
    <cdr:to>
      <cdr:x>0.21197</cdr:x>
      <cdr:y>0.27444</cdr:y>
    </cdr:to>
    <cdr:sp macro="" textlink="">
      <cdr:nvSpPr>
        <cdr:cNvPr id="10" name="textruta 1"/>
        <cdr:cNvSpPr txBox="1"/>
      </cdr:nvSpPr>
      <cdr:spPr>
        <a:xfrm xmlns:a="http://schemas.openxmlformats.org/drawingml/2006/main">
          <a:off x="736143" y="1037757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B5DF2CF-2C96-4518-8F3A-15BADCD4205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0.27903</cdr:y>
    </cdr:from>
    <cdr:to>
      <cdr:x>0.21197</cdr:x>
      <cdr:y>0.30523</cdr:y>
    </cdr:to>
    <cdr:sp macro="" textlink="">
      <cdr:nvSpPr>
        <cdr:cNvPr id="11" name="textruta 1"/>
        <cdr:cNvSpPr txBox="1"/>
      </cdr:nvSpPr>
      <cdr:spPr>
        <a:xfrm xmlns:a="http://schemas.openxmlformats.org/drawingml/2006/main">
          <a:off x="736143" y="1166474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2A6C8CD-DE5B-40CD-A3AC-4D38C7F88FC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0.30925</cdr:y>
    </cdr:from>
    <cdr:to>
      <cdr:x>0.21248</cdr:x>
      <cdr:y>0.33546</cdr:y>
    </cdr:to>
    <cdr:sp macro="" textlink="">
      <cdr:nvSpPr>
        <cdr:cNvPr id="12" name="textruta 1"/>
        <cdr:cNvSpPr txBox="1"/>
      </cdr:nvSpPr>
      <cdr:spPr>
        <a:xfrm xmlns:a="http://schemas.openxmlformats.org/drawingml/2006/main">
          <a:off x="738533" y="1292807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8AAA321E-057E-4939-8B43-86B3CE43E4C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0.15738</cdr:x>
      <cdr:y>0.3396</cdr:y>
    </cdr:from>
    <cdr:to>
      <cdr:x>0.21225</cdr:x>
      <cdr:y>0.36581</cdr:y>
    </cdr:to>
    <cdr:sp macro="" textlink="">
      <cdr:nvSpPr>
        <cdr:cNvPr id="13" name="textruta 1"/>
        <cdr:cNvSpPr txBox="1"/>
      </cdr:nvSpPr>
      <cdr:spPr>
        <a:xfrm xmlns:a="http://schemas.openxmlformats.org/drawingml/2006/main">
          <a:off x="737455" y="1419684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874E42C-DD76-4AF8-87F1-C98CE1053BA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0.37026</cdr:y>
    </cdr:from>
    <cdr:to>
      <cdr:x>0.21248</cdr:x>
      <cdr:y>0.39647</cdr:y>
    </cdr:to>
    <cdr:sp macro="" textlink="">
      <cdr:nvSpPr>
        <cdr:cNvPr id="14" name="textruta 1"/>
        <cdr:cNvSpPr txBox="1"/>
      </cdr:nvSpPr>
      <cdr:spPr>
        <a:xfrm xmlns:a="http://schemas.openxmlformats.org/drawingml/2006/main">
          <a:off x="738533" y="1547857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BCE3290-31CA-40B6-94D2-9E4D9269167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0.40163</cdr:y>
    </cdr:from>
    <cdr:to>
      <cdr:x>0.21248</cdr:x>
      <cdr:y>0.42783</cdr:y>
    </cdr:to>
    <cdr:sp macro="" textlink="">
      <cdr:nvSpPr>
        <cdr:cNvPr id="15" name="textruta 1"/>
        <cdr:cNvSpPr txBox="1"/>
      </cdr:nvSpPr>
      <cdr:spPr>
        <a:xfrm xmlns:a="http://schemas.openxmlformats.org/drawingml/2006/main">
          <a:off x="738533" y="1678998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5641242-09E3-4989-82BF-E5EDAA4F276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0.43185</cdr:y>
    </cdr:from>
    <cdr:to>
      <cdr:x>0.21197</cdr:x>
      <cdr:y>0.45805</cdr:y>
    </cdr:to>
    <cdr:sp macro="" textlink="">
      <cdr:nvSpPr>
        <cdr:cNvPr id="16" name="textruta 1"/>
        <cdr:cNvSpPr txBox="1"/>
      </cdr:nvSpPr>
      <cdr:spPr>
        <a:xfrm xmlns:a="http://schemas.openxmlformats.org/drawingml/2006/main">
          <a:off x="736143" y="1805332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E3FD726-DE97-4CB7-8816-F896D94AB9F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0.46264</cdr:y>
    </cdr:from>
    <cdr:to>
      <cdr:x>0.21146</cdr:x>
      <cdr:y>0.48885</cdr:y>
    </cdr:to>
    <cdr:sp macro="" textlink="">
      <cdr:nvSpPr>
        <cdr:cNvPr id="17" name="textruta 1"/>
        <cdr:cNvSpPr txBox="1"/>
      </cdr:nvSpPr>
      <cdr:spPr>
        <a:xfrm xmlns:a="http://schemas.openxmlformats.org/drawingml/2006/main">
          <a:off x="733754" y="1934048"/>
          <a:ext cx="257104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7368452-A6CA-413B-B126-794C71ED0C2D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0.49229</cdr:y>
    </cdr:from>
    <cdr:to>
      <cdr:x>0.21197</cdr:x>
      <cdr:y>0.5185</cdr:y>
    </cdr:to>
    <cdr:sp macro="" textlink="">
      <cdr:nvSpPr>
        <cdr:cNvPr id="18" name="textruta 1"/>
        <cdr:cNvSpPr txBox="1"/>
      </cdr:nvSpPr>
      <cdr:spPr>
        <a:xfrm xmlns:a="http://schemas.openxmlformats.org/drawingml/2006/main">
          <a:off x="736143" y="2057999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E231781-974C-490B-A6BD-29FD0158B418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0.52308</cdr:y>
    </cdr:from>
    <cdr:to>
      <cdr:x>0.21146</cdr:x>
      <cdr:y>0.54929</cdr:y>
    </cdr:to>
    <cdr:sp macro="" textlink="">
      <cdr:nvSpPr>
        <cdr:cNvPr id="19" name="textruta 1"/>
        <cdr:cNvSpPr txBox="1"/>
      </cdr:nvSpPr>
      <cdr:spPr>
        <a:xfrm xmlns:a="http://schemas.openxmlformats.org/drawingml/2006/main">
          <a:off x="733754" y="2186715"/>
          <a:ext cx="257104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891D213-931D-4B2E-838C-8413203C65A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0.55331</cdr:y>
    </cdr:from>
    <cdr:to>
      <cdr:x>0.21146</cdr:x>
      <cdr:y>0.57951</cdr:y>
    </cdr:to>
    <cdr:sp macro="" textlink="">
      <cdr:nvSpPr>
        <cdr:cNvPr id="20" name="textruta 1"/>
        <cdr:cNvSpPr txBox="1"/>
      </cdr:nvSpPr>
      <cdr:spPr>
        <a:xfrm xmlns:a="http://schemas.openxmlformats.org/drawingml/2006/main">
          <a:off x="733754" y="2313090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227C71E-6B35-4979-ACF2-1BFF057F0B7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0.58524</cdr:y>
    </cdr:from>
    <cdr:to>
      <cdr:x>0.21146</cdr:x>
      <cdr:y>0.61144</cdr:y>
    </cdr:to>
    <cdr:sp macro="" textlink="">
      <cdr:nvSpPr>
        <cdr:cNvPr id="21" name="textruta 1"/>
        <cdr:cNvSpPr txBox="1"/>
      </cdr:nvSpPr>
      <cdr:spPr>
        <a:xfrm xmlns:a="http://schemas.openxmlformats.org/drawingml/2006/main">
          <a:off x="733754" y="2446572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AEE0EDF-DF06-4E3A-895B-09DBA1D1CF9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0.61546</cdr:y>
    </cdr:from>
    <cdr:to>
      <cdr:x>0.21197</cdr:x>
      <cdr:y>0.64167</cdr:y>
    </cdr:to>
    <cdr:sp macro="" textlink="">
      <cdr:nvSpPr>
        <cdr:cNvPr id="22" name="textruta 1"/>
        <cdr:cNvSpPr txBox="1"/>
      </cdr:nvSpPr>
      <cdr:spPr>
        <a:xfrm xmlns:a="http://schemas.openxmlformats.org/drawingml/2006/main">
          <a:off x="736143" y="2572906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C41C978-50D0-4B97-89E1-1A212D46D69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0.15739</cdr:x>
      <cdr:y>0.64689</cdr:y>
    </cdr:from>
    <cdr:to>
      <cdr:x>0.21232</cdr:x>
      <cdr:y>0.67309</cdr:y>
    </cdr:to>
    <cdr:sp macro="" textlink="">
      <cdr:nvSpPr>
        <cdr:cNvPr id="23" name="textruta 1"/>
        <cdr:cNvSpPr txBox="1"/>
      </cdr:nvSpPr>
      <cdr:spPr>
        <a:xfrm xmlns:a="http://schemas.openxmlformats.org/drawingml/2006/main">
          <a:off x="737502" y="2704298"/>
          <a:ext cx="257386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A61C73D-2012-4F5E-AD14-D38CDD7F534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0.15806</cdr:x>
      <cdr:y>0.67765</cdr:y>
    </cdr:from>
    <cdr:to>
      <cdr:x>0.21284</cdr:x>
      <cdr:y>0.70385</cdr:y>
    </cdr:to>
    <cdr:sp macro="" textlink="">
      <cdr:nvSpPr>
        <cdr:cNvPr id="24" name="textruta 1"/>
        <cdr:cNvSpPr txBox="1"/>
      </cdr:nvSpPr>
      <cdr:spPr>
        <a:xfrm xmlns:a="http://schemas.openxmlformats.org/drawingml/2006/main">
          <a:off x="740642" y="2832889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27CCC2E-E5FA-438E-941D-4EED4438127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0.70784</cdr:y>
    </cdr:from>
    <cdr:to>
      <cdr:x>0.21224</cdr:x>
      <cdr:y>0.73404</cdr:y>
    </cdr:to>
    <cdr:sp macro="" textlink="">
      <cdr:nvSpPr>
        <cdr:cNvPr id="25" name="textruta 1"/>
        <cdr:cNvSpPr txBox="1"/>
      </cdr:nvSpPr>
      <cdr:spPr>
        <a:xfrm xmlns:a="http://schemas.openxmlformats.org/drawingml/2006/main">
          <a:off x="737830" y="2959097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70813B2-467A-408D-9AFD-9553CE7D62D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0.15806</cdr:x>
      <cdr:y>0.7387</cdr:y>
    </cdr:from>
    <cdr:to>
      <cdr:x>0.21284</cdr:x>
      <cdr:y>0.7649</cdr:y>
    </cdr:to>
    <cdr:sp macro="" textlink="">
      <cdr:nvSpPr>
        <cdr:cNvPr id="26" name="textruta 1"/>
        <cdr:cNvSpPr txBox="1"/>
      </cdr:nvSpPr>
      <cdr:spPr>
        <a:xfrm xmlns:a="http://schemas.openxmlformats.org/drawingml/2006/main">
          <a:off x="740642" y="3088106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D96AF54-0B9F-4172-A9B1-9FE94872EAD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0.77023</cdr:y>
    </cdr:from>
    <cdr:to>
      <cdr:x>0.21224</cdr:x>
      <cdr:y>0.79643</cdr:y>
    </cdr:to>
    <cdr:sp macro="" textlink="">
      <cdr:nvSpPr>
        <cdr:cNvPr id="27" name="textruta 1"/>
        <cdr:cNvSpPr txBox="1"/>
      </cdr:nvSpPr>
      <cdr:spPr>
        <a:xfrm xmlns:a="http://schemas.openxmlformats.org/drawingml/2006/main">
          <a:off x="737830" y="3219916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E80FED8-DAD6-4441-84BC-9CFDF790E74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0.80041</cdr:y>
    </cdr:from>
    <cdr:to>
      <cdr:x>0.21224</cdr:x>
      <cdr:y>0.82662</cdr:y>
    </cdr:to>
    <cdr:sp macro="" textlink="">
      <cdr:nvSpPr>
        <cdr:cNvPr id="28" name="textruta 1"/>
        <cdr:cNvSpPr txBox="1"/>
      </cdr:nvSpPr>
      <cdr:spPr>
        <a:xfrm xmlns:a="http://schemas.openxmlformats.org/drawingml/2006/main">
          <a:off x="737830" y="3346082"/>
          <a:ext cx="256683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093946F-7C2F-4676-8849-2AD880744835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0.46148</cdr:x>
      <cdr:y>0.89704</cdr:y>
    </cdr:from>
    <cdr:to>
      <cdr:x>1</cdr:x>
      <cdr:y>0.92879</cdr:y>
    </cdr:to>
    <cdr:sp macro="" textlink="">
      <cdr:nvSpPr>
        <cdr:cNvPr id="31" name="textruta 4"/>
        <cdr:cNvSpPr txBox="1"/>
      </cdr:nvSpPr>
      <cdr:spPr>
        <a:xfrm xmlns:a="http://schemas.openxmlformats.org/drawingml/2006/main">
          <a:off x="2094944" y="3750057"/>
          <a:ext cx="2444656" cy="132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2DF564D-2D20-4091-8DF4-A848994D773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Socialstyrelsens målnivå: ≥ 99 %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0.92507</cdr:x>
      <cdr:y>0.15598</cdr:y>
    </cdr:from>
    <cdr:to>
      <cdr:x>0.99282</cdr:x>
      <cdr:y>0.18314</cdr:y>
    </cdr:to>
    <cdr:sp macro="" textlink="">
      <cdr:nvSpPr>
        <cdr:cNvPr id="37" name="textruta 1"/>
        <cdr:cNvSpPr txBox="1"/>
      </cdr:nvSpPr>
      <cdr:spPr>
        <a:xfrm xmlns:a="http://schemas.openxmlformats.org/drawingml/2006/main">
          <a:off x="4313201" y="650805"/>
          <a:ext cx="315889" cy="113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CB5FF452-A3FD-4AC5-AEEC-58F44B18F5EF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0.18551</cdr:y>
    </cdr:from>
    <cdr:to>
      <cdr:x>0.99246</cdr:x>
      <cdr:y>0.21268</cdr:y>
    </cdr:to>
    <cdr:sp macro="" textlink="">
      <cdr:nvSpPr>
        <cdr:cNvPr id="40" name="textruta 1"/>
        <cdr:cNvSpPr txBox="1"/>
      </cdr:nvSpPr>
      <cdr:spPr>
        <a:xfrm xmlns:a="http://schemas.openxmlformats.org/drawingml/2006/main">
          <a:off x="4313237" y="775381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54C3166B-37A3-4758-81D5-0964BFCF667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0.21563</cdr:y>
    </cdr:from>
    <cdr:to>
      <cdr:x>0.99246</cdr:x>
      <cdr:y>0.24279</cdr:y>
    </cdr:to>
    <cdr:sp macro="" textlink="">
      <cdr:nvSpPr>
        <cdr:cNvPr id="41" name="textruta 1"/>
        <cdr:cNvSpPr txBox="1"/>
      </cdr:nvSpPr>
      <cdr:spPr>
        <a:xfrm xmlns:a="http://schemas.openxmlformats.org/drawingml/2006/main">
          <a:off x="4313237" y="90124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4A2F787-F57E-489B-AF35-86A9F5A9B56B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0.24656</cdr:y>
    </cdr:from>
    <cdr:to>
      <cdr:x>0.99246</cdr:x>
      <cdr:y>0.27372</cdr:y>
    </cdr:to>
    <cdr:sp macro="" textlink="">
      <cdr:nvSpPr>
        <cdr:cNvPr id="42" name="textruta 1"/>
        <cdr:cNvSpPr txBox="1"/>
      </cdr:nvSpPr>
      <cdr:spPr>
        <a:xfrm xmlns:a="http://schemas.openxmlformats.org/drawingml/2006/main">
          <a:off x="4313238" y="1030514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01FC7531-8D53-43AE-92E6-082E5A08A02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0.27748</cdr:y>
    </cdr:from>
    <cdr:to>
      <cdr:x>0.99246</cdr:x>
      <cdr:y>0.30465</cdr:y>
    </cdr:to>
    <cdr:sp macro="" textlink="">
      <cdr:nvSpPr>
        <cdr:cNvPr id="43" name="textruta 1"/>
        <cdr:cNvSpPr txBox="1"/>
      </cdr:nvSpPr>
      <cdr:spPr>
        <a:xfrm xmlns:a="http://schemas.openxmlformats.org/drawingml/2006/main">
          <a:off x="4313237" y="11597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6721C160-66DF-42BE-A3A6-ECD903AA253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0.3076</cdr:y>
    </cdr:from>
    <cdr:to>
      <cdr:x>0.99246</cdr:x>
      <cdr:y>0.33476</cdr:y>
    </cdr:to>
    <cdr:sp macro="" textlink="">
      <cdr:nvSpPr>
        <cdr:cNvPr id="44" name="textruta 1"/>
        <cdr:cNvSpPr txBox="1"/>
      </cdr:nvSpPr>
      <cdr:spPr>
        <a:xfrm xmlns:a="http://schemas.openxmlformats.org/drawingml/2006/main">
          <a:off x="4313237" y="128564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7F600E27-7CB2-4CE5-9E87-0D40B2B1047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707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0.33934</cdr:y>
    </cdr:from>
    <cdr:to>
      <cdr:x>0.99246</cdr:x>
      <cdr:y>0.3665</cdr:y>
    </cdr:to>
    <cdr:sp macro="" textlink="">
      <cdr:nvSpPr>
        <cdr:cNvPr id="45" name="textruta 1"/>
        <cdr:cNvSpPr txBox="1"/>
      </cdr:nvSpPr>
      <cdr:spPr>
        <a:xfrm xmlns:a="http://schemas.openxmlformats.org/drawingml/2006/main">
          <a:off x="4313237" y="141831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463B86E-59F7-48B2-94F3-55FCBF54951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146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0.37001</cdr:y>
    </cdr:from>
    <cdr:to>
      <cdr:x>0.99216</cdr:x>
      <cdr:y>0.39718</cdr:y>
    </cdr:to>
    <cdr:sp macro="" textlink="">
      <cdr:nvSpPr>
        <cdr:cNvPr id="46" name="textruta 1"/>
        <cdr:cNvSpPr txBox="1"/>
      </cdr:nvSpPr>
      <cdr:spPr>
        <a:xfrm xmlns:a="http://schemas.openxmlformats.org/drawingml/2006/main">
          <a:off x="4313959" y="154593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6D90EDB8-65C3-494B-ABDB-7E92CA57D6D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105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0.40041</cdr:y>
    </cdr:from>
    <cdr:to>
      <cdr:x>0.99216</cdr:x>
      <cdr:y>0.42758</cdr:y>
    </cdr:to>
    <cdr:sp macro="" textlink="">
      <cdr:nvSpPr>
        <cdr:cNvPr id="47" name="textruta 1"/>
        <cdr:cNvSpPr txBox="1"/>
      </cdr:nvSpPr>
      <cdr:spPr>
        <a:xfrm xmlns:a="http://schemas.openxmlformats.org/drawingml/2006/main">
          <a:off x="4313959" y="167293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830513E2-4219-44A0-AE42-CB44AF9D63E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201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0.43149</cdr:y>
    </cdr:from>
    <cdr:to>
      <cdr:x>0.99216</cdr:x>
      <cdr:y>0.45867</cdr:y>
    </cdr:to>
    <cdr:sp macro="" textlink="">
      <cdr:nvSpPr>
        <cdr:cNvPr id="48" name="textruta 1"/>
        <cdr:cNvSpPr txBox="1"/>
      </cdr:nvSpPr>
      <cdr:spPr>
        <a:xfrm xmlns:a="http://schemas.openxmlformats.org/drawingml/2006/main">
          <a:off x="4313959" y="1802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C58CD11-7DA0-49CB-AF2A-6320B67653F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281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0.46189</cdr:y>
    </cdr:from>
    <cdr:to>
      <cdr:x>0.99216</cdr:x>
      <cdr:y>0.48906</cdr:y>
    </cdr:to>
    <cdr:sp macro="" textlink="">
      <cdr:nvSpPr>
        <cdr:cNvPr id="49" name="textruta 1"/>
        <cdr:cNvSpPr txBox="1"/>
      </cdr:nvSpPr>
      <cdr:spPr>
        <a:xfrm xmlns:a="http://schemas.openxmlformats.org/drawingml/2006/main">
          <a:off x="4313959" y="1929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A1B8667-9D52-43EA-BA0E-6EFB199C64A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8664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0.49229</cdr:y>
    </cdr:from>
    <cdr:to>
      <cdr:x>0.99216</cdr:x>
      <cdr:y>0.51946</cdr:y>
    </cdr:to>
    <cdr:sp macro="" textlink="">
      <cdr:nvSpPr>
        <cdr:cNvPr id="50" name="textruta 1"/>
        <cdr:cNvSpPr txBox="1"/>
      </cdr:nvSpPr>
      <cdr:spPr>
        <a:xfrm xmlns:a="http://schemas.openxmlformats.org/drawingml/2006/main">
          <a:off x="4313959" y="2056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86CFEF6-3749-4FCB-8898-40986A617F3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167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0.52338</cdr:y>
    </cdr:from>
    <cdr:to>
      <cdr:x>0.99216</cdr:x>
      <cdr:y>0.55055</cdr:y>
    </cdr:to>
    <cdr:sp macro="" textlink="">
      <cdr:nvSpPr>
        <cdr:cNvPr id="51" name="textruta 1"/>
        <cdr:cNvSpPr txBox="1"/>
      </cdr:nvSpPr>
      <cdr:spPr>
        <a:xfrm xmlns:a="http://schemas.openxmlformats.org/drawingml/2006/main">
          <a:off x="4313959" y="2186710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7283441E-7A7D-45F5-9555-6820E22AB21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294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0.55377</cdr:y>
    </cdr:from>
    <cdr:to>
      <cdr:x>0.99216</cdr:x>
      <cdr:y>0.58094</cdr:y>
    </cdr:to>
    <cdr:sp macro="" textlink="">
      <cdr:nvSpPr>
        <cdr:cNvPr id="52" name="textruta 1"/>
        <cdr:cNvSpPr txBox="1"/>
      </cdr:nvSpPr>
      <cdr:spPr>
        <a:xfrm xmlns:a="http://schemas.openxmlformats.org/drawingml/2006/main">
          <a:off x="4313959" y="231370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30815CA-C37B-4DCE-91E3-A5226F1FE8D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264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0.58417</cdr:y>
    </cdr:from>
    <cdr:to>
      <cdr:x>0.99216</cdr:x>
      <cdr:y>0.61134</cdr:y>
    </cdr:to>
    <cdr:sp macro="" textlink="">
      <cdr:nvSpPr>
        <cdr:cNvPr id="53" name="textruta 1"/>
        <cdr:cNvSpPr txBox="1"/>
      </cdr:nvSpPr>
      <cdr:spPr>
        <a:xfrm xmlns:a="http://schemas.openxmlformats.org/drawingml/2006/main">
          <a:off x="4313959" y="244070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E6E16DC-B841-45D7-94BE-08687DEB7BF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335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0.61526</cdr:y>
    </cdr:from>
    <cdr:to>
      <cdr:x>0.99216</cdr:x>
      <cdr:y>0.64243</cdr:y>
    </cdr:to>
    <cdr:sp macro="" textlink="">
      <cdr:nvSpPr>
        <cdr:cNvPr id="54" name="textruta 1"/>
        <cdr:cNvSpPr txBox="1"/>
      </cdr:nvSpPr>
      <cdr:spPr>
        <a:xfrm xmlns:a="http://schemas.openxmlformats.org/drawingml/2006/main">
          <a:off x="4313959" y="2570596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8C8B4548-E05C-4B8D-AA63-5180B72BC438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178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0.64565</cdr:y>
    </cdr:from>
    <cdr:to>
      <cdr:x>0.99216</cdr:x>
      <cdr:y>0.67282</cdr:y>
    </cdr:to>
    <cdr:sp macro="" textlink="">
      <cdr:nvSpPr>
        <cdr:cNvPr id="55" name="textruta 1"/>
        <cdr:cNvSpPr txBox="1"/>
      </cdr:nvSpPr>
      <cdr:spPr>
        <a:xfrm xmlns:a="http://schemas.openxmlformats.org/drawingml/2006/main">
          <a:off x="4313959" y="2697595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662E1A2-E0E8-4C20-B549-CD9B699E3E2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458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0.67674</cdr:y>
    </cdr:from>
    <cdr:to>
      <cdr:x>0.99216</cdr:x>
      <cdr:y>0.70391</cdr:y>
    </cdr:to>
    <cdr:sp macro="" textlink="">
      <cdr:nvSpPr>
        <cdr:cNvPr id="56" name="textruta 1"/>
        <cdr:cNvSpPr txBox="1"/>
      </cdr:nvSpPr>
      <cdr:spPr>
        <a:xfrm xmlns:a="http://schemas.openxmlformats.org/drawingml/2006/main">
          <a:off x="4313959" y="2827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26263D7-CEE5-4882-ACF0-688818418ADF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1853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0.70714</cdr:y>
    </cdr:from>
    <cdr:to>
      <cdr:x>0.99216</cdr:x>
      <cdr:y>0.73431</cdr:y>
    </cdr:to>
    <cdr:sp macro="" textlink="">
      <cdr:nvSpPr>
        <cdr:cNvPr id="57" name="textruta 1"/>
        <cdr:cNvSpPr txBox="1"/>
      </cdr:nvSpPr>
      <cdr:spPr>
        <a:xfrm xmlns:a="http://schemas.openxmlformats.org/drawingml/2006/main">
          <a:off x="4313959" y="2954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4C719747-5305-4EA0-A060-731019FD234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954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0.73753</cdr:y>
    </cdr:from>
    <cdr:to>
      <cdr:x>0.99216</cdr:x>
      <cdr:y>0.7647</cdr:y>
    </cdr:to>
    <cdr:sp macro="" textlink="">
      <cdr:nvSpPr>
        <cdr:cNvPr id="58" name="textruta 1"/>
        <cdr:cNvSpPr txBox="1"/>
      </cdr:nvSpPr>
      <cdr:spPr>
        <a:xfrm xmlns:a="http://schemas.openxmlformats.org/drawingml/2006/main">
          <a:off x="4313959" y="3081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35DD628-7CE8-4205-B6E9-606F4A88076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914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0.76862</cdr:y>
    </cdr:from>
    <cdr:to>
      <cdr:x>0.99216</cdr:x>
      <cdr:y>0.79579</cdr:y>
    </cdr:to>
    <cdr:sp macro="" textlink="">
      <cdr:nvSpPr>
        <cdr:cNvPr id="59" name="textruta 1"/>
        <cdr:cNvSpPr txBox="1"/>
      </cdr:nvSpPr>
      <cdr:spPr>
        <a:xfrm xmlns:a="http://schemas.openxmlformats.org/drawingml/2006/main">
          <a:off x="4313959" y="321136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03D3B2B6-B23C-4FE3-A215-0C204429AEC1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872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0.79902</cdr:y>
    </cdr:from>
    <cdr:to>
      <cdr:x>0.99216</cdr:x>
      <cdr:y>0.82619</cdr:y>
    </cdr:to>
    <cdr:sp macro="" textlink="">
      <cdr:nvSpPr>
        <cdr:cNvPr id="60" name="textruta 1"/>
        <cdr:cNvSpPr txBox="1"/>
      </cdr:nvSpPr>
      <cdr:spPr>
        <a:xfrm xmlns:a="http://schemas.openxmlformats.org/drawingml/2006/main">
          <a:off x="4313959" y="333836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510789C-84B3-49B6-8361-633575FF7005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876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0.57116</cdr:x>
      <cdr:y>0.12414</cdr:y>
    </cdr:from>
    <cdr:to>
      <cdr:x>1</cdr:x>
      <cdr:y>0.15224</cdr:y>
    </cdr:to>
    <cdr:sp macro="" textlink="">
      <cdr:nvSpPr>
        <cdr:cNvPr id="7" name="textruta 6"/>
        <cdr:cNvSpPr txBox="1"/>
      </cdr:nvSpPr>
      <cdr:spPr>
        <a:xfrm xmlns:a="http://schemas.openxmlformats.org/drawingml/2006/main">
          <a:off x="2592858" y="518948"/>
          <a:ext cx="1946742" cy="117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700">
              <a:effectLst/>
              <a:latin typeface="Century Gothic" panose="020B0502020202020204" pitchFamily="34" charset="0"/>
              <a:ea typeface="+mn-ea"/>
              <a:cs typeface="+mn-cs"/>
            </a:rPr>
            <a:t>Antal patienter kvar till målnivå för 1 år</a:t>
          </a:r>
        </a:p>
        <a:p xmlns:a="http://schemas.openxmlformats.org/drawingml/2006/main">
          <a:pPr algn="r"/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0.40731</cdr:x>
      <cdr:y>0.90406</cdr:y>
    </cdr:from>
    <cdr:to>
      <cdr:x>0.47056</cdr:x>
      <cdr:y>0.92299</cdr:y>
    </cdr:to>
    <cdr:sp macro="" textlink="">
      <cdr:nvSpPr>
        <cdr:cNvPr id="61" name="Rektangel 60"/>
        <cdr:cNvSpPr/>
      </cdr:nvSpPr>
      <cdr:spPr>
        <a:xfrm xmlns:a="http://schemas.openxmlformats.org/drawingml/2006/main">
          <a:off x="1908533" y="3779375"/>
          <a:ext cx="296388" cy="791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0.00022</cdr:x>
      <cdr:y>0.04797</cdr:y>
    </cdr:from>
    <cdr:to>
      <cdr:x>0.99842</cdr:x>
      <cdr:y>0.15412</cdr:y>
    </cdr:to>
    <cdr:sp macro="" textlink="">
      <cdr:nvSpPr>
        <cdr:cNvPr id="29" name="textruta 28"/>
        <cdr:cNvSpPr txBox="1"/>
      </cdr:nvSpPr>
      <cdr:spPr>
        <a:xfrm xmlns:a="http://schemas.openxmlformats.org/drawingml/2006/main">
          <a:off x="998" y="184150"/>
          <a:ext cx="4528908" cy="407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>
              <a:effectLst/>
              <a:latin typeface="Century Gothic" panose="020B0502020202020204" pitchFamily="34" charset="0"/>
              <a:ea typeface="+mn-ea"/>
              <a:cs typeface="+mn-cs"/>
            </a:rPr>
            <a:t>Andel personer med typ 2-diabetes som genomgått en enkel fotundersökning under det senaste året, år 2013.</a:t>
          </a:r>
          <a:endParaRPr lang="sv-SE" sz="800"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0.42381</cdr:x>
      <cdr:y>0.90532</cdr:y>
    </cdr:from>
    <cdr:to>
      <cdr:x>0.42381</cdr:x>
      <cdr:y>0.92252</cdr:y>
    </cdr:to>
    <cdr:cxnSp macro="">
      <cdr:nvCxnSpPr>
        <cdr:cNvPr id="64" name="Rak 63"/>
        <cdr:cNvCxnSpPr/>
      </cdr:nvCxnSpPr>
      <cdr:spPr>
        <a:xfrm xmlns:a="http://schemas.openxmlformats.org/drawingml/2006/main">
          <a:off x="1923513" y="3789755"/>
          <a:ext cx="0" cy="72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47626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0.42469</cdr:x>
      <cdr:y>0.90655</cdr:y>
    </cdr:from>
    <cdr:to>
      <cdr:x>0.45803</cdr:x>
      <cdr:y>0.92289</cdr:y>
    </cdr:to>
    <cdr:sp macro="" textlink="">
      <cdr:nvSpPr>
        <cdr:cNvPr id="65" name="Rektangel 64"/>
        <cdr:cNvSpPr/>
      </cdr:nvSpPr>
      <cdr:spPr>
        <a:xfrm xmlns:a="http://schemas.openxmlformats.org/drawingml/2006/main">
          <a:off x="1944818" y="3794903"/>
          <a:ext cx="152677" cy="68400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accent1">
                <a:lumMod val="43000"/>
                <a:alpha val="67000"/>
              </a:schemeClr>
            </a:gs>
            <a:gs pos="50000">
              <a:srgbClr val="6F92A2">
                <a:lumMod val="90000"/>
                <a:alpha val="25000"/>
              </a:srgbClr>
            </a:gs>
            <a:gs pos="100000">
              <a:srgbClr val="EDF2F4">
                <a:alpha val="0"/>
              </a:srgbClr>
            </a:gs>
          </a:gsLst>
          <a:lin ang="0" scaled="0"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</c:userShapes>
</file>

<file path=ppt/drawings/drawing52.xml><?xml version="1.0" encoding="utf-8"?>
<c:userShapes xmlns:c="http://schemas.openxmlformats.org/drawingml/2006/chart">
  <cdr:relSizeAnchor xmlns:cdr="http://schemas.openxmlformats.org/drawingml/2006/chartDrawing">
    <cdr:from>
      <cdr:x>0.002</cdr:x>
      <cdr:y>0.9402</cdr:y>
    </cdr:from>
    <cdr:to>
      <cdr:x>0.478</cdr:x>
      <cdr:y>0.9916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9525" y="3703063"/>
          <a:ext cx="2262416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 - Nationella diabetesregistret.</a:t>
          </a:r>
        </a:p>
      </cdr:txBody>
    </cdr:sp>
  </cdr:relSizeAnchor>
  <cdr:relSizeAnchor xmlns:cdr="http://schemas.openxmlformats.org/drawingml/2006/chartDrawing">
    <cdr:from>
      <cdr:x>0.00888</cdr:x>
      <cdr:y>0.05251</cdr:y>
    </cdr:from>
    <cdr:to>
      <cdr:x>0.97997</cdr:x>
      <cdr:y>0.18389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317" y="197530"/>
          <a:ext cx="4408992" cy="494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sv-SE" sz="800" b="0" i="0" baseline="0">
              <a:effectLst/>
              <a:latin typeface="Century Gothic" panose="020B0502020202020204" pitchFamily="34" charset="0"/>
              <a:ea typeface="+mn-ea"/>
              <a:cs typeface="+mn-cs"/>
            </a:rPr>
            <a:t>Andel personer med diabetes utan retinopati som genomgått kontroll av ögonbottenstatus: under de senaste två åren för typ 1-diabetes vid medicinkliniker, under de senaste tre åren för typ 2-diabetes vid medicinkliniker och i primärvården.</a:t>
          </a:r>
          <a:endParaRPr lang="sv-SE" sz="800">
            <a:effectLst/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>
              <a:effectLst/>
              <a:latin typeface="Century Gothic" panose="020B0502020202020204" pitchFamily="34" charset="0"/>
              <a:ea typeface="+mn-ea"/>
              <a:cs typeface="+mn-cs"/>
            </a:rPr>
            <a:t>Diagram C2.1 Ögonbottenundersökning</a:t>
          </a:r>
          <a:endParaRPr lang="sv-SE" sz="800">
            <a:effectLst/>
            <a:latin typeface="Century Gothic" panose="020B0502020202020204" pitchFamily="34" charset="0"/>
          </a:endParaRPr>
        </a:p>
      </cdr:txBody>
    </cdr:sp>
  </cdr:relSizeAnchor>
</c:userShapes>
</file>

<file path=ppt/drawings/drawing53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0.48534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636847"/>
          <a:ext cx="2204181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 - Nationella diabetesregistret.</a:t>
          </a:r>
        </a:p>
      </cdr:txBody>
    </cdr:sp>
  </cdr:relSizeAnchor>
  <cdr:relSizeAnchor xmlns:cdr="http://schemas.openxmlformats.org/drawingml/2006/chartDrawing">
    <cdr:from>
      <cdr:x>0.00888</cdr:x>
      <cdr:y>0.04961</cdr:y>
    </cdr:from>
    <cdr:to>
      <cdr:x>0.97997</cdr:x>
      <cdr:y>0.18943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329" y="189781"/>
          <a:ext cx="4410224" cy="534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sv-SE" b="0"/>
            <a:t>Andel</a:t>
          </a:r>
          <a:r>
            <a:rPr lang="sv-SE" b="0" baseline="0"/>
            <a:t> personer med diabetes utan retinopati som genomgått kontroll av ögonbottenstatus under de senaste tre åren i primärvården, år 2013. Åldersstandardiserade värden.</a:t>
          </a:r>
          <a:endParaRPr lang="sv-SE" b="0"/>
        </a:p>
        <a:p xmlns:a="http://schemas.openxmlformats.org/drawingml/2006/main">
          <a:pPr algn="l" rtl="0">
            <a:defRPr sz="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v-SE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C2.2 Ögonbottenundersökning</a:t>
          </a:r>
        </a:p>
      </cdr:txBody>
    </cdr:sp>
  </cdr:relSizeAnchor>
</c:userShapes>
</file>

<file path=ppt/drawings/drawing54.xml><?xml version="1.0" encoding="utf-8"?>
<c:userShapes xmlns:c="http://schemas.openxmlformats.org/drawingml/2006/chart">
  <cdr:relSizeAnchor xmlns:cdr="http://schemas.openxmlformats.org/drawingml/2006/chartDrawing">
    <cdr:from>
      <cdr:x>0</cdr:x>
      <cdr:y>0.93804</cdr:y>
    </cdr:from>
    <cdr:to>
      <cdr:x>0.48534</cdr:x>
      <cdr:y>0.98797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802664"/>
          <a:ext cx="2237466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</a:t>
          </a:r>
          <a:r>
            <a:rPr lang="sv-SE" sz="700" baseline="0"/>
            <a:t> - Nationella diabetesregistret.</a:t>
          </a:r>
          <a:endParaRPr lang="sv-SE" sz="700"/>
        </a:p>
      </cdr:txBody>
    </cdr:sp>
  </cdr:relSizeAnchor>
  <cdr:relSizeAnchor xmlns:cdr="http://schemas.openxmlformats.org/drawingml/2006/chartDrawing">
    <cdr:from>
      <cdr:x>0</cdr:x>
      <cdr:y>0.06822</cdr:y>
    </cdr:from>
    <cdr:to>
      <cdr:x>0.97109</cdr:x>
      <cdr:y>0.19209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-2301875" y="272370"/>
          <a:ext cx="4408991" cy="494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sv-SE" b="0"/>
            <a:t>Andel</a:t>
          </a:r>
          <a:r>
            <a:rPr lang="sv-SE" b="0" baseline="0"/>
            <a:t> personer med typ 1-diabetes utan retinopati vid medicinklinker som genomgått kontroll av ögonbottenstatus under de senaste två åren, år 2013. Åldersstandardiserade värden.</a:t>
          </a:r>
          <a:endParaRPr lang="sv-SE" b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0.99373</cdr:x>
      <cdr:y>0.07171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0" y="-1656272"/>
          <a:ext cx="4581195" cy="277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</a:t>
          </a:r>
          <a:r>
            <a:rPr lang="sv-SE" sz="1000" b="1" baseline="0"/>
            <a:t> C2.4 Ögonbottenundersökning</a:t>
          </a:r>
          <a:endParaRPr lang="sv-SE" sz="1000" b="1"/>
        </a:p>
      </cdr:txBody>
    </cdr:sp>
  </cdr:relSizeAnchor>
</c:userShapes>
</file>

<file path=ppt/drawings/drawing5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0.99986</cdr:x>
      <cdr:y>0.06904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0" y="0"/>
          <a:ext cx="4668508" cy="288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dirty="0">
              <a:latin typeface="Century Gothic" pitchFamily="34" charset="0"/>
            </a:rPr>
            <a:t>Diagram </a:t>
          </a:r>
          <a:r>
            <a:rPr lang="sv-SE" sz="1000" b="1" dirty="0" smtClean="0">
              <a:latin typeface="Century Gothic" pitchFamily="34" charset="0"/>
            </a:rPr>
            <a:t>C2.7 </a:t>
          </a:r>
          <a:r>
            <a:rPr lang="sv-SE" sz="1000" b="1" dirty="0">
              <a:latin typeface="Century Gothic" pitchFamily="34" charset="0"/>
            </a:rPr>
            <a:t>Ögonbottenundersökning,</a:t>
          </a:r>
          <a:r>
            <a:rPr lang="sv-SE" sz="1000" b="1" baseline="0" dirty="0">
              <a:latin typeface="Century Gothic" pitchFamily="34" charset="0"/>
            </a:rPr>
            <a:t> typ 1-diabetes</a:t>
          </a:r>
          <a:endParaRPr lang="sv-SE" sz="1000" b="1" dirty="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0.94653</cdr:y>
    </cdr:from>
    <cdr:to>
      <cdr:x>1</cdr:x>
      <cdr:y>0.98896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0" y="3698242"/>
          <a:ext cx="4528820" cy="165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t>Källa:</a:t>
          </a:r>
          <a:r>
            <a:rPr lang="sv-SE" sz="700" b="0" i="0" u="none" strike="noStrike" baseline="0">
              <a:solidFill>
                <a:srgbClr val="000000"/>
              </a:solidFill>
              <a:latin typeface="Century Gothic" pitchFamily="34" charset="0"/>
            </a:rPr>
            <a:t> NDR - Nationella diabetesregistret.</a:t>
          </a:r>
          <a:endParaRPr lang="sv-SE" sz="700" i="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0.15771</cdr:x>
      <cdr:y>0.15608</cdr:y>
    </cdr:from>
    <cdr:to>
      <cdr:x>0.21258</cdr:x>
      <cdr:y>0.18228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739002" y="652486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18000" rtlCol="0" anchor="ctr"/>
        <a:lstStyle xmlns:a="http://schemas.openxmlformats.org/drawingml/2006/main"/>
        <a:p xmlns:a="http://schemas.openxmlformats.org/drawingml/2006/main">
          <a:pPr algn="r"/>
          <a:fld id="{1C873F01-BF77-46DB-96AE-9AD19CFB11A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0.15781</cdr:x>
      <cdr:y>0.18698</cdr:y>
    </cdr:from>
    <cdr:to>
      <cdr:x>0.21268</cdr:x>
      <cdr:y>0.21318</cdr:y>
    </cdr:to>
    <cdr:sp macro="" textlink="">
      <cdr:nvSpPr>
        <cdr:cNvPr id="8" name="textruta 1"/>
        <cdr:cNvSpPr txBox="1"/>
      </cdr:nvSpPr>
      <cdr:spPr>
        <a:xfrm xmlns:a="http://schemas.openxmlformats.org/drawingml/2006/main">
          <a:off x="739470" y="781662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FC66715-FA85-4E36-BB15-18A7F627120B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0.21802</cdr:y>
    </cdr:from>
    <cdr:to>
      <cdr:x>0.21248</cdr:x>
      <cdr:y>0.24422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738533" y="911424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2986A64-1614-4605-A2F9-1649665599C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0.24824</cdr:y>
    </cdr:from>
    <cdr:to>
      <cdr:x>0.21197</cdr:x>
      <cdr:y>0.27444</cdr:y>
    </cdr:to>
    <cdr:sp macro="" textlink="">
      <cdr:nvSpPr>
        <cdr:cNvPr id="10" name="textruta 1"/>
        <cdr:cNvSpPr txBox="1"/>
      </cdr:nvSpPr>
      <cdr:spPr>
        <a:xfrm xmlns:a="http://schemas.openxmlformats.org/drawingml/2006/main">
          <a:off x="736143" y="1037757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B5DF2CF-2C96-4518-8F3A-15BADCD4205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0.27903</cdr:y>
    </cdr:from>
    <cdr:to>
      <cdr:x>0.21197</cdr:x>
      <cdr:y>0.30523</cdr:y>
    </cdr:to>
    <cdr:sp macro="" textlink="">
      <cdr:nvSpPr>
        <cdr:cNvPr id="11" name="textruta 1"/>
        <cdr:cNvSpPr txBox="1"/>
      </cdr:nvSpPr>
      <cdr:spPr>
        <a:xfrm xmlns:a="http://schemas.openxmlformats.org/drawingml/2006/main">
          <a:off x="736143" y="1166474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2A6C8CD-DE5B-40CD-A3AC-4D38C7F88FC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0.30925</cdr:y>
    </cdr:from>
    <cdr:to>
      <cdr:x>0.21248</cdr:x>
      <cdr:y>0.33546</cdr:y>
    </cdr:to>
    <cdr:sp macro="" textlink="">
      <cdr:nvSpPr>
        <cdr:cNvPr id="12" name="textruta 1"/>
        <cdr:cNvSpPr txBox="1"/>
      </cdr:nvSpPr>
      <cdr:spPr>
        <a:xfrm xmlns:a="http://schemas.openxmlformats.org/drawingml/2006/main">
          <a:off x="738533" y="1292807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8AAA321E-057E-4939-8B43-86B3CE43E4C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0.15738</cdr:x>
      <cdr:y>0.3396</cdr:y>
    </cdr:from>
    <cdr:to>
      <cdr:x>0.21225</cdr:x>
      <cdr:y>0.36581</cdr:y>
    </cdr:to>
    <cdr:sp macro="" textlink="">
      <cdr:nvSpPr>
        <cdr:cNvPr id="13" name="textruta 1"/>
        <cdr:cNvSpPr txBox="1"/>
      </cdr:nvSpPr>
      <cdr:spPr>
        <a:xfrm xmlns:a="http://schemas.openxmlformats.org/drawingml/2006/main">
          <a:off x="737455" y="1419684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874E42C-DD76-4AF8-87F1-C98CE1053BA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0.37026</cdr:y>
    </cdr:from>
    <cdr:to>
      <cdr:x>0.21248</cdr:x>
      <cdr:y>0.39647</cdr:y>
    </cdr:to>
    <cdr:sp macro="" textlink="">
      <cdr:nvSpPr>
        <cdr:cNvPr id="14" name="textruta 1"/>
        <cdr:cNvSpPr txBox="1"/>
      </cdr:nvSpPr>
      <cdr:spPr>
        <a:xfrm xmlns:a="http://schemas.openxmlformats.org/drawingml/2006/main">
          <a:off x="738533" y="1547857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BCE3290-31CA-40B6-94D2-9E4D9269167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0.40163</cdr:y>
    </cdr:from>
    <cdr:to>
      <cdr:x>0.21248</cdr:x>
      <cdr:y>0.42783</cdr:y>
    </cdr:to>
    <cdr:sp macro="" textlink="">
      <cdr:nvSpPr>
        <cdr:cNvPr id="15" name="textruta 1"/>
        <cdr:cNvSpPr txBox="1"/>
      </cdr:nvSpPr>
      <cdr:spPr>
        <a:xfrm xmlns:a="http://schemas.openxmlformats.org/drawingml/2006/main">
          <a:off x="738533" y="1678998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5641242-09E3-4989-82BF-E5EDAA4F276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0.43185</cdr:y>
    </cdr:from>
    <cdr:to>
      <cdr:x>0.21197</cdr:x>
      <cdr:y>0.45805</cdr:y>
    </cdr:to>
    <cdr:sp macro="" textlink="">
      <cdr:nvSpPr>
        <cdr:cNvPr id="16" name="textruta 1"/>
        <cdr:cNvSpPr txBox="1"/>
      </cdr:nvSpPr>
      <cdr:spPr>
        <a:xfrm xmlns:a="http://schemas.openxmlformats.org/drawingml/2006/main">
          <a:off x="736143" y="1805332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E3FD726-DE97-4CB7-8816-F896D94AB9F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0.46264</cdr:y>
    </cdr:from>
    <cdr:to>
      <cdr:x>0.21146</cdr:x>
      <cdr:y>0.48885</cdr:y>
    </cdr:to>
    <cdr:sp macro="" textlink="">
      <cdr:nvSpPr>
        <cdr:cNvPr id="17" name="textruta 1"/>
        <cdr:cNvSpPr txBox="1"/>
      </cdr:nvSpPr>
      <cdr:spPr>
        <a:xfrm xmlns:a="http://schemas.openxmlformats.org/drawingml/2006/main">
          <a:off x="733754" y="1934048"/>
          <a:ext cx="257104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7368452-A6CA-413B-B126-794C71ED0C2D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0.49229</cdr:y>
    </cdr:from>
    <cdr:to>
      <cdr:x>0.21197</cdr:x>
      <cdr:y>0.5185</cdr:y>
    </cdr:to>
    <cdr:sp macro="" textlink="">
      <cdr:nvSpPr>
        <cdr:cNvPr id="18" name="textruta 1"/>
        <cdr:cNvSpPr txBox="1"/>
      </cdr:nvSpPr>
      <cdr:spPr>
        <a:xfrm xmlns:a="http://schemas.openxmlformats.org/drawingml/2006/main">
          <a:off x="736143" y="2057999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E231781-974C-490B-A6BD-29FD0158B418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0.52308</cdr:y>
    </cdr:from>
    <cdr:to>
      <cdr:x>0.21146</cdr:x>
      <cdr:y>0.54929</cdr:y>
    </cdr:to>
    <cdr:sp macro="" textlink="">
      <cdr:nvSpPr>
        <cdr:cNvPr id="19" name="textruta 1"/>
        <cdr:cNvSpPr txBox="1"/>
      </cdr:nvSpPr>
      <cdr:spPr>
        <a:xfrm xmlns:a="http://schemas.openxmlformats.org/drawingml/2006/main">
          <a:off x="733754" y="2186715"/>
          <a:ext cx="257104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891D213-931D-4B2E-838C-8413203C65A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0.55331</cdr:y>
    </cdr:from>
    <cdr:to>
      <cdr:x>0.21146</cdr:x>
      <cdr:y>0.57951</cdr:y>
    </cdr:to>
    <cdr:sp macro="" textlink="">
      <cdr:nvSpPr>
        <cdr:cNvPr id="20" name="textruta 1"/>
        <cdr:cNvSpPr txBox="1"/>
      </cdr:nvSpPr>
      <cdr:spPr>
        <a:xfrm xmlns:a="http://schemas.openxmlformats.org/drawingml/2006/main">
          <a:off x="733754" y="2313090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227C71E-6B35-4979-ACF2-1BFF057F0B7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0.58524</cdr:y>
    </cdr:from>
    <cdr:to>
      <cdr:x>0.21146</cdr:x>
      <cdr:y>0.61144</cdr:y>
    </cdr:to>
    <cdr:sp macro="" textlink="">
      <cdr:nvSpPr>
        <cdr:cNvPr id="21" name="textruta 1"/>
        <cdr:cNvSpPr txBox="1"/>
      </cdr:nvSpPr>
      <cdr:spPr>
        <a:xfrm xmlns:a="http://schemas.openxmlformats.org/drawingml/2006/main">
          <a:off x="733754" y="2446572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AEE0EDF-DF06-4E3A-895B-09DBA1D1CF9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0.61546</cdr:y>
    </cdr:from>
    <cdr:to>
      <cdr:x>0.21197</cdr:x>
      <cdr:y>0.64167</cdr:y>
    </cdr:to>
    <cdr:sp macro="" textlink="">
      <cdr:nvSpPr>
        <cdr:cNvPr id="22" name="textruta 1"/>
        <cdr:cNvSpPr txBox="1"/>
      </cdr:nvSpPr>
      <cdr:spPr>
        <a:xfrm xmlns:a="http://schemas.openxmlformats.org/drawingml/2006/main">
          <a:off x="736143" y="2572906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C41C978-50D0-4B97-89E1-1A212D46D69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0.15739</cdr:x>
      <cdr:y>0.64689</cdr:y>
    </cdr:from>
    <cdr:to>
      <cdr:x>0.21232</cdr:x>
      <cdr:y>0.67309</cdr:y>
    </cdr:to>
    <cdr:sp macro="" textlink="">
      <cdr:nvSpPr>
        <cdr:cNvPr id="23" name="textruta 1"/>
        <cdr:cNvSpPr txBox="1"/>
      </cdr:nvSpPr>
      <cdr:spPr>
        <a:xfrm xmlns:a="http://schemas.openxmlformats.org/drawingml/2006/main">
          <a:off x="737502" y="2704298"/>
          <a:ext cx="257386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A61C73D-2012-4F5E-AD14-D38CDD7F534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0.15806</cdr:x>
      <cdr:y>0.67765</cdr:y>
    </cdr:from>
    <cdr:to>
      <cdr:x>0.21284</cdr:x>
      <cdr:y>0.70385</cdr:y>
    </cdr:to>
    <cdr:sp macro="" textlink="">
      <cdr:nvSpPr>
        <cdr:cNvPr id="24" name="textruta 1"/>
        <cdr:cNvSpPr txBox="1"/>
      </cdr:nvSpPr>
      <cdr:spPr>
        <a:xfrm xmlns:a="http://schemas.openxmlformats.org/drawingml/2006/main">
          <a:off x="740642" y="2832889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27CCC2E-E5FA-438E-941D-4EED4438127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0.70784</cdr:y>
    </cdr:from>
    <cdr:to>
      <cdr:x>0.21224</cdr:x>
      <cdr:y>0.73404</cdr:y>
    </cdr:to>
    <cdr:sp macro="" textlink="">
      <cdr:nvSpPr>
        <cdr:cNvPr id="25" name="textruta 1"/>
        <cdr:cNvSpPr txBox="1"/>
      </cdr:nvSpPr>
      <cdr:spPr>
        <a:xfrm xmlns:a="http://schemas.openxmlformats.org/drawingml/2006/main">
          <a:off x="737830" y="2959097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70813B2-467A-408D-9AFD-9553CE7D62D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0.15806</cdr:x>
      <cdr:y>0.7387</cdr:y>
    </cdr:from>
    <cdr:to>
      <cdr:x>0.21284</cdr:x>
      <cdr:y>0.7649</cdr:y>
    </cdr:to>
    <cdr:sp macro="" textlink="">
      <cdr:nvSpPr>
        <cdr:cNvPr id="26" name="textruta 1"/>
        <cdr:cNvSpPr txBox="1"/>
      </cdr:nvSpPr>
      <cdr:spPr>
        <a:xfrm xmlns:a="http://schemas.openxmlformats.org/drawingml/2006/main">
          <a:off x="740642" y="3088106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D96AF54-0B9F-4172-A9B1-9FE94872EAD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0.77023</cdr:y>
    </cdr:from>
    <cdr:to>
      <cdr:x>0.21224</cdr:x>
      <cdr:y>0.79643</cdr:y>
    </cdr:to>
    <cdr:sp macro="" textlink="">
      <cdr:nvSpPr>
        <cdr:cNvPr id="27" name="textruta 1"/>
        <cdr:cNvSpPr txBox="1"/>
      </cdr:nvSpPr>
      <cdr:spPr>
        <a:xfrm xmlns:a="http://schemas.openxmlformats.org/drawingml/2006/main">
          <a:off x="737830" y="3219916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E80FED8-DAD6-4441-84BC-9CFDF790E74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0.80041</cdr:y>
    </cdr:from>
    <cdr:to>
      <cdr:x>0.21224</cdr:x>
      <cdr:y>0.82662</cdr:y>
    </cdr:to>
    <cdr:sp macro="" textlink="">
      <cdr:nvSpPr>
        <cdr:cNvPr id="28" name="textruta 1"/>
        <cdr:cNvSpPr txBox="1"/>
      </cdr:nvSpPr>
      <cdr:spPr>
        <a:xfrm xmlns:a="http://schemas.openxmlformats.org/drawingml/2006/main">
          <a:off x="737830" y="3346082"/>
          <a:ext cx="256683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093946F-7C2F-4676-8849-2AD880744835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0.46148</cdr:x>
      <cdr:y>0.89704</cdr:y>
    </cdr:from>
    <cdr:to>
      <cdr:x>1</cdr:x>
      <cdr:y>0.92879</cdr:y>
    </cdr:to>
    <cdr:sp macro="" textlink="">
      <cdr:nvSpPr>
        <cdr:cNvPr id="31" name="textruta 4"/>
        <cdr:cNvSpPr txBox="1"/>
      </cdr:nvSpPr>
      <cdr:spPr>
        <a:xfrm xmlns:a="http://schemas.openxmlformats.org/drawingml/2006/main">
          <a:off x="2094944" y="3750057"/>
          <a:ext cx="2444656" cy="132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2DF564D-2D20-4091-8DF4-A848994D773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Socialstyrelsens målnivå: ≥ 98 %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0.92507</cdr:x>
      <cdr:y>0.15598</cdr:y>
    </cdr:from>
    <cdr:to>
      <cdr:x>0.99282</cdr:x>
      <cdr:y>0.18314</cdr:y>
    </cdr:to>
    <cdr:sp macro="" textlink="">
      <cdr:nvSpPr>
        <cdr:cNvPr id="37" name="textruta 1"/>
        <cdr:cNvSpPr txBox="1"/>
      </cdr:nvSpPr>
      <cdr:spPr>
        <a:xfrm xmlns:a="http://schemas.openxmlformats.org/drawingml/2006/main">
          <a:off x="4313201" y="650805"/>
          <a:ext cx="315889" cy="113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CB5FF452-A3FD-4AC5-AEEC-58F44B18F5EF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31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0.18551</cdr:y>
    </cdr:from>
    <cdr:to>
      <cdr:x>0.99246</cdr:x>
      <cdr:y>0.21268</cdr:y>
    </cdr:to>
    <cdr:sp macro="" textlink="">
      <cdr:nvSpPr>
        <cdr:cNvPr id="40" name="textruta 1"/>
        <cdr:cNvSpPr txBox="1"/>
      </cdr:nvSpPr>
      <cdr:spPr>
        <a:xfrm xmlns:a="http://schemas.openxmlformats.org/drawingml/2006/main">
          <a:off x="4313237" y="775381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54C3166B-37A3-4758-81D5-0964BFCF667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0.21563</cdr:y>
    </cdr:from>
    <cdr:to>
      <cdr:x>0.99246</cdr:x>
      <cdr:y>0.24279</cdr:y>
    </cdr:to>
    <cdr:sp macro="" textlink="">
      <cdr:nvSpPr>
        <cdr:cNvPr id="41" name="textruta 1"/>
        <cdr:cNvSpPr txBox="1"/>
      </cdr:nvSpPr>
      <cdr:spPr>
        <a:xfrm xmlns:a="http://schemas.openxmlformats.org/drawingml/2006/main">
          <a:off x="4313237" y="90124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4A2F787-F57E-489B-AF35-86A9F5A9B56B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0.24656</cdr:y>
    </cdr:from>
    <cdr:to>
      <cdr:x>0.99246</cdr:x>
      <cdr:y>0.27372</cdr:y>
    </cdr:to>
    <cdr:sp macro="" textlink="">
      <cdr:nvSpPr>
        <cdr:cNvPr id="42" name="textruta 1"/>
        <cdr:cNvSpPr txBox="1"/>
      </cdr:nvSpPr>
      <cdr:spPr>
        <a:xfrm xmlns:a="http://schemas.openxmlformats.org/drawingml/2006/main">
          <a:off x="4313238" y="1030514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01FC7531-8D53-43AE-92E6-082E5A08A02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0.27748</cdr:y>
    </cdr:from>
    <cdr:to>
      <cdr:x>0.99246</cdr:x>
      <cdr:y>0.30465</cdr:y>
    </cdr:to>
    <cdr:sp macro="" textlink="">
      <cdr:nvSpPr>
        <cdr:cNvPr id="43" name="textruta 1"/>
        <cdr:cNvSpPr txBox="1"/>
      </cdr:nvSpPr>
      <cdr:spPr>
        <a:xfrm xmlns:a="http://schemas.openxmlformats.org/drawingml/2006/main">
          <a:off x="4313237" y="11597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6721C160-66DF-42BE-A3A6-ECD903AA253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0.3076</cdr:y>
    </cdr:from>
    <cdr:to>
      <cdr:x>0.99246</cdr:x>
      <cdr:y>0.33476</cdr:y>
    </cdr:to>
    <cdr:sp macro="" textlink="">
      <cdr:nvSpPr>
        <cdr:cNvPr id="44" name="textruta 1"/>
        <cdr:cNvSpPr txBox="1"/>
      </cdr:nvSpPr>
      <cdr:spPr>
        <a:xfrm xmlns:a="http://schemas.openxmlformats.org/drawingml/2006/main">
          <a:off x="4313237" y="128564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7F600E27-7CB2-4CE5-9E87-0D40B2B1047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0.33934</cdr:y>
    </cdr:from>
    <cdr:to>
      <cdr:x>0.99246</cdr:x>
      <cdr:y>0.3665</cdr:y>
    </cdr:to>
    <cdr:sp macro="" textlink="">
      <cdr:nvSpPr>
        <cdr:cNvPr id="45" name="textruta 1"/>
        <cdr:cNvSpPr txBox="1"/>
      </cdr:nvSpPr>
      <cdr:spPr>
        <a:xfrm xmlns:a="http://schemas.openxmlformats.org/drawingml/2006/main">
          <a:off x="4313237" y="141831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463B86E-59F7-48B2-94F3-55FCBF54951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0.37001</cdr:y>
    </cdr:from>
    <cdr:to>
      <cdr:x>0.99216</cdr:x>
      <cdr:y>0.39718</cdr:y>
    </cdr:to>
    <cdr:sp macro="" textlink="">
      <cdr:nvSpPr>
        <cdr:cNvPr id="46" name="textruta 1"/>
        <cdr:cNvSpPr txBox="1"/>
      </cdr:nvSpPr>
      <cdr:spPr>
        <a:xfrm xmlns:a="http://schemas.openxmlformats.org/drawingml/2006/main">
          <a:off x="4313959" y="154593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6D90EDB8-65C3-494B-ABDB-7E92CA57D6D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0.40041</cdr:y>
    </cdr:from>
    <cdr:to>
      <cdr:x>0.99216</cdr:x>
      <cdr:y>0.42758</cdr:y>
    </cdr:to>
    <cdr:sp macro="" textlink="">
      <cdr:nvSpPr>
        <cdr:cNvPr id="47" name="textruta 1"/>
        <cdr:cNvSpPr txBox="1"/>
      </cdr:nvSpPr>
      <cdr:spPr>
        <a:xfrm xmlns:a="http://schemas.openxmlformats.org/drawingml/2006/main">
          <a:off x="4313959" y="167293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830513E2-4219-44A0-AE42-CB44AF9D63E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0.43149</cdr:y>
    </cdr:from>
    <cdr:to>
      <cdr:x>0.99216</cdr:x>
      <cdr:y>0.45867</cdr:y>
    </cdr:to>
    <cdr:sp macro="" textlink="">
      <cdr:nvSpPr>
        <cdr:cNvPr id="48" name="textruta 1"/>
        <cdr:cNvSpPr txBox="1"/>
      </cdr:nvSpPr>
      <cdr:spPr>
        <a:xfrm xmlns:a="http://schemas.openxmlformats.org/drawingml/2006/main">
          <a:off x="4313959" y="1802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C58CD11-7DA0-49CB-AF2A-6320B67653F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405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0.46189</cdr:y>
    </cdr:from>
    <cdr:to>
      <cdr:x>0.99216</cdr:x>
      <cdr:y>0.48906</cdr:y>
    </cdr:to>
    <cdr:sp macro="" textlink="">
      <cdr:nvSpPr>
        <cdr:cNvPr id="49" name="textruta 1"/>
        <cdr:cNvSpPr txBox="1"/>
      </cdr:nvSpPr>
      <cdr:spPr>
        <a:xfrm xmlns:a="http://schemas.openxmlformats.org/drawingml/2006/main">
          <a:off x="4313959" y="1929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A1B8667-9D52-43EA-BA0E-6EFB199C64A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0.49229</cdr:y>
    </cdr:from>
    <cdr:to>
      <cdr:x>0.99216</cdr:x>
      <cdr:y>0.51946</cdr:y>
    </cdr:to>
    <cdr:sp macro="" textlink="">
      <cdr:nvSpPr>
        <cdr:cNvPr id="50" name="textruta 1"/>
        <cdr:cNvSpPr txBox="1"/>
      </cdr:nvSpPr>
      <cdr:spPr>
        <a:xfrm xmlns:a="http://schemas.openxmlformats.org/drawingml/2006/main">
          <a:off x="4313959" y="2056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86CFEF6-3749-4FCB-8898-40986A617F3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0.52338</cdr:y>
    </cdr:from>
    <cdr:to>
      <cdr:x>0.99216</cdr:x>
      <cdr:y>0.55055</cdr:y>
    </cdr:to>
    <cdr:sp macro="" textlink="">
      <cdr:nvSpPr>
        <cdr:cNvPr id="51" name="textruta 1"/>
        <cdr:cNvSpPr txBox="1"/>
      </cdr:nvSpPr>
      <cdr:spPr>
        <a:xfrm xmlns:a="http://schemas.openxmlformats.org/drawingml/2006/main">
          <a:off x="4313959" y="2186710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7283441E-7A7D-45F5-9555-6820E22AB21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0.55377</cdr:y>
    </cdr:from>
    <cdr:to>
      <cdr:x>0.99216</cdr:x>
      <cdr:y>0.58094</cdr:y>
    </cdr:to>
    <cdr:sp macro="" textlink="">
      <cdr:nvSpPr>
        <cdr:cNvPr id="52" name="textruta 1"/>
        <cdr:cNvSpPr txBox="1"/>
      </cdr:nvSpPr>
      <cdr:spPr>
        <a:xfrm xmlns:a="http://schemas.openxmlformats.org/drawingml/2006/main">
          <a:off x="4313959" y="231370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30815CA-C37B-4DCE-91E3-A5226F1FE8D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84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0.58417</cdr:y>
    </cdr:from>
    <cdr:to>
      <cdr:x>0.99216</cdr:x>
      <cdr:y>0.61134</cdr:y>
    </cdr:to>
    <cdr:sp macro="" textlink="">
      <cdr:nvSpPr>
        <cdr:cNvPr id="53" name="textruta 1"/>
        <cdr:cNvSpPr txBox="1"/>
      </cdr:nvSpPr>
      <cdr:spPr>
        <a:xfrm xmlns:a="http://schemas.openxmlformats.org/drawingml/2006/main">
          <a:off x="4313959" y="244070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E6E16DC-B841-45D7-94BE-08687DEB7BF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0.61526</cdr:y>
    </cdr:from>
    <cdr:to>
      <cdr:x>0.99216</cdr:x>
      <cdr:y>0.64243</cdr:y>
    </cdr:to>
    <cdr:sp macro="" textlink="">
      <cdr:nvSpPr>
        <cdr:cNvPr id="54" name="textruta 1"/>
        <cdr:cNvSpPr txBox="1"/>
      </cdr:nvSpPr>
      <cdr:spPr>
        <a:xfrm xmlns:a="http://schemas.openxmlformats.org/drawingml/2006/main">
          <a:off x="4313959" y="2570596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8C8B4548-E05C-4B8D-AA63-5180B72BC438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0.64565</cdr:y>
    </cdr:from>
    <cdr:to>
      <cdr:x>0.99216</cdr:x>
      <cdr:y>0.67282</cdr:y>
    </cdr:to>
    <cdr:sp macro="" textlink="">
      <cdr:nvSpPr>
        <cdr:cNvPr id="55" name="textruta 1"/>
        <cdr:cNvSpPr txBox="1"/>
      </cdr:nvSpPr>
      <cdr:spPr>
        <a:xfrm xmlns:a="http://schemas.openxmlformats.org/drawingml/2006/main">
          <a:off x="4313959" y="2697595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662E1A2-E0E8-4C20-B549-CD9B699E3E2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0.67674</cdr:y>
    </cdr:from>
    <cdr:to>
      <cdr:x>0.99216</cdr:x>
      <cdr:y>0.70391</cdr:y>
    </cdr:to>
    <cdr:sp macro="" textlink="">
      <cdr:nvSpPr>
        <cdr:cNvPr id="56" name="textruta 1"/>
        <cdr:cNvSpPr txBox="1"/>
      </cdr:nvSpPr>
      <cdr:spPr>
        <a:xfrm xmlns:a="http://schemas.openxmlformats.org/drawingml/2006/main">
          <a:off x="4313959" y="2827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26263D7-CEE5-4882-ACF0-688818418ADF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0.70714</cdr:y>
    </cdr:from>
    <cdr:to>
      <cdr:x>0.99216</cdr:x>
      <cdr:y>0.73431</cdr:y>
    </cdr:to>
    <cdr:sp macro="" textlink="">
      <cdr:nvSpPr>
        <cdr:cNvPr id="57" name="textruta 1"/>
        <cdr:cNvSpPr txBox="1"/>
      </cdr:nvSpPr>
      <cdr:spPr>
        <a:xfrm xmlns:a="http://schemas.openxmlformats.org/drawingml/2006/main">
          <a:off x="4313959" y="2954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4C719747-5305-4EA0-A060-731019FD234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0.73753</cdr:y>
    </cdr:from>
    <cdr:to>
      <cdr:x>0.99216</cdr:x>
      <cdr:y>0.7647</cdr:y>
    </cdr:to>
    <cdr:sp macro="" textlink="">
      <cdr:nvSpPr>
        <cdr:cNvPr id="58" name="textruta 1"/>
        <cdr:cNvSpPr txBox="1"/>
      </cdr:nvSpPr>
      <cdr:spPr>
        <a:xfrm xmlns:a="http://schemas.openxmlformats.org/drawingml/2006/main">
          <a:off x="4313959" y="3081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35DD628-7CE8-4205-B6E9-606F4A88076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0.76862</cdr:y>
    </cdr:from>
    <cdr:to>
      <cdr:x>0.99216</cdr:x>
      <cdr:y>0.79579</cdr:y>
    </cdr:to>
    <cdr:sp macro="" textlink="">
      <cdr:nvSpPr>
        <cdr:cNvPr id="59" name="textruta 1"/>
        <cdr:cNvSpPr txBox="1"/>
      </cdr:nvSpPr>
      <cdr:spPr>
        <a:xfrm xmlns:a="http://schemas.openxmlformats.org/drawingml/2006/main">
          <a:off x="4313959" y="321136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03D3B2B6-B23C-4FE3-A215-0C204429AEC1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84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0.79902</cdr:y>
    </cdr:from>
    <cdr:to>
      <cdr:x>0.99216</cdr:x>
      <cdr:y>0.82619</cdr:y>
    </cdr:to>
    <cdr:sp macro="" textlink="">
      <cdr:nvSpPr>
        <cdr:cNvPr id="60" name="textruta 1"/>
        <cdr:cNvSpPr txBox="1"/>
      </cdr:nvSpPr>
      <cdr:spPr>
        <a:xfrm xmlns:a="http://schemas.openxmlformats.org/drawingml/2006/main">
          <a:off x="4313959" y="333836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510789C-84B3-49B6-8361-633575FF7005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0.57116</cdr:x>
      <cdr:y>0.12414</cdr:y>
    </cdr:from>
    <cdr:to>
      <cdr:x>1</cdr:x>
      <cdr:y>0.15224</cdr:y>
    </cdr:to>
    <cdr:sp macro="" textlink="">
      <cdr:nvSpPr>
        <cdr:cNvPr id="7" name="textruta 6"/>
        <cdr:cNvSpPr txBox="1"/>
      </cdr:nvSpPr>
      <cdr:spPr>
        <a:xfrm xmlns:a="http://schemas.openxmlformats.org/drawingml/2006/main">
          <a:off x="2592858" y="518948"/>
          <a:ext cx="1946742" cy="117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700">
              <a:effectLst/>
              <a:latin typeface="Century Gothic" panose="020B0502020202020204" pitchFamily="34" charset="0"/>
              <a:ea typeface="+mn-ea"/>
              <a:cs typeface="+mn-cs"/>
            </a:rPr>
            <a:t>Antal patienter kvar till målnivå för 1 år</a:t>
          </a:r>
        </a:p>
        <a:p xmlns:a="http://schemas.openxmlformats.org/drawingml/2006/main">
          <a:pPr algn="r"/>
          <a:endParaRPr lang="sv-SE" sz="2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0.40731</cdr:x>
      <cdr:y>0.90406</cdr:y>
    </cdr:from>
    <cdr:to>
      <cdr:x>0.47056</cdr:x>
      <cdr:y>0.92299</cdr:y>
    </cdr:to>
    <cdr:sp macro="" textlink="">
      <cdr:nvSpPr>
        <cdr:cNvPr id="61" name="Rektangel 60"/>
        <cdr:cNvSpPr/>
      </cdr:nvSpPr>
      <cdr:spPr>
        <a:xfrm xmlns:a="http://schemas.openxmlformats.org/drawingml/2006/main">
          <a:off x="1908533" y="3779375"/>
          <a:ext cx="296388" cy="791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0.00022</cdr:x>
      <cdr:y>0.04876</cdr:y>
    </cdr:from>
    <cdr:to>
      <cdr:x>0.99842</cdr:x>
      <cdr:y>0.15412</cdr:y>
    </cdr:to>
    <cdr:sp macro="" textlink="">
      <cdr:nvSpPr>
        <cdr:cNvPr id="29" name="textruta 28"/>
        <cdr:cNvSpPr txBox="1"/>
      </cdr:nvSpPr>
      <cdr:spPr>
        <a:xfrm xmlns:a="http://schemas.openxmlformats.org/drawingml/2006/main">
          <a:off x="996" y="190499"/>
          <a:ext cx="4520668" cy="411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>
              <a:effectLst/>
              <a:latin typeface="Century Gothic" panose="020B0502020202020204" pitchFamily="34" charset="0"/>
              <a:ea typeface="+mn-ea"/>
              <a:cs typeface="+mn-cs"/>
            </a:rPr>
            <a:t>Andel personer med typ 1-diabetes utan dokumenterad retinopati som genomgått ögonbottenundersökning de senaste två åren, år 2013.</a:t>
          </a:r>
          <a:endParaRPr lang="sv-SE" sz="800"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0.42381</cdr:x>
      <cdr:y>0.90532</cdr:y>
    </cdr:from>
    <cdr:to>
      <cdr:x>0.42381</cdr:x>
      <cdr:y>0.92252</cdr:y>
    </cdr:to>
    <cdr:cxnSp macro="">
      <cdr:nvCxnSpPr>
        <cdr:cNvPr id="64" name="Rak 63"/>
        <cdr:cNvCxnSpPr/>
      </cdr:nvCxnSpPr>
      <cdr:spPr>
        <a:xfrm xmlns:a="http://schemas.openxmlformats.org/drawingml/2006/main">
          <a:off x="1923513" y="3789755"/>
          <a:ext cx="0" cy="72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47626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0.42469</cdr:x>
      <cdr:y>0.90655</cdr:y>
    </cdr:from>
    <cdr:to>
      <cdr:x>0.45803</cdr:x>
      <cdr:y>0.92289</cdr:y>
    </cdr:to>
    <cdr:sp macro="" textlink="">
      <cdr:nvSpPr>
        <cdr:cNvPr id="65" name="Rektangel 64"/>
        <cdr:cNvSpPr/>
      </cdr:nvSpPr>
      <cdr:spPr>
        <a:xfrm xmlns:a="http://schemas.openxmlformats.org/drawingml/2006/main">
          <a:off x="1944818" y="3794903"/>
          <a:ext cx="152677" cy="68400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accent1">
                <a:lumMod val="43000"/>
                <a:alpha val="67000"/>
              </a:schemeClr>
            </a:gs>
            <a:gs pos="50000">
              <a:srgbClr val="6F92A2">
                <a:lumMod val="90000"/>
                <a:alpha val="25000"/>
              </a:srgbClr>
            </a:gs>
            <a:gs pos="100000">
              <a:srgbClr val="EDF2F4">
                <a:alpha val="0"/>
              </a:srgbClr>
            </a:gs>
          </a:gsLst>
          <a:lin ang="0" scaled="0"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</c:userShapes>
</file>

<file path=ppt/drawings/drawing5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0.99986</cdr:x>
      <cdr:y>0.06904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0" y="0"/>
          <a:ext cx="4668508" cy="288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i="0" u="none" strike="noStrike" dirty="0" smtClean="0">
              <a:solidFill>
                <a:srgbClr val="000000"/>
              </a:solidFill>
              <a:latin typeface="Century Gothic" pitchFamily="34" charset="0"/>
            </a:rPr>
            <a:t>Diagram C2.8 Ögonbottenundersökning, typ 2-diabetes</a:t>
          </a:r>
        </a:p>
      </cdr:txBody>
    </cdr:sp>
  </cdr:relSizeAnchor>
  <cdr:relSizeAnchor xmlns:cdr="http://schemas.openxmlformats.org/drawingml/2006/chartDrawing">
    <cdr:from>
      <cdr:x>0</cdr:x>
      <cdr:y>0.94653</cdr:y>
    </cdr:from>
    <cdr:to>
      <cdr:x>1</cdr:x>
      <cdr:y>0.98896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-948906" y="3698242"/>
          <a:ext cx="4537075" cy="165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sv-SE" sz="700" b="0" i="0" u="none" strike="noStrike" dirty="0">
              <a:solidFill>
                <a:srgbClr val="000000"/>
              </a:solidFill>
              <a:latin typeface="Century Gothic" pitchFamily="34" charset="0"/>
            </a:rPr>
            <a:t>Källa:</a:t>
          </a:r>
          <a:r>
            <a:rPr lang="sv-SE" sz="700" b="0" i="0" u="none" strike="noStrike" baseline="0" dirty="0">
              <a:solidFill>
                <a:srgbClr val="000000"/>
              </a:solidFill>
              <a:latin typeface="Century Gothic" pitchFamily="34" charset="0"/>
            </a:rPr>
            <a:t> NDR - Nationella diabetesregistret.</a:t>
          </a:r>
          <a:endParaRPr lang="sv-SE" sz="700" i="0" dirty="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0.15771</cdr:x>
      <cdr:y>0.15608</cdr:y>
    </cdr:from>
    <cdr:to>
      <cdr:x>0.21258</cdr:x>
      <cdr:y>0.18228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739002" y="652486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18000" rtlCol="0" anchor="ctr"/>
        <a:lstStyle xmlns:a="http://schemas.openxmlformats.org/drawingml/2006/main"/>
        <a:p xmlns:a="http://schemas.openxmlformats.org/drawingml/2006/main">
          <a:pPr algn="r"/>
          <a:fld id="{1C873F01-BF77-46DB-96AE-9AD19CFB11A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0.15781</cdr:x>
      <cdr:y>0.18698</cdr:y>
    </cdr:from>
    <cdr:to>
      <cdr:x>0.21268</cdr:x>
      <cdr:y>0.21318</cdr:y>
    </cdr:to>
    <cdr:sp macro="" textlink="">
      <cdr:nvSpPr>
        <cdr:cNvPr id="8" name="textruta 1"/>
        <cdr:cNvSpPr txBox="1"/>
      </cdr:nvSpPr>
      <cdr:spPr>
        <a:xfrm xmlns:a="http://schemas.openxmlformats.org/drawingml/2006/main">
          <a:off x="739470" y="781662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FC66715-FA85-4E36-BB15-18A7F627120B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0.21802</cdr:y>
    </cdr:from>
    <cdr:to>
      <cdr:x>0.21248</cdr:x>
      <cdr:y>0.24422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738533" y="911424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2986A64-1614-4605-A2F9-1649665599C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0.24824</cdr:y>
    </cdr:from>
    <cdr:to>
      <cdr:x>0.21197</cdr:x>
      <cdr:y>0.27444</cdr:y>
    </cdr:to>
    <cdr:sp macro="" textlink="">
      <cdr:nvSpPr>
        <cdr:cNvPr id="10" name="textruta 1"/>
        <cdr:cNvSpPr txBox="1"/>
      </cdr:nvSpPr>
      <cdr:spPr>
        <a:xfrm xmlns:a="http://schemas.openxmlformats.org/drawingml/2006/main">
          <a:off x="736143" y="1037757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B5DF2CF-2C96-4518-8F3A-15BADCD4205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0.27903</cdr:y>
    </cdr:from>
    <cdr:to>
      <cdr:x>0.21197</cdr:x>
      <cdr:y>0.30523</cdr:y>
    </cdr:to>
    <cdr:sp macro="" textlink="">
      <cdr:nvSpPr>
        <cdr:cNvPr id="11" name="textruta 1"/>
        <cdr:cNvSpPr txBox="1"/>
      </cdr:nvSpPr>
      <cdr:spPr>
        <a:xfrm xmlns:a="http://schemas.openxmlformats.org/drawingml/2006/main">
          <a:off x="736143" y="1166474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2A6C8CD-DE5B-40CD-A3AC-4D38C7F88FC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0.30925</cdr:y>
    </cdr:from>
    <cdr:to>
      <cdr:x>0.21248</cdr:x>
      <cdr:y>0.33546</cdr:y>
    </cdr:to>
    <cdr:sp macro="" textlink="">
      <cdr:nvSpPr>
        <cdr:cNvPr id="12" name="textruta 1"/>
        <cdr:cNvSpPr txBox="1"/>
      </cdr:nvSpPr>
      <cdr:spPr>
        <a:xfrm xmlns:a="http://schemas.openxmlformats.org/drawingml/2006/main">
          <a:off x="738533" y="1292807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8AAA321E-057E-4939-8B43-86B3CE43E4C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0.15738</cdr:x>
      <cdr:y>0.3396</cdr:y>
    </cdr:from>
    <cdr:to>
      <cdr:x>0.21225</cdr:x>
      <cdr:y>0.36581</cdr:y>
    </cdr:to>
    <cdr:sp macro="" textlink="">
      <cdr:nvSpPr>
        <cdr:cNvPr id="13" name="textruta 1"/>
        <cdr:cNvSpPr txBox="1"/>
      </cdr:nvSpPr>
      <cdr:spPr>
        <a:xfrm xmlns:a="http://schemas.openxmlformats.org/drawingml/2006/main">
          <a:off x="737455" y="1419684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874E42C-DD76-4AF8-87F1-C98CE1053BA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0.37026</cdr:y>
    </cdr:from>
    <cdr:to>
      <cdr:x>0.21248</cdr:x>
      <cdr:y>0.39647</cdr:y>
    </cdr:to>
    <cdr:sp macro="" textlink="">
      <cdr:nvSpPr>
        <cdr:cNvPr id="14" name="textruta 1"/>
        <cdr:cNvSpPr txBox="1"/>
      </cdr:nvSpPr>
      <cdr:spPr>
        <a:xfrm xmlns:a="http://schemas.openxmlformats.org/drawingml/2006/main">
          <a:off x="738533" y="1547857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BCE3290-31CA-40B6-94D2-9E4D9269167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0.40163</cdr:y>
    </cdr:from>
    <cdr:to>
      <cdr:x>0.21248</cdr:x>
      <cdr:y>0.42783</cdr:y>
    </cdr:to>
    <cdr:sp macro="" textlink="">
      <cdr:nvSpPr>
        <cdr:cNvPr id="15" name="textruta 1"/>
        <cdr:cNvSpPr txBox="1"/>
      </cdr:nvSpPr>
      <cdr:spPr>
        <a:xfrm xmlns:a="http://schemas.openxmlformats.org/drawingml/2006/main">
          <a:off x="738533" y="1678998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5641242-09E3-4989-82BF-E5EDAA4F276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0.43185</cdr:y>
    </cdr:from>
    <cdr:to>
      <cdr:x>0.21197</cdr:x>
      <cdr:y>0.45805</cdr:y>
    </cdr:to>
    <cdr:sp macro="" textlink="">
      <cdr:nvSpPr>
        <cdr:cNvPr id="16" name="textruta 1"/>
        <cdr:cNvSpPr txBox="1"/>
      </cdr:nvSpPr>
      <cdr:spPr>
        <a:xfrm xmlns:a="http://schemas.openxmlformats.org/drawingml/2006/main">
          <a:off x="736143" y="1805332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E3FD726-DE97-4CB7-8816-F896D94AB9F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0.46264</cdr:y>
    </cdr:from>
    <cdr:to>
      <cdr:x>0.21146</cdr:x>
      <cdr:y>0.48885</cdr:y>
    </cdr:to>
    <cdr:sp macro="" textlink="">
      <cdr:nvSpPr>
        <cdr:cNvPr id="17" name="textruta 1"/>
        <cdr:cNvSpPr txBox="1"/>
      </cdr:nvSpPr>
      <cdr:spPr>
        <a:xfrm xmlns:a="http://schemas.openxmlformats.org/drawingml/2006/main">
          <a:off x="733754" y="1934048"/>
          <a:ext cx="257104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7368452-A6CA-413B-B126-794C71ED0C2D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0.49229</cdr:y>
    </cdr:from>
    <cdr:to>
      <cdr:x>0.21197</cdr:x>
      <cdr:y>0.5185</cdr:y>
    </cdr:to>
    <cdr:sp macro="" textlink="">
      <cdr:nvSpPr>
        <cdr:cNvPr id="18" name="textruta 1"/>
        <cdr:cNvSpPr txBox="1"/>
      </cdr:nvSpPr>
      <cdr:spPr>
        <a:xfrm xmlns:a="http://schemas.openxmlformats.org/drawingml/2006/main">
          <a:off x="736143" y="2057999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E231781-974C-490B-A6BD-29FD0158B418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0.52308</cdr:y>
    </cdr:from>
    <cdr:to>
      <cdr:x>0.21146</cdr:x>
      <cdr:y>0.54929</cdr:y>
    </cdr:to>
    <cdr:sp macro="" textlink="">
      <cdr:nvSpPr>
        <cdr:cNvPr id="19" name="textruta 1"/>
        <cdr:cNvSpPr txBox="1"/>
      </cdr:nvSpPr>
      <cdr:spPr>
        <a:xfrm xmlns:a="http://schemas.openxmlformats.org/drawingml/2006/main">
          <a:off x="733754" y="2186715"/>
          <a:ext cx="257104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891D213-931D-4B2E-838C-8413203C65A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0.55331</cdr:y>
    </cdr:from>
    <cdr:to>
      <cdr:x>0.21146</cdr:x>
      <cdr:y>0.57951</cdr:y>
    </cdr:to>
    <cdr:sp macro="" textlink="">
      <cdr:nvSpPr>
        <cdr:cNvPr id="20" name="textruta 1"/>
        <cdr:cNvSpPr txBox="1"/>
      </cdr:nvSpPr>
      <cdr:spPr>
        <a:xfrm xmlns:a="http://schemas.openxmlformats.org/drawingml/2006/main">
          <a:off x="733754" y="2313090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227C71E-6B35-4979-ACF2-1BFF057F0B7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0.58524</cdr:y>
    </cdr:from>
    <cdr:to>
      <cdr:x>0.21146</cdr:x>
      <cdr:y>0.61144</cdr:y>
    </cdr:to>
    <cdr:sp macro="" textlink="">
      <cdr:nvSpPr>
        <cdr:cNvPr id="21" name="textruta 1"/>
        <cdr:cNvSpPr txBox="1"/>
      </cdr:nvSpPr>
      <cdr:spPr>
        <a:xfrm xmlns:a="http://schemas.openxmlformats.org/drawingml/2006/main">
          <a:off x="733754" y="2446572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AEE0EDF-DF06-4E3A-895B-09DBA1D1CF9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0.61546</cdr:y>
    </cdr:from>
    <cdr:to>
      <cdr:x>0.21197</cdr:x>
      <cdr:y>0.64167</cdr:y>
    </cdr:to>
    <cdr:sp macro="" textlink="">
      <cdr:nvSpPr>
        <cdr:cNvPr id="22" name="textruta 1"/>
        <cdr:cNvSpPr txBox="1"/>
      </cdr:nvSpPr>
      <cdr:spPr>
        <a:xfrm xmlns:a="http://schemas.openxmlformats.org/drawingml/2006/main">
          <a:off x="736143" y="2572906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C41C978-50D0-4B97-89E1-1A212D46D69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0.15739</cdr:x>
      <cdr:y>0.64689</cdr:y>
    </cdr:from>
    <cdr:to>
      <cdr:x>0.21232</cdr:x>
      <cdr:y>0.67309</cdr:y>
    </cdr:to>
    <cdr:sp macro="" textlink="">
      <cdr:nvSpPr>
        <cdr:cNvPr id="23" name="textruta 1"/>
        <cdr:cNvSpPr txBox="1"/>
      </cdr:nvSpPr>
      <cdr:spPr>
        <a:xfrm xmlns:a="http://schemas.openxmlformats.org/drawingml/2006/main">
          <a:off x="737502" y="2704298"/>
          <a:ext cx="257386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A61C73D-2012-4F5E-AD14-D38CDD7F534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0.15806</cdr:x>
      <cdr:y>0.67765</cdr:y>
    </cdr:from>
    <cdr:to>
      <cdr:x>0.21284</cdr:x>
      <cdr:y>0.70385</cdr:y>
    </cdr:to>
    <cdr:sp macro="" textlink="">
      <cdr:nvSpPr>
        <cdr:cNvPr id="24" name="textruta 1"/>
        <cdr:cNvSpPr txBox="1"/>
      </cdr:nvSpPr>
      <cdr:spPr>
        <a:xfrm xmlns:a="http://schemas.openxmlformats.org/drawingml/2006/main">
          <a:off x="740642" y="2832889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27CCC2E-E5FA-438E-941D-4EED4438127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0.70784</cdr:y>
    </cdr:from>
    <cdr:to>
      <cdr:x>0.21224</cdr:x>
      <cdr:y>0.73404</cdr:y>
    </cdr:to>
    <cdr:sp macro="" textlink="">
      <cdr:nvSpPr>
        <cdr:cNvPr id="25" name="textruta 1"/>
        <cdr:cNvSpPr txBox="1"/>
      </cdr:nvSpPr>
      <cdr:spPr>
        <a:xfrm xmlns:a="http://schemas.openxmlformats.org/drawingml/2006/main">
          <a:off x="737830" y="2959097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70813B2-467A-408D-9AFD-9553CE7D62D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0.15806</cdr:x>
      <cdr:y>0.7387</cdr:y>
    </cdr:from>
    <cdr:to>
      <cdr:x>0.21284</cdr:x>
      <cdr:y>0.7649</cdr:y>
    </cdr:to>
    <cdr:sp macro="" textlink="">
      <cdr:nvSpPr>
        <cdr:cNvPr id="26" name="textruta 1"/>
        <cdr:cNvSpPr txBox="1"/>
      </cdr:nvSpPr>
      <cdr:spPr>
        <a:xfrm xmlns:a="http://schemas.openxmlformats.org/drawingml/2006/main">
          <a:off x="740642" y="3088106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D96AF54-0B9F-4172-A9B1-9FE94872EAD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0.77023</cdr:y>
    </cdr:from>
    <cdr:to>
      <cdr:x>0.21224</cdr:x>
      <cdr:y>0.79643</cdr:y>
    </cdr:to>
    <cdr:sp macro="" textlink="">
      <cdr:nvSpPr>
        <cdr:cNvPr id="27" name="textruta 1"/>
        <cdr:cNvSpPr txBox="1"/>
      </cdr:nvSpPr>
      <cdr:spPr>
        <a:xfrm xmlns:a="http://schemas.openxmlformats.org/drawingml/2006/main">
          <a:off x="737830" y="3219916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E80FED8-DAD6-4441-84BC-9CFDF790E74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0.80041</cdr:y>
    </cdr:from>
    <cdr:to>
      <cdr:x>0.21224</cdr:x>
      <cdr:y>0.82662</cdr:y>
    </cdr:to>
    <cdr:sp macro="" textlink="">
      <cdr:nvSpPr>
        <cdr:cNvPr id="28" name="textruta 1"/>
        <cdr:cNvSpPr txBox="1"/>
      </cdr:nvSpPr>
      <cdr:spPr>
        <a:xfrm xmlns:a="http://schemas.openxmlformats.org/drawingml/2006/main">
          <a:off x="737830" y="3346082"/>
          <a:ext cx="256683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093946F-7C2F-4676-8849-2AD880744835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79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0.46148</cdr:x>
      <cdr:y>0.89704</cdr:y>
    </cdr:from>
    <cdr:to>
      <cdr:x>1</cdr:x>
      <cdr:y>0.92879</cdr:y>
    </cdr:to>
    <cdr:sp macro="" textlink="">
      <cdr:nvSpPr>
        <cdr:cNvPr id="31" name="textruta 4"/>
        <cdr:cNvSpPr txBox="1"/>
      </cdr:nvSpPr>
      <cdr:spPr>
        <a:xfrm xmlns:a="http://schemas.openxmlformats.org/drawingml/2006/main">
          <a:off x="2094944" y="3750057"/>
          <a:ext cx="2444656" cy="132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2DF564D-2D20-4091-8DF4-A848994D773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Socialstyrelsens målnivå: ≥ 96 %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0.92507</cdr:x>
      <cdr:y>0.15598</cdr:y>
    </cdr:from>
    <cdr:to>
      <cdr:x>0.99282</cdr:x>
      <cdr:y>0.18314</cdr:y>
    </cdr:to>
    <cdr:sp macro="" textlink="">
      <cdr:nvSpPr>
        <cdr:cNvPr id="37" name="textruta 1"/>
        <cdr:cNvSpPr txBox="1"/>
      </cdr:nvSpPr>
      <cdr:spPr>
        <a:xfrm xmlns:a="http://schemas.openxmlformats.org/drawingml/2006/main">
          <a:off x="4313201" y="650805"/>
          <a:ext cx="315889" cy="113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CB5FF452-A3FD-4AC5-AEEC-58F44B18F5EF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0.18551</cdr:y>
    </cdr:from>
    <cdr:to>
      <cdr:x>0.99246</cdr:x>
      <cdr:y>0.21268</cdr:y>
    </cdr:to>
    <cdr:sp macro="" textlink="">
      <cdr:nvSpPr>
        <cdr:cNvPr id="40" name="textruta 1"/>
        <cdr:cNvSpPr txBox="1"/>
      </cdr:nvSpPr>
      <cdr:spPr>
        <a:xfrm xmlns:a="http://schemas.openxmlformats.org/drawingml/2006/main">
          <a:off x="4313237" y="775381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54C3166B-37A3-4758-81D5-0964BFCF667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0.21563</cdr:y>
    </cdr:from>
    <cdr:to>
      <cdr:x>0.99246</cdr:x>
      <cdr:y>0.24279</cdr:y>
    </cdr:to>
    <cdr:sp macro="" textlink="">
      <cdr:nvSpPr>
        <cdr:cNvPr id="41" name="textruta 1"/>
        <cdr:cNvSpPr txBox="1"/>
      </cdr:nvSpPr>
      <cdr:spPr>
        <a:xfrm xmlns:a="http://schemas.openxmlformats.org/drawingml/2006/main">
          <a:off x="4313237" y="90124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4A2F787-F57E-489B-AF35-86A9F5A9B56B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113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0.24656</cdr:y>
    </cdr:from>
    <cdr:to>
      <cdr:x>0.99246</cdr:x>
      <cdr:y>0.27372</cdr:y>
    </cdr:to>
    <cdr:sp macro="" textlink="">
      <cdr:nvSpPr>
        <cdr:cNvPr id="42" name="textruta 1"/>
        <cdr:cNvSpPr txBox="1"/>
      </cdr:nvSpPr>
      <cdr:spPr>
        <a:xfrm xmlns:a="http://schemas.openxmlformats.org/drawingml/2006/main">
          <a:off x="4313238" y="1030514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01FC7531-8D53-43AE-92E6-082E5A08A02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0.27748</cdr:y>
    </cdr:from>
    <cdr:to>
      <cdr:x>0.99246</cdr:x>
      <cdr:y>0.30465</cdr:y>
    </cdr:to>
    <cdr:sp macro="" textlink="">
      <cdr:nvSpPr>
        <cdr:cNvPr id="43" name="textruta 1"/>
        <cdr:cNvSpPr txBox="1"/>
      </cdr:nvSpPr>
      <cdr:spPr>
        <a:xfrm xmlns:a="http://schemas.openxmlformats.org/drawingml/2006/main">
          <a:off x="4313237" y="11597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6721C160-66DF-42BE-A3A6-ECD903AA253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0.3076</cdr:y>
    </cdr:from>
    <cdr:to>
      <cdr:x>0.99246</cdr:x>
      <cdr:y>0.33476</cdr:y>
    </cdr:to>
    <cdr:sp macro="" textlink="">
      <cdr:nvSpPr>
        <cdr:cNvPr id="44" name="textruta 1"/>
        <cdr:cNvSpPr txBox="1"/>
      </cdr:nvSpPr>
      <cdr:spPr>
        <a:xfrm xmlns:a="http://schemas.openxmlformats.org/drawingml/2006/main">
          <a:off x="4313237" y="128564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7F600E27-7CB2-4CE5-9E87-0D40B2B1047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92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0.33934</cdr:y>
    </cdr:from>
    <cdr:to>
      <cdr:x>0.99246</cdr:x>
      <cdr:y>0.3665</cdr:y>
    </cdr:to>
    <cdr:sp macro="" textlink="">
      <cdr:nvSpPr>
        <cdr:cNvPr id="45" name="textruta 1"/>
        <cdr:cNvSpPr txBox="1"/>
      </cdr:nvSpPr>
      <cdr:spPr>
        <a:xfrm xmlns:a="http://schemas.openxmlformats.org/drawingml/2006/main">
          <a:off x="4313237" y="141831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463B86E-59F7-48B2-94F3-55FCBF54951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163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0.37001</cdr:y>
    </cdr:from>
    <cdr:to>
      <cdr:x>0.99216</cdr:x>
      <cdr:y>0.39718</cdr:y>
    </cdr:to>
    <cdr:sp macro="" textlink="">
      <cdr:nvSpPr>
        <cdr:cNvPr id="46" name="textruta 1"/>
        <cdr:cNvSpPr txBox="1"/>
      </cdr:nvSpPr>
      <cdr:spPr>
        <a:xfrm xmlns:a="http://schemas.openxmlformats.org/drawingml/2006/main">
          <a:off x="4313959" y="154593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6D90EDB8-65C3-494B-ABDB-7E92CA57D6D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78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0.40041</cdr:y>
    </cdr:from>
    <cdr:to>
      <cdr:x>0.99216</cdr:x>
      <cdr:y>0.42758</cdr:y>
    </cdr:to>
    <cdr:sp macro="" textlink="">
      <cdr:nvSpPr>
        <cdr:cNvPr id="47" name="textruta 1"/>
        <cdr:cNvSpPr txBox="1"/>
      </cdr:nvSpPr>
      <cdr:spPr>
        <a:xfrm xmlns:a="http://schemas.openxmlformats.org/drawingml/2006/main">
          <a:off x="4313959" y="167293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830513E2-4219-44A0-AE42-CB44AF9D63E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0.43149</cdr:y>
    </cdr:from>
    <cdr:to>
      <cdr:x>0.99216</cdr:x>
      <cdr:y>0.45867</cdr:y>
    </cdr:to>
    <cdr:sp macro="" textlink="">
      <cdr:nvSpPr>
        <cdr:cNvPr id="48" name="textruta 1"/>
        <cdr:cNvSpPr txBox="1"/>
      </cdr:nvSpPr>
      <cdr:spPr>
        <a:xfrm xmlns:a="http://schemas.openxmlformats.org/drawingml/2006/main">
          <a:off x="4313959" y="1802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C58CD11-7DA0-49CB-AF2A-6320B67653F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8306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0.46189</cdr:y>
    </cdr:from>
    <cdr:to>
      <cdr:x>0.99216</cdr:x>
      <cdr:y>0.48906</cdr:y>
    </cdr:to>
    <cdr:sp macro="" textlink="">
      <cdr:nvSpPr>
        <cdr:cNvPr id="49" name="textruta 1"/>
        <cdr:cNvSpPr txBox="1"/>
      </cdr:nvSpPr>
      <cdr:spPr>
        <a:xfrm xmlns:a="http://schemas.openxmlformats.org/drawingml/2006/main">
          <a:off x="4313959" y="1929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A1B8667-9D52-43EA-BA0E-6EFB199C64A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273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0.49229</cdr:y>
    </cdr:from>
    <cdr:to>
      <cdr:x>0.99216</cdr:x>
      <cdr:y>0.51946</cdr:y>
    </cdr:to>
    <cdr:sp macro="" textlink="">
      <cdr:nvSpPr>
        <cdr:cNvPr id="50" name="textruta 1"/>
        <cdr:cNvSpPr txBox="1"/>
      </cdr:nvSpPr>
      <cdr:spPr>
        <a:xfrm xmlns:a="http://schemas.openxmlformats.org/drawingml/2006/main">
          <a:off x="4313959" y="2056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86CFEF6-3749-4FCB-8898-40986A617F3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402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0.52338</cdr:y>
    </cdr:from>
    <cdr:to>
      <cdr:x>0.99216</cdr:x>
      <cdr:y>0.55055</cdr:y>
    </cdr:to>
    <cdr:sp macro="" textlink="">
      <cdr:nvSpPr>
        <cdr:cNvPr id="51" name="textruta 1"/>
        <cdr:cNvSpPr txBox="1"/>
      </cdr:nvSpPr>
      <cdr:spPr>
        <a:xfrm xmlns:a="http://schemas.openxmlformats.org/drawingml/2006/main">
          <a:off x="4313959" y="2186710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7283441E-7A7D-45F5-9555-6820E22AB21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230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0.55377</cdr:y>
    </cdr:from>
    <cdr:to>
      <cdr:x>0.99216</cdr:x>
      <cdr:y>0.58094</cdr:y>
    </cdr:to>
    <cdr:sp macro="" textlink="">
      <cdr:nvSpPr>
        <cdr:cNvPr id="52" name="textruta 1"/>
        <cdr:cNvSpPr txBox="1"/>
      </cdr:nvSpPr>
      <cdr:spPr>
        <a:xfrm xmlns:a="http://schemas.openxmlformats.org/drawingml/2006/main">
          <a:off x="4313959" y="231370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30815CA-C37B-4DCE-91E3-A5226F1FE8D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853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0.58417</cdr:y>
    </cdr:from>
    <cdr:to>
      <cdr:x>0.99216</cdr:x>
      <cdr:y>0.61134</cdr:y>
    </cdr:to>
    <cdr:sp macro="" textlink="">
      <cdr:nvSpPr>
        <cdr:cNvPr id="53" name="textruta 1"/>
        <cdr:cNvSpPr txBox="1"/>
      </cdr:nvSpPr>
      <cdr:spPr>
        <a:xfrm xmlns:a="http://schemas.openxmlformats.org/drawingml/2006/main">
          <a:off x="4313959" y="244070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E6E16DC-B841-45D7-94BE-08687DEB7BF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267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0.61526</cdr:y>
    </cdr:from>
    <cdr:to>
      <cdr:x>0.99216</cdr:x>
      <cdr:y>0.64243</cdr:y>
    </cdr:to>
    <cdr:sp macro="" textlink="">
      <cdr:nvSpPr>
        <cdr:cNvPr id="54" name="textruta 1"/>
        <cdr:cNvSpPr txBox="1"/>
      </cdr:nvSpPr>
      <cdr:spPr>
        <a:xfrm xmlns:a="http://schemas.openxmlformats.org/drawingml/2006/main">
          <a:off x="4313959" y="2570596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8C8B4548-E05C-4B8D-AA63-5180B72BC438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423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0.64565</cdr:y>
    </cdr:from>
    <cdr:to>
      <cdr:x>0.99216</cdr:x>
      <cdr:y>0.67282</cdr:y>
    </cdr:to>
    <cdr:sp macro="" textlink="">
      <cdr:nvSpPr>
        <cdr:cNvPr id="55" name="textruta 1"/>
        <cdr:cNvSpPr txBox="1"/>
      </cdr:nvSpPr>
      <cdr:spPr>
        <a:xfrm xmlns:a="http://schemas.openxmlformats.org/drawingml/2006/main">
          <a:off x="4313959" y="2697595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662E1A2-E0E8-4C20-B549-CD9B699E3E2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377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0.67674</cdr:y>
    </cdr:from>
    <cdr:to>
      <cdr:x>0.99216</cdr:x>
      <cdr:y>0.70391</cdr:y>
    </cdr:to>
    <cdr:sp macro="" textlink="">
      <cdr:nvSpPr>
        <cdr:cNvPr id="56" name="textruta 1"/>
        <cdr:cNvSpPr txBox="1"/>
      </cdr:nvSpPr>
      <cdr:spPr>
        <a:xfrm xmlns:a="http://schemas.openxmlformats.org/drawingml/2006/main">
          <a:off x="4313959" y="2827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26263D7-CEE5-4882-ACF0-688818418ADF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2478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0.70714</cdr:y>
    </cdr:from>
    <cdr:to>
      <cdr:x>0.99216</cdr:x>
      <cdr:y>0.73431</cdr:y>
    </cdr:to>
    <cdr:sp macro="" textlink="">
      <cdr:nvSpPr>
        <cdr:cNvPr id="57" name="textruta 1"/>
        <cdr:cNvSpPr txBox="1"/>
      </cdr:nvSpPr>
      <cdr:spPr>
        <a:xfrm xmlns:a="http://schemas.openxmlformats.org/drawingml/2006/main">
          <a:off x="4313959" y="2954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4C719747-5305-4EA0-A060-731019FD234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393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0.73753</cdr:y>
    </cdr:from>
    <cdr:to>
      <cdr:x>0.99216</cdr:x>
      <cdr:y>0.7647</cdr:y>
    </cdr:to>
    <cdr:sp macro="" textlink="">
      <cdr:nvSpPr>
        <cdr:cNvPr id="58" name="textruta 1"/>
        <cdr:cNvSpPr txBox="1"/>
      </cdr:nvSpPr>
      <cdr:spPr>
        <a:xfrm xmlns:a="http://schemas.openxmlformats.org/drawingml/2006/main">
          <a:off x="4313959" y="3081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35DD628-7CE8-4205-B6E9-606F4A88076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692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0.76862</cdr:y>
    </cdr:from>
    <cdr:to>
      <cdr:x>0.99216</cdr:x>
      <cdr:y>0.79579</cdr:y>
    </cdr:to>
    <cdr:sp macro="" textlink="">
      <cdr:nvSpPr>
        <cdr:cNvPr id="59" name="textruta 1"/>
        <cdr:cNvSpPr txBox="1"/>
      </cdr:nvSpPr>
      <cdr:spPr>
        <a:xfrm xmlns:a="http://schemas.openxmlformats.org/drawingml/2006/main">
          <a:off x="4313959" y="321136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03D3B2B6-B23C-4FE3-A215-0C204429AEC1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616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0.79902</cdr:y>
    </cdr:from>
    <cdr:to>
      <cdr:x>0.99216</cdr:x>
      <cdr:y>0.82619</cdr:y>
    </cdr:to>
    <cdr:sp macro="" textlink="">
      <cdr:nvSpPr>
        <cdr:cNvPr id="60" name="textruta 1"/>
        <cdr:cNvSpPr txBox="1"/>
      </cdr:nvSpPr>
      <cdr:spPr>
        <a:xfrm xmlns:a="http://schemas.openxmlformats.org/drawingml/2006/main">
          <a:off x="4313959" y="333836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510789C-84B3-49B6-8361-633575FF7005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780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0.57116</cdr:x>
      <cdr:y>0.12414</cdr:y>
    </cdr:from>
    <cdr:to>
      <cdr:x>1</cdr:x>
      <cdr:y>0.15224</cdr:y>
    </cdr:to>
    <cdr:sp macro="" textlink="">
      <cdr:nvSpPr>
        <cdr:cNvPr id="7" name="textruta 6"/>
        <cdr:cNvSpPr txBox="1"/>
      </cdr:nvSpPr>
      <cdr:spPr>
        <a:xfrm xmlns:a="http://schemas.openxmlformats.org/drawingml/2006/main">
          <a:off x="2592858" y="518948"/>
          <a:ext cx="1946742" cy="117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700">
              <a:effectLst/>
              <a:latin typeface="Century Gothic" panose="020B0502020202020204" pitchFamily="34" charset="0"/>
              <a:ea typeface="+mn-ea"/>
              <a:cs typeface="+mn-cs"/>
            </a:rPr>
            <a:t>Antal patienter kvar till målnivå för 1 år</a:t>
          </a:r>
        </a:p>
        <a:p xmlns:a="http://schemas.openxmlformats.org/drawingml/2006/main">
          <a:pPr algn="r"/>
          <a:endParaRPr lang="sv-SE" sz="1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0.40731</cdr:x>
      <cdr:y>0.90406</cdr:y>
    </cdr:from>
    <cdr:to>
      <cdr:x>0.47056</cdr:x>
      <cdr:y>0.92299</cdr:y>
    </cdr:to>
    <cdr:sp macro="" textlink="">
      <cdr:nvSpPr>
        <cdr:cNvPr id="61" name="Rektangel 60"/>
        <cdr:cNvSpPr/>
      </cdr:nvSpPr>
      <cdr:spPr>
        <a:xfrm xmlns:a="http://schemas.openxmlformats.org/drawingml/2006/main">
          <a:off x="1908533" y="3779375"/>
          <a:ext cx="296388" cy="791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0.00022</cdr:x>
      <cdr:y>0.05038</cdr:y>
    </cdr:from>
    <cdr:to>
      <cdr:x>0.99842</cdr:x>
      <cdr:y>0.15412</cdr:y>
    </cdr:to>
    <cdr:sp macro="" textlink="">
      <cdr:nvSpPr>
        <cdr:cNvPr id="29" name="textruta 28"/>
        <cdr:cNvSpPr txBox="1"/>
      </cdr:nvSpPr>
      <cdr:spPr>
        <a:xfrm xmlns:a="http://schemas.openxmlformats.org/drawingml/2006/main">
          <a:off x="998" y="196849"/>
          <a:ext cx="4528908" cy="405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aseline="0">
              <a:effectLst/>
              <a:latin typeface="Century Gothic" panose="020B0502020202020204" pitchFamily="34" charset="0"/>
              <a:ea typeface="+mn-ea"/>
              <a:cs typeface="+mn-cs"/>
            </a:rPr>
            <a:t>Andel personer med typ 2-diabetes utan dokumenterad retinopati som genomgått ögonbottenundersökning de tre senaste åren, år 2013.</a:t>
          </a:r>
          <a:endParaRPr lang="sv-SE" sz="800" baseline="0"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0.42381</cdr:x>
      <cdr:y>0.90532</cdr:y>
    </cdr:from>
    <cdr:to>
      <cdr:x>0.42381</cdr:x>
      <cdr:y>0.92252</cdr:y>
    </cdr:to>
    <cdr:cxnSp macro="">
      <cdr:nvCxnSpPr>
        <cdr:cNvPr id="64" name="Rak 63"/>
        <cdr:cNvCxnSpPr/>
      </cdr:nvCxnSpPr>
      <cdr:spPr>
        <a:xfrm xmlns:a="http://schemas.openxmlformats.org/drawingml/2006/main">
          <a:off x="1923513" y="3789755"/>
          <a:ext cx="0" cy="72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47626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0.42469</cdr:x>
      <cdr:y>0.90655</cdr:y>
    </cdr:from>
    <cdr:to>
      <cdr:x>0.45803</cdr:x>
      <cdr:y>0.92289</cdr:y>
    </cdr:to>
    <cdr:sp macro="" textlink="">
      <cdr:nvSpPr>
        <cdr:cNvPr id="65" name="Rektangel 64"/>
        <cdr:cNvSpPr/>
      </cdr:nvSpPr>
      <cdr:spPr>
        <a:xfrm xmlns:a="http://schemas.openxmlformats.org/drawingml/2006/main">
          <a:off x="1944818" y="3794903"/>
          <a:ext cx="152677" cy="68400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accent1">
                <a:lumMod val="43000"/>
                <a:alpha val="67000"/>
              </a:schemeClr>
            </a:gs>
            <a:gs pos="50000">
              <a:srgbClr val="6F92A2">
                <a:lumMod val="90000"/>
                <a:alpha val="25000"/>
              </a:srgbClr>
            </a:gs>
            <a:gs pos="100000">
              <a:srgbClr val="EDF2F4">
                <a:alpha val="0"/>
              </a:srgbClr>
            </a:gs>
          </a:gsLst>
          <a:lin ang="0" scaled="0"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</c:userShapes>
</file>

<file path=ppt/drawings/drawing57.xml><?xml version="1.0" encoding="utf-8"?>
<c:userShapes xmlns:c="http://schemas.openxmlformats.org/drawingml/2006/chart">
  <cdr:relSizeAnchor xmlns:cdr="http://schemas.openxmlformats.org/drawingml/2006/chartDrawing">
    <cdr:from>
      <cdr:x>0</cdr:x>
      <cdr:y>0.93248</cdr:y>
    </cdr:from>
    <cdr:to>
      <cdr:x>0.476</cdr:x>
      <cdr:y>0.98278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0" y="3752599"/>
          <a:ext cx="2276018" cy="2024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</a:t>
          </a:r>
          <a:r>
            <a:rPr lang="sv-SE" sz="700" baseline="0"/>
            <a:t> - Nationella diabetesregistret.</a:t>
          </a:r>
          <a:endParaRPr lang="sv-SE" sz="700"/>
        </a:p>
      </cdr:txBody>
    </cdr:sp>
  </cdr:relSizeAnchor>
  <cdr:relSizeAnchor xmlns:cdr="http://schemas.openxmlformats.org/drawingml/2006/chartDrawing">
    <cdr:from>
      <cdr:x>0.00888</cdr:x>
      <cdr:y>0.07996</cdr:y>
    </cdr:from>
    <cdr:to>
      <cdr:x>1</cdr:x>
      <cdr:y>0.1858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2460" y="321784"/>
          <a:ext cx="4739091" cy="425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>
              <a:latin typeface="Century Gothic" panose="020B0502020202020204" pitchFamily="34" charset="0"/>
            </a:rPr>
            <a:t>Andel personer med diabetes som undersökts med kvantitativ mätning av albuminutsöndring i urinen vid medicinkliniker och inom primärvården.</a:t>
          </a: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>
              <a:latin typeface="Century Gothic" panose="020B0502020202020204" pitchFamily="34" charset="0"/>
            </a:rPr>
            <a:t>Diagram C3.1 Mätning av albuminutsöndring i urinen </a:t>
          </a:r>
        </a:p>
      </cdr:txBody>
    </cdr:sp>
  </cdr:relSizeAnchor>
</c:userShapes>
</file>

<file path=ppt/drawings/drawing58.xml><?xml version="1.0" encoding="utf-8"?>
<c:userShapes xmlns:c="http://schemas.openxmlformats.org/drawingml/2006/chart">
  <cdr:relSizeAnchor xmlns:cdr="http://schemas.openxmlformats.org/drawingml/2006/chartDrawing">
    <cdr:from>
      <cdr:x>0</cdr:x>
      <cdr:y>0.93033</cdr:y>
    </cdr:from>
    <cdr:to>
      <cdr:x>0.48534</cdr:x>
      <cdr:y>0.98185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655620"/>
          <a:ext cx="2203565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 - Nationella diabetesregistret.</a:t>
          </a:r>
        </a:p>
      </cdr:txBody>
    </cdr:sp>
  </cdr:relSizeAnchor>
  <cdr:relSizeAnchor xmlns:cdr="http://schemas.openxmlformats.org/drawingml/2006/chartDrawing">
    <cdr:from>
      <cdr:x>0.0121</cdr:x>
      <cdr:y>0.04831</cdr:y>
    </cdr:from>
    <cdr:to>
      <cdr:x>0.98319</cdr:x>
      <cdr:y>0.14335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54948" y="189835"/>
          <a:ext cx="4408992" cy="373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800" b="0"/>
            <a:t>Andel personer med diabetes som har</a:t>
          </a:r>
          <a:r>
            <a:rPr lang="sv-SE" sz="800" b="0" baseline="0"/>
            <a:t> </a:t>
          </a:r>
          <a:r>
            <a:rPr lang="sv-SE" sz="800" b="0">
              <a:latin typeface="Century Gothic" panose="020B0502020202020204" pitchFamily="34" charset="0"/>
            </a:rPr>
            <a:t>undersökts </a:t>
          </a:r>
          <a:r>
            <a:rPr lang="sv-SE" sz="800" b="0" baseline="0"/>
            <a:t>med kvantitativ mätning av albuminutsöndring i urinen i primärvården, år 2013. Åldersstandardiserade värden.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C3.3 Mätning av albuminutsöndring i urinen</a:t>
          </a:r>
        </a:p>
      </cdr:txBody>
    </cdr:sp>
  </cdr:relSizeAnchor>
</c:userShapes>
</file>

<file path=ppt/drawings/drawing59.xml><?xml version="1.0" encoding="utf-8"?>
<c:userShapes xmlns:c="http://schemas.openxmlformats.org/drawingml/2006/chart">
  <cdr:relSizeAnchor xmlns:cdr="http://schemas.openxmlformats.org/drawingml/2006/chartDrawing">
    <cdr:from>
      <cdr:x>0</cdr:x>
      <cdr:y>0.93824</cdr:y>
    </cdr:from>
    <cdr:to>
      <cdr:x>0.48534</cdr:x>
      <cdr:y>0.98908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735556"/>
          <a:ext cx="2205106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</a:t>
          </a:r>
          <a:r>
            <a:rPr lang="sv-SE" sz="700" baseline="0"/>
            <a:t> - Nationella diabetesregistret.</a:t>
          </a:r>
          <a:endParaRPr lang="sv-SE" sz="700"/>
        </a:p>
      </cdr:txBody>
    </cdr:sp>
  </cdr:relSizeAnchor>
  <cdr:relSizeAnchor xmlns:cdr="http://schemas.openxmlformats.org/drawingml/2006/chartDrawing">
    <cdr:from>
      <cdr:x>0.00888</cdr:x>
      <cdr:y>0.04593</cdr:y>
    </cdr:from>
    <cdr:to>
      <cdr:x>0.97997</cdr:x>
      <cdr:y>0.18972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346" y="182880"/>
          <a:ext cx="4412074" cy="572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sv-SE" b="0"/>
            <a:t>Andel</a:t>
          </a:r>
          <a:r>
            <a:rPr lang="sv-SE" b="0" baseline="0"/>
            <a:t> personer med typ 1-diabetes vid medicinkliniker som har </a:t>
          </a:r>
          <a:r>
            <a:rPr lang="sv-SE" sz="800" b="0">
              <a:latin typeface="Century Gothic" panose="020B0502020202020204" pitchFamily="34" charset="0"/>
            </a:rPr>
            <a:t>undersökts</a:t>
          </a:r>
          <a:r>
            <a:rPr lang="sv-SE" b="0" baseline="0"/>
            <a:t> med kvantitativ mätning av albuminutsöndring i urinen, år 2013. Å</a:t>
          </a:r>
          <a:r>
            <a:rPr lang="sv-SE" sz="800" b="0" baseline="0"/>
            <a:t>ldersstandardiserade värden.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C3.5 Mätning av albuminutsöndring i urinen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0.06049</cdr:y>
    </cdr:from>
    <cdr:to>
      <cdr:x>0.97109</cdr:x>
      <cdr:y>0.16205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-2300287" y="207127"/>
          <a:ext cx="4412074" cy="347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800" b="0" i="0" baseline="0">
              <a:effectLst/>
              <a:latin typeface="+mn-lt"/>
              <a:ea typeface="+mn-ea"/>
              <a:cs typeface="+mn-cs"/>
            </a:rPr>
            <a:t>Erbjuder er diabetesmottagning stöd till fysisk aktivitet till personer med diabetes?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dirty="0"/>
            <a:t>Diagram 2.14 </a:t>
          </a:r>
          <a:r>
            <a:rPr lang="sv-SE" sz="1000" b="1" dirty="0">
              <a:effectLst/>
              <a:latin typeface="+mn-lt"/>
              <a:ea typeface="+mn-ea"/>
              <a:cs typeface="+mn-cs"/>
            </a:rPr>
            <a:t>Fysisk</a:t>
          </a:r>
          <a:r>
            <a:rPr lang="sv-SE" sz="1000" b="1" baseline="0" dirty="0">
              <a:effectLst/>
              <a:latin typeface="+mn-lt"/>
              <a:ea typeface="+mn-ea"/>
              <a:cs typeface="+mn-cs"/>
            </a:rPr>
            <a:t> aktivitet</a:t>
          </a:r>
          <a:endParaRPr lang="sv-SE" sz="800" dirty="0">
            <a:effectLst/>
          </a:endParaRPr>
        </a:p>
      </cdr:txBody>
    </cdr:sp>
  </cdr:relSizeAnchor>
  <cdr:relSizeAnchor xmlns:cdr="http://schemas.openxmlformats.org/drawingml/2006/chartDrawing">
    <cdr:from>
      <cdr:x>0</cdr:x>
      <cdr:y>0.92928</cdr:y>
    </cdr:from>
    <cdr:to>
      <cdr:x>0.48534</cdr:x>
      <cdr:y>0.98448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407786"/>
          <a:ext cx="2205106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Socialstyrelsens enkät, maj 2014.</a:t>
          </a:r>
        </a:p>
      </cdr:txBody>
    </cdr:sp>
  </cdr:relSizeAnchor>
</c:userShapes>
</file>

<file path=ppt/drawings/drawing60.xml><?xml version="1.0" encoding="utf-8"?>
<c:userShapes xmlns:c="http://schemas.openxmlformats.org/drawingml/2006/chart">
  <cdr:relSizeAnchor xmlns:cdr="http://schemas.openxmlformats.org/drawingml/2006/chartDrawing">
    <cdr:from>
      <cdr:x>0</cdr:x>
      <cdr:y>0.93666</cdr:y>
    </cdr:from>
    <cdr:to>
      <cdr:x>0.476</cdr:x>
      <cdr:y>0.99021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0" y="3515156"/>
          <a:ext cx="2161159" cy="200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 NDR - Nationella diabetesregistret.</a:t>
          </a:r>
        </a:p>
      </cdr:txBody>
    </cdr:sp>
  </cdr:relSizeAnchor>
  <cdr:relSizeAnchor xmlns:cdr="http://schemas.openxmlformats.org/drawingml/2006/chartDrawing">
    <cdr:from>
      <cdr:x>0</cdr:x>
      <cdr:y>0.86379</cdr:y>
    </cdr:from>
    <cdr:to>
      <cdr:x>0.49199</cdr:x>
      <cdr:y>0.91734</cdr:y>
    </cdr:to>
    <cdr:sp macro="" textlink="">
      <cdr:nvSpPr>
        <cdr:cNvPr id="10" name="textruta 2"/>
        <cdr:cNvSpPr txBox="1"/>
      </cdr:nvSpPr>
      <cdr:spPr>
        <a:xfrm xmlns:a="http://schemas.openxmlformats.org/drawingml/2006/main">
          <a:off x="0" y="3265126"/>
          <a:ext cx="2249378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sv-SE" sz="700"/>
        </a:p>
      </cdr:txBody>
    </cdr:sp>
  </cdr:relSizeAnchor>
  <cdr:relSizeAnchor xmlns:cdr="http://schemas.openxmlformats.org/drawingml/2006/chartDrawing">
    <cdr:from>
      <cdr:x>0.00888</cdr:x>
      <cdr:y>0.06599</cdr:y>
    </cdr:from>
    <cdr:to>
      <cdr:x>0.99583</cdr:x>
      <cdr:y>0.19025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317" y="247650"/>
          <a:ext cx="4481000" cy="466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Andel personer med diabetes som</a:t>
          </a:r>
          <a:r>
            <a:rPr lang="sv-SE" sz="800" b="0" baseline="0"/>
            <a:t> utövar fysisk aktivitet regelbundet minst 3 ggr/vecka vid medicinkliniker och i primärvården.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D1.1</a:t>
          </a:r>
          <a:r>
            <a:rPr lang="sv-SE" sz="1000" b="1" baseline="0"/>
            <a:t> Utövande av fysisk aktivitet</a:t>
          </a:r>
          <a:endParaRPr lang="sv-SE" sz="1000" b="1"/>
        </a:p>
      </cdr:txBody>
    </cdr:sp>
  </cdr:relSizeAnchor>
  <cdr:relSizeAnchor xmlns:cdr="http://schemas.openxmlformats.org/drawingml/2006/chartDrawing">
    <cdr:from>
      <cdr:x>0.93716</cdr:x>
      <cdr:y>0.73096</cdr:y>
    </cdr:from>
    <cdr:to>
      <cdr:x>1</cdr:x>
      <cdr:y>0.78554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4257446" y="2743199"/>
          <a:ext cx="285293" cy="2048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700"/>
            <a:t>År</a:t>
          </a:r>
        </a:p>
      </cdr:txBody>
    </cdr:sp>
  </cdr:relSizeAnchor>
</c:userShapes>
</file>

<file path=ppt/drawings/drawing61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0.05271</cdr:y>
    </cdr:from>
    <cdr:to>
      <cdr:x>0.97997</cdr:x>
      <cdr:y>0.15167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599" y="242888"/>
          <a:ext cx="4439824" cy="456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Andel</a:t>
          </a:r>
          <a:r>
            <a:rPr lang="sv-SE" sz="800" b="0" baseline="0"/>
            <a:t> personer med diabetes som utövar fysisk aktivitet regelbundet minst 3 ggr/vecka i primärvården, år 2013. Ålderstandardiserade värden.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</a:t>
          </a:r>
          <a:r>
            <a:rPr lang="sv-SE" sz="1000" b="1" baseline="0"/>
            <a:t> D1</a:t>
          </a:r>
          <a:r>
            <a:rPr lang="sv-SE" sz="1000" b="1"/>
            <a:t>.3 Utövande av fysisk aktivitet </a:t>
          </a:r>
        </a:p>
      </cdr:txBody>
    </cdr:sp>
  </cdr:relSizeAnchor>
  <cdr:relSizeAnchor xmlns:cdr="http://schemas.openxmlformats.org/drawingml/2006/chartDrawing">
    <cdr:from>
      <cdr:x>0</cdr:x>
      <cdr:y>0.94568</cdr:y>
    </cdr:from>
    <cdr:to>
      <cdr:x>0.48534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4357688"/>
          <a:ext cx="2218974" cy="250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 - Nationella diabetesregistret.</a:t>
          </a:r>
        </a:p>
      </cdr:txBody>
    </cdr:sp>
  </cdr:relSizeAnchor>
  <cdr:relSizeAnchor xmlns:cdr="http://schemas.openxmlformats.org/drawingml/2006/chartDrawing">
    <cdr:from>
      <cdr:x>0</cdr:x>
      <cdr:y>0.86806</cdr:y>
    </cdr:from>
    <cdr:to>
      <cdr:x>0.50133</cdr:x>
      <cdr:y>0.91199</cdr:y>
    </cdr:to>
    <cdr:sp macro="" textlink="">
      <cdr:nvSpPr>
        <cdr:cNvPr id="8" name="textruta 2"/>
        <cdr:cNvSpPr txBox="1"/>
      </cdr:nvSpPr>
      <cdr:spPr>
        <a:xfrm xmlns:a="http://schemas.openxmlformats.org/drawingml/2006/main">
          <a:off x="0" y="4000020"/>
          <a:ext cx="2292081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 </a:t>
          </a:r>
        </a:p>
      </cdr:txBody>
    </cdr:sp>
  </cdr:relSizeAnchor>
</c:userShapes>
</file>

<file path=ppt/drawings/drawing62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0.04016</cdr:y>
    </cdr:from>
    <cdr:to>
      <cdr:x>0.97997</cdr:x>
      <cdr:y>0.13079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599" y="185738"/>
          <a:ext cx="4439824" cy="419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Andel personer</a:t>
          </a:r>
          <a:r>
            <a:rPr lang="sv-SE" sz="800" b="0" baseline="0"/>
            <a:t> med typ 1-diabetes vid medicinkliniker som utövar fysisk aktivitet regelbundet minst 3 ggr/vecka, år 2013. Åldersstandardiserade värden.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</a:t>
          </a:r>
          <a:r>
            <a:rPr lang="sv-SE" sz="1000" b="1" baseline="0"/>
            <a:t>D1</a:t>
          </a:r>
          <a:r>
            <a:rPr lang="sv-SE" sz="1000" b="1"/>
            <a:t>.5 Utövande av fysisk aktivitet</a:t>
          </a:r>
        </a:p>
      </cdr:txBody>
    </cdr:sp>
  </cdr:relSizeAnchor>
  <cdr:relSizeAnchor xmlns:cdr="http://schemas.openxmlformats.org/drawingml/2006/chartDrawing">
    <cdr:from>
      <cdr:x>0</cdr:x>
      <cdr:y>0.94478</cdr:y>
    </cdr:from>
    <cdr:to>
      <cdr:x>0.48534</cdr:x>
      <cdr:y>0.99215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4338110"/>
          <a:ext cx="2203565" cy="2175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 - Nationella diabetesregistret.</a:t>
          </a:r>
        </a:p>
      </cdr:txBody>
    </cdr:sp>
  </cdr:relSizeAnchor>
</c:userShapes>
</file>

<file path=ppt/drawings/drawing63.xml><?xml version="1.0" encoding="utf-8"?>
<c:userShapes xmlns:c="http://schemas.openxmlformats.org/drawingml/2006/chart">
  <cdr:relSizeAnchor xmlns:cdr="http://schemas.openxmlformats.org/drawingml/2006/chartDrawing">
    <cdr:from>
      <cdr:x>0</cdr:x>
      <cdr:y>0.93405</cdr:y>
    </cdr:from>
    <cdr:to>
      <cdr:x>0.476</cdr:x>
      <cdr:y>0.99937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0" y="3138222"/>
          <a:ext cx="2161159" cy="219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 - Nationella diabetesregistret.</a:t>
          </a:r>
        </a:p>
      </cdr:txBody>
    </cdr:sp>
  </cdr:relSizeAnchor>
  <cdr:relSizeAnchor xmlns:cdr="http://schemas.openxmlformats.org/drawingml/2006/chartDrawing">
    <cdr:from>
      <cdr:x>0.00888</cdr:x>
      <cdr:y>0.06192</cdr:y>
    </cdr:from>
    <cdr:to>
      <cdr:x>0.97997</cdr:x>
      <cdr:y>0.14436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317" y="208038"/>
          <a:ext cx="4408992" cy="276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Andelen</a:t>
          </a:r>
          <a:r>
            <a:rPr lang="sv-SE" sz="800" b="0" baseline="0"/>
            <a:t> icke-rökare, personer  med diabetes vid medicinkliniker och i primärvården. 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baseline="0"/>
            <a:t>Diagram D2</a:t>
          </a:r>
          <a:r>
            <a:rPr lang="sv-SE" sz="1000" b="1"/>
            <a:t>.1 Icke-rökare bland personer</a:t>
          </a:r>
          <a:r>
            <a:rPr lang="sv-SE" sz="1000" b="1" baseline="0"/>
            <a:t> med diabetes</a:t>
          </a:r>
          <a:endParaRPr lang="sv-SE" sz="1000" b="1"/>
        </a:p>
      </cdr:txBody>
    </cdr:sp>
  </cdr:relSizeAnchor>
  <cdr:relSizeAnchor xmlns:cdr="http://schemas.openxmlformats.org/drawingml/2006/chartDrawing">
    <cdr:from>
      <cdr:x>0.93301</cdr:x>
      <cdr:y>0.7407</cdr:y>
    </cdr:from>
    <cdr:to>
      <cdr:x>0.99908</cdr:x>
      <cdr:y>0.80741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4235501" y="2355493"/>
          <a:ext cx="299923" cy="212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700"/>
            <a:t>År</a:t>
          </a:r>
        </a:p>
      </cdr:txBody>
    </cdr:sp>
  </cdr:relSizeAnchor>
</c:userShapes>
</file>

<file path=ppt/drawings/drawing64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0.04801</cdr:y>
    </cdr:from>
    <cdr:to>
      <cdr:x>0.97997</cdr:x>
      <cdr:y>0.15775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261" y="171028"/>
          <a:ext cx="4402825" cy="390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800" b="0">
              <a:effectLst/>
              <a:latin typeface="+mn-lt"/>
              <a:ea typeface="+mn-ea"/>
              <a:cs typeface="+mn-cs"/>
            </a:rPr>
            <a:t>Andel icke-rökare</a:t>
          </a:r>
          <a:r>
            <a:rPr lang="sv-SE" sz="800" b="0" baseline="0">
              <a:effectLst/>
              <a:latin typeface="+mn-lt"/>
              <a:ea typeface="+mn-ea"/>
              <a:cs typeface="+mn-cs"/>
            </a:rPr>
            <a:t>, personer med diabetes i primärvården, år 2013. </a:t>
          </a:r>
          <a:r>
            <a:rPr lang="sv-SE" sz="800" b="0" baseline="0"/>
            <a:t>Åldersstandardiserade värden.</a:t>
          </a:r>
          <a:endParaRPr lang="sv-SE" sz="800" b="0"/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v-SE" sz="800" b="0">
            <a:effectLst/>
          </a:endParaRPr>
        </a:p>
        <a:p xmlns:a="http://schemas.openxmlformats.org/drawingml/2006/main"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0.05868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666" y="0"/>
          <a:ext cx="4543334" cy="261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D2.3 Icke-rökare bland personer med diabetes</a:t>
          </a:r>
        </a:p>
      </cdr:txBody>
    </cdr:sp>
  </cdr:relSizeAnchor>
  <cdr:relSizeAnchor xmlns:cdr="http://schemas.openxmlformats.org/drawingml/2006/chartDrawing">
    <cdr:from>
      <cdr:x>0</cdr:x>
      <cdr:y>0.94418</cdr:y>
    </cdr:from>
    <cdr:to>
      <cdr:x>0.48534</cdr:x>
      <cdr:y>0.98923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4214813"/>
          <a:ext cx="2218974" cy="201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 - Nationella diabetesregistret.</a:t>
          </a:r>
        </a:p>
      </cdr:txBody>
    </cdr:sp>
  </cdr:relSizeAnchor>
</c:userShapes>
</file>

<file path=ppt/drawings/drawing65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0.04801</cdr:y>
    </cdr:from>
    <cdr:to>
      <cdr:x>0.97997</cdr:x>
      <cdr:y>0.15942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312" y="183588"/>
          <a:ext cx="4408375" cy="426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800" b="0">
              <a:effectLst/>
              <a:latin typeface="+mn-lt"/>
              <a:ea typeface="+mn-ea"/>
              <a:cs typeface="+mn-cs"/>
            </a:rPr>
            <a:t>Andel icke-rökare</a:t>
          </a:r>
          <a:r>
            <a:rPr lang="sv-SE" sz="800" b="0" baseline="0">
              <a:effectLst/>
              <a:latin typeface="+mn-lt"/>
              <a:ea typeface="+mn-ea"/>
              <a:cs typeface="+mn-cs"/>
            </a:rPr>
            <a:t>, personer med typ 1-diabetes vid medicinkliniker, år 2013. Åldersstandardiserade värden.</a:t>
          </a:r>
          <a:endParaRPr lang="sv-SE" sz="800" b="0">
            <a:effectLst/>
          </a:endParaRPr>
        </a:p>
        <a:p xmlns:a="http://schemas.openxmlformats.org/drawingml/2006/main"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0.05868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666" y="0"/>
          <a:ext cx="4543334" cy="261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D2.5 Icke-rökare bland personer med diabetes</a:t>
          </a:r>
        </a:p>
      </cdr:txBody>
    </cdr:sp>
  </cdr:relSizeAnchor>
  <cdr:relSizeAnchor xmlns:cdr="http://schemas.openxmlformats.org/drawingml/2006/chartDrawing">
    <cdr:from>
      <cdr:x>0</cdr:x>
      <cdr:y>0.94418</cdr:y>
    </cdr:from>
    <cdr:to>
      <cdr:x>0.48534</cdr:x>
      <cdr:y>0.98923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4214813"/>
          <a:ext cx="2218974" cy="201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NDR - Nationella diabetesregistret.</a:t>
          </a:r>
        </a:p>
      </cdr:txBody>
    </cdr:sp>
  </cdr:relSizeAnchor>
</c:userShapes>
</file>

<file path=ppt/drawings/drawing6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0.99986</cdr:x>
      <cdr:y>0.06904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0" y="0"/>
          <a:ext cx="4668508" cy="288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000" b="1" dirty="0">
              <a:effectLst/>
              <a:latin typeface="+mn-lt"/>
              <a:ea typeface="+mn-ea"/>
              <a:cs typeface="+mn-cs"/>
            </a:rPr>
            <a:t>Diagram </a:t>
          </a:r>
          <a:r>
            <a:rPr lang="sv-SE" sz="1000" b="1" dirty="0" smtClean="0">
              <a:effectLst/>
              <a:latin typeface="+mn-lt"/>
              <a:ea typeface="+mn-ea"/>
              <a:cs typeface="+mn-cs"/>
            </a:rPr>
            <a:t>D2.10 </a:t>
          </a:r>
          <a:r>
            <a:rPr lang="sv-SE" sz="1000" b="1" dirty="0">
              <a:effectLst/>
              <a:latin typeface="+mn-lt"/>
              <a:ea typeface="+mn-ea"/>
              <a:cs typeface="+mn-cs"/>
            </a:rPr>
            <a:t>Icke-rökare bland personer med typ 1-diabetes</a:t>
          </a:r>
          <a:endParaRPr lang="sv-SE" sz="10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endParaRPr lang="sv-SE" sz="800" b="1" dirty="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0.94672</cdr:y>
    </cdr:from>
    <cdr:to>
      <cdr:x>1</cdr:x>
      <cdr:y>0.98915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0" y="3764520"/>
          <a:ext cx="4537075" cy="168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t>Källa:</a:t>
          </a:r>
          <a:r>
            <a:rPr lang="sv-SE" sz="700" b="0" i="0" u="none" strike="noStrike" baseline="0">
              <a:solidFill>
                <a:srgbClr val="000000"/>
              </a:solidFill>
              <a:latin typeface="Century Gothic" pitchFamily="34" charset="0"/>
            </a:rPr>
            <a:t> NDR - Nationella diabetesregistret.</a:t>
          </a:r>
          <a:endParaRPr lang="sv-SE" sz="700" i="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0.15771</cdr:x>
      <cdr:y>0.15608</cdr:y>
    </cdr:from>
    <cdr:to>
      <cdr:x>0.21258</cdr:x>
      <cdr:y>0.18228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739002" y="652486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18000" rtlCol="0" anchor="ctr"/>
        <a:lstStyle xmlns:a="http://schemas.openxmlformats.org/drawingml/2006/main"/>
        <a:p xmlns:a="http://schemas.openxmlformats.org/drawingml/2006/main">
          <a:pPr algn="r"/>
          <a:fld id="{1C873F01-BF77-46DB-96AE-9AD19CFB11A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0.15781</cdr:x>
      <cdr:y>0.18698</cdr:y>
    </cdr:from>
    <cdr:to>
      <cdr:x>0.21268</cdr:x>
      <cdr:y>0.21318</cdr:y>
    </cdr:to>
    <cdr:sp macro="" textlink="">
      <cdr:nvSpPr>
        <cdr:cNvPr id="8" name="textruta 1"/>
        <cdr:cNvSpPr txBox="1"/>
      </cdr:nvSpPr>
      <cdr:spPr>
        <a:xfrm xmlns:a="http://schemas.openxmlformats.org/drawingml/2006/main">
          <a:off x="739470" y="781662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FC66715-FA85-4E36-BB15-18A7F627120B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0.21802</cdr:y>
    </cdr:from>
    <cdr:to>
      <cdr:x>0.21248</cdr:x>
      <cdr:y>0.24422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738533" y="911424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2986A64-1614-4605-A2F9-1649665599C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0.24824</cdr:y>
    </cdr:from>
    <cdr:to>
      <cdr:x>0.21197</cdr:x>
      <cdr:y>0.27444</cdr:y>
    </cdr:to>
    <cdr:sp macro="" textlink="">
      <cdr:nvSpPr>
        <cdr:cNvPr id="10" name="textruta 1"/>
        <cdr:cNvSpPr txBox="1"/>
      </cdr:nvSpPr>
      <cdr:spPr>
        <a:xfrm xmlns:a="http://schemas.openxmlformats.org/drawingml/2006/main">
          <a:off x="736143" y="1037757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B5DF2CF-2C96-4518-8F3A-15BADCD4205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0.27903</cdr:y>
    </cdr:from>
    <cdr:to>
      <cdr:x>0.21197</cdr:x>
      <cdr:y>0.30523</cdr:y>
    </cdr:to>
    <cdr:sp macro="" textlink="">
      <cdr:nvSpPr>
        <cdr:cNvPr id="11" name="textruta 1"/>
        <cdr:cNvSpPr txBox="1"/>
      </cdr:nvSpPr>
      <cdr:spPr>
        <a:xfrm xmlns:a="http://schemas.openxmlformats.org/drawingml/2006/main">
          <a:off x="736143" y="1166474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2A6C8CD-DE5B-40CD-A3AC-4D38C7F88FC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0.30925</cdr:y>
    </cdr:from>
    <cdr:to>
      <cdr:x>0.21248</cdr:x>
      <cdr:y>0.33546</cdr:y>
    </cdr:to>
    <cdr:sp macro="" textlink="">
      <cdr:nvSpPr>
        <cdr:cNvPr id="12" name="textruta 1"/>
        <cdr:cNvSpPr txBox="1"/>
      </cdr:nvSpPr>
      <cdr:spPr>
        <a:xfrm xmlns:a="http://schemas.openxmlformats.org/drawingml/2006/main">
          <a:off x="738533" y="1292807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8AAA321E-057E-4939-8B43-86B3CE43E4C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90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0.15738</cdr:x>
      <cdr:y>0.3396</cdr:y>
    </cdr:from>
    <cdr:to>
      <cdr:x>0.21225</cdr:x>
      <cdr:y>0.36581</cdr:y>
    </cdr:to>
    <cdr:sp macro="" textlink="">
      <cdr:nvSpPr>
        <cdr:cNvPr id="13" name="textruta 1"/>
        <cdr:cNvSpPr txBox="1"/>
      </cdr:nvSpPr>
      <cdr:spPr>
        <a:xfrm xmlns:a="http://schemas.openxmlformats.org/drawingml/2006/main">
          <a:off x="737455" y="1419684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874E42C-DD76-4AF8-87F1-C98CE1053BA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0.37026</cdr:y>
    </cdr:from>
    <cdr:to>
      <cdr:x>0.21248</cdr:x>
      <cdr:y>0.39647</cdr:y>
    </cdr:to>
    <cdr:sp macro="" textlink="">
      <cdr:nvSpPr>
        <cdr:cNvPr id="14" name="textruta 1"/>
        <cdr:cNvSpPr txBox="1"/>
      </cdr:nvSpPr>
      <cdr:spPr>
        <a:xfrm xmlns:a="http://schemas.openxmlformats.org/drawingml/2006/main">
          <a:off x="738533" y="1547857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BCE3290-31CA-40B6-94D2-9E4D9269167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0.40163</cdr:y>
    </cdr:from>
    <cdr:to>
      <cdr:x>0.21248</cdr:x>
      <cdr:y>0.42783</cdr:y>
    </cdr:to>
    <cdr:sp macro="" textlink="">
      <cdr:nvSpPr>
        <cdr:cNvPr id="15" name="textruta 1"/>
        <cdr:cNvSpPr txBox="1"/>
      </cdr:nvSpPr>
      <cdr:spPr>
        <a:xfrm xmlns:a="http://schemas.openxmlformats.org/drawingml/2006/main">
          <a:off x="738533" y="1678998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5641242-09E3-4989-82BF-E5EDAA4F276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0.43185</cdr:y>
    </cdr:from>
    <cdr:to>
      <cdr:x>0.21197</cdr:x>
      <cdr:y>0.45805</cdr:y>
    </cdr:to>
    <cdr:sp macro="" textlink="">
      <cdr:nvSpPr>
        <cdr:cNvPr id="16" name="textruta 1"/>
        <cdr:cNvSpPr txBox="1"/>
      </cdr:nvSpPr>
      <cdr:spPr>
        <a:xfrm xmlns:a="http://schemas.openxmlformats.org/drawingml/2006/main">
          <a:off x="736143" y="1805332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E3FD726-DE97-4CB7-8816-F896D94AB9F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0.46264</cdr:y>
    </cdr:from>
    <cdr:to>
      <cdr:x>0.21146</cdr:x>
      <cdr:y>0.48885</cdr:y>
    </cdr:to>
    <cdr:sp macro="" textlink="">
      <cdr:nvSpPr>
        <cdr:cNvPr id="17" name="textruta 1"/>
        <cdr:cNvSpPr txBox="1"/>
      </cdr:nvSpPr>
      <cdr:spPr>
        <a:xfrm xmlns:a="http://schemas.openxmlformats.org/drawingml/2006/main">
          <a:off x="733754" y="1934048"/>
          <a:ext cx="257104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7368452-A6CA-413B-B126-794C71ED0C2D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0.49229</cdr:y>
    </cdr:from>
    <cdr:to>
      <cdr:x>0.21197</cdr:x>
      <cdr:y>0.5185</cdr:y>
    </cdr:to>
    <cdr:sp macro="" textlink="">
      <cdr:nvSpPr>
        <cdr:cNvPr id="18" name="textruta 1"/>
        <cdr:cNvSpPr txBox="1"/>
      </cdr:nvSpPr>
      <cdr:spPr>
        <a:xfrm xmlns:a="http://schemas.openxmlformats.org/drawingml/2006/main">
          <a:off x="736143" y="2057999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E231781-974C-490B-A6BD-29FD0158B418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0.52308</cdr:y>
    </cdr:from>
    <cdr:to>
      <cdr:x>0.21146</cdr:x>
      <cdr:y>0.54929</cdr:y>
    </cdr:to>
    <cdr:sp macro="" textlink="">
      <cdr:nvSpPr>
        <cdr:cNvPr id="19" name="textruta 1"/>
        <cdr:cNvSpPr txBox="1"/>
      </cdr:nvSpPr>
      <cdr:spPr>
        <a:xfrm xmlns:a="http://schemas.openxmlformats.org/drawingml/2006/main">
          <a:off x="733754" y="2186715"/>
          <a:ext cx="257104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891D213-931D-4B2E-838C-8413203C65A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0.55331</cdr:y>
    </cdr:from>
    <cdr:to>
      <cdr:x>0.21146</cdr:x>
      <cdr:y>0.57951</cdr:y>
    </cdr:to>
    <cdr:sp macro="" textlink="">
      <cdr:nvSpPr>
        <cdr:cNvPr id="20" name="textruta 1"/>
        <cdr:cNvSpPr txBox="1"/>
      </cdr:nvSpPr>
      <cdr:spPr>
        <a:xfrm xmlns:a="http://schemas.openxmlformats.org/drawingml/2006/main">
          <a:off x="733754" y="2313090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227C71E-6B35-4979-ACF2-1BFF057F0B7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0.58524</cdr:y>
    </cdr:from>
    <cdr:to>
      <cdr:x>0.21146</cdr:x>
      <cdr:y>0.61144</cdr:y>
    </cdr:to>
    <cdr:sp macro="" textlink="">
      <cdr:nvSpPr>
        <cdr:cNvPr id="21" name="textruta 1"/>
        <cdr:cNvSpPr txBox="1"/>
      </cdr:nvSpPr>
      <cdr:spPr>
        <a:xfrm xmlns:a="http://schemas.openxmlformats.org/drawingml/2006/main">
          <a:off x="733754" y="2446572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AEE0EDF-DF06-4E3A-895B-09DBA1D1CF9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0.61546</cdr:y>
    </cdr:from>
    <cdr:to>
      <cdr:x>0.21197</cdr:x>
      <cdr:y>0.64167</cdr:y>
    </cdr:to>
    <cdr:sp macro="" textlink="">
      <cdr:nvSpPr>
        <cdr:cNvPr id="22" name="textruta 1"/>
        <cdr:cNvSpPr txBox="1"/>
      </cdr:nvSpPr>
      <cdr:spPr>
        <a:xfrm xmlns:a="http://schemas.openxmlformats.org/drawingml/2006/main">
          <a:off x="736143" y="2572906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C41C978-50D0-4B97-89E1-1A212D46D69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0.15739</cdr:x>
      <cdr:y>0.64689</cdr:y>
    </cdr:from>
    <cdr:to>
      <cdr:x>0.21232</cdr:x>
      <cdr:y>0.67309</cdr:y>
    </cdr:to>
    <cdr:sp macro="" textlink="">
      <cdr:nvSpPr>
        <cdr:cNvPr id="23" name="textruta 1"/>
        <cdr:cNvSpPr txBox="1"/>
      </cdr:nvSpPr>
      <cdr:spPr>
        <a:xfrm xmlns:a="http://schemas.openxmlformats.org/drawingml/2006/main">
          <a:off x="737502" y="2704298"/>
          <a:ext cx="257386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A61C73D-2012-4F5E-AD14-D38CDD7F534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0.15806</cdr:x>
      <cdr:y>0.67765</cdr:y>
    </cdr:from>
    <cdr:to>
      <cdr:x>0.21284</cdr:x>
      <cdr:y>0.70385</cdr:y>
    </cdr:to>
    <cdr:sp macro="" textlink="">
      <cdr:nvSpPr>
        <cdr:cNvPr id="24" name="textruta 1"/>
        <cdr:cNvSpPr txBox="1"/>
      </cdr:nvSpPr>
      <cdr:spPr>
        <a:xfrm xmlns:a="http://schemas.openxmlformats.org/drawingml/2006/main">
          <a:off x="740642" y="2832889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27CCC2E-E5FA-438E-941D-4EED4438127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0.70784</cdr:y>
    </cdr:from>
    <cdr:to>
      <cdr:x>0.21224</cdr:x>
      <cdr:y>0.73404</cdr:y>
    </cdr:to>
    <cdr:sp macro="" textlink="">
      <cdr:nvSpPr>
        <cdr:cNvPr id="25" name="textruta 1"/>
        <cdr:cNvSpPr txBox="1"/>
      </cdr:nvSpPr>
      <cdr:spPr>
        <a:xfrm xmlns:a="http://schemas.openxmlformats.org/drawingml/2006/main">
          <a:off x="737830" y="2959097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70813B2-467A-408D-9AFD-9553CE7D62D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0.15806</cdr:x>
      <cdr:y>0.7387</cdr:y>
    </cdr:from>
    <cdr:to>
      <cdr:x>0.21284</cdr:x>
      <cdr:y>0.7649</cdr:y>
    </cdr:to>
    <cdr:sp macro="" textlink="">
      <cdr:nvSpPr>
        <cdr:cNvPr id="26" name="textruta 1"/>
        <cdr:cNvSpPr txBox="1"/>
      </cdr:nvSpPr>
      <cdr:spPr>
        <a:xfrm xmlns:a="http://schemas.openxmlformats.org/drawingml/2006/main">
          <a:off x="740642" y="3088106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D96AF54-0B9F-4172-A9B1-9FE94872EAD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0.77023</cdr:y>
    </cdr:from>
    <cdr:to>
      <cdr:x>0.21224</cdr:x>
      <cdr:y>0.79643</cdr:y>
    </cdr:to>
    <cdr:sp macro="" textlink="">
      <cdr:nvSpPr>
        <cdr:cNvPr id="27" name="textruta 1"/>
        <cdr:cNvSpPr txBox="1"/>
      </cdr:nvSpPr>
      <cdr:spPr>
        <a:xfrm xmlns:a="http://schemas.openxmlformats.org/drawingml/2006/main">
          <a:off x="737830" y="3219916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E80FED8-DAD6-4441-84BC-9CFDF790E74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0.80041</cdr:y>
    </cdr:from>
    <cdr:to>
      <cdr:x>0.21224</cdr:x>
      <cdr:y>0.82662</cdr:y>
    </cdr:to>
    <cdr:sp macro="" textlink="">
      <cdr:nvSpPr>
        <cdr:cNvPr id="28" name="textruta 1"/>
        <cdr:cNvSpPr txBox="1"/>
      </cdr:nvSpPr>
      <cdr:spPr>
        <a:xfrm xmlns:a="http://schemas.openxmlformats.org/drawingml/2006/main">
          <a:off x="737830" y="3346082"/>
          <a:ext cx="256683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093946F-7C2F-4676-8849-2AD880744835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0.46148</cdr:x>
      <cdr:y>0.89704</cdr:y>
    </cdr:from>
    <cdr:to>
      <cdr:x>1</cdr:x>
      <cdr:y>0.92879</cdr:y>
    </cdr:to>
    <cdr:sp macro="" textlink="">
      <cdr:nvSpPr>
        <cdr:cNvPr id="31" name="textruta 4"/>
        <cdr:cNvSpPr txBox="1"/>
      </cdr:nvSpPr>
      <cdr:spPr>
        <a:xfrm xmlns:a="http://schemas.openxmlformats.org/drawingml/2006/main">
          <a:off x="2094944" y="3750057"/>
          <a:ext cx="2444656" cy="132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2DF564D-2D20-4091-8DF4-A848994D773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Socialstyrelsens målnivå: ≥ 95 %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0.92507</cdr:x>
      <cdr:y>0.15598</cdr:y>
    </cdr:from>
    <cdr:to>
      <cdr:x>0.99282</cdr:x>
      <cdr:y>0.18314</cdr:y>
    </cdr:to>
    <cdr:sp macro="" textlink="">
      <cdr:nvSpPr>
        <cdr:cNvPr id="37" name="textruta 1"/>
        <cdr:cNvSpPr txBox="1"/>
      </cdr:nvSpPr>
      <cdr:spPr>
        <a:xfrm xmlns:a="http://schemas.openxmlformats.org/drawingml/2006/main">
          <a:off x="4313201" y="650805"/>
          <a:ext cx="315889" cy="113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CB5FF452-A3FD-4AC5-AEEC-58F44B18F5EF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0.18551</cdr:y>
    </cdr:from>
    <cdr:to>
      <cdr:x>0.99246</cdr:x>
      <cdr:y>0.21268</cdr:y>
    </cdr:to>
    <cdr:sp macro="" textlink="">
      <cdr:nvSpPr>
        <cdr:cNvPr id="40" name="textruta 1"/>
        <cdr:cNvSpPr txBox="1"/>
      </cdr:nvSpPr>
      <cdr:spPr>
        <a:xfrm xmlns:a="http://schemas.openxmlformats.org/drawingml/2006/main">
          <a:off x="4313237" y="775381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54C3166B-37A3-4758-81D5-0964BFCF667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0.21563</cdr:y>
    </cdr:from>
    <cdr:to>
      <cdr:x>0.99246</cdr:x>
      <cdr:y>0.24279</cdr:y>
    </cdr:to>
    <cdr:sp macro="" textlink="">
      <cdr:nvSpPr>
        <cdr:cNvPr id="41" name="textruta 1"/>
        <cdr:cNvSpPr txBox="1"/>
      </cdr:nvSpPr>
      <cdr:spPr>
        <a:xfrm xmlns:a="http://schemas.openxmlformats.org/drawingml/2006/main">
          <a:off x="4313237" y="90124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4A2F787-F57E-489B-AF35-86A9F5A9B56B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0.24656</cdr:y>
    </cdr:from>
    <cdr:to>
      <cdr:x>0.99246</cdr:x>
      <cdr:y>0.27372</cdr:y>
    </cdr:to>
    <cdr:sp macro="" textlink="">
      <cdr:nvSpPr>
        <cdr:cNvPr id="42" name="textruta 1"/>
        <cdr:cNvSpPr txBox="1"/>
      </cdr:nvSpPr>
      <cdr:spPr>
        <a:xfrm xmlns:a="http://schemas.openxmlformats.org/drawingml/2006/main">
          <a:off x="4313238" y="1030514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01FC7531-8D53-43AE-92E6-082E5A08A02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0.27748</cdr:y>
    </cdr:from>
    <cdr:to>
      <cdr:x>0.99246</cdr:x>
      <cdr:y>0.30465</cdr:y>
    </cdr:to>
    <cdr:sp macro="" textlink="">
      <cdr:nvSpPr>
        <cdr:cNvPr id="43" name="textruta 1"/>
        <cdr:cNvSpPr txBox="1"/>
      </cdr:nvSpPr>
      <cdr:spPr>
        <a:xfrm xmlns:a="http://schemas.openxmlformats.org/drawingml/2006/main">
          <a:off x="4313237" y="11597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6721C160-66DF-42BE-A3A6-ECD903AA253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304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0.3076</cdr:y>
    </cdr:from>
    <cdr:to>
      <cdr:x>0.99246</cdr:x>
      <cdr:y>0.33476</cdr:y>
    </cdr:to>
    <cdr:sp macro="" textlink="">
      <cdr:nvSpPr>
        <cdr:cNvPr id="44" name="textruta 1"/>
        <cdr:cNvSpPr txBox="1"/>
      </cdr:nvSpPr>
      <cdr:spPr>
        <a:xfrm xmlns:a="http://schemas.openxmlformats.org/drawingml/2006/main">
          <a:off x="4313237" y="128564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7F600E27-7CB2-4CE5-9E87-0D40B2B1047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54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0.33934</cdr:y>
    </cdr:from>
    <cdr:to>
      <cdr:x>0.99246</cdr:x>
      <cdr:y>0.3665</cdr:y>
    </cdr:to>
    <cdr:sp macro="" textlink="">
      <cdr:nvSpPr>
        <cdr:cNvPr id="45" name="textruta 1"/>
        <cdr:cNvSpPr txBox="1"/>
      </cdr:nvSpPr>
      <cdr:spPr>
        <a:xfrm xmlns:a="http://schemas.openxmlformats.org/drawingml/2006/main">
          <a:off x="4313237" y="141831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463B86E-59F7-48B2-94F3-55FCBF54951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51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0.37001</cdr:y>
    </cdr:from>
    <cdr:to>
      <cdr:x>0.99216</cdr:x>
      <cdr:y>0.39718</cdr:y>
    </cdr:to>
    <cdr:sp macro="" textlink="">
      <cdr:nvSpPr>
        <cdr:cNvPr id="46" name="textruta 1"/>
        <cdr:cNvSpPr txBox="1"/>
      </cdr:nvSpPr>
      <cdr:spPr>
        <a:xfrm xmlns:a="http://schemas.openxmlformats.org/drawingml/2006/main">
          <a:off x="4313959" y="154593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6D90EDB8-65C3-494B-ABDB-7E92CA57D6D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0.40041</cdr:y>
    </cdr:from>
    <cdr:to>
      <cdr:x>0.99216</cdr:x>
      <cdr:y>0.42758</cdr:y>
    </cdr:to>
    <cdr:sp macro="" textlink="">
      <cdr:nvSpPr>
        <cdr:cNvPr id="47" name="textruta 1"/>
        <cdr:cNvSpPr txBox="1"/>
      </cdr:nvSpPr>
      <cdr:spPr>
        <a:xfrm xmlns:a="http://schemas.openxmlformats.org/drawingml/2006/main">
          <a:off x="4313959" y="167293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830513E2-4219-44A0-AE42-CB44AF9D63E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53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0.43149</cdr:y>
    </cdr:from>
    <cdr:to>
      <cdr:x>0.99216</cdr:x>
      <cdr:y>0.45867</cdr:y>
    </cdr:to>
    <cdr:sp macro="" textlink="">
      <cdr:nvSpPr>
        <cdr:cNvPr id="48" name="textruta 1"/>
        <cdr:cNvSpPr txBox="1"/>
      </cdr:nvSpPr>
      <cdr:spPr>
        <a:xfrm xmlns:a="http://schemas.openxmlformats.org/drawingml/2006/main">
          <a:off x="4313959" y="1802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C58CD11-7DA0-49CB-AF2A-6320B67653F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87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0.46189</cdr:y>
    </cdr:from>
    <cdr:to>
      <cdr:x>0.99216</cdr:x>
      <cdr:y>0.48906</cdr:y>
    </cdr:to>
    <cdr:sp macro="" textlink="">
      <cdr:nvSpPr>
        <cdr:cNvPr id="49" name="textruta 1"/>
        <cdr:cNvSpPr txBox="1"/>
      </cdr:nvSpPr>
      <cdr:spPr>
        <a:xfrm xmlns:a="http://schemas.openxmlformats.org/drawingml/2006/main">
          <a:off x="4313959" y="1929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A1B8667-9D52-43EA-BA0E-6EFB199C64A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2287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0.49229</cdr:y>
    </cdr:from>
    <cdr:to>
      <cdr:x>0.99216</cdr:x>
      <cdr:y>0.51946</cdr:y>
    </cdr:to>
    <cdr:sp macro="" textlink="">
      <cdr:nvSpPr>
        <cdr:cNvPr id="50" name="textruta 1"/>
        <cdr:cNvSpPr txBox="1"/>
      </cdr:nvSpPr>
      <cdr:spPr>
        <a:xfrm xmlns:a="http://schemas.openxmlformats.org/drawingml/2006/main">
          <a:off x="4313959" y="2056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86CFEF6-3749-4FCB-8898-40986A617F3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131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0.52338</cdr:y>
    </cdr:from>
    <cdr:to>
      <cdr:x>0.99216</cdr:x>
      <cdr:y>0.55055</cdr:y>
    </cdr:to>
    <cdr:sp macro="" textlink="">
      <cdr:nvSpPr>
        <cdr:cNvPr id="51" name="textruta 1"/>
        <cdr:cNvSpPr txBox="1"/>
      </cdr:nvSpPr>
      <cdr:spPr>
        <a:xfrm xmlns:a="http://schemas.openxmlformats.org/drawingml/2006/main">
          <a:off x="4313959" y="2186710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7283441E-7A7D-45F5-9555-6820E22AB21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76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0.55377</cdr:y>
    </cdr:from>
    <cdr:to>
      <cdr:x>0.99216</cdr:x>
      <cdr:y>0.58094</cdr:y>
    </cdr:to>
    <cdr:sp macro="" textlink="">
      <cdr:nvSpPr>
        <cdr:cNvPr id="52" name="textruta 1"/>
        <cdr:cNvSpPr txBox="1"/>
      </cdr:nvSpPr>
      <cdr:spPr>
        <a:xfrm xmlns:a="http://schemas.openxmlformats.org/drawingml/2006/main">
          <a:off x="4313959" y="231370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30815CA-C37B-4DCE-91E3-A5226F1FE8D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51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0.58417</cdr:y>
    </cdr:from>
    <cdr:to>
      <cdr:x>0.99216</cdr:x>
      <cdr:y>0.61134</cdr:y>
    </cdr:to>
    <cdr:sp macro="" textlink="">
      <cdr:nvSpPr>
        <cdr:cNvPr id="53" name="textruta 1"/>
        <cdr:cNvSpPr txBox="1"/>
      </cdr:nvSpPr>
      <cdr:spPr>
        <a:xfrm xmlns:a="http://schemas.openxmlformats.org/drawingml/2006/main">
          <a:off x="4313959" y="244070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E6E16DC-B841-45D7-94BE-08687DEB7BF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87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0.61526</cdr:y>
    </cdr:from>
    <cdr:to>
      <cdr:x>0.99216</cdr:x>
      <cdr:y>0.64243</cdr:y>
    </cdr:to>
    <cdr:sp macro="" textlink="">
      <cdr:nvSpPr>
        <cdr:cNvPr id="54" name="textruta 1"/>
        <cdr:cNvSpPr txBox="1"/>
      </cdr:nvSpPr>
      <cdr:spPr>
        <a:xfrm xmlns:a="http://schemas.openxmlformats.org/drawingml/2006/main">
          <a:off x="4313959" y="2570596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8C8B4548-E05C-4B8D-AA63-5180B72BC438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107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0.64565</cdr:y>
    </cdr:from>
    <cdr:to>
      <cdr:x>0.99216</cdr:x>
      <cdr:y>0.67282</cdr:y>
    </cdr:to>
    <cdr:sp macro="" textlink="">
      <cdr:nvSpPr>
        <cdr:cNvPr id="55" name="textruta 1"/>
        <cdr:cNvSpPr txBox="1"/>
      </cdr:nvSpPr>
      <cdr:spPr>
        <a:xfrm xmlns:a="http://schemas.openxmlformats.org/drawingml/2006/main">
          <a:off x="4313959" y="2697595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662E1A2-E0E8-4C20-B549-CD9B699E3E2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317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0.67674</cdr:y>
    </cdr:from>
    <cdr:to>
      <cdr:x>0.99216</cdr:x>
      <cdr:y>0.70391</cdr:y>
    </cdr:to>
    <cdr:sp macro="" textlink="">
      <cdr:nvSpPr>
        <cdr:cNvPr id="56" name="textruta 1"/>
        <cdr:cNvSpPr txBox="1"/>
      </cdr:nvSpPr>
      <cdr:spPr>
        <a:xfrm xmlns:a="http://schemas.openxmlformats.org/drawingml/2006/main">
          <a:off x="4313959" y="2827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26263D7-CEE5-4882-ACF0-688818418ADF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71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0.70714</cdr:y>
    </cdr:from>
    <cdr:to>
      <cdr:x>0.99216</cdr:x>
      <cdr:y>0.73431</cdr:y>
    </cdr:to>
    <cdr:sp macro="" textlink="">
      <cdr:nvSpPr>
        <cdr:cNvPr id="57" name="textruta 1"/>
        <cdr:cNvSpPr txBox="1"/>
      </cdr:nvSpPr>
      <cdr:spPr>
        <a:xfrm xmlns:a="http://schemas.openxmlformats.org/drawingml/2006/main">
          <a:off x="4313959" y="2954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4C719747-5305-4EA0-A060-731019FD234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505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0.73753</cdr:y>
    </cdr:from>
    <cdr:to>
      <cdr:x>0.99216</cdr:x>
      <cdr:y>0.7647</cdr:y>
    </cdr:to>
    <cdr:sp macro="" textlink="">
      <cdr:nvSpPr>
        <cdr:cNvPr id="58" name="textruta 1"/>
        <cdr:cNvSpPr txBox="1"/>
      </cdr:nvSpPr>
      <cdr:spPr>
        <a:xfrm xmlns:a="http://schemas.openxmlformats.org/drawingml/2006/main">
          <a:off x="4313959" y="3081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35DD628-7CE8-4205-B6E9-606F4A88076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69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0.76862</cdr:y>
    </cdr:from>
    <cdr:to>
      <cdr:x>0.99216</cdr:x>
      <cdr:y>0.79579</cdr:y>
    </cdr:to>
    <cdr:sp macro="" textlink="">
      <cdr:nvSpPr>
        <cdr:cNvPr id="59" name="textruta 1"/>
        <cdr:cNvSpPr txBox="1"/>
      </cdr:nvSpPr>
      <cdr:spPr>
        <a:xfrm xmlns:a="http://schemas.openxmlformats.org/drawingml/2006/main">
          <a:off x="4313959" y="321136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03D3B2B6-B23C-4FE3-A215-0C204429AEC1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0.79902</cdr:y>
    </cdr:from>
    <cdr:to>
      <cdr:x>0.99216</cdr:x>
      <cdr:y>0.82619</cdr:y>
    </cdr:to>
    <cdr:sp macro="" textlink="">
      <cdr:nvSpPr>
        <cdr:cNvPr id="60" name="textruta 1"/>
        <cdr:cNvSpPr txBox="1"/>
      </cdr:nvSpPr>
      <cdr:spPr>
        <a:xfrm xmlns:a="http://schemas.openxmlformats.org/drawingml/2006/main">
          <a:off x="4313959" y="333836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510789C-84B3-49B6-8361-633575FF7005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118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0.57116</cdr:x>
      <cdr:y>0.12414</cdr:y>
    </cdr:from>
    <cdr:to>
      <cdr:x>1</cdr:x>
      <cdr:y>0.15224</cdr:y>
    </cdr:to>
    <cdr:sp macro="" textlink="">
      <cdr:nvSpPr>
        <cdr:cNvPr id="7" name="textruta 6"/>
        <cdr:cNvSpPr txBox="1"/>
      </cdr:nvSpPr>
      <cdr:spPr>
        <a:xfrm xmlns:a="http://schemas.openxmlformats.org/drawingml/2006/main">
          <a:off x="2592858" y="518948"/>
          <a:ext cx="1946742" cy="117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r"/>
          <a:fld id="{05DBE646-2AB7-4C47-9634-FCA084A6C73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Antal patienter kvar till målnivå för 1 år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0.40731</cdr:x>
      <cdr:y>0.90406</cdr:y>
    </cdr:from>
    <cdr:to>
      <cdr:x>0.47056</cdr:x>
      <cdr:y>0.92299</cdr:y>
    </cdr:to>
    <cdr:sp macro="" textlink="">
      <cdr:nvSpPr>
        <cdr:cNvPr id="61" name="Rektangel 60"/>
        <cdr:cNvSpPr/>
      </cdr:nvSpPr>
      <cdr:spPr>
        <a:xfrm xmlns:a="http://schemas.openxmlformats.org/drawingml/2006/main">
          <a:off x="1908533" y="3779375"/>
          <a:ext cx="296388" cy="791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</cdr:x>
      <cdr:y>0.05245</cdr:y>
    </cdr:from>
    <cdr:to>
      <cdr:x>0.99759</cdr:x>
      <cdr:y>0.15711</cdr:y>
    </cdr:to>
    <cdr:sp macro="" textlink="">
      <cdr:nvSpPr>
        <cdr:cNvPr id="29" name="textruta 28"/>
        <cdr:cNvSpPr txBox="1"/>
      </cdr:nvSpPr>
      <cdr:spPr>
        <a:xfrm xmlns:a="http://schemas.openxmlformats.org/drawingml/2006/main">
          <a:off x="-2303462" y="208546"/>
          <a:ext cx="4526140" cy="416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>
              <a:effectLst/>
              <a:latin typeface="Century Gothic" panose="020B0502020202020204" pitchFamily="34" charset="0"/>
              <a:ea typeface="+mn-ea"/>
              <a:cs typeface="+mn-cs"/>
            </a:rPr>
            <a:t>Andel icke-rökare, personer med typ 1-diabetes, år 2013.</a:t>
          </a:r>
        </a:p>
      </cdr:txBody>
    </cdr:sp>
  </cdr:relSizeAnchor>
  <cdr:relSizeAnchor xmlns:cdr="http://schemas.openxmlformats.org/drawingml/2006/chartDrawing">
    <cdr:from>
      <cdr:x>0.42381</cdr:x>
      <cdr:y>0.90532</cdr:y>
    </cdr:from>
    <cdr:to>
      <cdr:x>0.42381</cdr:x>
      <cdr:y>0.92252</cdr:y>
    </cdr:to>
    <cdr:cxnSp macro="">
      <cdr:nvCxnSpPr>
        <cdr:cNvPr id="64" name="Rak 63"/>
        <cdr:cNvCxnSpPr/>
      </cdr:nvCxnSpPr>
      <cdr:spPr>
        <a:xfrm xmlns:a="http://schemas.openxmlformats.org/drawingml/2006/main">
          <a:off x="1923513" y="3789755"/>
          <a:ext cx="0" cy="72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47626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0.42469</cdr:x>
      <cdr:y>0.90655</cdr:y>
    </cdr:from>
    <cdr:to>
      <cdr:x>0.45803</cdr:x>
      <cdr:y>0.92289</cdr:y>
    </cdr:to>
    <cdr:sp macro="" textlink="">
      <cdr:nvSpPr>
        <cdr:cNvPr id="65" name="Rektangel 64"/>
        <cdr:cNvSpPr/>
      </cdr:nvSpPr>
      <cdr:spPr>
        <a:xfrm xmlns:a="http://schemas.openxmlformats.org/drawingml/2006/main">
          <a:off x="1944818" y="3794903"/>
          <a:ext cx="152677" cy="68400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accent1">
                <a:lumMod val="43000"/>
                <a:alpha val="67000"/>
              </a:schemeClr>
            </a:gs>
            <a:gs pos="50000">
              <a:srgbClr val="6F92A2">
                <a:lumMod val="90000"/>
                <a:alpha val="25000"/>
              </a:srgbClr>
            </a:gs>
            <a:gs pos="100000">
              <a:srgbClr val="EDF2F4">
                <a:alpha val="0"/>
              </a:srgbClr>
            </a:gs>
          </a:gsLst>
          <a:lin ang="0" scaled="0"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</c:userShapes>
</file>

<file path=ppt/drawings/drawing67.xml><?xml version="1.0" encoding="utf-8"?>
<c:userShapes xmlns:c="http://schemas.openxmlformats.org/drawingml/2006/chart">
  <cdr:relSizeAnchor xmlns:cdr="http://schemas.openxmlformats.org/drawingml/2006/chartDrawing">
    <cdr:from>
      <cdr:x>0.00014</cdr:x>
      <cdr:y>0</cdr:y>
    </cdr:from>
    <cdr:to>
      <cdr:x>1</cdr:x>
      <cdr:y>0.06904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636" y="-1367782"/>
          <a:ext cx="4539614" cy="268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000" b="1" dirty="0">
              <a:effectLst/>
              <a:latin typeface="Century Gothic" panose="020B0502020202020204" pitchFamily="34" charset="0"/>
              <a:ea typeface="+mn-ea"/>
              <a:cs typeface="+mn-cs"/>
            </a:rPr>
            <a:t>Diagram </a:t>
          </a:r>
          <a:r>
            <a:rPr lang="sv-SE" sz="1000" b="1" dirty="0" smtClean="0">
              <a:effectLst/>
              <a:latin typeface="Century Gothic" panose="020B0502020202020204" pitchFamily="34" charset="0"/>
              <a:ea typeface="+mn-ea"/>
              <a:cs typeface="+mn-cs"/>
            </a:rPr>
            <a:t>D2.11 </a:t>
          </a:r>
          <a:r>
            <a:rPr lang="sv-SE" sz="1000" b="1" dirty="0">
              <a:effectLst/>
              <a:latin typeface="Century Gothic" panose="020B0502020202020204" pitchFamily="34" charset="0"/>
              <a:ea typeface="+mn-ea"/>
              <a:cs typeface="+mn-cs"/>
            </a:rPr>
            <a:t>Icke-rökare bland personer med typ 2-diabetes</a:t>
          </a:r>
          <a:endParaRPr lang="sv-SE" sz="1000" dirty="0">
            <a:effectLst/>
            <a:latin typeface="Century Gothic" panose="020B0502020202020204" pitchFamily="34" charset="0"/>
            <a:ea typeface="+mn-ea"/>
            <a:cs typeface="+mn-cs"/>
          </a:endParaRPr>
        </a:p>
        <a:p xmlns:a="http://schemas.openxmlformats.org/drawingml/2006/main">
          <a:endParaRPr lang="sv-SE" sz="800" b="1" dirty="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0.94531</cdr:y>
    </cdr:from>
    <cdr:to>
      <cdr:x>1</cdr:x>
      <cdr:y>0.98774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0" y="3672467"/>
          <a:ext cx="4540250" cy="164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t>Källa:</a:t>
          </a:r>
          <a:r>
            <a:rPr lang="sv-SE" sz="700" b="0" i="0" u="none" strike="noStrike" baseline="0">
              <a:solidFill>
                <a:srgbClr val="000000"/>
              </a:solidFill>
              <a:latin typeface="Century Gothic" pitchFamily="34" charset="0"/>
            </a:rPr>
            <a:t> NDR - Nationella diabetesregistret.</a:t>
          </a:r>
          <a:endParaRPr lang="sv-SE" sz="700" i="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0.15771</cdr:x>
      <cdr:y>0.15608</cdr:y>
    </cdr:from>
    <cdr:to>
      <cdr:x>0.21258</cdr:x>
      <cdr:y>0.18228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739002" y="652486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18000" rtlCol="0" anchor="ctr"/>
        <a:lstStyle xmlns:a="http://schemas.openxmlformats.org/drawingml/2006/main"/>
        <a:p xmlns:a="http://schemas.openxmlformats.org/drawingml/2006/main">
          <a:pPr algn="r"/>
          <a:fld id="{1C873F01-BF77-46DB-96AE-9AD19CFB11A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0.15781</cdr:x>
      <cdr:y>0.18698</cdr:y>
    </cdr:from>
    <cdr:to>
      <cdr:x>0.21268</cdr:x>
      <cdr:y>0.21318</cdr:y>
    </cdr:to>
    <cdr:sp macro="" textlink="">
      <cdr:nvSpPr>
        <cdr:cNvPr id="8" name="textruta 1"/>
        <cdr:cNvSpPr txBox="1"/>
      </cdr:nvSpPr>
      <cdr:spPr>
        <a:xfrm xmlns:a="http://schemas.openxmlformats.org/drawingml/2006/main">
          <a:off x="739470" y="781662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FC66715-FA85-4E36-BB15-18A7F627120B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0.21802</cdr:y>
    </cdr:from>
    <cdr:to>
      <cdr:x>0.21248</cdr:x>
      <cdr:y>0.24422</cdr:y>
    </cdr:to>
    <cdr:sp macro="" textlink="">
      <cdr:nvSpPr>
        <cdr:cNvPr id="9" name="textruta 1"/>
        <cdr:cNvSpPr txBox="1"/>
      </cdr:nvSpPr>
      <cdr:spPr>
        <a:xfrm xmlns:a="http://schemas.openxmlformats.org/drawingml/2006/main">
          <a:off x="738533" y="911424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2986A64-1614-4605-A2F9-1649665599C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0.24824</cdr:y>
    </cdr:from>
    <cdr:to>
      <cdr:x>0.21197</cdr:x>
      <cdr:y>0.27444</cdr:y>
    </cdr:to>
    <cdr:sp macro="" textlink="">
      <cdr:nvSpPr>
        <cdr:cNvPr id="10" name="textruta 1"/>
        <cdr:cNvSpPr txBox="1"/>
      </cdr:nvSpPr>
      <cdr:spPr>
        <a:xfrm xmlns:a="http://schemas.openxmlformats.org/drawingml/2006/main">
          <a:off x="736143" y="1037757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B5DF2CF-2C96-4518-8F3A-15BADCD4205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0.27903</cdr:y>
    </cdr:from>
    <cdr:to>
      <cdr:x>0.21197</cdr:x>
      <cdr:y>0.30523</cdr:y>
    </cdr:to>
    <cdr:sp macro="" textlink="">
      <cdr:nvSpPr>
        <cdr:cNvPr id="11" name="textruta 1"/>
        <cdr:cNvSpPr txBox="1"/>
      </cdr:nvSpPr>
      <cdr:spPr>
        <a:xfrm xmlns:a="http://schemas.openxmlformats.org/drawingml/2006/main">
          <a:off x="736143" y="1166474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2A6C8CD-DE5B-40CD-A3AC-4D38C7F88FC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0.30925</cdr:y>
    </cdr:from>
    <cdr:to>
      <cdr:x>0.21248</cdr:x>
      <cdr:y>0.33546</cdr:y>
    </cdr:to>
    <cdr:sp macro="" textlink="">
      <cdr:nvSpPr>
        <cdr:cNvPr id="12" name="textruta 1"/>
        <cdr:cNvSpPr txBox="1"/>
      </cdr:nvSpPr>
      <cdr:spPr>
        <a:xfrm xmlns:a="http://schemas.openxmlformats.org/drawingml/2006/main">
          <a:off x="738533" y="1292807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8AAA321E-057E-4939-8B43-86B3CE43E4C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0.15738</cdr:x>
      <cdr:y>0.3396</cdr:y>
    </cdr:from>
    <cdr:to>
      <cdr:x>0.21225</cdr:x>
      <cdr:y>0.36581</cdr:y>
    </cdr:to>
    <cdr:sp macro="" textlink="">
      <cdr:nvSpPr>
        <cdr:cNvPr id="13" name="textruta 1"/>
        <cdr:cNvSpPr txBox="1"/>
      </cdr:nvSpPr>
      <cdr:spPr>
        <a:xfrm xmlns:a="http://schemas.openxmlformats.org/drawingml/2006/main">
          <a:off x="737455" y="1419684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874E42C-DD76-4AF8-87F1-C98CE1053BA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0.37026</cdr:y>
    </cdr:from>
    <cdr:to>
      <cdr:x>0.21248</cdr:x>
      <cdr:y>0.39647</cdr:y>
    </cdr:to>
    <cdr:sp macro="" textlink="">
      <cdr:nvSpPr>
        <cdr:cNvPr id="14" name="textruta 1"/>
        <cdr:cNvSpPr txBox="1"/>
      </cdr:nvSpPr>
      <cdr:spPr>
        <a:xfrm xmlns:a="http://schemas.openxmlformats.org/drawingml/2006/main">
          <a:off x="738533" y="1547857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BCE3290-31CA-40B6-94D2-9E4D9269167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0.15761</cdr:x>
      <cdr:y>0.40163</cdr:y>
    </cdr:from>
    <cdr:to>
      <cdr:x>0.21248</cdr:x>
      <cdr:y>0.42783</cdr:y>
    </cdr:to>
    <cdr:sp macro="" textlink="">
      <cdr:nvSpPr>
        <cdr:cNvPr id="15" name="textruta 1"/>
        <cdr:cNvSpPr txBox="1"/>
      </cdr:nvSpPr>
      <cdr:spPr>
        <a:xfrm xmlns:a="http://schemas.openxmlformats.org/drawingml/2006/main">
          <a:off x="738533" y="1678998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5641242-09E3-4989-82BF-E5EDAA4F276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0.43185</cdr:y>
    </cdr:from>
    <cdr:to>
      <cdr:x>0.21197</cdr:x>
      <cdr:y>0.45805</cdr:y>
    </cdr:to>
    <cdr:sp macro="" textlink="">
      <cdr:nvSpPr>
        <cdr:cNvPr id="16" name="textruta 1"/>
        <cdr:cNvSpPr txBox="1"/>
      </cdr:nvSpPr>
      <cdr:spPr>
        <a:xfrm xmlns:a="http://schemas.openxmlformats.org/drawingml/2006/main">
          <a:off x="736143" y="1805332"/>
          <a:ext cx="257105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E3FD726-DE97-4CB7-8816-F896D94AB9F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0.46264</cdr:y>
    </cdr:from>
    <cdr:to>
      <cdr:x>0.21146</cdr:x>
      <cdr:y>0.48885</cdr:y>
    </cdr:to>
    <cdr:sp macro="" textlink="">
      <cdr:nvSpPr>
        <cdr:cNvPr id="17" name="textruta 1"/>
        <cdr:cNvSpPr txBox="1"/>
      </cdr:nvSpPr>
      <cdr:spPr>
        <a:xfrm xmlns:a="http://schemas.openxmlformats.org/drawingml/2006/main">
          <a:off x="733754" y="1934048"/>
          <a:ext cx="257104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7368452-A6CA-413B-B126-794C71ED0C2D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0.49229</cdr:y>
    </cdr:from>
    <cdr:to>
      <cdr:x>0.21197</cdr:x>
      <cdr:y>0.5185</cdr:y>
    </cdr:to>
    <cdr:sp macro="" textlink="">
      <cdr:nvSpPr>
        <cdr:cNvPr id="18" name="textruta 1"/>
        <cdr:cNvSpPr txBox="1"/>
      </cdr:nvSpPr>
      <cdr:spPr>
        <a:xfrm xmlns:a="http://schemas.openxmlformats.org/drawingml/2006/main">
          <a:off x="736143" y="2057999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E231781-974C-490B-A6BD-29FD0158B418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0.52308</cdr:y>
    </cdr:from>
    <cdr:to>
      <cdr:x>0.21146</cdr:x>
      <cdr:y>0.54929</cdr:y>
    </cdr:to>
    <cdr:sp macro="" textlink="">
      <cdr:nvSpPr>
        <cdr:cNvPr id="19" name="textruta 1"/>
        <cdr:cNvSpPr txBox="1"/>
      </cdr:nvSpPr>
      <cdr:spPr>
        <a:xfrm xmlns:a="http://schemas.openxmlformats.org/drawingml/2006/main">
          <a:off x="733754" y="2186715"/>
          <a:ext cx="257104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891D213-931D-4B2E-838C-8413203C65A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0.55331</cdr:y>
    </cdr:from>
    <cdr:to>
      <cdr:x>0.21146</cdr:x>
      <cdr:y>0.57951</cdr:y>
    </cdr:to>
    <cdr:sp macro="" textlink="">
      <cdr:nvSpPr>
        <cdr:cNvPr id="20" name="textruta 1"/>
        <cdr:cNvSpPr txBox="1"/>
      </cdr:nvSpPr>
      <cdr:spPr>
        <a:xfrm xmlns:a="http://schemas.openxmlformats.org/drawingml/2006/main">
          <a:off x="733754" y="2313090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227C71E-6B35-4979-ACF2-1BFF057F0B7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0.15659</cdr:x>
      <cdr:y>0.58524</cdr:y>
    </cdr:from>
    <cdr:to>
      <cdr:x>0.21146</cdr:x>
      <cdr:y>0.61144</cdr:y>
    </cdr:to>
    <cdr:sp macro="" textlink="">
      <cdr:nvSpPr>
        <cdr:cNvPr id="21" name="textruta 1"/>
        <cdr:cNvSpPr txBox="1"/>
      </cdr:nvSpPr>
      <cdr:spPr>
        <a:xfrm xmlns:a="http://schemas.openxmlformats.org/drawingml/2006/main">
          <a:off x="733754" y="2446572"/>
          <a:ext cx="257104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AEE0EDF-DF06-4E3A-895B-09DBA1D1CF9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0.1571</cdr:x>
      <cdr:y>0.61546</cdr:y>
    </cdr:from>
    <cdr:to>
      <cdr:x>0.21197</cdr:x>
      <cdr:y>0.64167</cdr:y>
    </cdr:to>
    <cdr:sp macro="" textlink="">
      <cdr:nvSpPr>
        <cdr:cNvPr id="22" name="textruta 1"/>
        <cdr:cNvSpPr txBox="1"/>
      </cdr:nvSpPr>
      <cdr:spPr>
        <a:xfrm xmlns:a="http://schemas.openxmlformats.org/drawingml/2006/main">
          <a:off x="736143" y="2572906"/>
          <a:ext cx="257105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C41C978-50D0-4B97-89E1-1A212D46D69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0.15739</cdr:x>
      <cdr:y>0.64689</cdr:y>
    </cdr:from>
    <cdr:to>
      <cdr:x>0.21232</cdr:x>
      <cdr:y>0.67309</cdr:y>
    </cdr:to>
    <cdr:sp macro="" textlink="">
      <cdr:nvSpPr>
        <cdr:cNvPr id="23" name="textruta 1"/>
        <cdr:cNvSpPr txBox="1"/>
      </cdr:nvSpPr>
      <cdr:spPr>
        <a:xfrm xmlns:a="http://schemas.openxmlformats.org/drawingml/2006/main">
          <a:off x="737502" y="2704298"/>
          <a:ext cx="257386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A61C73D-2012-4F5E-AD14-D38CDD7F534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0.15806</cdr:x>
      <cdr:y>0.67765</cdr:y>
    </cdr:from>
    <cdr:to>
      <cdr:x>0.21284</cdr:x>
      <cdr:y>0.70385</cdr:y>
    </cdr:to>
    <cdr:sp macro="" textlink="">
      <cdr:nvSpPr>
        <cdr:cNvPr id="24" name="textruta 1"/>
        <cdr:cNvSpPr txBox="1"/>
      </cdr:nvSpPr>
      <cdr:spPr>
        <a:xfrm xmlns:a="http://schemas.openxmlformats.org/drawingml/2006/main">
          <a:off x="740642" y="2832889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27CCC2E-E5FA-438E-941D-4EED4438127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0.70784</cdr:y>
    </cdr:from>
    <cdr:to>
      <cdr:x>0.21224</cdr:x>
      <cdr:y>0.73404</cdr:y>
    </cdr:to>
    <cdr:sp macro="" textlink="">
      <cdr:nvSpPr>
        <cdr:cNvPr id="25" name="textruta 1"/>
        <cdr:cNvSpPr txBox="1"/>
      </cdr:nvSpPr>
      <cdr:spPr>
        <a:xfrm xmlns:a="http://schemas.openxmlformats.org/drawingml/2006/main">
          <a:off x="737830" y="2959097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170813B2-467A-408D-9AFD-9553CE7D62D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0.15806</cdr:x>
      <cdr:y>0.7387</cdr:y>
    </cdr:from>
    <cdr:to>
      <cdr:x>0.21284</cdr:x>
      <cdr:y>0.7649</cdr:y>
    </cdr:to>
    <cdr:sp macro="" textlink="">
      <cdr:nvSpPr>
        <cdr:cNvPr id="26" name="textruta 1"/>
        <cdr:cNvSpPr txBox="1"/>
      </cdr:nvSpPr>
      <cdr:spPr>
        <a:xfrm xmlns:a="http://schemas.openxmlformats.org/drawingml/2006/main">
          <a:off x="740642" y="3088106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D96AF54-0B9F-4172-A9B1-9FE94872EAD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0.77023</cdr:y>
    </cdr:from>
    <cdr:to>
      <cdr:x>0.21224</cdr:x>
      <cdr:y>0.79643</cdr:y>
    </cdr:to>
    <cdr:sp macro="" textlink="">
      <cdr:nvSpPr>
        <cdr:cNvPr id="27" name="textruta 1"/>
        <cdr:cNvSpPr txBox="1"/>
      </cdr:nvSpPr>
      <cdr:spPr>
        <a:xfrm xmlns:a="http://schemas.openxmlformats.org/drawingml/2006/main">
          <a:off x="737830" y="3219916"/>
          <a:ext cx="256683" cy="109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E80FED8-DAD6-4441-84BC-9CFDF790E74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0.15746</cdr:x>
      <cdr:y>0.80041</cdr:y>
    </cdr:from>
    <cdr:to>
      <cdr:x>0.21224</cdr:x>
      <cdr:y>0.82662</cdr:y>
    </cdr:to>
    <cdr:sp macro="" textlink="">
      <cdr:nvSpPr>
        <cdr:cNvPr id="28" name="textruta 1"/>
        <cdr:cNvSpPr txBox="1"/>
      </cdr:nvSpPr>
      <cdr:spPr>
        <a:xfrm xmlns:a="http://schemas.openxmlformats.org/drawingml/2006/main">
          <a:off x="737830" y="3346082"/>
          <a:ext cx="256683" cy="1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1800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093946F-7C2F-4676-8849-2AD880744835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82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0.46148</cdr:x>
      <cdr:y>0.89704</cdr:y>
    </cdr:from>
    <cdr:to>
      <cdr:x>1</cdr:x>
      <cdr:y>0.92879</cdr:y>
    </cdr:to>
    <cdr:sp macro="" textlink="">
      <cdr:nvSpPr>
        <cdr:cNvPr id="31" name="textruta 4"/>
        <cdr:cNvSpPr txBox="1"/>
      </cdr:nvSpPr>
      <cdr:spPr>
        <a:xfrm xmlns:a="http://schemas.openxmlformats.org/drawingml/2006/main">
          <a:off x="2094944" y="3750057"/>
          <a:ext cx="2444656" cy="132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2DF564D-2D20-4091-8DF4-A848994D773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Socialstyrelsens målnivå: ≥ 95 %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0.92507</cdr:x>
      <cdr:y>0.15598</cdr:y>
    </cdr:from>
    <cdr:to>
      <cdr:x>0.99282</cdr:x>
      <cdr:y>0.18314</cdr:y>
    </cdr:to>
    <cdr:sp macro="" textlink="">
      <cdr:nvSpPr>
        <cdr:cNvPr id="37" name="textruta 1"/>
        <cdr:cNvSpPr txBox="1"/>
      </cdr:nvSpPr>
      <cdr:spPr>
        <a:xfrm xmlns:a="http://schemas.openxmlformats.org/drawingml/2006/main">
          <a:off x="4313201" y="650805"/>
          <a:ext cx="315889" cy="113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CB5FF452-A3FD-4AC5-AEEC-58F44B18F5EF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328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0.18551</cdr:y>
    </cdr:from>
    <cdr:to>
      <cdr:x>0.99246</cdr:x>
      <cdr:y>0.21268</cdr:y>
    </cdr:to>
    <cdr:sp macro="" textlink="">
      <cdr:nvSpPr>
        <cdr:cNvPr id="40" name="textruta 1"/>
        <cdr:cNvSpPr txBox="1"/>
      </cdr:nvSpPr>
      <cdr:spPr>
        <a:xfrm xmlns:a="http://schemas.openxmlformats.org/drawingml/2006/main">
          <a:off x="4313237" y="775381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54C3166B-37A3-4758-81D5-0964BFCF667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453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0.21563</cdr:y>
    </cdr:from>
    <cdr:to>
      <cdr:x>0.99246</cdr:x>
      <cdr:y>0.24279</cdr:y>
    </cdr:to>
    <cdr:sp macro="" textlink="">
      <cdr:nvSpPr>
        <cdr:cNvPr id="41" name="textruta 1"/>
        <cdr:cNvSpPr txBox="1"/>
      </cdr:nvSpPr>
      <cdr:spPr>
        <a:xfrm xmlns:a="http://schemas.openxmlformats.org/drawingml/2006/main">
          <a:off x="4313237" y="90124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4A2F787-F57E-489B-AF35-86A9F5A9B56B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59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0.24656</cdr:y>
    </cdr:from>
    <cdr:to>
      <cdr:x>0.99246</cdr:x>
      <cdr:y>0.27372</cdr:y>
    </cdr:to>
    <cdr:sp macro="" textlink="">
      <cdr:nvSpPr>
        <cdr:cNvPr id="42" name="textruta 1"/>
        <cdr:cNvSpPr txBox="1"/>
      </cdr:nvSpPr>
      <cdr:spPr>
        <a:xfrm xmlns:a="http://schemas.openxmlformats.org/drawingml/2006/main">
          <a:off x="4313238" y="1030514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01FC7531-8D53-43AE-92E6-082E5A08A02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440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0.27748</cdr:y>
    </cdr:from>
    <cdr:to>
      <cdr:x>0.99246</cdr:x>
      <cdr:y>0.30465</cdr:y>
    </cdr:to>
    <cdr:sp macro="" textlink="">
      <cdr:nvSpPr>
        <cdr:cNvPr id="43" name="textruta 1"/>
        <cdr:cNvSpPr txBox="1"/>
      </cdr:nvSpPr>
      <cdr:spPr>
        <a:xfrm xmlns:a="http://schemas.openxmlformats.org/drawingml/2006/main">
          <a:off x="4313237" y="11597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6721C160-66DF-42BE-A3A6-ECD903AA253E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698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0.3076</cdr:y>
    </cdr:from>
    <cdr:to>
      <cdr:x>0.99246</cdr:x>
      <cdr:y>0.33476</cdr:y>
    </cdr:to>
    <cdr:sp macro="" textlink="">
      <cdr:nvSpPr>
        <cdr:cNvPr id="44" name="textruta 1"/>
        <cdr:cNvSpPr txBox="1"/>
      </cdr:nvSpPr>
      <cdr:spPr>
        <a:xfrm xmlns:a="http://schemas.openxmlformats.org/drawingml/2006/main">
          <a:off x="4313237" y="128564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7F600E27-7CB2-4CE5-9E87-0D40B2B1047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264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0.92471</cdr:x>
      <cdr:y>0.33934</cdr:y>
    </cdr:from>
    <cdr:to>
      <cdr:x>0.99246</cdr:x>
      <cdr:y>0.3665</cdr:y>
    </cdr:to>
    <cdr:sp macro="" textlink="">
      <cdr:nvSpPr>
        <cdr:cNvPr id="45" name="textruta 1"/>
        <cdr:cNvSpPr txBox="1"/>
      </cdr:nvSpPr>
      <cdr:spPr>
        <a:xfrm xmlns:a="http://schemas.openxmlformats.org/drawingml/2006/main">
          <a:off x="4313237" y="141831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463B86E-59F7-48B2-94F3-55FCBF54951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722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0.37001</cdr:y>
    </cdr:from>
    <cdr:to>
      <cdr:x>0.99216</cdr:x>
      <cdr:y>0.39718</cdr:y>
    </cdr:to>
    <cdr:sp macro="" textlink="">
      <cdr:nvSpPr>
        <cdr:cNvPr id="46" name="textruta 1"/>
        <cdr:cNvSpPr txBox="1"/>
      </cdr:nvSpPr>
      <cdr:spPr>
        <a:xfrm xmlns:a="http://schemas.openxmlformats.org/drawingml/2006/main">
          <a:off x="4313959" y="154593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6D90EDB8-65C3-494B-ABDB-7E92CA57D6D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416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0.40041</cdr:y>
    </cdr:from>
    <cdr:to>
      <cdr:x>0.99216</cdr:x>
      <cdr:y>0.42758</cdr:y>
    </cdr:to>
    <cdr:sp macro="" textlink="">
      <cdr:nvSpPr>
        <cdr:cNvPr id="47" name="textruta 1"/>
        <cdr:cNvSpPr txBox="1"/>
      </cdr:nvSpPr>
      <cdr:spPr>
        <a:xfrm xmlns:a="http://schemas.openxmlformats.org/drawingml/2006/main">
          <a:off x="4313959" y="1672937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830513E2-4219-44A0-AE42-CB44AF9D63E0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295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0.43149</cdr:y>
    </cdr:from>
    <cdr:to>
      <cdr:x>0.99216</cdr:x>
      <cdr:y>0.45867</cdr:y>
    </cdr:to>
    <cdr:sp macro="" textlink="">
      <cdr:nvSpPr>
        <cdr:cNvPr id="48" name="textruta 1"/>
        <cdr:cNvSpPr txBox="1"/>
      </cdr:nvSpPr>
      <cdr:spPr>
        <a:xfrm xmlns:a="http://schemas.openxmlformats.org/drawingml/2006/main">
          <a:off x="4313959" y="1802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C58CD11-7DA0-49CB-AF2A-6320B67653F6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589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0.46189</cdr:y>
    </cdr:from>
    <cdr:to>
      <cdr:x>0.99216</cdr:x>
      <cdr:y>0.48906</cdr:y>
    </cdr:to>
    <cdr:sp macro="" textlink="">
      <cdr:nvSpPr>
        <cdr:cNvPr id="49" name="textruta 1"/>
        <cdr:cNvSpPr txBox="1"/>
      </cdr:nvSpPr>
      <cdr:spPr>
        <a:xfrm xmlns:a="http://schemas.openxmlformats.org/drawingml/2006/main">
          <a:off x="4313959" y="1929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A1B8667-9D52-43EA-BA0E-6EFB199C64A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429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0.49229</cdr:y>
    </cdr:from>
    <cdr:to>
      <cdr:x>0.99216</cdr:x>
      <cdr:y>0.51946</cdr:y>
    </cdr:to>
    <cdr:sp macro="" textlink="">
      <cdr:nvSpPr>
        <cdr:cNvPr id="50" name="textruta 1"/>
        <cdr:cNvSpPr txBox="1"/>
      </cdr:nvSpPr>
      <cdr:spPr>
        <a:xfrm xmlns:a="http://schemas.openxmlformats.org/drawingml/2006/main">
          <a:off x="4313959" y="2056823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286CFEF6-3749-4FCB-8898-40986A617F3C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495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0.52338</cdr:y>
    </cdr:from>
    <cdr:to>
      <cdr:x>0.99216</cdr:x>
      <cdr:y>0.55055</cdr:y>
    </cdr:to>
    <cdr:sp macro="" textlink="">
      <cdr:nvSpPr>
        <cdr:cNvPr id="51" name="textruta 1"/>
        <cdr:cNvSpPr txBox="1"/>
      </cdr:nvSpPr>
      <cdr:spPr>
        <a:xfrm xmlns:a="http://schemas.openxmlformats.org/drawingml/2006/main">
          <a:off x="4313959" y="2186710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7283441E-7A7D-45F5-9555-6820E22AB21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977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0.55377</cdr:y>
    </cdr:from>
    <cdr:to>
      <cdr:x>0.99216</cdr:x>
      <cdr:y>0.58094</cdr:y>
    </cdr:to>
    <cdr:sp macro="" textlink="">
      <cdr:nvSpPr>
        <cdr:cNvPr id="52" name="textruta 1"/>
        <cdr:cNvSpPr txBox="1"/>
      </cdr:nvSpPr>
      <cdr:spPr>
        <a:xfrm xmlns:a="http://schemas.openxmlformats.org/drawingml/2006/main">
          <a:off x="4313959" y="231370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30815CA-C37B-4DCE-91E3-A5226F1FE8D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704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0.58417</cdr:y>
    </cdr:from>
    <cdr:to>
      <cdr:x>0.99216</cdr:x>
      <cdr:y>0.61134</cdr:y>
    </cdr:to>
    <cdr:sp macro="" textlink="">
      <cdr:nvSpPr>
        <cdr:cNvPr id="53" name="textruta 1"/>
        <cdr:cNvSpPr txBox="1"/>
      </cdr:nvSpPr>
      <cdr:spPr>
        <a:xfrm xmlns:a="http://schemas.openxmlformats.org/drawingml/2006/main">
          <a:off x="4313959" y="244070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E6E16DC-B841-45D7-94BE-08687DEB7BF3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622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0.61526</cdr:y>
    </cdr:from>
    <cdr:to>
      <cdr:x>0.99216</cdr:x>
      <cdr:y>0.64243</cdr:y>
    </cdr:to>
    <cdr:sp macro="" textlink="">
      <cdr:nvSpPr>
        <cdr:cNvPr id="54" name="textruta 1"/>
        <cdr:cNvSpPr txBox="1"/>
      </cdr:nvSpPr>
      <cdr:spPr>
        <a:xfrm xmlns:a="http://schemas.openxmlformats.org/drawingml/2006/main">
          <a:off x="4313959" y="2570596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8C8B4548-E05C-4B8D-AA63-5180B72BC438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770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0.64565</cdr:y>
    </cdr:from>
    <cdr:to>
      <cdr:x>0.99216</cdr:x>
      <cdr:y>0.67282</cdr:y>
    </cdr:to>
    <cdr:sp macro="" textlink="">
      <cdr:nvSpPr>
        <cdr:cNvPr id="55" name="textruta 1"/>
        <cdr:cNvSpPr txBox="1"/>
      </cdr:nvSpPr>
      <cdr:spPr>
        <a:xfrm xmlns:a="http://schemas.openxmlformats.org/drawingml/2006/main">
          <a:off x="4313959" y="2697595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662E1A2-E0E8-4C20-B549-CD9B699E3E2A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759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0.67674</cdr:y>
    </cdr:from>
    <cdr:to>
      <cdr:x>0.99216</cdr:x>
      <cdr:y>0.70391</cdr:y>
    </cdr:to>
    <cdr:sp macro="" textlink="">
      <cdr:nvSpPr>
        <cdr:cNvPr id="56" name="textruta 1"/>
        <cdr:cNvSpPr txBox="1"/>
      </cdr:nvSpPr>
      <cdr:spPr>
        <a:xfrm xmlns:a="http://schemas.openxmlformats.org/drawingml/2006/main">
          <a:off x="4313959" y="2827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26263D7-CEE5-4882-ACF0-688818418ADF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741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0.70714</cdr:y>
    </cdr:from>
    <cdr:to>
      <cdr:x>0.99216</cdr:x>
      <cdr:y>0.73431</cdr:y>
    </cdr:to>
    <cdr:sp macro="" textlink="">
      <cdr:nvSpPr>
        <cdr:cNvPr id="57" name="textruta 1"/>
        <cdr:cNvSpPr txBox="1"/>
      </cdr:nvSpPr>
      <cdr:spPr>
        <a:xfrm xmlns:a="http://schemas.openxmlformats.org/drawingml/2006/main">
          <a:off x="4313959" y="2954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4C719747-5305-4EA0-A060-731019FD2347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23672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0.73753</cdr:y>
    </cdr:from>
    <cdr:to>
      <cdr:x>0.99216</cdr:x>
      <cdr:y>0.7647</cdr:y>
    </cdr:to>
    <cdr:sp macro="" textlink="">
      <cdr:nvSpPr>
        <cdr:cNvPr id="58" name="textruta 1"/>
        <cdr:cNvSpPr txBox="1"/>
      </cdr:nvSpPr>
      <cdr:spPr>
        <a:xfrm xmlns:a="http://schemas.openxmlformats.org/drawingml/2006/main">
          <a:off x="4313959" y="3081482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35DD628-7CE8-4205-B6E9-606F4A880762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4920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0.76862</cdr:y>
    </cdr:from>
    <cdr:to>
      <cdr:x>0.99216</cdr:x>
      <cdr:y>0.79579</cdr:y>
    </cdr:to>
    <cdr:sp macro="" textlink="">
      <cdr:nvSpPr>
        <cdr:cNvPr id="59" name="textruta 1"/>
        <cdr:cNvSpPr txBox="1"/>
      </cdr:nvSpPr>
      <cdr:spPr>
        <a:xfrm xmlns:a="http://schemas.openxmlformats.org/drawingml/2006/main">
          <a:off x="4313959" y="3211368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03D3B2B6-B23C-4FE3-A215-0C204429AEC1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3359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0.92444</cdr:x>
      <cdr:y>0.79902</cdr:y>
    </cdr:from>
    <cdr:to>
      <cdr:x>0.99216</cdr:x>
      <cdr:y>0.82619</cdr:y>
    </cdr:to>
    <cdr:sp macro="" textlink="">
      <cdr:nvSpPr>
        <cdr:cNvPr id="60" name="textruta 1"/>
        <cdr:cNvSpPr txBox="1"/>
      </cdr:nvSpPr>
      <cdr:spPr>
        <a:xfrm xmlns:a="http://schemas.openxmlformats.org/drawingml/2006/main">
          <a:off x="4313959" y="3338369"/>
          <a:ext cx="316003" cy="11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8000" r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510789C-84B3-49B6-8361-633575FF7005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l"/>
            <a:t>5631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0.57116</cdr:x>
      <cdr:y>0.12414</cdr:y>
    </cdr:from>
    <cdr:to>
      <cdr:x>1</cdr:x>
      <cdr:y>0.15224</cdr:y>
    </cdr:to>
    <cdr:sp macro="" textlink="">
      <cdr:nvSpPr>
        <cdr:cNvPr id="7" name="textruta 6"/>
        <cdr:cNvSpPr txBox="1"/>
      </cdr:nvSpPr>
      <cdr:spPr>
        <a:xfrm xmlns:a="http://schemas.openxmlformats.org/drawingml/2006/main">
          <a:off x="2592858" y="518948"/>
          <a:ext cx="1946742" cy="117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r"/>
          <a:fld id="{05DBE646-2AB7-4C47-9634-FCA084A6C739}" type="TxLink">
            <a:rPr lang="sv-SE" sz="700" b="0" i="0" u="none" strike="noStrike">
              <a:solidFill>
                <a:srgbClr val="000000"/>
              </a:solidFill>
              <a:latin typeface="Century Gothic" pitchFamily="34" charset="0"/>
            </a:rPr>
            <a:pPr algn="r"/>
            <a:t>Antal patienter kvar till målnivå för 1 år</a:t>
          </a:fld>
          <a:endParaRPr lang="sv-SE" sz="70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0.40731</cdr:x>
      <cdr:y>0.90406</cdr:y>
    </cdr:from>
    <cdr:to>
      <cdr:x>0.47056</cdr:x>
      <cdr:y>0.92299</cdr:y>
    </cdr:to>
    <cdr:sp macro="" textlink="">
      <cdr:nvSpPr>
        <cdr:cNvPr id="61" name="Rektangel 60"/>
        <cdr:cNvSpPr/>
      </cdr:nvSpPr>
      <cdr:spPr>
        <a:xfrm xmlns:a="http://schemas.openxmlformats.org/drawingml/2006/main">
          <a:off x="1908533" y="3779375"/>
          <a:ext cx="296388" cy="791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0.0018</cdr:x>
      <cdr:y>0.05107</cdr:y>
    </cdr:from>
    <cdr:to>
      <cdr:x>1</cdr:x>
      <cdr:y>0.15412</cdr:y>
    </cdr:to>
    <cdr:sp macro="" textlink="">
      <cdr:nvSpPr>
        <cdr:cNvPr id="29" name="textruta 28"/>
        <cdr:cNvSpPr txBox="1"/>
      </cdr:nvSpPr>
      <cdr:spPr>
        <a:xfrm xmlns:a="http://schemas.openxmlformats.org/drawingml/2006/main">
          <a:off x="8172" y="198407"/>
          <a:ext cx="4532078" cy="400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>
              <a:effectLst/>
              <a:latin typeface="Century Gothic" panose="020B0502020202020204" pitchFamily="34" charset="0"/>
              <a:ea typeface="+mn-ea"/>
              <a:cs typeface="+mn-cs"/>
            </a:rPr>
            <a:t>Andel icke-rökare, personer med typ 2-diabetes , år 2013.</a:t>
          </a:r>
        </a:p>
      </cdr:txBody>
    </cdr:sp>
  </cdr:relSizeAnchor>
  <cdr:relSizeAnchor xmlns:cdr="http://schemas.openxmlformats.org/drawingml/2006/chartDrawing">
    <cdr:from>
      <cdr:x>0.42381</cdr:x>
      <cdr:y>0.90532</cdr:y>
    </cdr:from>
    <cdr:to>
      <cdr:x>0.42381</cdr:x>
      <cdr:y>0.92252</cdr:y>
    </cdr:to>
    <cdr:cxnSp macro="">
      <cdr:nvCxnSpPr>
        <cdr:cNvPr id="64" name="Rak 63"/>
        <cdr:cNvCxnSpPr/>
      </cdr:nvCxnSpPr>
      <cdr:spPr>
        <a:xfrm xmlns:a="http://schemas.openxmlformats.org/drawingml/2006/main">
          <a:off x="1923513" y="3789755"/>
          <a:ext cx="0" cy="72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47626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0.42469</cdr:x>
      <cdr:y>0.90655</cdr:y>
    </cdr:from>
    <cdr:to>
      <cdr:x>0.45803</cdr:x>
      <cdr:y>0.92289</cdr:y>
    </cdr:to>
    <cdr:sp macro="" textlink="">
      <cdr:nvSpPr>
        <cdr:cNvPr id="65" name="Rektangel 64"/>
        <cdr:cNvSpPr/>
      </cdr:nvSpPr>
      <cdr:spPr>
        <a:xfrm xmlns:a="http://schemas.openxmlformats.org/drawingml/2006/main">
          <a:off x="1944818" y="3794903"/>
          <a:ext cx="152677" cy="68400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accent1">
                <a:lumMod val="43000"/>
                <a:alpha val="67000"/>
              </a:schemeClr>
            </a:gs>
            <a:gs pos="50000">
              <a:srgbClr val="6F92A2">
                <a:lumMod val="90000"/>
                <a:alpha val="25000"/>
              </a:srgbClr>
            </a:gs>
            <a:gs pos="100000">
              <a:srgbClr val="EDF2F4">
                <a:alpha val="0"/>
              </a:srgbClr>
            </a:gs>
          </a:gsLst>
          <a:lin ang="0" scaled="0"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</c:userShapes>
</file>

<file path=ppt/drawings/drawing68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0.07996</cdr:y>
    </cdr:from>
    <cdr:to>
      <cdr:x>0.97997</cdr:x>
      <cdr:y>0.23785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599" y="219346"/>
          <a:ext cx="4439824" cy="433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>
              <a:effectLst/>
              <a:latin typeface="Century Gothic" panose="020B0502020202020204" pitchFamily="34" charset="0"/>
              <a:ea typeface="+mn-ea"/>
              <a:cs typeface="+mn-cs"/>
            </a:rPr>
            <a:t>Andel sjuksköterskor</a:t>
          </a:r>
          <a:r>
            <a:rPr lang="sv-SE" sz="800" b="0" baseline="0">
              <a:effectLst/>
              <a:latin typeface="Century Gothic" panose="020B0502020202020204" pitchFamily="34" charset="0"/>
              <a:ea typeface="+mn-ea"/>
              <a:cs typeface="+mn-cs"/>
            </a:rPr>
            <a:t> vid sjukhusens diabetesmottagningar med minst 15 hp i diabetesvård.</a:t>
          </a:r>
          <a:endParaRPr lang="sv-SE" sz="800">
            <a:effectLst/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>
              <a:effectLst/>
              <a:latin typeface="Century Gothic" panose="020B0502020202020204" pitchFamily="34" charset="0"/>
              <a:ea typeface="+mn-ea"/>
              <a:cs typeface="+mn-cs"/>
            </a:rPr>
            <a:t>Diagram E1.1 Diabetesutbildad</a:t>
          </a:r>
          <a:r>
            <a:rPr lang="sv-SE" sz="1000" b="1" baseline="0">
              <a:effectLst/>
              <a:latin typeface="Century Gothic" panose="020B0502020202020204" pitchFamily="34" charset="0"/>
              <a:ea typeface="+mn-ea"/>
              <a:cs typeface="+mn-cs"/>
            </a:rPr>
            <a:t> sjuksköterska</a:t>
          </a:r>
          <a:endParaRPr lang="sv-SE" sz="800">
            <a:effectLst/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0.91544</cdr:y>
    </cdr:from>
    <cdr:to>
      <cdr:x>0.48534</cdr:x>
      <cdr:y>0.98923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2511240"/>
          <a:ext cx="2218974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Socialstyrelsens</a:t>
          </a:r>
          <a:r>
            <a:rPr lang="sv-SE" sz="700" baseline="0"/>
            <a:t> enkät, maj 2014.</a:t>
          </a:r>
          <a:endParaRPr lang="sv-SE" sz="700"/>
        </a:p>
      </cdr:txBody>
    </cdr:sp>
  </cdr:relSizeAnchor>
</c:userShapes>
</file>

<file path=ppt/drawings/drawing69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0.07996</cdr:y>
    </cdr:from>
    <cdr:to>
      <cdr:x>0.97997</cdr:x>
      <cdr:y>0.21354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599" y="219346"/>
          <a:ext cx="4439824" cy="366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Andel diabetessjuksköterskor vid sjukhusens diabetesmottagningar med pedagogisk kompetens om minst 7,5 hp.</a:t>
          </a: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E1.3 Diabetesutbildad sjuksköterska</a:t>
          </a:r>
        </a:p>
      </cdr:txBody>
    </cdr:sp>
  </cdr:relSizeAnchor>
  <cdr:relSizeAnchor xmlns:cdr="http://schemas.openxmlformats.org/drawingml/2006/chartDrawing">
    <cdr:from>
      <cdr:x>0</cdr:x>
      <cdr:y>0.91544</cdr:y>
    </cdr:from>
    <cdr:to>
      <cdr:x>0.48534</cdr:x>
      <cdr:y>0.98923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2511240"/>
          <a:ext cx="2218974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Socialstyrelsens enkät,</a:t>
          </a:r>
          <a:r>
            <a:rPr lang="sv-SE" sz="700" baseline="0"/>
            <a:t> maj 2014.</a:t>
          </a:r>
          <a:endParaRPr lang="sv-SE" sz="7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0.07996</cdr:y>
    </cdr:from>
    <cdr:to>
      <cdr:x>0.97997</cdr:x>
      <cdr:y>0.18152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938" y="234961"/>
          <a:ext cx="4476822" cy="298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800" b="0" i="0" baseline="0">
              <a:effectLst/>
              <a:latin typeface="+mn-lt"/>
              <a:ea typeface="+mn-ea"/>
              <a:cs typeface="+mn-cs"/>
            </a:rPr>
            <a:t>Erbjuder er diabetesmottagning stöd till rökstopp till personer med diabetes?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>
              <a:effectLst/>
              <a:latin typeface="+mn-lt"/>
              <a:ea typeface="+mn-ea"/>
              <a:cs typeface="+mn-cs"/>
            </a:rPr>
            <a:t>Diagram 2.15 Stöd till rökstopp</a:t>
          </a:r>
          <a:endParaRPr lang="sv-SE" sz="800">
            <a:effectLst/>
          </a:endParaRPr>
        </a:p>
      </cdr:txBody>
    </cdr:sp>
  </cdr:relSizeAnchor>
  <cdr:relSizeAnchor xmlns:cdr="http://schemas.openxmlformats.org/drawingml/2006/chartDrawing">
    <cdr:from>
      <cdr:x>0</cdr:x>
      <cdr:y>0.91544</cdr:y>
    </cdr:from>
    <cdr:to>
      <cdr:x>0.48534</cdr:x>
      <cdr:y>0.99025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2476938"/>
          <a:ext cx="2203565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Socialstyrelsens enkät, maj 2014.</a:t>
          </a:r>
        </a:p>
      </cdr:txBody>
    </cdr:sp>
  </cdr:relSizeAnchor>
</c:userShapes>
</file>

<file path=ppt/drawings/drawing70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0.07996</cdr:y>
    </cdr:from>
    <cdr:to>
      <cdr:x>0.97997</cdr:x>
      <cdr:y>0.21354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599" y="219346"/>
          <a:ext cx="4439824" cy="366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Andel</a:t>
          </a:r>
          <a:r>
            <a:rPr lang="sv-SE" sz="800" b="0" baseline="0"/>
            <a:t> primärvårdsenheter som har diabetesutbildad sjuksköterska/sjuksköterskor som ansvarar för patienter med diabetes.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E1.5</a:t>
          </a:r>
          <a:r>
            <a:rPr lang="sv-SE" sz="1000" b="1" baseline="0"/>
            <a:t>  </a:t>
          </a:r>
          <a:r>
            <a:rPr lang="sv-SE" sz="1000" b="1"/>
            <a:t>Diabetesutbildad sjuksköterska</a:t>
          </a:r>
        </a:p>
      </cdr:txBody>
    </cdr:sp>
  </cdr:relSizeAnchor>
  <cdr:relSizeAnchor xmlns:cdr="http://schemas.openxmlformats.org/drawingml/2006/chartDrawing">
    <cdr:from>
      <cdr:x>0</cdr:x>
      <cdr:y>0.92463</cdr:y>
    </cdr:from>
    <cdr:to>
      <cdr:x>0.68798</cdr:x>
      <cdr:y>0.99894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-1850746" y="2518826"/>
          <a:ext cx="3123590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fontAlgn="auto" latinLnBrk="0" hangingPunct="1"/>
          <a:r>
            <a:rPr lang="sv-SE" sz="700">
              <a:effectLst/>
              <a:latin typeface="+mn-lt"/>
              <a:ea typeface="+mn-ea"/>
              <a:cs typeface="+mn-cs"/>
            </a:rPr>
            <a:t>Källa:Centrum för klinisk forskning Västerås, Uppsala universitet, 2014.</a:t>
          </a:r>
          <a:endParaRPr lang="sv-SE" sz="700">
            <a:effectLst/>
          </a:endParaRPr>
        </a:p>
      </cdr:txBody>
    </cdr:sp>
  </cdr:relSizeAnchor>
</c:userShapes>
</file>

<file path=ppt/drawings/drawing71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0.07996</cdr:y>
    </cdr:from>
    <cdr:to>
      <cdr:x>1</cdr:x>
      <cdr:y>0.22049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599" y="219345"/>
          <a:ext cx="4531401" cy="385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Andel diabetessjuksköterskor</a:t>
          </a:r>
          <a:r>
            <a:rPr lang="sv-SE" sz="800" b="0" baseline="0"/>
            <a:t> i primärvården med p</a:t>
          </a:r>
          <a:r>
            <a:rPr lang="sv-SE" sz="800" b="0">
              <a:effectLst/>
              <a:latin typeface="+mn-lt"/>
              <a:ea typeface="+mn-ea"/>
              <a:cs typeface="+mn-cs"/>
            </a:rPr>
            <a:t>edagogisk kompetens om minst 7,5 hp.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000" b="1"/>
            <a:t>Diagram E1.7 </a:t>
          </a:r>
          <a:r>
            <a:rPr lang="sv-SE" sz="1000" b="1" baseline="0"/>
            <a:t>Diabetesutbildad sjuksköterska</a:t>
          </a:r>
          <a:endParaRPr lang="sv-SE" sz="1000" b="1"/>
        </a:p>
      </cdr:txBody>
    </cdr:sp>
  </cdr:relSizeAnchor>
  <cdr:relSizeAnchor xmlns:cdr="http://schemas.openxmlformats.org/drawingml/2006/chartDrawing">
    <cdr:from>
      <cdr:x>0</cdr:x>
      <cdr:y>0.92592</cdr:y>
    </cdr:from>
    <cdr:to>
      <cdr:x>0.69738</cdr:x>
      <cdr:y>0.99806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2736375"/>
          <a:ext cx="3166280" cy="213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700"/>
            <a:t>Källa: </a:t>
          </a:r>
          <a:r>
            <a:rPr lang="sv-SE" sz="700">
              <a:effectLst/>
              <a:latin typeface="+mn-lt"/>
              <a:ea typeface="+mn-ea"/>
              <a:cs typeface="+mn-cs"/>
            </a:rPr>
            <a:t>Centrum för klinisk forskning Västerås, Uppsala universitet, 2014.</a:t>
          </a:r>
          <a:endParaRPr lang="sv-SE" sz="700">
            <a:effectLst/>
          </a:endParaRPr>
        </a:p>
        <a:p xmlns:a="http://schemas.openxmlformats.org/drawingml/2006/main">
          <a:pPr algn="l"/>
          <a:r>
            <a:rPr lang="sv-SE" sz="700"/>
            <a:t> </a:t>
          </a:r>
        </a:p>
      </cdr:txBody>
    </cdr:sp>
  </cdr:relSizeAnchor>
</c:userShapes>
</file>

<file path=ppt/drawings/drawing72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0.07996</cdr:y>
    </cdr:from>
    <cdr:to>
      <cdr:x>0.97997</cdr:x>
      <cdr:y>0.22396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599" y="219345"/>
          <a:ext cx="4439824" cy="395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Erbjuder er </a:t>
          </a:r>
          <a:r>
            <a:rPr lang="sv-SE" sz="800" b="0" baseline="0"/>
            <a:t>diabetesmottagning gruppbaserad utbildning till personer med typ 1-diabetes?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E2.1 Gruppbaserad utbildning</a:t>
          </a:r>
        </a:p>
      </cdr:txBody>
    </cdr:sp>
  </cdr:relSizeAnchor>
  <cdr:relSizeAnchor xmlns:cdr="http://schemas.openxmlformats.org/drawingml/2006/chartDrawing">
    <cdr:from>
      <cdr:x>0</cdr:x>
      <cdr:y>0.92621</cdr:y>
    </cdr:from>
    <cdr:to>
      <cdr:x>0.48534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2526283"/>
          <a:ext cx="2450118" cy="201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Socialstyrelsens</a:t>
          </a:r>
          <a:r>
            <a:rPr lang="sv-SE" sz="700" baseline="0"/>
            <a:t> enkät, maj 2014.</a:t>
          </a:r>
          <a:endParaRPr lang="sv-SE" sz="700"/>
        </a:p>
      </cdr:txBody>
    </cdr:sp>
  </cdr:relSizeAnchor>
</c:userShapes>
</file>

<file path=ppt/drawings/drawing73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0.05459</cdr:y>
    </cdr:from>
    <cdr:to>
      <cdr:x>0.97997</cdr:x>
      <cdr:y>0.16873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2122" y="209550"/>
          <a:ext cx="4606317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Andel av</a:t>
          </a:r>
          <a:r>
            <a:rPr lang="sv-SE" sz="800" b="0" baseline="0"/>
            <a:t> sjukhusens diabetesmottagningar som erbjuder personer med typ 1-diabetes gruppbaserade utbildningar.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</a:t>
          </a:r>
          <a:r>
            <a:rPr lang="sv-SE" sz="1000" b="1" baseline="0"/>
            <a:t> E2.2 Gruppbaserad utbildning</a:t>
          </a:r>
          <a:endParaRPr lang="sv-SE" sz="1000" b="1"/>
        </a:p>
      </cdr:txBody>
    </cdr:sp>
  </cdr:relSizeAnchor>
  <cdr:relSizeAnchor xmlns:cdr="http://schemas.openxmlformats.org/drawingml/2006/chartDrawing">
    <cdr:from>
      <cdr:x>0</cdr:x>
      <cdr:y>0.9443</cdr:y>
    </cdr:from>
    <cdr:to>
      <cdr:x>0.48534</cdr:x>
      <cdr:y>0.99914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-1852654" y="3471874"/>
          <a:ext cx="2450118" cy="201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Socialstyrelsens</a:t>
          </a:r>
          <a:r>
            <a:rPr lang="sv-SE" sz="700" baseline="0"/>
            <a:t> enkät, maj 2014.</a:t>
          </a:r>
          <a:endParaRPr lang="sv-SE" sz="700"/>
        </a:p>
      </cdr:txBody>
    </cdr:sp>
  </cdr:relSizeAnchor>
  <cdr:relSizeAnchor xmlns:cdr="http://schemas.openxmlformats.org/drawingml/2006/chartDrawing">
    <cdr:from>
      <cdr:x>0.88019</cdr:x>
      <cdr:y>0.16625</cdr:y>
    </cdr:from>
    <cdr:to>
      <cdr:x>0.99264</cdr:x>
      <cdr:y>0.88089</cdr:y>
    </cdr:to>
    <cdr:pic>
      <cdr:nvPicPr>
        <cdr:cNvPr id="8" name="Picture 2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175125" y="638175"/>
          <a:ext cx="533400" cy="274320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0.40755</cdr:x>
      <cdr:y>0.11399</cdr:y>
    </cdr:from>
    <cdr:to>
      <cdr:x>1</cdr:x>
      <cdr:y>0.15803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057400" y="419100"/>
          <a:ext cx="2990850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700"/>
            <a:t>Antal svarande</a:t>
          </a:r>
          <a:r>
            <a:rPr lang="sv-SE" sz="700" baseline="0"/>
            <a:t> diabetesmottagningar/totalt antal mottagningar</a:t>
          </a:r>
          <a:endParaRPr lang="sv-SE" sz="700"/>
        </a:p>
      </cdr:txBody>
    </cdr:sp>
  </cdr:relSizeAnchor>
</c:userShapes>
</file>

<file path=ppt/drawings/drawing74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0.07996</cdr:y>
    </cdr:from>
    <cdr:to>
      <cdr:x>0.97997</cdr:x>
      <cdr:y>0.21267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430" y="219346"/>
          <a:ext cx="4421324" cy="364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Erbjuder er diabetesmottagning gruppbaserad utbildning till personer med typ 2-diabetes?</a:t>
          </a: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E2.3 Gruppbaserad utbildning</a:t>
          </a:r>
        </a:p>
      </cdr:txBody>
    </cdr:sp>
  </cdr:relSizeAnchor>
  <cdr:relSizeAnchor xmlns:cdr="http://schemas.openxmlformats.org/drawingml/2006/chartDrawing">
    <cdr:from>
      <cdr:x>0</cdr:x>
      <cdr:y>0.92621</cdr:y>
    </cdr:from>
    <cdr:to>
      <cdr:x>0.48534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2533530"/>
          <a:ext cx="2362283" cy="201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Socialstyrelsens</a:t>
          </a:r>
          <a:r>
            <a:rPr lang="sv-SE" sz="700" baseline="0"/>
            <a:t> enkät, maj 2014.</a:t>
          </a:r>
          <a:endParaRPr lang="sv-SE" sz="700"/>
        </a:p>
      </cdr:txBody>
    </cdr:sp>
  </cdr:relSizeAnchor>
</c:userShapes>
</file>

<file path=ppt/drawings/drawing75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0.07996</cdr:y>
    </cdr:from>
    <cdr:to>
      <cdr:x>0.97997</cdr:x>
      <cdr:y>0.26499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599" y="196879"/>
          <a:ext cx="4439824" cy="455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Andel primärvårdsenheter</a:t>
          </a:r>
          <a:r>
            <a:rPr lang="sv-SE" sz="800" b="0" baseline="0"/>
            <a:t> som uppgett att de bedriver gruppbaserad patientutbildning.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0.10252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666" y="0"/>
          <a:ext cx="4543334" cy="252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E2.5 Gruppbaserad utbildning</a:t>
          </a:r>
        </a:p>
      </cdr:txBody>
    </cdr:sp>
  </cdr:relSizeAnchor>
  <cdr:relSizeAnchor xmlns:cdr="http://schemas.openxmlformats.org/drawingml/2006/chartDrawing">
    <cdr:from>
      <cdr:x>0</cdr:x>
      <cdr:y>0.90892</cdr:y>
    </cdr:from>
    <cdr:to>
      <cdr:x>0.722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2227241"/>
          <a:ext cx="3278038" cy="222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</a:t>
          </a:r>
          <a:r>
            <a:rPr lang="sv-SE" sz="700" b="0" i="0" baseline="0">
              <a:effectLst/>
              <a:latin typeface="+mn-lt"/>
              <a:ea typeface="+mn-ea"/>
              <a:cs typeface="+mn-cs"/>
            </a:rPr>
            <a:t>Centrum för klinisk forskning Västerås, Uppsala universitet, 2014.</a:t>
          </a:r>
          <a:endParaRPr lang="sv-SE" sz="700"/>
        </a:p>
      </cdr:txBody>
    </cdr:sp>
  </cdr:relSizeAnchor>
</c:userShapes>
</file>

<file path=ppt/drawings/drawing76.xml><?xml version="1.0" encoding="utf-8"?>
<c:userShapes xmlns:c="http://schemas.openxmlformats.org/drawingml/2006/chart">
  <cdr:relSizeAnchor xmlns:cdr="http://schemas.openxmlformats.org/drawingml/2006/chartDrawing">
    <cdr:from>
      <cdr:x>0</cdr:x>
      <cdr:y>0.0615</cdr:y>
    </cdr:from>
    <cdr:to>
      <cdr:x>1</cdr:x>
      <cdr:y>0.18646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0" y="219085"/>
          <a:ext cx="4545965" cy="445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 dirty="0"/>
            <a:t>Antal</a:t>
          </a:r>
          <a:r>
            <a:rPr lang="sv-SE" sz="800" b="0" baseline="0" dirty="0"/>
            <a:t> primärvårdsenheter som har uppgett att de bedriver gruppbaserad patientutbildning.</a:t>
          </a:r>
          <a:endParaRPr lang="sv-SE" sz="800" b="0" dirty="0"/>
        </a:p>
      </cdr:txBody>
    </cdr:sp>
  </cdr:relSizeAnchor>
  <cdr:relSizeAnchor xmlns:cdr="http://schemas.openxmlformats.org/drawingml/2006/chartDrawing">
    <cdr:from>
      <cdr:x>0.00012</cdr:x>
      <cdr:y>0</cdr:y>
    </cdr:from>
    <cdr:to>
      <cdr:x>0.99385</cdr:x>
      <cdr:y>0.07171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569" y="0"/>
          <a:ext cx="4619056" cy="306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E2.6 Gruppbaserad utbildning</a:t>
          </a:r>
        </a:p>
      </cdr:txBody>
    </cdr:sp>
  </cdr:relSizeAnchor>
  <cdr:relSizeAnchor xmlns:cdr="http://schemas.openxmlformats.org/drawingml/2006/chartDrawing">
    <cdr:from>
      <cdr:x>0</cdr:x>
      <cdr:y>0.94318</cdr:y>
    </cdr:from>
    <cdr:to>
      <cdr:x>0.71286</cdr:x>
      <cdr:y>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-1850746" y="3360075"/>
          <a:ext cx="3240632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</a:t>
          </a:r>
          <a:r>
            <a:rPr lang="sv-SE" sz="700" b="0" i="0" u="none" strike="noStrike" baseline="0" smtClean="0">
              <a:latin typeface="+mn-lt"/>
              <a:ea typeface="+mn-ea"/>
              <a:cs typeface="+mn-cs"/>
            </a:rPr>
            <a:t>Centrum för klinisk forskning Västerås, Uppsala universitet,  2014.</a:t>
          </a:r>
          <a:r>
            <a:rPr lang="sv-SE" sz="700"/>
            <a:t> </a:t>
          </a:r>
        </a:p>
      </cdr:txBody>
    </cdr:sp>
  </cdr:relSizeAnchor>
</c:userShapes>
</file>

<file path=ppt/drawings/drawing77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0.07996</cdr:y>
    </cdr:from>
    <cdr:to>
      <cdr:x>0.97997</cdr:x>
      <cdr:y>0.15167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480" y="275611"/>
          <a:ext cx="4425941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Erbjuder er </a:t>
          </a:r>
          <a:r>
            <a:rPr lang="sv-SE" sz="800" b="0" baseline="0"/>
            <a:t>diabetesmottagning </a:t>
          </a:r>
          <a:r>
            <a:rPr lang="sv-SE" sz="800" b="0"/>
            <a:t>kulturanpassad</a:t>
          </a:r>
          <a:r>
            <a:rPr lang="sv-SE" sz="800" b="0" baseline="0"/>
            <a:t> utbildning i grupp?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E2.8 Kulturanpassad gruppbaserad</a:t>
          </a:r>
          <a:r>
            <a:rPr lang="sv-SE" sz="1000" b="1" baseline="0"/>
            <a:t> utbildning</a:t>
          </a:r>
          <a:endParaRPr lang="sv-SE" sz="1000" b="1"/>
        </a:p>
      </cdr:txBody>
    </cdr:sp>
  </cdr:relSizeAnchor>
  <cdr:relSizeAnchor xmlns:cdr="http://schemas.openxmlformats.org/drawingml/2006/chartDrawing">
    <cdr:from>
      <cdr:x>0</cdr:x>
      <cdr:y>0.92621</cdr:y>
    </cdr:from>
    <cdr:to>
      <cdr:x>0.48534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2526282"/>
          <a:ext cx="2311432" cy="201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Socialstyrelsens</a:t>
          </a:r>
          <a:r>
            <a:rPr lang="sv-SE" sz="700" baseline="0"/>
            <a:t> enkät, maj 2014.</a:t>
          </a:r>
          <a:endParaRPr lang="sv-SE" sz="700"/>
        </a:p>
      </cdr:txBody>
    </cdr:sp>
  </cdr:relSizeAnchor>
</c:userShapes>
</file>

<file path=ppt/drawings/drawing78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0.07996</cdr:y>
    </cdr:from>
    <cdr:to>
      <cdr:x>0.97997</cdr:x>
      <cdr:y>0.20376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599" y="263520"/>
          <a:ext cx="4439824" cy="407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Andel primärvårdsenheter per län/region som erbjuder kulturanpassad grupputbildning</a:t>
          </a: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E2.10 Kulturanpassad gruppbaserad utbildning</a:t>
          </a:r>
        </a:p>
      </cdr:txBody>
    </cdr:sp>
  </cdr:relSizeAnchor>
  <cdr:relSizeAnchor xmlns:cdr="http://schemas.openxmlformats.org/drawingml/2006/chartDrawing">
    <cdr:from>
      <cdr:x>0</cdr:x>
      <cdr:y>0.9373</cdr:y>
    </cdr:from>
    <cdr:to>
      <cdr:x>0.72371</cdr:x>
      <cdr:y>0.99916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-1173192" y="3066983"/>
          <a:ext cx="3285847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>
              <a:effectLst/>
              <a:latin typeface="+mn-lt"/>
              <a:ea typeface="+mn-ea"/>
              <a:cs typeface="+mn-cs"/>
            </a:rPr>
            <a:t>Källa: </a:t>
          </a:r>
          <a:r>
            <a:rPr lang="sv-SE" sz="700" b="0" i="0" baseline="0">
              <a:effectLst/>
              <a:latin typeface="+mn-lt"/>
              <a:ea typeface="+mn-ea"/>
              <a:cs typeface="+mn-cs"/>
            </a:rPr>
            <a:t>Centrum för klinisk forskning Västerås, Uppsala universitet, 2014.</a:t>
          </a:r>
          <a:endParaRPr lang="sv-SE" sz="700"/>
        </a:p>
      </cdr:txBody>
    </cdr:sp>
  </cdr:relSizeAnchor>
  <cdr:relSizeAnchor xmlns:cdr="http://schemas.openxmlformats.org/drawingml/2006/chartDrawing">
    <cdr:from>
      <cdr:x>0</cdr:x>
      <cdr:y>0.86806</cdr:y>
    </cdr:from>
    <cdr:to>
      <cdr:x>0.50133</cdr:x>
      <cdr:y>0.94185</cdr:y>
    </cdr:to>
    <cdr:sp macro="" textlink="">
      <cdr:nvSpPr>
        <cdr:cNvPr id="8" name="textruta 2"/>
        <cdr:cNvSpPr txBox="1"/>
      </cdr:nvSpPr>
      <cdr:spPr>
        <a:xfrm xmlns:a="http://schemas.openxmlformats.org/drawingml/2006/main">
          <a:off x="0" y="2381250"/>
          <a:ext cx="2292081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sv-SE" sz="700"/>
        </a:p>
      </cdr:txBody>
    </cdr:sp>
  </cdr:relSizeAnchor>
</c:userShapes>
</file>

<file path=ppt/drawings/drawing79.xml><?xml version="1.0" encoding="utf-8"?>
<c:userShapes xmlns:c="http://schemas.openxmlformats.org/drawingml/2006/chart">
  <cdr:relSizeAnchor xmlns:cdr="http://schemas.openxmlformats.org/drawingml/2006/chartDrawing">
    <cdr:from>
      <cdr:x>0</cdr:x>
      <cdr:y>0.94791</cdr:y>
    </cdr:from>
    <cdr:to>
      <cdr:x>0.48534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387013"/>
          <a:ext cx="2205106" cy="186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</a:t>
          </a:r>
          <a:r>
            <a:rPr lang="sv-SE" sz="700" baseline="0"/>
            <a:t> Läkemedelsregistret, Socialstyrelsen.</a:t>
          </a:r>
          <a:endParaRPr lang="sv-SE" sz="700"/>
        </a:p>
      </cdr:txBody>
    </cdr:sp>
  </cdr:relSizeAnchor>
  <cdr:relSizeAnchor xmlns:cdr="http://schemas.openxmlformats.org/drawingml/2006/chartDrawing">
    <cdr:from>
      <cdr:x>0.0034</cdr:x>
      <cdr:y>0.05717</cdr:y>
    </cdr:from>
    <cdr:to>
      <cdr:x>0.97449</cdr:x>
      <cdr:y>0.2032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15456" y="216002"/>
          <a:ext cx="4414541" cy="551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sv-SE" sz="800" b="0" i="0" baseline="0">
              <a:effectLst/>
              <a:latin typeface="+mn-lt"/>
              <a:ea typeface="+mn-ea"/>
              <a:cs typeface="+mn-cs"/>
            </a:rPr>
            <a:t>Antal personer med uttag med minst ett uttag av diabetesläkemedel  och uttag av blodtrycks- och blodfettsänkande läkemedel  samt total kostnad  i 1000-tals kronor per läkemedelssubstans år 2013.</a:t>
          </a:r>
          <a:endParaRPr lang="sv-SE" sz="800" b="0"/>
        </a:p>
      </cdr:txBody>
    </cdr:sp>
  </cdr:relSizeAnchor>
  <cdr:relSizeAnchor xmlns:cdr="http://schemas.openxmlformats.org/drawingml/2006/chartDrawing">
    <cdr:from>
      <cdr:x>0.00216</cdr:x>
      <cdr:y>0</cdr:y>
    </cdr:from>
    <cdr:to>
      <cdr:x>0.99589</cdr:x>
      <cdr:y>0.07171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022" y="0"/>
          <a:ext cx="6909653" cy="359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</a:t>
          </a:r>
          <a:r>
            <a:rPr lang="sv-SE" sz="1000" b="1" baseline="0"/>
            <a:t> 4.1</a:t>
          </a:r>
          <a:r>
            <a:rPr lang="sv-SE" sz="1000" b="1"/>
            <a:t> Blodtryckssänkande</a:t>
          </a:r>
          <a:r>
            <a:rPr lang="sv-SE" sz="1000" b="1" baseline="0"/>
            <a:t> och blodfettssänkande läkemedel</a:t>
          </a:r>
          <a:endParaRPr lang="sv-SE" sz="1000" b="1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0.07996</cdr:y>
    </cdr:from>
    <cdr:to>
      <cdr:x>0.97997</cdr:x>
      <cdr:y>0.15278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8127" y="329019"/>
          <a:ext cx="5263041" cy="299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800" b="0" i="0" baseline="0">
              <a:effectLst/>
              <a:latin typeface="+mn-lt"/>
              <a:ea typeface="+mn-ea"/>
              <a:cs typeface="+mn-cs"/>
            </a:rPr>
            <a:t>Erbjuder er diabetesmottagning stöd till rökstopp till personer med diabetes?</a:t>
          </a:r>
          <a:endParaRPr lang="sv-SE" sz="800">
            <a:effectLst/>
          </a:endParaRP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2.16 </a:t>
          </a:r>
          <a:r>
            <a:rPr lang="sv-SE" sz="1000" b="1">
              <a:effectLst/>
              <a:latin typeface="+mn-lt"/>
              <a:ea typeface="+mn-ea"/>
              <a:cs typeface="+mn-cs"/>
            </a:rPr>
            <a:t>Stöd till rökstopp</a:t>
          </a:r>
          <a:endParaRPr lang="sv-SE" sz="1000" b="1"/>
        </a:p>
      </cdr:txBody>
    </cdr:sp>
  </cdr:relSizeAnchor>
  <cdr:relSizeAnchor xmlns:cdr="http://schemas.openxmlformats.org/drawingml/2006/chartDrawing">
    <cdr:from>
      <cdr:x>0</cdr:x>
      <cdr:y>0.92701</cdr:y>
    </cdr:from>
    <cdr:to>
      <cdr:x>0.48534</cdr:x>
      <cdr:y>0.98574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195200"/>
          <a:ext cx="2203565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Socialstyrelsens enkät, maj 2014.</a:t>
          </a:r>
        </a:p>
      </cdr:txBody>
    </cdr:sp>
  </cdr:relSizeAnchor>
</c:userShapes>
</file>

<file path=ppt/drawings/drawing80.xml><?xml version="1.0" encoding="utf-8"?>
<c:userShapes xmlns:c="http://schemas.openxmlformats.org/drawingml/2006/chart">
  <cdr:relSizeAnchor xmlns:cdr="http://schemas.openxmlformats.org/drawingml/2006/chartDrawing">
    <cdr:from>
      <cdr:x>0</cdr:x>
      <cdr:y>0.94578</cdr:y>
    </cdr:from>
    <cdr:to>
      <cdr:x>0.48534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547141"/>
          <a:ext cx="2203565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Läkemedelsregistret,</a:t>
          </a:r>
          <a:r>
            <a:rPr lang="sv-SE" sz="700" baseline="0"/>
            <a:t> Socialstyrelsen.</a:t>
          </a:r>
          <a:endParaRPr lang="sv-SE" sz="700"/>
        </a:p>
      </cdr:txBody>
    </cdr:sp>
  </cdr:relSizeAnchor>
  <cdr:relSizeAnchor xmlns:cdr="http://schemas.openxmlformats.org/drawingml/2006/chartDrawing">
    <cdr:from>
      <cdr:x>0.00136</cdr:x>
      <cdr:y>0.09744</cdr:y>
    </cdr:from>
    <cdr:to>
      <cdr:x>0.97245</cdr:x>
      <cdr:y>0.1955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6898" y="392127"/>
          <a:ext cx="4920804" cy="394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sv-SE" sz="800" b="0" i="0" baseline="0">
              <a:effectLst/>
              <a:latin typeface="+mn-lt"/>
              <a:ea typeface="+mn-ea"/>
              <a:cs typeface="+mn-cs"/>
            </a:rPr>
            <a:t>Blodtryckssänkande läkemedel med ATC-koder C03, C07, C08, C09. Antal DDD per person 2007, 2010 och 2013, alla åldrar.</a:t>
          </a:r>
          <a:endParaRPr lang="sv-SE" sz="400" b="0">
            <a:effectLst/>
          </a:endParaRPr>
        </a:p>
      </cdr:txBody>
    </cdr:sp>
  </cdr:relSizeAnchor>
  <cdr:relSizeAnchor xmlns:cdr="http://schemas.openxmlformats.org/drawingml/2006/chartDrawing">
    <cdr:from>
      <cdr:x>0.00152</cdr:x>
      <cdr:y>0.00224</cdr:y>
    </cdr:from>
    <cdr:to>
      <cdr:x>0.99525</cdr:x>
      <cdr:y>0.13012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6901" y="8361"/>
          <a:ext cx="4511783" cy="477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>
              <a:effectLst/>
              <a:latin typeface="+mn-lt"/>
              <a:ea typeface="+mn-ea"/>
              <a:cs typeface="+mn-cs"/>
            </a:rPr>
            <a:t>Diagram</a:t>
          </a:r>
          <a:r>
            <a:rPr lang="sv-SE" sz="1000" b="1" baseline="0">
              <a:effectLst/>
              <a:latin typeface="+mn-lt"/>
              <a:ea typeface="+mn-ea"/>
              <a:cs typeface="+mn-cs"/>
            </a:rPr>
            <a:t> 4.2 Definerade dygnsdoser för blodtryckssänkande läkemedel efter uttag av diabetesläkemedel</a:t>
          </a:r>
          <a:endParaRPr lang="sv-SE" sz="800">
            <a:effectLst/>
          </a:endParaRPr>
        </a:p>
      </cdr:txBody>
    </cdr:sp>
  </cdr:relSizeAnchor>
</c:userShapes>
</file>

<file path=ppt/drawings/drawing81.xml><?xml version="1.0" encoding="utf-8"?>
<c:userShapes xmlns:c="http://schemas.openxmlformats.org/drawingml/2006/chart">
  <cdr:relSizeAnchor xmlns:cdr="http://schemas.openxmlformats.org/drawingml/2006/chartDrawing">
    <cdr:from>
      <cdr:x>0</cdr:x>
      <cdr:y>0.9436</cdr:y>
    </cdr:from>
    <cdr:to>
      <cdr:x>0.48534</cdr:x>
      <cdr:y>0.99475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734444"/>
          <a:ext cx="2533329" cy="2024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Läkemedelsregistret, Socialstyrelsen.</a:t>
          </a:r>
        </a:p>
      </cdr:txBody>
    </cdr:sp>
  </cdr:relSizeAnchor>
  <cdr:relSizeAnchor xmlns:cdr="http://schemas.openxmlformats.org/drawingml/2006/chartDrawing">
    <cdr:from>
      <cdr:x>0</cdr:x>
      <cdr:y>0.09594</cdr:y>
    </cdr:from>
    <cdr:to>
      <cdr:x>0.97109</cdr:x>
      <cdr:y>0.21449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0" y="343417"/>
          <a:ext cx="4414541" cy="424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sv-SE" sz="800" b="0" i="0" baseline="0">
              <a:effectLst/>
              <a:latin typeface="+mn-lt"/>
              <a:ea typeface="+mn-ea"/>
              <a:cs typeface="+mn-cs"/>
            </a:rPr>
            <a:t>Blodfettssänkande läkemedel med ATC-kod C10A. Antal DDD per person 2007, 2010 och 2013, alla åldrar.</a:t>
          </a:r>
          <a:endParaRPr lang="sv-SE" sz="800" b="0"/>
        </a:p>
      </cdr:txBody>
    </cdr:sp>
  </cdr:relSizeAnchor>
  <cdr:relSizeAnchor xmlns:cdr="http://schemas.openxmlformats.org/drawingml/2006/chartDrawing">
    <cdr:from>
      <cdr:x>0.00262</cdr:x>
      <cdr:y>0.00241</cdr:y>
    </cdr:from>
    <cdr:to>
      <cdr:x>0.99635</cdr:x>
      <cdr:y>0.11582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1895" y="10410"/>
          <a:ext cx="4511783" cy="4899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000" b="1"/>
            <a:t>Diagram 4.3 </a:t>
          </a:r>
          <a:r>
            <a:rPr lang="sv-SE" sz="1000" b="1" baseline="0"/>
            <a:t>Definerade dygnsdoser för blodfettssänkande läkemedel efter uttag av diabetesläkemedel</a:t>
          </a:r>
          <a:endParaRPr lang="sv-SE" sz="1000" b="1"/>
        </a:p>
        <a:p xmlns:a="http://schemas.openxmlformats.org/drawingml/2006/main">
          <a:r>
            <a:rPr lang="sv-SE" sz="1000" b="1"/>
            <a:t> </a:t>
          </a:r>
        </a:p>
      </cdr:txBody>
    </cdr:sp>
  </cdr:relSizeAnchor>
</c:userShapes>
</file>

<file path=ppt/drawings/drawing82.xml><?xml version="1.0" encoding="utf-8"?>
<c:userShapes xmlns:c="http://schemas.openxmlformats.org/drawingml/2006/chart">
  <cdr:relSizeAnchor xmlns:cdr="http://schemas.openxmlformats.org/drawingml/2006/chartDrawing">
    <cdr:from>
      <cdr:x>0</cdr:x>
      <cdr:y>0.9579</cdr:y>
    </cdr:from>
    <cdr:to>
      <cdr:x>0.48534</cdr:x>
      <cdr:y>0.98976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6085706"/>
          <a:ext cx="2177369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Läkemedelsregistret, Socialstyrelsen. </a:t>
          </a:r>
        </a:p>
      </cdr:txBody>
    </cdr:sp>
  </cdr:relSizeAnchor>
  <cdr:relSizeAnchor xmlns:cdr="http://schemas.openxmlformats.org/drawingml/2006/chartDrawing">
    <cdr:from>
      <cdr:x>0.00961</cdr:x>
      <cdr:y>0.04005</cdr:y>
    </cdr:from>
    <cdr:to>
      <cdr:x>0.9807</cdr:x>
      <cdr:y>0.09261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3132" y="259514"/>
          <a:ext cx="4356577" cy="340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sv-SE" sz="800" b="0" i="0" baseline="0">
              <a:effectLst/>
              <a:latin typeface="+mn-lt"/>
              <a:ea typeface="+mn-ea"/>
              <a:cs typeface="+mn-cs"/>
            </a:rPr>
            <a:t>Alla åldrar år 2007, 2010 och 2013.</a:t>
          </a:r>
          <a:endParaRPr lang="sv-SE" sz="800" b="0">
            <a:effectLst/>
          </a:endParaRPr>
        </a:p>
        <a:p xmlns:a="http://schemas.openxmlformats.org/drawingml/2006/main">
          <a:endParaRPr lang="sv-SE" sz="800" b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0.99373</cdr:x>
      <cdr:y>0.07171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-2329180" y="-1616149"/>
          <a:ext cx="4457515" cy="30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4.4 Andel i befolkningen</a:t>
          </a:r>
          <a:r>
            <a:rPr lang="sv-SE" sz="1000" b="1" baseline="0"/>
            <a:t> med uttag av diabetesläkemedel</a:t>
          </a:r>
          <a:endParaRPr lang="sv-SE" sz="1000" b="1"/>
        </a:p>
      </cdr:txBody>
    </cdr:sp>
  </cdr:relSizeAnchor>
</c:userShapes>
</file>

<file path=ppt/drawings/drawing83.xml><?xml version="1.0" encoding="utf-8"?>
<c:userShapes xmlns:c="http://schemas.openxmlformats.org/drawingml/2006/chart">
  <cdr:relSizeAnchor xmlns:cdr="http://schemas.openxmlformats.org/drawingml/2006/chartDrawing">
    <cdr:from>
      <cdr:x>0</cdr:x>
      <cdr:y>0.95775</cdr:y>
    </cdr:from>
    <cdr:to>
      <cdr:x>0.48534</cdr:x>
      <cdr:y>0.99543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5145129"/>
          <a:ext cx="2218974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Läkemedelsregistret,</a:t>
          </a:r>
          <a:r>
            <a:rPr lang="sv-SE" sz="700" baseline="0"/>
            <a:t> Socialstyrelsen.</a:t>
          </a:r>
          <a:endParaRPr lang="sv-SE" sz="700"/>
        </a:p>
      </cdr:txBody>
    </cdr:sp>
  </cdr:relSizeAnchor>
  <cdr:relSizeAnchor xmlns:cdr="http://schemas.openxmlformats.org/drawingml/2006/chartDrawing">
    <cdr:from>
      <cdr:x>0.00542</cdr:x>
      <cdr:y>0.08547</cdr:y>
    </cdr:from>
    <cdr:to>
      <cdr:x>0.97651</cdr:x>
      <cdr:y>0.14222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24780" y="380390"/>
          <a:ext cx="4439824" cy="252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800" b="0" i="0" baseline="0">
              <a:effectLst/>
              <a:latin typeface="+mn-lt"/>
              <a:ea typeface="+mn-ea"/>
              <a:cs typeface="+mn-cs"/>
            </a:rPr>
            <a:t>Per landsting.</a:t>
          </a:r>
          <a:endParaRPr lang="sv-SE" sz="800" b="0">
            <a:effectLst/>
          </a:endParaRPr>
        </a:p>
        <a:p xmlns:a="http://schemas.openxmlformats.org/drawingml/2006/main">
          <a:endParaRPr lang="sv-SE" sz="800" b="0"/>
        </a:p>
      </cdr:txBody>
    </cdr:sp>
  </cdr:relSizeAnchor>
  <cdr:relSizeAnchor xmlns:cdr="http://schemas.openxmlformats.org/drawingml/2006/chartDrawing">
    <cdr:from>
      <cdr:x>0</cdr:x>
      <cdr:y>0.00385</cdr:y>
    </cdr:from>
    <cdr:to>
      <cdr:x>0.99373</cdr:x>
      <cdr:y>0.10026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0" y="17135"/>
          <a:ext cx="4543334" cy="429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>
              <a:effectLst/>
              <a:latin typeface="+mn-lt"/>
              <a:ea typeface="+mn-ea"/>
              <a:cs typeface="+mn-cs"/>
            </a:rPr>
            <a:t>Diagram</a:t>
          </a:r>
          <a:r>
            <a:rPr lang="sv-SE" sz="1000" b="1" baseline="0">
              <a:effectLst/>
              <a:latin typeface="+mn-lt"/>
              <a:ea typeface="+mn-ea"/>
              <a:cs typeface="+mn-cs"/>
            </a:rPr>
            <a:t> 4</a:t>
          </a:r>
          <a:r>
            <a:rPr lang="sv-SE" sz="1000" b="1">
              <a:effectLst/>
              <a:latin typeface="+mn-lt"/>
              <a:ea typeface="+mn-ea"/>
              <a:cs typeface="+mn-cs"/>
            </a:rPr>
            <a:t>.5 Procentuell förändring mellan år 2010 och 2013 i antal personer</a:t>
          </a:r>
          <a:r>
            <a:rPr lang="sv-SE" sz="1000" b="1" baseline="0">
              <a:effectLst/>
              <a:latin typeface="+mn-lt"/>
              <a:ea typeface="+mn-ea"/>
              <a:cs typeface="+mn-cs"/>
            </a:rPr>
            <a:t> med uttag av diabetesläkemedel samt i kostnad per DDD </a:t>
          </a:r>
          <a:endParaRPr lang="sv-SE" sz="800">
            <a:effectLst/>
          </a:endParaRPr>
        </a:p>
      </cdr:txBody>
    </cdr:sp>
  </cdr:relSizeAnchor>
</c:userShapes>
</file>

<file path=ppt/drawings/drawing84.xml><?xml version="1.0" encoding="utf-8"?>
<c:userShapes xmlns:c="http://schemas.openxmlformats.org/drawingml/2006/chart"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1000" b="1"/>
        </a:p>
      </cdr:txBody>
    </cdr:sp>
  </cdr:relSizeAnchor>
  <cdr:relSizeAnchor xmlns:cdr="http://schemas.openxmlformats.org/drawingml/2006/chartDrawing">
    <cdr:from>
      <cdr:x>0</cdr:x>
      <cdr:y>0.96356</cdr:y>
    </cdr:from>
    <cdr:to>
      <cdr:x>0.48534</cdr:x>
      <cdr:y>0.99983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-1854679" y="6243425"/>
          <a:ext cx="2203565" cy="235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Läkemedelsregistret, Socialstyrelsen.</a:t>
          </a:r>
        </a:p>
      </cdr:txBody>
    </cdr:sp>
  </cdr:relSizeAnchor>
  <cdr:relSizeAnchor xmlns:cdr="http://schemas.openxmlformats.org/drawingml/2006/chartDrawing">
    <cdr:from>
      <cdr:x>0</cdr:x>
      <cdr:y>0.86806</cdr:y>
    </cdr:from>
    <cdr:to>
      <cdr:x>0.50133</cdr:x>
      <cdr:y>0.89662</cdr:y>
    </cdr:to>
    <cdr:sp macro="" textlink="">
      <cdr:nvSpPr>
        <cdr:cNvPr id="8" name="textruta 2"/>
        <cdr:cNvSpPr txBox="1"/>
      </cdr:nvSpPr>
      <cdr:spPr>
        <a:xfrm xmlns:a="http://schemas.openxmlformats.org/drawingml/2006/main">
          <a:off x="0" y="6151594"/>
          <a:ext cx="3495423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sv-SE" sz="700"/>
        </a:p>
      </cdr:txBody>
    </cdr:sp>
  </cdr:relSizeAnchor>
  <cdr:relSizeAnchor xmlns:cdr="http://schemas.openxmlformats.org/drawingml/2006/chartDrawing">
    <cdr:from>
      <cdr:x>0.01078</cdr:x>
      <cdr:y>0.06427</cdr:y>
    </cdr:from>
    <cdr:to>
      <cdr:x>0.98187</cdr:x>
      <cdr:y>0.12205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8910" y="354841"/>
          <a:ext cx="4405908" cy="3189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sv-SE" sz="800" b="0" i="0" baseline="0">
              <a:effectLst/>
              <a:latin typeface="+mn-lt"/>
              <a:ea typeface="+mn-ea"/>
              <a:cs typeface="+mn-cs"/>
            </a:rPr>
            <a:t>Alla åldrar åren 2007, 2010 och 2013.</a:t>
          </a:r>
          <a:endParaRPr lang="sv-SE" sz="800" b="0">
            <a:effectLst/>
          </a:endParaRPr>
        </a:p>
        <a:p xmlns:a="http://schemas.openxmlformats.org/drawingml/2006/main"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0.99939</cdr:x>
      <cdr:y>0.08405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28447" y="0"/>
          <a:ext cx="4505860" cy="464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4.6 Kostnad för insulin som andel de totala</a:t>
          </a:r>
          <a:r>
            <a:rPr lang="sv-SE" sz="1000" b="1" baseline="0"/>
            <a:t> kostnaderna för diabetesläkemedel</a:t>
          </a:r>
          <a:endParaRPr lang="sv-SE" sz="1000" b="1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0.07118</cdr:y>
    </cdr:from>
    <cdr:to>
      <cdr:x>0.97997</cdr:x>
      <cdr:y>0.20313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599" y="195264"/>
          <a:ext cx="4439824" cy="361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Rekommenderar</a:t>
          </a:r>
          <a:r>
            <a:rPr lang="sv-SE" sz="800" b="0" baseline="0"/>
            <a:t> er diabetesmottagning rutinmässigt alla personer med diabetes att ta kontakt med tandvården för förebyggande åtgärder för karies och parodontit?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/>
            <a:t>Diagram 2.19 Munhälsa</a:t>
          </a:r>
        </a:p>
      </cdr:txBody>
    </cdr:sp>
  </cdr:relSizeAnchor>
  <cdr:relSizeAnchor xmlns:cdr="http://schemas.openxmlformats.org/drawingml/2006/chartDrawing">
    <cdr:from>
      <cdr:x>0</cdr:x>
      <cdr:y>0.92621</cdr:y>
    </cdr:from>
    <cdr:to>
      <cdr:x>0.48534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2540779"/>
          <a:ext cx="2218974" cy="202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Socialstyrelsens enkät, maj 2014.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50173-8554-4CD0-A4D9-C289377DC539}" type="datetimeFigureOut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069F8-D9AA-4A12-BB2E-1EE401BD20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130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472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4720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7320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Diagram C1.8 Fotundersökning, typ 1-diabetes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76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98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Diagram C2.8 Ögonbottenundersökning, typ 2-diabetes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84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6892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472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fld id="{951E1291-CB28-4989-9728-5937B1AA67FA}" type="datetime1">
              <a:rPr lang="sv-SE" smtClean="0"/>
              <a:pPr/>
              <a:t>2015-03-06</a:t>
            </a:fld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-1647825" y="2647950"/>
            <a:ext cx="15716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 smtClean="0"/>
              <a:t>Presentationsrubrik:</a:t>
            </a:r>
            <a:br>
              <a:rPr lang="sv-SE" sz="1000" b="1" smtClean="0"/>
            </a:br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26pt</a:t>
            </a:r>
          </a:p>
        </p:txBody>
      </p:sp>
      <p:sp>
        <p:nvSpPr>
          <p:cNvPr id="15" name="textruta 14"/>
          <p:cNvSpPr txBox="1"/>
          <p:nvPr userDrawn="1"/>
        </p:nvSpPr>
        <p:spPr>
          <a:xfrm>
            <a:off x="-1838325" y="1209675"/>
            <a:ext cx="17621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 smtClean="0"/>
              <a:t>Rubrik:</a:t>
            </a:r>
          </a:p>
          <a:p>
            <a:pPr algn="r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14pt</a:t>
            </a:r>
          </a:p>
          <a:p>
            <a:pPr algn="r"/>
            <a:r>
              <a:rPr lang="sv-SE" sz="1000" b="1" smtClean="0">
                <a:solidFill>
                  <a:srgbClr val="ED8B00"/>
                </a:solidFill>
              </a:rPr>
              <a:t>Namn: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14pt</a:t>
            </a:r>
          </a:p>
          <a:p>
            <a:pPr algn="r"/>
            <a:endParaRPr lang="sv-SE" sz="100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951C-414B-4133-B868-CDA8E03C542D}" type="datetime1">
              <a:rPr lang="sv-SE" smtClean="0"/>
              <a:t>2015-03-06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 smtClean="0"/>
              <a:t>Punktlista nivå 1:</a:t>
            </a:r>
          </a:p>
          <a:p>
            <a:pPr algn="l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19pt</a:t>
            </a:r>
          </a:p>
          <a:p>
            <a:pPr algn="l"/>
            <a:r>
              <a:rPr lang="sv-SE" sz="1000" b="1" smtClean="0"/>
              <a:t>Nivå 2:</a:t>
            </a:r>
          </a:p>
          <a:p>
            <a:pPr algn="l"/>
            <a:r>
              <a:rPr lang="sv-SE" sz="1000" smtClean="0"/>
              <a:t>Century Gothic normal 19pt</a:t>
            </a:r>
            <a:endParaRPr lang="sv-SE" sz="1000"/>
          </a:p>
        </p:txBody>
      </p:sp>
      <p:sp>
        <p:nvSpPr>
          <p:cNvPr id="13" name="textruta 12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 smtClean="0"/>
              <a:t>Rubrik:</a:t>
            </a:r>
          </a:p>
          <a:p>
            <a:pPr algn="r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33pt</a:t>
            </a:r>
            <a:endParaRPr lang="sv-SE" sz="100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1578-9905-4A69-8493-A9E02A662903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 smtClean="0"/>
              <a:t>Rubrik:</a:t>
            </a:r>
          </a:p>
          <a:p>
            <a:pPr algn="r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33pt</a:t>
            </a:r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textruta 9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 smtClean="0"/>
              <a:t>Rubrik:</a:t>
            </a:r>
          </a:p>
          <a:p>
            <a:pPr algn="r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33pt</a:t>
            </a:r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5821-C175-4228-9893-FB40DC128E27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0" name="textruta 9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 smtClean="0"/>
              <a:t>Rubrik:</a:t>
            </a:r>
          </a:p>
          <a:p>
            <a:pPr algn="r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33pt</a:t>
            </a:r>
            <a:endParaRPr lang="sv-SE" sz="1000"/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B514-C47D-4BA4-85DF-16ED2D221038}" type="datetime1">
              <a:rPr lang="sv-SE" smtClean="0"/>
              <a:t>2015-03-06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 smtClean="0"/>
              <a:t>Punktlista nivå 1:</a:t>
            </a:r>
          </a:p>
          <a:p>
            <a:pPr algn="r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19pt</a:t>
            </a:r>
          </a:p>
          <a:p>
            <a:pPr algn="r"/>
            <a:r>
              <a:rPr lang="sv-SE" sz="1000" b="1" smtClean="0"/>
              <a:t>Nivå 2:</a:t>
            </a:r>
          </a:p>
          <a:p>
            <a:pPr algn="r"/>
            <a:r>
              <a:rPr lang="sv-SE" sz="1000" smtClean="0"/>
              <a:t>Century Gothic normal 19pt</a:t>
            </a:r>
            <a:endParaRPr lang="sv-SE" sz="1000"/>
          </a:p>
        </p:txBody>
      </p:sp>
      <p:sp>
        <p:nvSpPr>
          <p:cNvPr id="13" name="textruta 12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 smtClean="0"/>
              <a:t>Rubrik:</a:t>
            </a:r>
          </a:p>
          <a:p>
            <a:pPr algn="r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33pt</a:t>
            </a:r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3374-AC7C-4FD7-8F69-3CEC6F894628}" type="datetime1">
              <a:rPr lang="sv-SE" smtClean="0"/>
              <a:t>2015-03-06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4" name="textruta 13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 smtClean="0"/>
              <a:t>Punktlista nivå 1:</a:t>
            </a:r>
          </a:p>
          <a:p>
            <a:pPr algn="l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19pt</a:t>
            </a:r>
          </a:p>
          <a:p>
            <a:pPr algn="l"/>
            <a:r>
              <a:rPr lang="sv-SE" sz="1000" b="1" smtClean="0"/>
              <a:t>Nivå 2:</a:t>
            </a:r>
          </a:p>
          <a:p>
            <a:pPr algn="l"/>
            <a:r>
              <a:rPr lang="sv-SE" sz="1000" smtClean="0"/>
              <a:t>Century Gothic normal 19pt</a:t>
            </a:r>
            <a:endParaRPr lang="sv-SE" sz="1000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 smtClean="0"/>
              <a:t>Rubrik:</a:t>
            </a:r>
          </a:p>
          <a:p>
            <a:pPr algn="r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33pt</a:t>
            </a:r>
            <a:endParaRPr lang="sv-SE" sz="100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5ACD-38BF-464F-808B-E4E15C18B1EC}" type="datetime1">
              <a:rPr lang="sv-SE" smtClean="0"/>
              <a:t>2015-03-06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49263">
              <a:defRPr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5576304C-6BE5-4175-BE48-774CEF212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1414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smtClean="0">
              <a:solidFill>
                <a:schemeClr val="tx1"/>
              </a:solidFill>
            </a:endParaRPr>
          </a:p>
        </p:txBody>
      </p:sp>
      <p:sp>
        <p:nvSpPr>
          <p:cNvPr id="7" name="textruta 6"/>
          <p:cNvSpPr txBox="1"/>
          <p:nvPr userDrawn="1"/>
        </p:nvSpPr>
        <p:spPr>
          <a:xfrm>
            <a:off x="-1838325" y="1209675"/>
            <a:ext cx="1762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 smtClean="0"/>
              <a:t>Rubrik:</a:t>
            </a:r>
          </a:p>
          <a:p>
            <a:pPr algn="r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26pt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7932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textruta 6"/>
          <p:cNvSpPr txBox="1"/>
          <p:nvPr userDrawn="1"/>
        </p:nvSpPr>
        <p:spPr>
          <a:xfrm>
            <a:off x="-1838325" y="1209675"/>
            <a:ext cx="1762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 smtClean="0"/>
              <a:t>Rubrik:</a:t>
            </a:r>
          </a:p>
          <a:p>
            <a:pPr algn="r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26pt</a:t>
            </a:r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smtClean="0">
              <a:solidFill>
                <a:schemeClr val="tx1"/>
              </a:solidFill>
            </a:endParaRPr>
          </a:p>
        </p:txBody>
      </p:sp>
      <p:sp>
        <p:nvSpPr>
          <p:cNvPr id="7" name="textruta 6"/>
          <p:cNvSpPr txBox="1"/>
          <p:nvPr userDrawn="1"/>
        </p:nvSpPr>
        <p:spPr>
          <a:xfrm>
            <a:off x="-1838325" y="1209675"/>
            <a:ext cx="1762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 smtClean="0"/>
              <a:t>Rubrik:</a:t>
            </a:r>
          </a:p>
          <a:p>
            <a:pPr algn="r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26pt</a:t>
            </a: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0755-248E-4EFE-BE29-B8BC10AA93ED}" type="datetime1">
              <a:rPr lang="sv-SE" smtClean="0"/>
              <a:t>2015-03-06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textruta 6"/>
          <p:cNvSpPr txBox="1"/>
          <p:nvPr userDrawn="1"/>
        </p:nvSpPr>
        <p:spPr>
          <a:xfrm>
            <a:off x="-1333501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 smtClean="0"/>
              <a:t>Punktlista nivå 1:</a:t>
            </a:r>
          </a:p>
          <a:p>
            <a:pPr algn="r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19pt</a:t>
            </a:r>
          </a:p>
          <a:p>
            <a:pPr algn="r"/>
            <a:r>
              <a:rPr lang="sv-SE" sz="1000" b="1" smtClean="0"/>
              <a:t>Nivå 2:</a:t>
            </a:r>
          </a:p>
          <a:p>
            <a:pPr algn="r"/>
            <a:r>
              <a:rPr lang="sv-SE" sz="1000" smtClean="0"/>
              <a:t>Century Gothic normal 19pt</a:t>
            </a:r>
            <a:endParaRPr lang="sv-SE" sz="1000"/>
          </a:p>
        </p:txBody>
      </p:sp>
      <p:sp>
        <p:nvSpPr>
          <p:cNvPr id="9" name="textruta 8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 smtClean="0"/>
              <a:t>Rubrik:</a:t>
            </a:r>
          </a:p>
          <a:p>
            <a:pPr algn="r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33pt</a:t>
            </a:r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26C1-5379-4F9C-B535-27F268D50F09}" type="datetime1">
              <a:rPr lang="sv-SE" smtClean="0"/>
              <a:t>2015-03-06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textruta 6"/>
          <p:cNvSpPr txBox="1"/>
          <p:nvPr userDrawn="1"/>
        </p:nvSpPr>
        <p:spPr>
          <a:xfrm>
            <a:off x="-1333501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 smtClean="0"/>
              <a:t>Punktlista nivå 1:</a:t>
            </a:r>
          </a:p>
          <a:p>
            <a:pPr algn="r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normal</a:t>
            </a:r>
            <a:r>
              <a:rPr lang="sv-SE" sz="1000" baseline="0" smtClean="0"/>
              <a:t> </a:t>
            </a:r>
            <a:r>
              <a:rPr lang="sv-SE" sz="1000" smtClean="0"/>
              <a:t>19pt</a:t>
            </a:r>
          </a:p>
          <a:p>
            <a:pPr algn="r"/>
            <a:r>
              <a:rPr lang="sv-SE" sz="1000" b="1" smtClean="0"/>
              <a:t>Nivå 2:</a:t>
            </a:r>
          </a:p>
          <a:p>
            <a:pPr algn="r"/>
            <a:r>
              <a:rPr lang="sv-SE" sz="1000" smtClean="0"/>
              <a:t>Century Gothic normal 19pt</a:t>
            </a:r>
            <a:endParaRPr lang="sv-SE" sz="1000"/>
          </a:p>
        </p:txBody>
      </p:sp>
      <p:sp>
        <p:nvSpPr>
          <p:cNvPr id="9" name="textruta 8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 smtClean="0"/>
              <a:t>Rubrik:</a:t>
            </a:r>
          </a:p>
          <a:p>
            <a:pPr algn="r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33pt</a:t>
            </a:r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6609-12AD-41B2-BF31-1D316FD82C96}" type="datetime1">
              <a:rPr lang="sv-SE" smtClean="0"/>
              <a:t>2015-03-06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textruta 6"/>
          <p:cNvSpPr txBox="1"/>
          <p:nvPr userDrawn="1"/>
        </p:nvSpPr>
        <p:spPr>
          <a:xfrm>
            <a:off x="-1333501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 smtClean="0"/>
              <a:t>Punktlista nivå 1:</a:t>
            </a:r>
          </a:p>
          <a:p>
            <a:pPr algn="r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26pt</a:t>
            </a:r>
          </a:p>
          <a:p>
            <a:pPr algn="r"/>
            <a:r>
              <a:rPr lang="sv-SE" sz="1000" b="1" smtClean="0"/>
              <a:t>Nivå 2:</a:t>
            </a:r>
          </a:p>
          <a:p>
            <a:pPr algn="r"/>
            <a:r>
              <a:rPr lang="sv-SE" sz="1000" smtClean="0"/>
              <a:t>Century Gothic normal 19pt</a:t>
            </a:r>
            <a:endParaRPr lang="sv-SE" sz="1000"/>
          </a:p>
        </p:txBody>
      </p:sp>
      <p:sp>
        <p:nvSpPr>
          <p:cNvPr id="8" name="textruta 7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 smtClean="0"/>
              <a:t>Rubrik:</a:t>
            </a:r>
          </a:p>
          <a:p>
            <a:pPr algn="r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33pt</a:t>
            </a:r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FBCB-FC51-4332-A8D6-C5CA3121F3AC}" type="datetime1">
              <a:rPr lang="sv-SE" smtClean="0"/>
              <a:t>2015-03-06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textruta 8"/>
          <p:cNvSpPr txBox="1"/>
          <p:nvPr userDrawn="1"/>
        </p:nvSpPr>
        <p:spPr>
          <a:xfrm>
            <a:off x="-1333501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 smtClean="0"/>
              <a:t>Punktlista nivå 1:</a:t>
            </a:r>
          </a:p>
          <a:p>
            <a:pPr algn="r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26pt</a:t>
            </a:r>
          </a:p>
          <a:p>
            <a:pPr algn="r"/>
            <a:r>
              <a:rPr lang="sv-SE" sz="1000" b="1" smtClean="0"/>
              <a:t>Nivå 2:</a:t>
            </a:r>
          </a:p>
          <a:p>
            <a:pPr algn="r"/>
            <a:r>
              <a:rPr lang="sv-SE" sz="1000" smtClean="0"/>
              <a:t>Century Gothic normal 26pt</a:t>
            </a:r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BF6A-10BF-413B-B526-EB61B8FC3489}" type="datetime1">
              <a:rPr lang="sv-SE" smtClean="0"/>
              <a:t>2015-03-06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 smtClean="0"/>
              <a:t>Punktlista nivå 1:</a:t>
            </a:r>
          </a:p>
          <a:p>
            <a:pPr algn="l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19pt</a:t>
            </a:r>
          </a:p>
          <a:p>
            <a:pPr algn="l"/>
            <a:r>
              <a:rPr lang="sv-SE" sz="1000" b="1" smtClean="0"/>
              <a:t>Nivå 2:</a:t>
            </a:r>
          </a:p>
          <a:p>
            <a:pPr algn="l"/>
            <a:r>
              <a:rPr lang="sv-SE" sz="1000" smtClean="0"/>
              <a:t>Century Gothic normal 19pt</a:t>
            </a:r>
            <a:endParaRPr lang="sv-SE" sz="100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 smtClean="0"/>
              <a:t>Rubrik:</a:t>
            </a:r>
          </a:p>
          <a:p>
            <a:pPr algn="r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33pt</a:t>
            </a:r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4767-7B1E-424A-B63A-F340ECDB2AB2}" type="datetime1">
              <a:rPr lang="sv-SE" smtClean="0"/>
              <a:t>2015-03-06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 smtClean="0"/>
              <a:t>Punktlista nivå 1:</a:t>
            </a:r>
          </a:p>
          <a:p>
            <a:pPr algn="r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19pt</a:t>
            </a:r>
          </a:p>
          <a:p>
            <a:pPr algn="r"/>
            <a:r>
              <a:rPr lang="sv-SE" sz="1000" b="1" smtClean="0"/>
              <a:t>Nivå 2:</a:t>
            </a:r>
          </a:p>
          <a:p>
            <a:pPr algn="r"/>
            <a:r>
              <a:rPr lang="sv-SE" sz="1000" smtClean="0"/>
              <a:t>Century Gothic normal 19pt</a:t>
            </a:r>
            <a:endParaRPr lang="sv-SE" sz="1000"/>
          </a:p>
        </p:txBody>
      </p:sp>
      <p:sp>
        <p:nvSpPr>
          <p:cNvPr id="13" name="textruta 12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 smtClean="0"/>
              <a:t>Rubrik:</a:t>
            </a:r>
          </a:p>
          <a:p>
            <a:pPr algn="r"/>
            <a:r>
              <a:rPr lang="sv-SE" sz="1000" smtClean="0"/>
              <a:t>Century Gothic,</a:t>
            </a:r>
            <a:br>
              <a:rPr lang="sv-SE" sz="1000" smtClean="0"/>
            </a:br>
            <a:r>
              <a:rPr lang="sv-SE" sz="1000" smtClean="0"/>
              <a:t>bold 33pt</a:t>
            </a:r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16058" y="6295894"/>
            <a:ext cx="1152128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98DFB34B-4BA6-4C4F-9D29-382DC2E05729}" type="datetime1">
              <a:rPr lang="sv-SE" smtClean="0"/>
              <a:pPr/>
              <a:t>2015-03-06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868186" y="6295894"/>
            <a:ext cx="289560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9" name="Rak 8"/>
          <p:cNvCxnSpPr/>
          <p:nvPr/>
        </p:nvCxnSpPr>
        <p:spPr>
          <a:xfrm>
            <a:off x="-362309" y="5652398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62309" y="6195324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362309" y="2120322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62309" y="702175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9264772" y="5652398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9264772" y="6195324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9264772" y="2120322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9264772" y="702175"/>
            <a:ext cx="25016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V="1">
            <a:off x="802586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V="1">
            <a:off x="7751763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V="1">
            <a:off x="802586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V="1">
            <a:off x="7751763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ruta 22"/>
          <p:cNvSpPr txBox="1"/>
          <p:nvPr/>
        </p:nvSpPr>
        <p:spPr>
          <a:xfrm>
            <a:off x="-2476500" y="6203950"/>
            <a:ext cx="24003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smtClean="0"/>
              <a:t>Att visa</a:t>
            </a:r>
            <a:r>
              <a:rPr lang="sv-SE" sz="1000" baseline="0" smtClean="0"/>
              <a:t> fotnot, datum, sidnummer</a:t>
            </a:r>
          </a:p>
          <a:p>
            <a:pPr algn="r"/>
            <a:r>
              <a:rPr lang="sv-SE" sz="1000" baseline="0" smtClean="0"/>
              <a:t>Klicka på fliken ”Infoga”och klicka på ikonen sidhuvud/sidfot</a:t>
            </a:r>
            <a:endParaRPr lang="sv-SE" sz="1000" smtClean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6" t="5185" b="11482"/>
          <a:stretch/>
        </p:blipFill>
        <p:spPr>
          <a:xfrm>
            <a:off x="9391650" y="3529012"/>
            <a:ext cx="1304925" cy="1071563"/>
          </a:xfrm>
          <a:prstGeom prst="rect">
            <a:avLst/>
          </a:prstGeom>
        </p:spPr>
      </p:pic>
      <p:sp>
        <p:nvSpPr>
          <p:cNvPr id="24" name="textruta 23"/>
          <p:cNvSpPr txBox="1"/>
          <p:nvPr/>
        </p:nvSpPr>
        <p:spPr>
          <a:xfrm>
            <a:off x="9296400" y="4660900"/>
            <a:ext cx="240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 smtClean="0"/>
              <a:t>Klistra in text:</a:t>
            </a:r>
          </a:p>
          <a:p>
            <a:pPr algn="l"/>
            <a:r>
              <a:rPr lang="sv-SE" sz="1000" smtClean="0"/>
              <a:t>Klistra in texten, klicka</a:t>
            </a:r>
            <a:r>
              <a:rPr lang="sv-SE" sz="1000" baseline="0" smtClean="0"/>
              <a:t> på ikonen (Ctrl), välj ”Behåll endast text”</a:t>
            </a:r>
            <a:endParaRPr lang="sv-SE" sz="1000" smtClean="0"/>
          </a:p>
          <a:p>
            <a:pPr algn="l"/>
            <a:endParaRPr lang="sv-SE" sz="1000" smtClean="0"/>
          </a:p>
        </p:txBody>
      </p:sp>
      <p:sp>
        <p:nvSpPr>
          <p:cNvPr id="22" name="Rektangel 21"/>
          <p:cNvSpPr/>
          <p:nvPr/>
        </p:nvSpPr>
        <p:spPr>
          <a:xfrm>
            <a:off x="10058400" y="3876675"/>
            <a:ext cx="295275" cy="3429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srgbClr val="CEB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700" r:id="rId17"/>
    <p:sldLayoutId id="2147483701" r:id="rId18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Utvärdering diabetesvård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8266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Landstingens strukturer och innehåll i diabetesvården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10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82934700"/>
              </p:ext>
            </p:extLst>
          </p:nvPr>
        </p:nvGraphicFramePr>
        <p:xfrm>
          <a:off x="806450" y="2181225"/>
          <a:ext cx="4540250" cy="3284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7731110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 smtClean="0"/>
              <a:t> Diabetesutbildad sjuksköterska (E1)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716925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Diabetesutbildad sjuksköterska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101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70051949"/>
              </p:ext>
            </p:extLst>
          </p:nvPr>
        </p:nvGraphicFramePr>
        <p:xfrm>
          <a:off x="787400" y="2143125"/>
          <a:ext cx="4540250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0307607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Diabetesutbildad sjuksköterska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102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76296564"/>
              </p:ext>
            </p:extLst>
          </p:nvPr>
        </p:nvGraphicFramePr>
        <p:xfrm>
          <a:off x="777875" y="2190750"/>
          <a:ext cx="454025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4683367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Diabetesutbildad sjuksköterska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103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20471743"/>
              </p:ext>
            </p:extLst>
          </p:nvPr>
        </p:nvGraphicFramePr>
        <p:xfrm>
          <a:off x="768350" y="2133600"/>
          <a:ext cx="4540250" cy="29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9271765"/>
      </p:ext>
    </p:extLst>
  </p:cSld>
  <p:clrMapOvr>
    <a:masterClrMapping/>
  </p:clrMapOvr>
  <p:transition spd="med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Diabetesutbildad sjuksköterska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104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02428577"/>
              </p:ext>
            </p:extLst>
          </p:nvPr>
        </p:nvGraphicFramePr>
        <p:xfrm>
          <a:off x="844550" y="2151379"/>
          <a:ext cx="4540250" cy="3115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5524814"/>
      </p:ext>
    </p:extLst>
  </p:cSld>
  <p:clrMapOvr>
    <a:masterClrMapping/>
  </p:clrMapOvr>
  <p:transition spd="med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 smtClean="0"/>
              <a:t> Gruppbaserade utbildningsprogram som ges av personal med ämneskompetens och pedagogisk kompetens (E2)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600130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Gruppbaserad utbildning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106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9" name="Bild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060461"/>
              </p:ext>
            </p:extLst>
          </p:nvPr>
        </p:nvGraphicFramePr>
        <p:xfrm>
          <a:off x="828675" y="2105025"/>
          <a:ext cx="5048250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6547683"/>
      </p:ext>
    </p:extLst>
  </p:cSld>
  <p:clrMapOvr>
    <a:masterClrMapping/>
  </p:clrMapOvr>
  <p:transition spd="med"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Gruppbaserad utbildning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107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24910178"/>
              </p:ext>
            </p:extLst>
          </p:nvPr>
        </p:nvGraphicFramePr>
        <p:xfrm>
          <a:off x="885825" y="1943100"/>
          <a:ext cx="5048250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0972600"/>
      </p:ext>
    </p:extLst>
  </p:cSld>
  <p:clrMapOvr>
    <a:masterClrMapping/>
  </p:clrMapOvr>
  <p:transition spd="med"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Gruppbaserad utbildning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108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03729936"/>
              </p:ext>
            </p:extLst>
          </p:nvPr>
        </p:nvGraphicFramePr>
        <p:xfrm>
          <a:off x="871537" y="2119312"/>
          <a:ext cx="4867275" cy="310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0628615"/>
      </p:ext>
    </p:extLst>
  </p:cSld>
  <p:clrMapOvr>
    <a:masterClrMapping/>
  </p:clrMapOvr>
  <p:transition spd="med"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Gruppbaserad utbildning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109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71574923"/>
              </p:ext>
            </p:extLst>
          </p:nvPr>
        </p:nvGraphicFramePr>
        <p:xfrm>
          <a:off x="720725" y="2133600"/>
          <a:ext cx="4540250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653847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Landstingens strukturer och innehåll i diabetesvården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11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62684305"/>
              </p:ext>
            </p:extLst>
          </p:nvPr>
        </p:nvGraphicFramePr>
        <p:xfrm>
          <a:off x="804862" y="2152650"/>
          <a:ext cx="4543425" cy="333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7596034"/>
      </p:ext>
    </p:extLst>
  </p:cSld>
  <p:clrMapOvr>
    <a:masterClrMapping/>
  </p:clrMapOvr>
  <p:transition spd="med">
    <p:fade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Gruppbaserad utbildning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110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78529405"/>
              </p:ext>
            </p:extLst>
          </p:nvPr>
        </p:nvGraphicFramePr>
        <p:xfrm>
          <a:off x="784542" y="2000250"/>
          <a:ext cx="4545965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6355270"/>
      </p:ext>
    </p:extLst>
  </p:cSld>
  <p:clrMapOvr>
    <a:masterClrMapping/>
  </p:clrMapOvr>
  <p:transition spd="med"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Gruppbaserad utbildning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111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5017903"/>
              </p:ext>
            </p:extLst>
          </p:nvPr>
        </p:nvGraphicFramePr>
        <p:xfrm>
          <a:off x="808037" y="2105025"/>
          <a:ext cx="4537075" cy="296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0572880"/>
      </p:ext>
    </p:extLst>
  </p:cSld>
  <p:clrMapOvr>
    <a:masterClrMapping/>
  </p:clrMapOvr>
  <p:transition spd="med"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Kulturanpassad gruppbaserad utbildning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112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92362831"/>
              </p:ext>
            </p:extLst>
          </p:nvPr>
        </p:nvGraphicFramePr>
        <p:xfrm>
          <a:off x="757237" y="2266950"/>
          <a:ext cx="4619625" cy="316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3216467"/>
      </p:ext>
    </p:extLst>
  </p:cSld>
  <p:clrMapOvr>
    <a:masterClrMapping/>
  </p:clrMapOvr>
  <p:transition spd="med"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Läkemedel diabetesvård</a:t>
            </a:r>
            <a:br>
              <a:rPr lang="sv-SE" dirty="0" smtClean="0"/>
            </a:br>
            <a:r>
              <a:rPr lang="sv-SE" sz="1800" dirty="0" smtClean="0"/>
              <a:t>-några exempel från utvärderingen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443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Läkemedel diabetesvård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26C1-5379-4F9C-B535-27F268D50F09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114</a:t>
            </a:fld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329247" y="1647720"/>
            <a:ext cx="7742237" cy="4017750"/>
          </a:xfrm>
        </p:spPr>
        <p:txBody>
          <a:bodyPr/>
          <a:lstStyle/>
          <a:p>
            <a:r>
              <a:rPr lang="sv-SE" sz="1600" dirty="0" smtClean="0"/>
              <a:t>Socialstyrelsen </a:t>
            </a:r>
            <a:r>
              <a:rPr lang="sv-SE" sz="1600" dirty="0"/>
              <a:t>har analyserat läkemedelsstatistik för perioden 2007–2013 för per­soner med läkemedelsbehandlad </a:t>
            </a:r>
            <a:r>
              <a:rPr lang="sv-SE" sz="1600" dirty="0" smtClean="0"/>
              <a:t>diabetes.</a:t>
            </a:r>
          </a:p>
          <a:p>
            <a:endParaRPr lang="sv-SE" sz="1600" dirty="0" smtClean="0"/>
          </a:p>
          <a:p>
            <a:r>
              <a:rPr lang="sv-SE" sz="1600" dirty="0"/>
              <a:t>Statistiken visar fortsatta förändringar i läkemedelsuttaget som är i linje med rekommenda­tionerna i Na­tionella riktlinjer för </a:t>
            </a:r>
            <a:r>
              <a:rPr lang="sv-SE" sz="1600" dirty="0" smtClean="0"/>
              <a:t>diabetesvård.</a:t>
            </a:r>
          </a:p>
          <a:p>
            <a:endParaRPr lang="sv-SE" sz="1600" dirty="0" smtClean="0"/>
          </a:p>
          <a:p>
            <a:r>
              <a:rPr lang="sv-SE" sz="1600" dirty="0"/>
              <a:t>Analysen av läkemedelsstatistiken visar att det finns betydande variationer mellan landstingen i uttaget av de flesta </a:t>
            </a:r>
            <a:r>
              <a:rPr lang="sv-SE" sz="1600" dirty="0" smtClean="0"/>
              <a:t>diabetesläkemedel.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0154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Uttag av diabetesläkemedel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26C1-5379-4F9C-B535-27F268D50F09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115</a:t>
            </a:fld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28024455"/>
              </p:ext>
            </p:extLst>
          </p:nvPr>
        </p:nvGraphicFramePr>
        <p:xfrm>
          <a:off x="831725" y="1795055"/>
          <a:ext cx="4952387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2868031"/>
      </p:ext>
    </p:extLst>
  </p:cSld>
  <p:clrMapOvr>
    <a:masterClrMapping/>
  </p:clrMapOvr>
  <p:transition spd="med"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Uttag av diabetesläkemedel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26C1-5379-4F9C-B535-27F268D50F09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116</a:t>
            </a:fld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06039053"/>
              </p:ext>
            </p:extLst>
          </p:nvPr>
        </p:nvGraphicFramePr>
        <p:xfrm>
          <a:off x="772374" y="1951399"/>
          <a:ext cx="4537075" cy="3614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2868031"/>
      </p:ext>
    </p:extLst>
  </p:cSld>
  <p:clrMapOvr>
    <a:masterClrMapping/>
  </p:clrMapOvr>
  <p:transition spd="med"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Uttag av diabetesläkemedel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26C1-5379-4F9C-B535-27F268D50F09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117</a:t>
            </a:fld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75405595"/>
              </p:ext>
            </p:extLst>
          </p:nvPr>
        </p:nvGraphicFramePr>
        <p:xfrm>
          <a:off x="852989" y="1979494"/>
          <a:ext cx="4545965" cy="3579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2868031"/>
      </p:ext>
    </p:extLst>
  </p:cSld>
  <p:clrMapOvr>
    <a:masterClrMapping/>
  </p:clrMapOvr>
  <p:transition spd="med"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Uttag av diabetesläkemedel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26C1-5379-4F9C-B535-27F268D50F09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118</a:t>
            </a:fld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86637919"/>
              </p:ext>
            </p:extLst>
          </p:nvPr>
        </p:nvGraphicFramePr>
        <p:xfrm>
          <a:off x="883151" y="1392865"/>
          <a:ext cx="4996653" cy="442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8240371"/>
      </p:ext>
    </p:extLst>
  </p:cSld>
  <p:clrMapOvr>
    <a:masterClrMapping/>
  </p:clrMapOvr>
  <p:transition spd="med"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Uttag av diabetesläkemedel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26C1-5379-4F9C-B535-27F268D50F09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119</a:t>
            </a:fld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56883639"/>
              </p:ext>
            </p:extLst>
          </p:nvPr>
        </p:nvGraphicFramePr>
        <p:xfrm>
          <a:off x="882503" y="1392865"/>
          <a:ext cx="4572000" cy="4293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286803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Landstingens strukturer och innehåll i diabetesvården</a:t>
            </a:r>
            <a:endParaRPr lang="sv-SE" sz="18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12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43635516"/>
              </p:ext>
            </p:extLst>
          </p:nvPr>
        </p:nvGraphicFramePr>
        <p:xfrm>
          <a:off x="768350" y="2466976"/>
          <a:ext cx="4540250" cy="2915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615454"/>
      </p:ext>
    </p:extLst>
  </p:cSld>
  <p:clrMapOvr>
    <a:masterClrMapping/>
  </p:clrMapOvr>
  <p:transition spd="med">
    <p:fade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Uttag av diabetesläkemedel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26C1-5379-4F9C-B535-27F268D50F09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120</a:t>
            </a:fld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68827840"/>
              </p:ext>
            </p:extLst>
          </p:nvPr>
        </p:nvGraphicFramePr>
        <p:xfrm>
          <a:off x="783007" y="1392865"/>
          <a:ext cx="4537075" cy="434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2868031"/>
      </p:ext>
    </p:extLst>
  </p:cSld>
  <p:clrMapOvr>
    <a:masterClrMapping/>
  </p:clrMapOvr>
  <p:transition spd="med">
    <p:fade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825088" y="4877221"/>
            <a:ext cx="57569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 smtClean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 smtClean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baseline="0" dirty="0" smtClean="0">
                <a:solidFill>
                  <a:schemeClr val="accent4"/>
                </a:solidFill>
              </a:rPr>
              <a:t>www.socialstyrelsen.se</a:t>
            </a:r>
            <a:endParaRPr lang="sv-SE" sz="2600" b="1" dirty="0" smtClean="0">
              <a:solidFill>
                <a:schemeClr val="accent4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365760" y="422731"/>
            <a:ext cx="4572000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900"/>
              </a:spcBef>
              <a:spcAft>
                <a:spcPts val="800"/>
              </a:spcAft>
              <a:buSzPct val="115000"/>
              <a:defRPr/>
            </a:pPr>
            <a:r>
              <a:rPr lang="sv-SE" b="1" dirty="0">
                <a:solidFill>
                  <a:srgbClr val="FFFFFF"/>
                </a:solidFill>
              </a:rPr>
              <a:t>På Socialstyrelsens webbsida kan du läsa mer samt beställa och ladda ner samtliga dokument som hör till utvärderingen</a:t>
            </a:r>
            <a:r>
              <a:rPr lang="sv-SE" b="1" dirty="0" smtClean="0">
                <a:solidFill>
                  <a:srgbClr val="FFFFFF"/>
                </a:solidFill>
              </a:rPr>
              <a:t>:</a:t>
            </a:r>
          </a:p>
          <a:p>
            <a:pPr lvl="0">
              <a:spcBef>
                <a:spcPts val="1900"/>
              </a:spcBef>
              <a:spcAft>
                <a:spcPts val="800"/>
              </a:spcAft>
              <a:buSzPct val="115000"/>
              <a:defRPr/>
            </a:pPr>
            <a:endParaRPr lang="sv-SE" b="1" dirty="0" smtClean="0">
              <a:solidFill>
                <a:srgbClr val="FFFFFF"/>
              </a:solidFill>
            </a:endParaRPr>
          </a:p>
          <a:p>
            <a:pPr lvl="0">
              <a:spcBef>
                <a:spcPts val="1900"/>
              </a:spcBef>
              <a:spcAft>
                <a:spcPts val="800"/>
              </a:spcAft>
              <a:buSzPct val="115000"/>
              <a:defRPr/>
            </a:pPr>
            <a:endParaRPr lang="sv-SE" b="1" dirty="0">
              <a:solidFill>
                <a:srgbClr val="FFFFFF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94360" y="38194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http://www.socialstyrelsen.se/publikationer2015/2015-2-1</a:t>
            </a:r>
          </a:p>
        </p:txBody>
      </p:sp>
    </p:spTree>
    <p:extLst>
      <p:ext uri="{BB962C8B-B14F-4D97-AF65-F5344CB8AC3E}">
        <p14:creationId xmlns:p14="http://schemas.microsoft.com/office/powerpoint/2010/main" val="12148357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Landstingens strukturer och innehåll i diabetesvården</a:t>
            </a:r>
            <a:endParaRPr lang="sv-SE" sz="18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13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24335158"/>
              </p:ext>
            </p:extLst>
          </p:nvPr>
        </p:nvGraphicFramePr>
        <p:xfrm>
          <a:off x="833437" y="2009776"/>
          <a:ext cx="4652963" cy="354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013320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Landstingens strukturer och innehåll i diabetesvården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14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90777316"/>
              </p:ext>
            </p:extLst>
          </p:nvPr>
        </p:nvGraphicFramePr>
        <p:xfrm>
          <a:off x="777875" y="2114232"/>
          <a:ext cx="5022850" cy="3238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283239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Landstingens strukturer och innehåll i diabetesvården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15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63044174"/>
              </p:ext>
            </p:extLst>
          </p:nvPr>
        </p:nvGraphicFramePr>
        <p:xfrm>
          <a:off x="825500" y="2058035"/>
          <a:ext cx="4540250" cy="344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062708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Landstingens strukturer och innehåll i diabetesvården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16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1013651"/>
              </p:ext>
            </p:extLst>
          </p:nvPr>
        </p:nvGraphicFramePr>
        <p:xfrm>
          <a:off x="844549" y="2057399"/>
          <a:ext cx="4803775" cy="317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913860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Landstingens strukturer och innehåll i diabetesvården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17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61580895"/>
              </p:ext>
            </p:extLst>
          </p:nvPr>
        </p:nvGraphicFramePr>
        <p:xfrm>
          <a:off x="787400" y="1895157"/>
          <a:ext cx="4540250" cy="381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766695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Kommunernas struktur för diabetesvården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9045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3400" y="541814"/>
            <a:ext cx="7724964" cy="1296144"/>
          </a:xfrm>
        </p:spPr>
        <p:txBody>
          <a:bodyPr/>
          <a:lstStyle/>
          <a:p>
            <a:r>
              <a:rPr lang="sv-SE" dirty="0"/>
              <a:t>Kommunernas struktur för diabetesvården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26C1-5379-4F9C-B535-27F268D50F09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19</a:t>
            </a:fld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329247" y="1794932"/>
            <a:ext cx="7742237" cy="3870537"/>
          </a:xfrm>
        </p:spPr>
        <p:txBody>
          <a:bodyPr/>
          <a:lstStyle/>
          <a:p>
            <a:r>
              <a:rPr lang="sv-SE" sz="1600" dirty="0" smtClean="0"/>
              <a:t>Socialstyrelsen har  </a:t>
            </a:r>
            <a:r>
              <a:rPr lang="sv-SE" sz="1600" dirty="0"/>
              <a:t>i utvärderingen av följsamheten till riktlinjerna </a:t>
            </a:r>
            <a:r>
              <a:rPr lang="sv-SE" sz="1600" dirty="0" smtClean="0"/>
              <a:t>kartlagt olika </a:t>
            </a:r>
            <a:r>
              <a:rPr lang="sv-SE" sz="1600" dirty="0"/>
              <a:t>aspekter av diabetesvården inom kommunernas och stadsdelarnas hälso- och sjukvård. </a:t>
            </a:r>
            <a:endParaRPr lang="sv-SE" sz="1600" dirty="0" smtClean="0"/>
          </a:p>
          <a:p>
            <a:r>
              <a:rPr lang="sv-SE" sz="1600" dirty="0" smtClean="0"/>
              <a:t>En </a:t>
            </a:r>
            <a:r>
              <a:rPr lang="sv-SE" sz="1600" dirty="0"/>
              <a:t>referenspunkt för detta är den utvärdering av följsamheten till nationella riktlinjer för diabetesvård som publicerades </a:t>
            </a:r>
            <a:r>
              <a:rPr lang="sv-SE" sz="1600" dirty="0" smtClean="0"/>
              <a:t>2011. </a:t>
            </a:r>
            <a:endParaRPr lang="sv-SE" sz="1600" dirty="0"/>
          </a:p>
          <a:p>
            <a:r>
              <a:rPr lang="sv-SE" sz="1600" dirty="0"/>
              <a:t>Socialstyrelsen har valt att studera; </a:t>
            </a:r>
            <a:endParaRPr lang="sv-SE" sz="1600" dirty="0" smtClean="0"/>
          </a:p>
          <a:p>
            <a:pPr lvl="2"/>
            <a:r>
              <a:rPr lang="sv-SE" sz="1400" dirty="0" smtClean="0"/>
              <a:t>personalens </a:t>
            </a:r>
            <a:r>
              <a:rPr lang="sv-SE" sz="1400" dirty="0"/>
              <a:t>utbildning och fortbildning samt kompetens i </a:t>
            </a:r>
            <a:r>
              <a:rPr lang="sv-SE" sz="1400" dirty="0" smtClean="0"/>
              <a:t>diabetesvård</a:t>
            </a:r>
          </a:p>
          <a:p>
            <a:pPr lvl="2"/>
            <a:r>
              <a:rPr lang="sv-SE" sz="1400" dirty="0" smtClean="0"/>
              <a:t>rutiner </a:t>
            </a:r>
            <a:r>
              <a:rPr lang="sv-SE" sz="1400" dirty="0"/>
              <a:t>för delegering när det gäller vård och behandling av </a:t>
            </a:r>
            <a:r>
              <a:rPr lang="sv-SE" sz="1400" dirty="0" smtClean="0"/>
              <a:t>diabetes</a:t>
            </a:r>
          </a:p>
          <a:p>
            <a:pPr lvl="2"/>
            <a:r>
              <a:rPr lang="sv-SE" sz="1400" dirty="0" smtClean="0"/>
              <a:t>tillgång </a:t>
            </a:r>
            <a:r>
              <a:rPr lang="sv-SE" sz="1400" dirty="0"/>
              <a:t>till vårdprogram eller liknande för </a:t>
            </a:r>
            <a:r>
              <a:rPr lang="sv-SE" sz="1400" dirty="0" smtClean="0"/>
              <a:t>diabetes</a:t>
            </a:r>
          </a:p>
          <a:p>
            <a:pPr lvl="2"/>
            <a:r>
              <a:rPr lang="sv-SE" sz="1400" dirty="0" smtClean="0"/>
              <a:t>tillgång </a:t>
            </a:r>
            <a:r>
              <a:rPr lang="sv-SE" sz="1400" dirty="0"/>
              <a:t>till preventiv fotvård och multidisciplinärt </a:t>
            </a:r>
            <a:r>
              <a:rPr lang="sv-SE" sz="1400" dirty="0" err="1"/>
              <a:t>fotteam</a:t>
            </a:r>
            <a:endParaRPr lang="sv-SE" sz="1400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3435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 utvärderingen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26C1-5379-4F9C-B535-27F268D50F09}" type="datetime1">
              <a:rPr lang="sv-SE" smtClean="0"/>
              <a:pPr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801688" y="1390650"/>
            <a:ext cx="6959600" cy="4376950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Utifrån </a:t>
            </a:r>
            <a:r>
              <a:rPr lang="sv-SE" dirty="0"/>
              <a:t>rekommendationerna i Socialstyrelsens nationella riktlinjer för diabetesvård från 2010 och 2015. </a:t>
            </a:r>
            <a:endParaRPr lang="sv-SE" dirty="0" smtClean="0"/>
          </a:p>
          <a:p>
            <a:r>
              <a:rPr lang="sv-SE" dirty="0" smtClean="0"/>
              <a:t>Utgångspunkten </a:t>
            </a:r>
            <a:r>
              <a:rPr lang="sv-SE" dirty="0"/>
              <a:t>har även varit de förbättringsområden som framkom i den förra utvärderingen av diabetesvården från 2011</a:t>
            </a:r>
            <a:r>
              <a:rPr lang="sv-SE" dirty="0" smtClean="0"/>
              <a:t>.</a:t>
            </a:r>
          </a:p>
          <a:p>
            <a:r>
              <a:rPr lang="sv-SE" dirty="0"/>
              <a:t>Utvärderingen visar att flera av rekommendationerna i riktlinjerna har fått genomslag i verksamhe­terna, bland annat som </a:t>
            </a:r>
            <a:endParaRPr lang="sv-SE" dirty="0" smtClean="0"/>
          </a:p>
          <a:p>
            <a:pPr lvl="3"/>
            <a:r>
              <a:rPr lang="sv-SE" dirty="0" smtClean="0"/>
              <a:t>underlag </a:t>
            </a:r>
            <a:r>
              <a:rPr lang="sv-SE" dirty="0"/>
              <a:t>för </a:t>
            </a:r>
            <a:r>
              <a:rPr lang="sv-SE" dirty="0" smtClean="0"/>
              <a:t>vårdprogram</a:t>
            </a:r>
          </a:p>
          <a:p>
            <a:pPr lvl="3"/>
            <a:r>
              <a:rPr lang="sv-SE" dirty="0" smtClean="0"/>
              <a:t>Läkemedelsterapirekommendationer</a:t>
            </a:r>
          </a:p>
          <a:p>
            <a:pPr lvl="3"/>
            <a:r>
              <a:rPr lang="sv-SE" dirty="0" smtClean="0"/>
              <a:t>underlag </a:t>
            </a:r>
            <a:r>
              <a:rPr lang="sv-SE" dirty="0"/>
              <a:t>för andra beslut</a:t>
            </a:r>
            <a:r>
              <a:rPr lang="sv-SE" dirty="0" smtClean="0"/>
              <a:t>.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1440855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Kommunernas struktur för diabetesvården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20</a:t>
            </a:fld>
            <a:endParaRPr lang="sv-SE"/>
          </a:p>
        </p:txBody>
      </p:sp>
      <p:graphicFrame>
        <p:nvGraphicFramePr>
          <p:cNvPr id="8" name="Objek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770499"/>
              </p:ext>
            </p:extLst>
          </p:nvPr>
        </p:nvGraphicFramePr>
        <p:xfrm>
          <a:off x="840740" y="1676082"/>
          <a:ext cx="4984750" cy="3128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817712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Kommunernas struktur för diabetesvården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21</a:t>
            </a:fld>
            <a:endParaRPr lang="sv-SE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57446"/>
              </p:ext>
            </p:extLst>
          </p:nvPr>
        </p:nvGraphicFramePr>
        <p:xfrm>
          <a:off x="895350" y="1704975"/>
          <a:ext cx="5029200" cy="3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4947716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Kommunernas struktur för diabetesvården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22</a:t>
            </a:fld>
            <a:endParaRPr lang="sv-SE"/>
          </a:p>
        </p:txBody>
      </p:sp>
      <p:graphicFrame>
        <p:nvGraphicFramePr>
          <p:cNvPr id="6" name="Objek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186038"/>
              </p:ext>
            </p:extLst>
          </p:nvPr>
        </p:nvGraphicFramePr>
        <p:xfrm>
          <a:off x="857250" y="2143124"/>
          <a:ext cx="4914900" cy="309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807258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Kommunernas struktur för diabetesvården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23</a:t>
            </a:fld>
            <a:endParaRPr lang="sv-S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1208354"/>
              </p:ext>
            </p:extLst>
          </p:nvPr>
        </p:nvGraphicFramePr>
        <p:xfrm>
          <a:off x="781050" y="1719262"/>
          <a:ext cx="4743450" cy="401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34415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Kommunernas struktur för diabetesvården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24</a:t>
            </a:fld>
            <a:endParaRPr lang="sv-S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40565663"/>
              </p:ext>
            </p:extLst>
          </p:nvPr>
        </p:nvGraphicFramePr>
        <p:xfrm>
          <a:off x="942975" y="2105024"/>
          <a:ext cx="4965700" cy="298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0720336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Kommunernas struktur för diabetesvården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25</a:t>
            </a:fld>
            <a:endParaRPr lang="sv-S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20668882"/>
              </p:ext>
            </p:extLst>
          </p:nvPr>
        </p:nvGraphicFramePr>
        <p:xfrm>
          <a:off x="795337" y="1885950"/>
          <a:ext cx="4595813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7930985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Kommunernas struktur för diabetesvården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26</a:t>
            </a:fld>
            <a:endParaRPr lang="sv-SE"/>
          </a:p>
        </p:txBody>
      </p:sp>
      <p:graphicFrame>
        <p:nvGraphicFramePr>
          <p:cNvPr id="6" name="Bild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382370"/>
              </p:ext>
            </p:extLst>
          </p:nvPr>
        </p:nvGraphicFramePr>
        <p:xfrm>
          <a:off x="895350" y="2166937"/>
          <a:ext cx="5257800" cy="319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5450292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Kommunernas struktur för diabetesvården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27</a:t>
            </a:fld>
            <a:endParaRPr lang="sv-SE"/>
          </a:p>
        </p:txBody>
      </p:sp>
      <p:graphicFrame>
        <p:nvGraphicFramePr>
          <p:cNvPr id="6" name="Bild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916584"/>
              </p:ext>
            </p:extLst>
          </p:nvPr>
        </p:nvGraphicFramePr>
        <p:xfrm>
          <a:off x="1009650" y="2133599"/>
          <a:ext cx="4572000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5315748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Kommunernas struktur för diabetesvården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28</a:t>
            </a:fld>
            <a:endParaRPr lang="sv-SE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473406"/>
              </p:ext>
            </p:extLst>
          </p:nvPr>
        </p:nvGraphicFramePr>
        <p:xfrm>
          <a:off x="856933" y="1933575"/>
          <a:ext cx="5229542" cy="376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659935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Landsting </a:t>
            </a:r>
            <a:r>
              <a:rPr lang="sv-SE" dirty="0"/>
              <a:t>och regioner</a:t>
            </a:r>
            <a:br>
              <a:rPr lang="sv-SE" dirty="0"/>
            </a:br>
            <a:r>
              <a:rPr lang="sv-SE" dirty="0" smtClean="0"/>
              <a:t>- </a:t>
            </a:r>
            <a:r>
              <a:rPr lang="sv-SE" sz="2000" dirty="0" smtClean="0"/>
              <a:t>21 </a:t>
            </a:r>
            <a:r>
              <a:rPr lang="sv-SE" sz="2000" dirty="0"/>
              <a:t>indikatorer för </a:t>
            </a:r>
            <a:r>
              <a:rPr lang="sv-SE" sz="2000" dirty="0" smtClean="0"/>
              <a:t>diabetesvård</a:t>
            </a:r>
            <a:br>
              <a:rPr lang="sv-SE" sz="2000" dirty="0" smtClean="0"/>
            </a:br>
            <a:r>
              <a:rPr lang="sv-SE" sz="2000" dirty="0" smtClean="0"/>
              <a:t>-exempel från utvärderingen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108903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 utvärderingen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26C1-5379-4F9C-B535-27F268D50F09}" type="datetime1">
              <a:rPr lang="sv-SE" smtClean="0"/>
              <a:pPr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801688" y="1390650"/>
            <a:ext cx="6959600" cy="4376950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/>
              <a:t>Enkätundersökning i landsting och kommuner</a:t>
            </a:r>
          </a:p>
          <a:p>
            <a:r>
              <a:rPr lang="sv-SE" dirty="0" smtClean="0"/>
              <a:t>De </a:t>
            </a:r>
            <a:r>
              <a:rPr lang="sv-SE" dirty="0"/>
              <a:t>kvalitetsregister som bidragit med underlag till rapporten </a:t>
            </a:r>
            <a:r>
              <a:rPr lang="sv-SE" dirty="0" smtClean="0"/>
              <a:t>är:</a:t>
            </a:r>
          </a:p>
          <a:p>
            <a:pPr lvl="2"/>
            <a:r>
              <a:rPr lang="sv-SE" dirty="0" smtClean="0"/>
              <a:t>Nationella </a:t>
            </a:r>
            <a:r>
              <a:rPr lang="sv-SE" dirty="0"/>
              <a:t>diabetesregistret, NDR</a:t>
            </a:r>
          </a:p>
          <a:p>
            <a:pPr lvl="2"/>
            <a:r>
              <a:rPr lang="sv-SE" dirty="0"/>
              <a:t>Svenskt njurregister, SNR</a:t>
            </a:r>
          </a:p>
          <a:p>
            <a:r>
              <a:rPr lang="sv-SE" dirty="0"/>
              <a:t>Uppgifter har även hämtats från fem register vid Socialstyrelsen:</a:t>
            </a:r>
          </a:p>
          <a:p>
            <a:pPr lvl="2"/>
            <a:r>
              <a:rPr lang="sv-SE" dirty="0"/>
              <a:t>patientregistret</a:t>
            </a:r>
          </a:p>
          <a:p>
            <a:pPr lvl="2"/>
            <a:r>
              <a:rPr lang="sv-SE" dirty="0"/>
              <a:t>läkemedelsregistret</a:t>
            </a:r>
          </a:p>
          <a:p>
            <a:pPr lvl="2"/>
            <a:r>
              <a:rPr lang="sv-SE" dirty="0"/>
              <a:t>dödsorsaksregistret</a:t>
            </a:r>
          </a:p>
          <a:p>
            <a:pPr lvl="2"/>
            <a:r>
              <a:rPr lang="sv-SE" dirty="0"/>
              <a:t>medicinska födelseregistret</a:t>
            </a:r>
          </a:p>
          <a:p>
            <a:pPr lvl="2"/>
            <a:r>
              <a:rPr lang="sv-SE" dirty="0"/>
              <a:t>tandhälsoregistret.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9089774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Förteckning över indikatorer </a:t>
            </a:r>
            <a:r>
              <a:rPr lang="sv-SE" dirty="0" smtClean="0"/>
              <a:t>och målnivåer för diabetesvård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2015-02-17</a:t>
            </a:r>
            <a:endParaRPr lang="sv-SE"/>
          </a:p>
        </p:txBody>
      </p:sp>
      <p:graphicFrame>
        <p:nvGraphicFramePr>
          <p:cNvPr id="13" name="Tabel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247428"/>
              </p:ext>
            </p:extLst>
          </p:nvPr>
        </p:nvGraphicFramePr>
        <p:xfrm>
          <a:off x="635927" y="2070166"/>
          <a:ext cx="4688840" cy="1458595"/>
        </p:xfrm>
        <a:graphic>
          <a:graphicData uri="http://schemas.openxmlformats.org/drawingml/2006/table">
            <a:tbl>
              <a:tblPr firstRow="1" firstCol="1" bandRow="1"/>
              <a:tblGrid>
                <a:gridCol w="839470"/>
                <a:gridCol w="2610485"/>
                <a:gridCol w="1238885"/>
              </a:tblGrid>
              <a:tr h="194945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800" b="1" dirty="0">
                          <a:solidFill>
                            <a:srgbClr val="452325"/>
                          </a:solidFill>
                          <a:effectLst/>
                          <a:latin typeface="Century Gothic"/>
                          <a:ea typeface="Times New Roman"/>
                        </a:rPr>
                        <a:t>Nummer</a:t>
                      </a:r>
                      <a:endParaRPr lang="sv-SE" sz="1100" dirty="0">
                        <a:solidFill>
                          <a:srgbClr val="45232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7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Namn</a:t>
                      </a:r>
                      <a:endParaRPr lang="sv-SE" sz="800">
                        <a:solidFill>
                          <a:srgbClr val="000000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7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1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Mål</a:t>
                      </a:r>
                      <a:endParaRPr lang="sv-SE" sz="8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7CB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Indikator A1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Dödlighet i hjärt-kärlsjukdom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Indikator A2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Amputation ovan fotled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Indikator A3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Patienter med diabetesnefropati som påbörjat aktiv uremivård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Indikator A4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Dödföddhet och neonatal dödlighet bland enkelbörder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Indikator A5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Allvarliga fosterskador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indikator A6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Förekomst av proliferativ diabetesretinopati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Indikator A7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Laktacidos</a:t>
                      </a:r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 vid </a:t>
                      </a:r>
                      <a:r>
                        <a:rPr lang="sv-SE" sz="8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metforminbehandling</a:t>
                      </a:r>
                      <a:endParaRPr lang="sv-SE" sz="8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648585" y="180558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b="1" dirty="0"/>
              <a:t>Övergripande indikatorer för diabetesvård</a:t>
            </a:r>
          </a:p>
        </p:txBody>
      </p:sp>
      <p:graphicFrame>
        <p:nvGraphicFramePr>
          <p:cNvPr id="16" name="Tabell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087382"/>
              </p:ext>
            </p:extLst>
          </p:nvPr>
        </p:nvGraphicFramePr>
        <p:xfrm>
          <a:off x="659218" y="3964085"/>
          <a:ext cx="4686300" cy="2115185"/>
        </p:xfrm>
        <a:graphic>
          <a:graphicData uri="http://schemas.openxmlformats.org/drawingml/2006/table">
            <a:tbl>
              <a:tblPr firstRow="1" firstCol="1" bandRow="1"/>
              <a:tblGrid>
                <a:gridCol w="839470"/>
                <a:gridCol w="2339975"/>
                <a:gridCol w="1506855"/>
              </a:tblGrid>
              <a:tr h="191135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800" b="1" dirty="0">
                          <a:solidFill>
                            <a:srgbClr val="452325"/>
                          </a:solidFill>
                          <a:effectLst/>
                          <a:latin typeface="Century Gothic"/>
                          <a:ea typeface="Times New Roman"/>
                        </a:rPr>
                        <a:t>Nummer</a:t>
                      </a:r>
                      <a:endParaRPr lang="sv-SE" sz="1100" dirty="0">
                        <a:solidFill>
                          <a:srgbClr val="45232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7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800" b="1">
                          <a:solidFill>
                            <a:srgbClr val="452325"/>
                          </a:solidFill>
                          <a:effectLst/>
                          <a:latin typeface="Century Gothic"/>
                          <a:ea typeface="Times New Roman"/>
                        </a:rPr>
                        <a:t>Namn</a:t>
                      </a:r>
                      <a:endParaRPr lang="sv-SE" sz="1100">
                        <a:solidFill>
                          <a:srgbClr val="45232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7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800" b="1" dirty="0">
                          <a:solidFill>
                            <a:srgbClr val="452325"/>
                          </a:solidFill>
                          <a:effectLst/>
                          <a:latin typeface="Century Gothic"/>
                          <a:ea typeface="Times New Roman"/>
                        </a:rPr>
                        <a:t>Mål</a:t>
                      </a:r>
                      <a:endParaRPr lang="sv-SE" sz="1100" dirty="0">
                        <a:solidFill>
                          <a:srgbClr val="45232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7CB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Indikator B1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HbA</a:t>
                      </a:r>
                      <a:r>
                        <a:rPr lang="sv-SE" sz="800" baseline="-25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1c</a:t>
                      </a: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 &lt; 52 mmol/mol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462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Indikator B2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HbA</a:t>
                      </a:r>
                      <a:r>
                        <a:rPr lang="sv-SE" sz="800" baseline="-25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1c</a:t>
                      </a: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 &gt; 70 mmol/mol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Typ 1: &lt; 20 %. Typ 2: &lt;10 %.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11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Indikator B3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Blodtryck &lt; 140/85 mm Hg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Typ 1: ≥ 90 %. Typ 2: ≥ 65 %.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Indikator B4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Statinbehandling vid diabetes efter graden av risk för hjärt-kärlsjukdom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Indikator B5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Uppmätt makroalbuminuri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Indikator C1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Fotundersökning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Typ 1: ≥ 99 %. Typ 2: ≥ 99 %.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37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Indikator C2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Ögonbottenundersökning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Typ 1: ≥ 98 %. Typ 2: ≥ 96 %.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Indikator C3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Mätning av albuminutsöndring i urinen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Indikator D1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Utövande av fysisk aktivitet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Indikator D2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Icke-rökare bland personer med diabetes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Typ 1: ≥ 95 %. Typ 2: ≥ 95 %.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ktangel 16"/>
          <p:cNvSpPr/>
          <p:nvPr/>
        </p:nvSpPr>
        <p:spPr>
          <a:xfrm>
            <a:off x="669851" y="370449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b="1" dirty="0" smtClean="0"/>
              <a:t>Riktlinjespecifika indikatorer för diabetesvård</a:t>
            </a:r>
            <a:endParaRPr lang="sv-SE" sz="1100" b="1" dirty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819149"/>
              </p:ext>
            </p:extLst>
          </p:nvPr>
        </p:nvGraphicFramePr>
        <p:xfrm>
          <a:off x="5435810" y="2067195"/>
          <a:ext cx="3378581" cy="819042"/>
        </p:xfrm>
        <a:graphic>
          <a:graphicData uri="http://schemas.openxmlformats.org/drawingml/2006/table">
            <a:tbl>
              <a:tblPr firstRow="1" firstCol="1" bandRow="1"/>
              <a:tblGrid>
                <a:gridCol w="839470"/>
                <a:gridCol w="1964953"/>
                <a:gridCol w="574158"/>
              </a:tblGrid>
              <a:tr h="208172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800" b="1" dirty="0">
                          <a:solidFill>
                            <a:srgbClr val="452325"/>
                          </a:solidFill>
                          <a:effectLst/>
                          <a:latin typeface="Century Gothic"/>
                          <a:ea typeface="Times New Roman"/>
                        </a:rPr>
                        <a:t>Nummer</a:t>
                      </a:r>
                      <a:endParaRPr lang="sv-SE" sz="1100" dirty="0">
                        <a:solidFill>
                          <a:srgbClr val="45232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7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800" b="1" dirty="0">
                          <a:solidFill>
                            <a:srgbClr val="452325"/>
                          </a:solidFill>
                          <a:effectLst/>
                          <a:latin typeface="Century Gothic"/>
                          <a:ea typeface="Times New Roman"/>
                        </a:rPr>
                        <a:t>Namn</a:t>
                      </a:r>
                      <a:endParaRPr lang="sv-SE" sz="1100" dirty="0">
                        <a:solidFill>
                          <a:srgbClr val="45232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7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800" b="1" dirty="0">
                          <a:solidFill>
                            <a:srgbClr val="452325"/>
                          </a:solidFill>
                          <a:effectLst/>
                          <a:latin typeface="Century Gothic"/>
                          <a:ea typeface="Times New Roman"/>
                        </a:rPr>
                        <a:t>Mål</a:t>
                      </a:r>
                      <a:endParaRPr lang="sv-SE" sz="1100" dirty="0">
                        <a:solidFill>
                          <a:srgbClr val="45232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7CB"/>
                    </a:solidFill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Indikator E1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Diabetesutbildad sjuksköterska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Indikator E2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Gruppbaserade utbildningsprogram givna med stöd av personal med ämneskompetens och pedagogisk kompetens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Rektangel 19"/>
          <p:cNvSpPr/>
          <p:nvPr/>
        </p:nvSpPr>
        <p:spPr>
          <a:xfrm>
            <a:off x="5436522" y="1805585"/>
            <a:ext cx="25699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b="1" dirty="0"/>
              <a:t>Strukturindikatorer för diabetesvård</a:t>
            </a:r>
          </a:p>
        </p:txBody>
      </p:sp>
      <p:graphicFrame>
        <p:nvGraphicFramePr>
          <p:cNvPr id="22" name="Tabell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631496"/>
              </p:ext>
            </p:extLst>
          </p:nvPr>
        </p:nvGraphicFramePr>
        <p:xfrm>
          <a:off x="5436522" y="3960093"/>
          <a:ext cx="3420399" cy="817470"/>
        </p:xfrm>
        <a:graphic>
          <a:graphicData uri="http://schemas.openxmlformats.org/drawingml/2006/table">
            <a:tbl>
              <a:tblPr firstRow="1" firstCol="1" bandRow="1"/>
              <a:tblGrid>
                <a:gridCol w="561519"/>
                <a:gridCol w="316608"/>
                <a:gridCol w="2021277"/>
                <a:gridCol w="520995"/>
              </a:tblGrid>
              <a:tr h="207870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800" b="1" dirty="0">
                          <a:solidFill>
                            <a:srgbClr val="452325"/>
                          </a:solidFill>
                          <a:effectLst/>
                          <a:latin typeface="Century Gothic"/>
                          <a:ea typeface="Times New Roman"/>
                        </a:rPr>
                        <a:t>Nummer</a:t>
                      </a:r>
                      <a:endParaRPr lang="sv-SE" sz="1100" dirty="0">
                        <a:solidFill>
                          <a:srgbClr val="45232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7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800" b="1">
                          <a:solidFill>
                            <a:srgbClr val="452325"/>
                          </a:solidFill>
                          <a:effectLst/>
                          <a:latin typeface="Century Gothic"/>
                          <a:ea typeface="Times New Roman"/>
                        </a:rPr>
                        <a:t> </a:t>
                      </a:r>
                      <a:endParaRPr lang="sv-SE" sz="1100">
                        <a:solidFill>
                          <a:srgbClr val="45232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7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800" b="1">
                          <a:solidFill>
                            <a:srgbClr val="452325"/>
                          </a:solidFill>
                          <a:effectLst/>
                          <a:latin typeface="Century Gothic"/>
                          <a:ea typeface="Times New Roman"/>
                        </a:rPr>
                        <a:t>Namn</a:t>
                      </a:r>
                      <a:endParaRPr lang="sv-SE" sz="1100">
                        <a:solidFill>
                          <a:srgbClr val="45232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7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800" b="1">
                          <a:solidFill>
                            <a:srgbClr val="452325"/>
                          </a:solidFill>
                          <a:effectLst/>
                          <a:latin typeface="Century Gothic"/>
                          <a:ea typeface="Times New Roman"/>
                        </a:rPr>
                        <a:t>Mål</a:t>
                      </a:r>
                      <a:endParaRPr lang="sv-SE" sz="1100">
                        <a:solidFill>
                          <a:srgbClr val="45232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7CB"/>
                    </a:solidFill>
                  </a:tcPr>
                </a:tc>
              </a:tr>
              <a:tr h="207010">
                <a:tc gridSpan="2"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Indikator F1*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Hur jag mår, hanterar min diabetes och hur diabetes påverkar mig och mitt liv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5265">
                <a:tc gridSpan="2"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Indikator F2*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Tillgång till och erfarenheter av hjälp och stöd från diabetesvården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57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Rektangel 22"/>
          <p:cNvSpPr/>
          <p:nvPr/>
        </p:nvSpPr>
        <p:spPr>
          <a:xfrm>
            <a:off x="5436522" y="3701553"/>
            <a:ext cx="18277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b="1" dirty="0"/>
              <a:t>Patientrapporterat utfall</a:t>
            </a:r>
          </a:p>
        </p:txBody>
      </p:sp>
    </p:spTree>
    <p:extLst>
      <p:ext uri="{BB962C8B-B14F-4D97-AF65-F5344CB8AC3E}">
        <p14:creationId xmlns:p14="http://schemas.microsoft.com/office/powerpoint/2010/main" val="1121232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/>
              <a:t>Dödlighet i hjärt- och kärlsjukdom</a:t>
            </a:r>
            <a:r>
              <a:rPr lang="sv-SE" dirty="0" smtClean="0"/>
              <a:t> (A1)</a:t>
            </a:r>
            <a:br>
              <a:rPr lang="sv-SE" dirty="0" smtClean="0"/>
            </a:b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0576908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979275"/>
          </a:xfrm>
        </p:spPr>
        <p:txBody>
          <a:bodyPr/>
          <a:lstStyle/>
          <a:p>
            <a:r>
              <a:rPr lang="sv-SE" sz="2400" dirty="0" smtClean="0"/>
              <a:t>Dödlighet i hjärt- och kärlsjukdom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32</a:t>
            </a:fld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23005498"/>
              </p:ext>
            </p:extLst>
          </p:nvPr>
        </p:nvGraphicFramePr>
        <p:xfrm>
          <a:off x="815679" y="1864907"/>
          <a:ext cx="4641850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3605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979275"/>
          </a:xfrm>
        </p:spPr>
        <p:txBody>
          <a:bodyPr/>
          <a:lstStyle/>
          <a:p>
            <a:r>
              <a:rPr lang="sv-SE" sz="2400" dirty="0"/>
              <a:t>Dödlighet i hjärt- och kärlsjukdom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33</a:t>
            </a:fld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13556275"/>
              </p:ext>
            </p:extLst>
          </p:nvPr>
        </p:nvGraphicFramePr>
        <p:xfrm>
          <a:off x="887745" y="1650130"/>
          <a:ext cx="4540250" cy="400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3605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Amputation ovan fotled (A2)</a:t>
            </a:r>
            <a:br>
              <a:rPr lang="sv-SE" dirty="0" smtClean="0"/>
            </a:b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425501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979275"/>
          </a:xfrm>
        </p:spPr>
        <p:txBody>
          <a:bodyPr/>
          <a:lstStyle/>
          <a:p>
            <a:r>
              <a:rPr lang="sv-SE" sz="2400" dirty="0" smtClean="0"/>
              <a:t>Amputation ovan fotled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35</a:t>
            </a:fld>
            <a:endParaRPr lang="sv-SE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4092622"/>
              </p:ext>
            </p:extLst>
          </p:nvPr>
        </p:nvGraphicFramePr>
        <p:xfrm>
          <a:off x="899632" y="2089815"/>
          <a:ext cx="4622800" cy="342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31085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979275"/>
          </a:xfrm>
        </p:spPr>
        <p:txBody>
          <a:bodyPr/>
          <a:lstStyle/>
          <a:p>
            <a:r>
              <a:rPr lang="sv-SE" sz="2400" dirty="0" smtClean="0"/>
              <a:t>Amputation ovan fotled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36</a:t>
            </a:fld>
            <a:endParaRPr lang="sv-S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93810912"/>
              </p:ext>
            </p:extLst>
          </p:nvPr>
        </p:nvGraphicFramePr>
        <p:xfrm>
          <a:off x="791092" y="1726462"/>
          <a:ext cx="458470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4115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/>
              <a:t>Patienter med </a:t>
            </a:r>
            <a:r>
              <a:rPr lang="sv-SE" sz="2800" dirty="0" err="1"/>
              <a:t>diabetesnefropati</a:t>
            </a:r>
            <a:r>
              <a:rPr lang="sv-SE" sz="2800" dirty="0"/>
              <a:t> som påbörjat aktiv uremivård (A3)</a:t>
            </a:r>
          </a:p>
        </p:txBody>
      </p:sp>
    </p:spTree>
    <p:extLst>
      <p:ext uri="{BB962C8B-B14F-4D97-AF65-F5344CB8AC3E}">
        <p14:creationId xmlns:p14="http://schemas.microsoft.com/office/powerpoint/2010/main" val="21866115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979275"/>
          </a:xfrm>
        </p:spPr>
        <p:txBody>
          <a:bodyPr/>
          <a:lstStyle/>
          <a:p>
            <a:r>
              <a:rPr lang="sv-SE" sz="2400" dirty="0"/>
              <a:t>Patienter med diabetesnefropati som påbörjat aktiv uremivård 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38</a:t>
            </a:fld>
            <a:endParaRPr lang="sv-S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87639993"/>
              </p:ext>
            </p:extLst>
          </p:nvPr>
        </p:nvGraphicFramePr>
        <p:xfrm>
          <a:off x="765544" y="1988288"/>
          <a:ext cx="4572000" cy="3574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4115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7009" y="751100"/>
            <a:ext cx="7772400" cy="1408385"/>
          </a:xfrm>
        </p:spPr>
        <p:txBody>
          <a:bodyPr/>
          <a:lstStyle/>
          <a:p>
            <a:r>
              <a:rPr lang="sv-SE" sz="2800" dirty="0" smtClean="0"/>
              <a:t>Dödföddhet och </a:t>
            </a:r>
            <a:r>
              <a:rPr lang="sv-SE" sz="2800" dirty="0"/>
              <a:t>neonatal dödlighet </a:t>
            </a:r>
            <a:r>
              <a:rPr lang="sv-SE" sz="2800" dirty="0" smtClean="0"/>
              <a:t>bland </a:t>
            </a:r>
            <a:r>
              <a:rPr lang="sv-SE" sz="2800" dirty="0"/>
              <a:t>enkelbörder </a:t>
            </a:r>
            <a:r>
              <a:rPr lang="sv-SE" sz="2800" dirty="0" smtClean="0"/>
              <a:t>(A4)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3097515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 utvärderingen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26C1-5379-4F9C-B535-27F268D50F09}" type="datetime1">
              <a:rPr lang="sv-SE" smtClean="0"/>
              <a:pPr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801688" y="1390650"/>
            <a:ext cx="6959600" cy="4376950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/>
              <a:t>Arbetet har bedrivits av en arbetsgrupp bestående av utredare på Socialstyrelsen och externa experter. </a:t>
            </a:r>
            <a:endParaRPr lang="sv-SE" dirty="0" smtClean="0"/>
          </a:p>
          <a:p>
            <a:r>
              <a:rPr lang="sv-SE" dirty="0" smtClean="0"/>
              <a:t>Arbetsgruppen </a:t>
            </a:r>
            <a:r>
              <a:rPr lang="sv-SE" dirty="0"/>
              <a:t>har samverkat med Nationella diabetesregistret (NDR), Svenskt njurregister (SNR) </a:t>
            </a:r>
            <a:endParaRPr lang="sv-SE" dirty="0" smtClean="0"/>
          </a:p>
          <a:p>
            <a:r>
              <a:rPr lang="sv-SE" dirty="0" smtClean="0"/>
              <a:t>för </a:t>
            </a:r>
            <a:r>
              <a:rPr lang="sv-SE" dirty="0"/>
              <a:t>arbetet med målnivåer, med det nationella programrådet för diabetes på </a:t>
            </a:r>
            <a:r>
              <a:rPr lang="sv-SE" dirty="0" smtClean="0"/>
              <a:t>Sveriges kommuner och landsting (SKL).</a:t>
            </a:r>
            <a:endParaRPr lang="sv-SE" dirty="0"/>
          </a:p>
          <a:p>
            <a:pPr lvl="2"/>
            <a:r>
              <a:rPr lang="sv-SE" dirty="0" smtClean="0"/>
              <a:t>Programrådet </a:t>
            </a:r>
            <a:r>
              <a:rPr lang="sv-SE" dirty="0"/>
              <a:t>har bland annat använt de förbättringsområden som framkom i utvärderingen från 2011 </a:t>
            </a:r>
            <a:r>
              <a:rPr lang="sv-SE" dirty="0" smtClean="0"/>
              <a:t>som </a:t>
            </a:r>
            <a:r>
              <a:rPr lang="sv-SE" dirty="0"/>
              <a:t>utgångpunkt för sitt arbete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6911866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151833"/>
          </a:xfrm>
        </p:spPr>
        <p:txBody>
          <a:bodyPr/>
          <a:lstStyle/>
          <a:p>
            <a:r>
              <a:rPr lang="sv-SE" sz="2400" dirty="0" smtClean="0"/>
              <a:t>Dödföddhet och neonatal dödlighet bland enkelbörder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40</a:t>
            </a:fld>
            <a:endParaRPr lang="sv-S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25568508"/>
              </p:ext>
            </p:extLst>
          </p:nvPr>
        </p:nvGraphicFramePr>
        <p:xfrm>
          <a:off x="939940" y="2162190"/>
          <a:ext cx="4627245" cy="336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4115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 smtClean="0"/>
              <a:t> Allvarliga fosterskador (A5)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837365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141200"/>
          </a:xfrm>
        </p:spPr>
        <p:txBody>
          <a:bodyPr/>
          <a:lstStyle/>
          <a:p>
            <a:r>
              <a:rPr lang="sv-SE" sz="2400" dirty="0" smtClean="0"/>
              <a:t>Allvarliga fosterskador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42</a:t>
            </a:fld>
            <a:endParaRPr lang="sv-S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21685043"/>
              </p:ext>
            </p:extLst>
          </p:nvPr>
        </p:nvGraphicFramePr>
        <p:xfrm>
          <a:off x="864892" y="2113774"/>
          <a:ext cx="4543425" cy="343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4115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 smtClean="0"/>
              <a:t> </a:t>
            </a:r>
            <a:r>
              <a:rPr lang="sv-SE" sz="2800" dirty="0" err="1"/>
              <a:t>Laktacidos</a:t>
            </a:r>
            <a:r>
              <a:rPr lang="sv-SE" sz="2800" dirty="0"/>
              <a:t> vid </a:t>
            </a:r>
            <a:r>
              <a:rPr lang="sv-SE" sz="2800" dirty="0" err="1"/>
              <a:t>metforminbehandling</a:t>
            </a:r>
            <a:r>
              <a:rPr lang="sv-SE" sz="2800" dirty="0"/>
              <a:t> </a:t>
            </a:r>
            <a:r>
              <a:rPr lang="sv-SE" sz="2800" dirty="0" smtClean="0"/>
              <a:t>(A7)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544062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141200"/>
          </a:xfrm>
        </p:spPr>
        <p:txBody>
          <a:bodyPr/>
          <a:lstStyle/>
          <a:p>
            <a:r>
              <a:rPr lang="sv-SE" sz="2400" dirty="0" smtClean="0"/>
              <a:t>Laktacidos vid metforminbehandling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44</a:t>
            </a:fld>
            <a:endParaRPr lang="sv-SE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62435933"/>
              </p:ext>
            </p:extLst>
          </p:nvPr>
        </p:nvGraphicFramePr>
        <p:xfrm>
          <a:off x="811729" y="2062717"/>
          <a:ext cx="4543425" cy="346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9547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 smtClean="0"/>
              <a:t> HbA1c under 52 mmol/mol (B1)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665453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141200"/>
          </a:xfrm>
        </p:spPr>
        <p:txBody>
          <a:bodyPr/>
          <a:lstStyle/>
          <a:p>
            <a:r>
              <a:rPr lang="sv-SE" sz="2400" dirty="0" smtClean="0"/>
              <a:t>HbA1c under 52 mmol/mol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46</a:t>
            </a:fld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70734698"/>
              </p:ext>
            </p:extLst>
          </p:nvPr>
        </p:nvGraphicFramePr>
        <p:xfrm>
          <a:off x="983437" y="2140193"/>
          <a:ext cx="4683715" cy="3303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5218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141200"/>
          </a:xfrm>
        </p:spPr>
        <p:txBody>
          <a:bodyPr/>
          <a:lstStyle/>
          <a:p>
            <a:r>
              <a:rPr lang="sv-SE" sz="2400" dirty="0" smtClean="0"/>
              <a:t>HbA1c under 52 mmol/mol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47</a:t>
            </a:fld>
            <a:endParaRPr lang="sv-S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4807221"/>
              </p:ext>
            </p:extLst>
          </p:nvPr>
        </p:nvGraphicFramePr>
        <p:xfrm>
          <a:off x="855847" y="1997909"/>
          <a:ext cx="4540250" cy="3542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6041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141200"/>
          </a:xfrm>
        </p:spPr>
        <p:txBody>
          <a:bodyPr/>
          <a:lstStyle/>
          <a:p>
            <a:r>
              <a:rPr lang="sv-SE" sz="2400" dirty="0" smtClean="0"/>
              <a:t>HbA1c under 52 mmol/mol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48</a:t>
            </a:fld>
            <a:endParaRPr lang="sv-S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32741504"/>
              </p:ext>
            </p:extLst>
          </p:nvPr>
        </p:nvGraphicFramePr>
        <p:xfrm>
          <a:off x="792052" y="2115879"/>
          <a:ext cx="4540250" cy="350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6041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 smtClean="0"/>
              <a:t> HbA1c över 70 mmol/mol (B2)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4856739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Målnivåer inom diabetesvård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26C1-5379-4F9C-B535-27F268D50F09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5</a:t>
            </a:fld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801688" y="1897380"/>
            <a:ext cx="6959600" cy="3870220"/>
          </a:xfrm>
        </p:spPr>
        <p:txBody>
          <a:bodyPr/>
          <a:lstStyle/>
          <a:p>
            <a:r>
              <a:rPr lang="sv-SE" dirty="0" smtClean="0"/>
              <a:t>Regeringsuppdrag </a:t>
            </a:r>
            <a:r>
              <a:rPr lang="sv-SE" dirty="0"/>
              <a:t>att ta fram målnivåer för relevanta indikatorer för vården av personer med diabetes </a:t>
            </a:r>
            <a:r>
              <a:rPr lang="sv-SE" dirty="0" smtClean="0"/>
              <a:t>Socialstyrelsen </a:t>
            </a:r>
            <a:r>
              <a:rPr lang="sv-SE" dirty="0"/>
              <a:t>har fastställt följande målnivåer: </a:t>
            </a:r>
          </a:p>
          <a:p>
            <a:pPr lvl="2"/>
            <a:r>
              <a:rPr lang="en-US" dirty="0" smtClean="0"/>
              <a:t>HbA1c </a:t>
            </a:r>
            <a:r>
              <a:rPr lang="en-US" dirty="0"/>
              <a:t>&gt; 70 </a:t>
            </a:r>
            <a:r>
              <a:rPr lang="en-US" dirty="0" err="1"/>
              <a:t>mmol</a:t>
            </a:r>
            <a:r>
              <a:rPr lang="en-US" dirty="0"/>
              <a:t>/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err="1"/>
              <a:t>typ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sv-SE" dirty="0" smtClean="0"/>
              <a:t>blodtryck </a:t>
            </a:r>
            <a:r>
              <a:rPr lang="sv-SE" dirty="0"/>
              <a:t>&lt; 140/85 typ </a:t>
            </a:r>
            <a:endParaRPr lang="sv-SE" dirty="0" smtClean="0"/>
          </a:p>
          <a:p>
            <a:pPr lvl="2"/>
            <a:r>
              <a:rPr lang="sv-SE" dirty="0" smtClean="0"/>
              <a:t>fotundersökning </a:t>
            </a:r>
          </a:p>
          <a:p>
            <a:pPr lvl="2"/>
            <a:r>
              <a:rPr lang="sv-SE" dirty="0" smtClean="0"/>
              <a:t>ögonbottenundersökning </a:t>
            </a:r>
          </a:p>
          <a:p>
            <a:pPr lvl="2"/>
            <a:r>
              <a:rPr lang="sv-SE" dirty="0" smtClean="0"/>
              <a:t>icke-rökare </a:t>
            </a:r>
          </a:p>
          <a:p>
            <a:r>
              <a:rPr lang="sv-SE" dirty="0" smtClean="0"/>
              <a:t>Målnivåerna </a:t>
            </a:r>
            <a:r>
              <a:rPr lang="sv-SE" dirty="0"/>
              <a:t>ovan träder i kraft först 2015. I rapporten används de dock som en måttstock på hur stort förbättringsutrymme respektive landsting har under de närmaste åren.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46478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826875"/>
          </a:xfrm>
        </p:spPr>
        <p:txBody>
          <a:bodyPr/>
          <a:lstStyle/>
          <a:p>
            <a:r>
              <a:rPr lang="sv-SE" sz="2400" dirty="0" smtClean="0"/>
              <a:t>HbA1c </a:t>
            </a:r>
            <a:r>
              <a:rPr lang="sv-SE" sz="2400" dirty="0"/>
              <a:t>över 70 </a:t>
            </a:r>
            <a:r>
              <a:rPr lang="sv-SE" sz="2400" dirty="0" smtClean="0"/>
              <a:t>mmol/mol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50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11894838"/>
              </p:ext>
            </p:extLst>
          </p:nvPr>
        </p:nvGraphicFramePr>
        <p:xfrm>
          <a:off x="801819" y="2098938"/>
          <a:ext cx="4464685" cy="350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8270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826875"/>
          </a:xfrm>
        </p:spPr>
        <p:txBody>
          <a:bodyPr/>
          <a:lstStyle/>
          <a:p>
            <a:r>
              <a:rPr lang="sv-SE" sz="2400" dirty="0" smtClean="0"/>
              <a:t>HbA1c </a:t>
            </a:r>
            <a:r>
              <a:rPr lang="sv-SE" sz="2400" dirty="0"/>
              <a:t>över 70 </a:t>
            </a:r>
            <a:r>
              <a:rPr lang="sv-SE" sz="2400" dirty="0" err="1"/>
              <a:t>mmol</a:t>
            </a:r>
            <a:r>
              <a:rPr lang="sv-SE" sz="2400" dirty="0"/>
              <a:t>/mol </a:t>
            </a:r>
            <a:r>
              <a:rPr lang="sv-SE" sz="2400" dirty="0" smtClean="0"/>
              <a:t>primärvård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51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9" name="Platshållare för bild 8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903159509"/>
              </p:ext>
            </p:extLst>
          </p:nvPr>
        </p:nvGraphicFramePr>
        <p:xfrm>
          <a:off x="830263" y="1619251"/>
          <a:ext cx="5418137" cy="391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2999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HbA1c </a:t>
            </a:r>
            <a:r>
              <a:rPr lang="sv-SE" sz="2400" dirty="0"/>
              <a:t>över 70 </a:t>
            </a:r>
            <a:r>
              <a:rPr lang="sv-SE" sz="2400" dirty="0" err="1"/>
              <a:t>mmol</a:t>
            </a:r>
            <a:r>
              <a:rPr lang="sv-SE" sz="2400" dirty="0"/>
              <a:t>/mol </a:t>
            </a:r>
            <a:r>
              <a:rPr lang="sv-SE" sz="2400" dirty="0" smtClean="0"/>
              <a:t>medicinkliniker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6609-12AD-41B2-BF31-1D316FD82C96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52</a:t>
            </a:fld>
            <a:endParaRPr lang="sv-SE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06970665"/>
              </p:ext>
            </p:extLst>
          </p:nvPr>
        </p:nvGraphicFramePr>
        <p:xfrm>
          <a:off x="1176337" y="1528762"/>
          <a:ext cx="4543425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34854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Målnivå för HbA1c &gt;70 </a:t>
            </a:r>
            <a:r>
              <a:rPr lang="sv-SE" dirty="0" err="1"/>
              <a:t>mmol</a:t>
            </a:r>
            <a:r>
              <a:rPr lang="sv-SE" dirty="0"/>
              <a:t>/mol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/>
              <a:t>För indikatorn HbA1c-nivå under 70 </a:t>
            </a:r>
            <a:r>
              <a:rPr lang="sv-SE" sz="2000" dirty="0" err="1"/>
              <a:t>mmol</a:t>
            </a:r>
            <a:r>
              <a:rPr lang="sv-SE" sz="2000" dirty="0"/>
              <a:t>/mol bland personer med typ 1-diabetes har Socialstyrelsen fastställt målnivån till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&lt; </a:t>
            </a:r>
            <a:r>
              <a:rPr lang="sv-SE" sz="2000" dirty="0"/>
              <a:t>20 procent</a:t>
            </a:r>
            <a:r>
              <a:rPr lang="sv-SE" sz="2000" dirty="0" smtClean="0"/>
              <a:t>.</a:t>
            </a:r>
            <a:br>
              <a:rPr lang="sv-SE" sz="2000" dirty="0" smtClean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>Målnivån </a:t>
            </a:r>
            <a:r>
              <a:rPr lang="sv-SE" sz="2000" dirty="0"/>
              <a:t>för typ-2 diabetes har fastställts till &lt; 10 procent.</a:t>
            </a:r>
            <a:br>
              <a:rPr lang="sv-SE" sz="2000" dirty="0"/>
            </a:br>
            <a:r>
              <a:rPr lang="sv-SE" sz="2000" dirty="0" smtClean="0"/>
              <a:t>.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/>
              <a:t/>
            </a:r>
            <a:br>
              <a:rPr lang="sv-SE" sz="2000" dirty="0"/>
            </a:b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746688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76225"/>
            <a:ext cx="6828537" cy="819150"/>
          </a:xfrm>
        </p:spPr>
        <p:txBody>
          <a:bodyPr/>
          <a:lstStyle/>
          <a:p>
            <a:r>
              <a:rPr lang="sv-SE" sz="2400" dirty="0"/>
              <a:t>Utvecklingsbehov för att nå Socialstyrelsens fastställda målnivå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54</a:t>
            </a:fld>
            <a:endParaRPr lang="sv-SE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67339582"/>
              </p:ext>
            </p:extLst>
          </p:nvPr>
        </p:nvGraphicFramePr>
        <p:xfrm>
          <a:off x="831273" y="1365662"/>
          <a:ext cx="5047013" cy="3752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831272" y="5391397"/>
            <a:ext cx="67411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Med utgångspunkt i 2013 års uppgifter innebär en målnivå på &lt; 20 procent att ytterligare cirka 3 200 personer med typ 1-diabetes bör nå en HbA1c-nivå under 70 mmol/mol, i riket som helhet</a:t>
            </a:r>
            <a:endParaRPr lang="sv-SE" sz="1400" dirty="0" smtClean="0"/>
          </a:p>
        </p:txBody>
      </p:sp>
    </p:spTree>
    <p:extLst>
      <p:ext uri="{BB962C8B-B14F-4D97-AF65-F5344CB8AC3E}">
        <p14:creationId xmlns:p14="http://schemas.microsoft.com/office/powerpoint/2010/main" val="1417322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273" y="285750"/>
            <a:ext cx="6951600" cy="918235"/>
          </a:xfrm>
        </p:spPr>
        <p:txBody>
          <a:bodyPr/>
          <a:lstStyle/>
          <a:p>
            <a:r>
              <a:rPr lang="sv-SE" sz="2400" dirty="0"/>
              <a:t>Utvecklingsbehov för att nå Socialstyrelsens fastställda målnivå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6609-12AD-41B2-BF31-1D316FD82C96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55</a:t>
            </a:fld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10361604"/>
              </p:ext>
            </p:extLst>
          </p:nvPr>
        </p:nvGraphicFramePr>
        <p:xfrm>
          <a:off x="831274" y="1377537"/>
          <a:ext cx="5058888" cy="374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723900" y="5391397"/>
            <a:ext cx="6238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Med utgångspunkt i 2013 års uppgifter innebär en målnivå på &lt; 10 procent att ytterligare cirka 4 600 personer med typ 2-diabetes bör nå en HbA1c-nivå under 70 mmol/mol, i riket som helhet.</a:t>
            </a:r>
            <a:endParaRPr lang="sv-SE" sz="1400" dirty="0" smtClean="0"/>
          </a:p>
        </p:txBody>
      </p:sp>
    </p:spTree>
    <p:extLst>
      <p:ext uri="{BB962C8B-B14F-4D97-AF65-F5344CB8AC3E}">
        <p14:creationId xmlns:p14="http://schemas.microsoft.com/office/powerpoint/2010/main" val="3597571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 smtClean="0"/>
              <a:t> Blodtryck under 140/85 mmHg (B3)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199701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912600"/>
          </a:xfrm>
        </p:spPr>
        <p:txBody>
          <a:bodyPr/>
          <a:lstStyle/>
          <a:p>
            <a:r>
              <a:rPr lang="sv-SE" sz="2400" dirty="0" smtClean="0"/>
              <a:t>Blodtryck </a:t>
            </a:r>
            <a:r>
              <a:rPr lang="sv-SE" sz="2400" dirty="0"/>
              <a:t>under 140/85 </a:t>
            </a:r>
            <a:r>
              <a:rPr lang="sv-SE" sz="2400" dirty="0" smtClean="0"/>
              <a:t>mmHg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57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84671765"/>
              </p:ext>
            </p:extLst>
          </p:nvPr>
        </p:nvGraphicFramePr>
        <p:xfrm>
          <a:off x="847725" y="1537970"/>
          <a:ext cx="5384800" cy="374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96525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979275"/>
          </a:xfrm>
        </p:spPr>
        <p:txBody>
          <a:bodyPr/>
          <a:lstStyle/>
          <a:p>
            <a:r>
              <a:rPr lang="sv-SE" sz="2400" dirty="0" smtClean="0"/>
              <a:t>Blodtryck</a:t>
            </a:r>
            <a:r>
              <a:rPr lang="sv-SE" sz="2400" dirty="0"/>
              <a:t> under 140/85 </a:t>
            </a:r>
            <a:r>
              <a:rPr lang="sv-SE" sz="2400" dirty="0" err="1" smtClean="0"/>
              <a:t>mmHg</a:t>
            </a:r>
            <a:r>
              <a:rPr lang="sv-SE" sz="2400" dirty="0" smtClean="0"/>
              <a:t> primärvård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 smtClean="0"/>
              <a:t>  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58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9" name="Platshållare för bild 8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310707319"/>
              </p:ext>
            </p:extLst>
          </p:nvPr>
        </p:nvGraphicFramePr>
        <p:xfrm>
          <a:off x="773113" y="1790700"/>
          <a:ext cx="5370512" cy="373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1513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7783896" cy="941175"/>
          </a:xfrm>
        </p:spPr>
        <p:txBody>
          <a:bodyPr/>
          <a:lstStyle/>
          <a:p>
            <a:r>
              <a:rPr lang="sv-SE" sz="2400" dirty="0" smtClean="0"/>
              <a:t>Blodtryck </a:t>
            </a:r>
            <a:r>
              <a:rPr lang="sv-SE" sz="2400" dirty="0"/>
              <a:t>under 140/85 </a:t>
            </a:r>
            <a:r>
              <a:rPr lang="sv-SE" sz="2400" dirty="0" smtClean="0"/>
              <a:t>mmHg medicinkliniker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59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06612552"/>
              </p:ext>
            </p:extLst>
          </p:nvPr>
        </p:nvGraphicFramePr>
        <p:xfrm>
          <a:off x="892174" y="1544637"/>
          <a:ext cx="4975225" cy="374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13429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Landstingens strukturer och innehåll i </a:t>
            </a:r>
            <a:r>
              <a:rPr lang="sv-SE" dirty="0" smtClean="0"/>
              <a:t>diabetesvården</a:t>
            </a:r>
            <a:br>
              <a:rPr lang="sv-SE" dirty="0" smtClean="0"/>
            </a:br>
            <a:r>
              <a:rPr lang="sv-SE" dirty="0" smtClean="0"/>
              <a:t>-</a:t>
            </a:r>
            <a:r>
              <a:rPr lang="sv-SE" sz="2000" dirty="0" smtClean="0"/>
              <a:t>några exempel</a:t>
            </a:r>
            <a:r>
              <a:rPr lang="sv-SE" sz="2000" dirty="0"/>
              <a:t> från utvärderingen</a:t>
            </a:r>
          </a:p>
        </p:txBody>
      </p:sp>
    </p:spTree>
    <p:extLst>
      <p:ext uri="{BB962C8B-B14F-4D97-AF65-F5344CB8AC3E}">
        <p14:creationId xmlns:p14="http://schemas.microsoft.com/office/powerpoint/2010/main" val="18704807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Målnivå för blodtryck &lt; 140/85</a:t>
            </a:r>
            <a:r>
              <a:rPr lang="sv-SE" dirty="0" smtClean="0"/>
              <a:t>­­ </a:t>
            </a:r>
            <a:r>
              <a:rPr lang="sv-SE" dirty="0" err="1" smtClean="0"/>
              <a:t>mmHg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/>
              <a:t>För indikatorn blodtryck under </a:t>
            </a:r>
            <a:r>
              <a:rPr lang="sv-SE" sz="2000" dirty="0" smtClean="0"/>
              <a:t>140/85 </a:t>
            </a:r>
            <a:r>
              <a:rPr lang="sv-SE" sz="2000" dirty="0" err="1" smtClean="0"/>
              <a:t>mmHg</a:t>
            </a:r>
            <a:r>
              <a:rPr lang="sv-SE" sz="2000" dirty="0" smtClean="0"/>
              <a:t> </a:t>
            </a:r>
            <a:r>
              <a:rPr lang="sv-SE" sz="2000" dirty="0"/>
              <a:t>bland personer med typ 1-diabetes har Socialstyrelsen fastställt målnivån till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≥ </a:t>
            </a:r>
            <a:r>
              <a:rPr lang="sv-SE" sz="2000" dirty="0"/>
              <a:t>90 procent.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>Målnivån </a:t>
            </a:r>
            <a:r>
              <a:rPr lang="sv-SE" sz="2000" dirty="0"/>
              <a:t>för typ-2 diabetes har fastställts till ≥ 65 procent.</a:t>
            </a:r>
            <a:br>
              <a:rPr lang="sv-SE" sz="2000" dirty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/>
              <a:t/>
            </a:r>
            <a:br>
              <a:rPr lang="sv-SE" sz="2000" dirty="0"/>
            </a:b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647489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428625"/>
            <a:ext cx="6828537" cy="638175"/>
          </a:xfrm>
        </p:spPr>
        <p:txBody>
          <a:bodyPr/>
          <a:lstStyle/>
          <a:p>
            <a:r>
              <a:rPr lang="sv-SE" sz="2400" dirty="0"/>
              <a:t>Utvecklingsbehov för att nå Socialstyrelsens fastställda målnivå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61</a:t>
            </a:fld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7356840"/>
              </p:ext>
            </p:extLst>
          </p:nvPr>
        </p:nvGraphicFramePr>
        <p:xfrm>
          <a:off x="830922" y="1377537"/>
          <a:ext cx="5059239" cy="374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762000" y="5315197"/>
            <a:ext cx="6543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Med utgångspunkt i 2013 års uppgifter innebär en målnivå på ≥ 90 procent att ytterligare cirka 4 700 personer med typ 1-diabetes bör nå ett blodtryck under 140/85 </a:t>
            </a:r>
            <a:r>
              <a:rPr lang="sv-SE" sz="1400" dirty="0" err="1"/>
              <a:t>mmHg</a:t>
            </a:r>
            <a:r>
              <a:rPr lang="sv-SE" sz="1400" dirty="0"/>
              <a:t>, i riket som helhet.</a:t>
            </a:r>
            <a:endParaRPr lang="sv-SE" sz="1400" dirty="0" smtClean="0"/>
          </a:p>
        </p:txBody>
      </p:sp>
    </p:spTree>
    <p:extLst>
      <p:ext uri="{BB962C8B-B14F-4D97-AF65-F5344CB8AC3E}">
        <p14:creationId xmlns:p14="http://schemas.microsoft.com/office/powerpoint/2010/main" val="41934869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8594" y="276225"/>
            <a:ext cx="6828537" cy="771525"/>
          </a:xfrm>
        </p:spPr>
        <p:txBody>
          <a:bodyPr/>
          <a:lstStyle/>
          <a:p>
            <a:r>
              <a:rPr lang="sv-SE" sz="2400" dirty="0"/>
              <a:t>Utvecklingsbehov för att nå Socialstyrelsens fastställda målnivå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62</a:t>
            </a:fld>
            <a:endParaRPr lang="sv-SE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24716883"/>
              </p:ext>
            </p:extLst>
          </p:nvPr>
        </p:nvGraphicFramePr>
        <p:xfrm>
          <a:off x="841210" y="1377373"/>
          <a:ext cx="5037076" cy="374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831271" y="5286622"/>
            <a:ext cx="67125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Med utgångspunkt i 2013 års uppgifter innebär en målnivå på ≥ 65 procent att ytterligare cirka 29 800 personer med typ 2-diabetes bör nå ett blodtryck under 140/85 </a:t>
            </a:r>
            <a:r>
              <a:rPr lang="sv-SE" sz="1400" dirty="0" err="1"/>
              <a:t>mmHg</a:t>
            </a:r>
            <a:r>
              <a:rPr lang="sv-SE" sz="1400" dirty="0"/>
              <a:t>, i riket som helhet.</a:t>
            </a:r>
            <a:endParaRPr lang="sv-SE" sz="1400" dirty="0" smtClean="0"/>
          </a:p>
        </p:txBody>
      </p:sp>
    </p:spTree>
    <p:extLst>
      <p:ext uri="{BB962C8B-B14F-4D97-AF65-F5344CB8AC3E}">
        <p14:creationId xmlns:p14="http://schemas.microsoft.com/office/powerpoint/2010/main" val="14758745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 smtClean="0"/>
              <a:t>  Statinbehandling vid diabetes (B4)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2017931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912600"/>
          </a:xfrm>
        </p:spPr>
        <p:txBody>
          <a:bodyPr/>
          <a:lstStyle/>
          <a:p>
            <a:r>
              <a:rPr lang="sv-SE" sz="2400" dirty="0" smtClean="0"/>
              <a:t>Statinbehandling vid diabetes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64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15974911"/>
              </p:ext>
            </p:extLst>
          </p:nvPr>
        </p:nvGraphicFramePr>
        <p:xfrm>
          <a:off x="786447" y="1954847"/>
          <a:ext cx="4542155" cy="3672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1550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912600"/>
          </a:xfrm>
        </p:spPr>
        <p:txBody>
          <a:bodyPr/>
          <a:lstStyle/>
          <a:p>
            <a:r>
              <a:rPr lang="sv-SE" sz="2400" dirty="0" smtClean="0"/>
              <a:t>Statinbehandling vid diabetes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65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491612"/>
              </p:ext>
            </p:extLst>
          </p:nvPr>
        </p:nvGraphicFramePr>
        <p:xfrm>
          <a:off x="823912" y="1743075"/>
          <a:ext cx="4543425" cy="390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5833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912600"/>
          </a:xfrm>
        </p:spPr>
        <p:txBody>
          <a:bodyPr/>
          <a:lstStyle/>
          <a:p>
            <a:r>
              <a:rPr lang="sv-SE" sz="2400" dirty="0" smtClean="0"/>
              <a:t>Statinbehandling vid diabetes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66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02172385"/>
              </p:ext>
            </p:extLst>
          </p:nvPr>
        </p:nvGraphicFramePr>
        <p:xfrm>
          <a:off x="796925" y="1808480"/>
          <a:ext cx="4540250" cy="3907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5833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 smtClean="0"/>
              <a:t>  Uppmätt makroalbuminuri (B5)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607479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912600"/>
          </a:xfrm>
        </p:spPr>
        <p:txBody>
          <a:bodyPr/>
          <a:lstStyle/>
          <a:p>
            <a:r>
              <a:rPr lang="sv-SE" sz="2400" dirty="0" smtClean="0"/>
              <a:t>Uppmätt makroalbuminuri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68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13818816"/>
              </p:ext>
            </p:extLst>
          </p:nvPr>
        </p:nvGraphicFramePr>
        <p:xfrm>
          <a:off x="911225" y="1702117"/>
          <a:ext cx="4540250" cy="393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4513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912600"/>
          </a:xfrm>
        </p:spPr>
        <p:txBody>
          <a:bodyPr/>
          <a:lstStyle/>
          <a:p>
            <a:r>
              <a:rPr lang="sv-SE" sz="2400" dirty="0" smtClean="0"/>
              <a:t>Uppmätt makroalbuminuri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69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68782261"/>
              </p:ext>
            </p:extLst>
          </p:nvPr>
        </p:nvGraphicFramePr>
        <p:xfrm>
          <a:off x="795972" y="1926272"/>
          <a:ext cx="4542155" cy="3672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4513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Landstingens strukturer och innehåll i diabetesvården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26C1-5379-4F9C-B535-27F268D50F09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7</a:t>
            </a:fld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329247" y="1921932"/>
            <a:ext cx="7742237" cy="3743537"/>
          </a:xfrm>
        </p:spPr>
        <p:txBody>
          <a:bodyPr/>
          <a:lstStyle/>
          <a:p>
            <a:r>
              <a:rPr lang="sv-SE" sz="1600" dirty="0"/>
              <a:t>Insulinpumpbehandling och kontinuerlig glukosmätning</a:t>
            </a:r>
          </a:p>
          <a:p>
            <a:r>
              <a:rPr lang="sv-SE" sz="1600" dirty="0"/>
              <a:t>Egenmätning av blodglukos</a:t>
            </a:r>
          </a:p>
          <a:p>
            <a:r>
              <a:rPr lang="sv-SE" sz="1600" dirty="0" smtClean="0"/>
              <a:t>Fotvård - multidisciplinära </a:t>
            </a:r>
            <a:r>
              <a:rPr lang="sv-SE" sz="1600" dirty="0" err="1"/>
              <a:t>fotteam</a:t>
            </a:r>
            <a:r>
              <a:rPr lang="sv-SE" sz="1600" dirty="0"/>
              <a:t> </a:t>
            </a:r>
          </a:p>
          <a:p>
            <a:r>
              <a:rPr lang="sv-SE" sz="1600" dirty="0"/>
              <a:t>Fysisk aktivitet</a:t>
            </a:r>
          </a:p>
          <a:p>
            <a:r>
              <a:rPr lang="sv-SE" sz="1600" dirty="0"/>
              <a:t>Stöd till rökstopp</a:t>
            </a:r>
          </a:p>
          <a:p>
            <a:r>
              <a:rPr lang="sv-SE" sz="1600" dirty="0" smtClean="0"/>
              <a:t>Munhälsa</a:t>
            </a:r>
            <a:endParaRPr lang="sv-SE" sz="1600" dirty="0"/>
          </a:p>
          <a:p>
            <a:r>
              <a:rPr lang="sv-SE" sz="1600" dirty="0"/>
              <a:t>Frekvens för viktiga kontroller </a:t>
            </a:r>
            <a:r>
              <a:rPr lang="sv-SE" sz="1600" dirty="0" smtClean="0"/>
              <a:t> (HbA1c, vikt</a:t>
            </a:r>
            <a:r>
              <a:rPr lang="sv-SE" sz="1600" dirty="0"/>
              <a:t>, </a:t>
            </a:r>
            <a:r>
              <a:rPr lang="sv-SE" sz="1600" dirty="0" smtClean="0"/>
              <a:t>midjemått, blodtryck</a:t>
            </a:r>
            <a:r>
              <a:rPr lang="sv-SE" sz="1600" dirty="0"/>
              <a:t>, lipidstatus, </a:t>
            </a:r>
            <a:r>
              <a:rPr lang="sv-SE" sz="1600" dirty="0" smtClean="0"/>
              <a:t>			         mikroalbuminuri och fotstatus)</a:t>
            </a:r>
            <a:endParaRPr lang="sv-SE" sz="1600" dirty="0"/>
          </a:p>
          <a:p>
            <a:endParaRPr lang="sv-SE" sz="1600" dirty="0"/>
          </a:p>
          <a:p>
            <a:endParaRPr lang="sv-SE" sz="1600" dirty="0" smtClean="0"/>
          </a:p>
          <a:p>
            <a:endParaRPr lang="sv-SE" sz="1600" dirty="0" smtClean="0"/>
          </a:p>
        </p:txBody>
      </p:sp>
    </p:spTree>
    <p:extLst>
      <p:ext uri="{BB962C8B-B14F-4D97-AF65-F5344CB8AC3E}">
        <p14:creationId xmlns:p14="http://schemas.microsoft.com/office/powerpoint/2010/main" val="39658226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912600"/>
          </a:xfrm>
        </p:spPr>
        <p:txBody>
          <a:bodyPr/>
          <a:lstStyle/>
          <a:p>
            <a:r>
              <a:rPr lang="sv-SE" sz="2400" dirty="0" smtClean="0"/>
              <a:t>Uppmätt makroalbuminuri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70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1040845"/>
              </p:ext>
            </p:extLst>
          </p:nvPr>
        </p:nvGraphicFramePr>
        <p:xfrm>
          <a:off x="824547" y="1984375"/>
          <a:ext cx="4542155" cy="361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4513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 smtClean="0"/>
              <a:t>  Fotundersökning (C1)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607479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912600"/>
          </a:xfrm>
        </p:spPr>
        <p:txBody>
          <a:bodyPr/>
          <a:lstStyle/>
          <a:p>
            <a:r>
              <a:rPr lang="sv-SE" sz="2400" dirty="0"/>
              <a:t>Fotundersökning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72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3565677"/>
              </p:ext>
            </p:extLst>
          </p:nvPr>
        </p:nvGraphicFramePr>
        <p:xfrm>
          <a:off x="835025" y="1926272"/>
          <a:ext cx="4540250" cy="3576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8697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912600"/>
          </a:xfrm>
        </p:spPr>
        <p:txBody>
          <a:bodyPr/>
          <a:lstStyle/>
          <a:p>
            <a:r>
              <a:rPr lang="sv-SE" sz="2400" dirty="0"/>
              <a:t>Fotundersökning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73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71690109"/>
              </p:ext>
            </p:extLst>
          </p:nvPr>
        </p:nvGraphicFramePr>
        <p:xfrm>
          <a:off x="854075" y="1753235"/>
          <a:ext cx="4540250" cy="382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7967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912600"/>
          </a:xfrm>
        </p:spPr>
        <p:txBody>
          <a:bodyPr/>
          <a:lstStyle/>
          <a:p>
            <a:r>
              <a:rPr lang="sv-SE" sz="2400" dirty="0"/>
              <a:t>Fotundersökning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74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89199804"/>
              </p:ext>
            </p:extLst>
          </p:nvPr>
        </p:nvGraphicFramePr>
        <p:xfrm>
          <a:off x="749300" y="2055495"/>
          <a:ext cx="4540250" cy="3509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7903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Målnivå för fotundersökning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/>
              <a:t>För indikatorn fotundersökning bland personer med typ 1- och typ 2-diabetes har Socialstyrelsen fastställt målnivån till ≥ 99 procent. </a:t>
            </a:r>
            <a:br>
              <a:rPr lang="sv-SE" sz="2000" dirty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/>
              <a:t/>
            </a:r>
            <a:br>
              <a:rPr lang="sv-SE" sz="2000" dirty="0"/>
            </a:b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7999634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73951"/>
            <a:ext cx="6828537" cy="514349"/>
          </a:xfrm>
        </p:spPr>
        <p:txBody>
          <a:bodyPr/>
          <a:lstStyle/>
          <a:p>
            <a:r>
              <a:rPr lang="sv-SE" sz="2400" dirty="0"/>
              <a:t>Utvecklingsbehov för att nå Socialstyrelsens fastställda målnivå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76</a:t>
            </a:fld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26523245"/>
              </p:ext>
            </p:extLst>
          </p:nvPr>
        </p:nvGraphicFramePr>
        <p:xfrm>
          <a:off x="830921" y="1359778"/>
          <a:ext cx="5047365" cy="375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818904" y="5308269"/>
            <a:ext cx="6057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Med utgångspunkt i 2013 års uppgifter innebär en målnivå på ≥ 99 procent att ytterligare cirka 2 000 personer med typ 1-diabetes bör genomgå en enkel fotundersökning, i riket som helhet</a:t>
            </a:r>
            <a:r>
              <a:rPr lang="sv-SE" sz="1100" dirty="0"/>
              <a:t>. </a:t>
            </a:r>
            <a:endParaRPr lang="sv-SE" sz="1100" dirty="0" smtClean="0"/>
          </a:p>
        </p:txBody>
      </p:sp>
    </p:spTree>
    <p:extLst>
      <p:ext uri="{BB962C8B-B14F-4D97-AF65-F5344CB8AC3E}">
        <p14:creationId xmlns:p14="http://schemas.microsoft.com/office/powerpoint/2010/main" val="1591885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1001"/>
            <a:ext cx="6828537" cy="628650"/>
          </a:xfrm>
        </p:spPr>
        <p:txBody>
          <a:bodyPr/>
          <a:lstStyle/>
          <a:p>
            <a:r>
              <a:rPr lang="sv-SE" sz="2400" dirty="0"/>
              <a:t>Utvecklingsbehov för att nå Socialstyrelsens fastställda målnivå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77</a:t>
            </a:fld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819398" y="5310372"/>
            <a:ext cx="64363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Med utgångspunkt i 2013 års uppgifter innebär en målnivå på ≥ 99 procent att ytterligare cirka 8 700 personer med typ 2-diabetes bör genomgå en enkel fotundersökning, i riket som helhet. </a:t>
            </a:r>
            <a:endParaRPr lang="sv-SE" sz="1400" dirty="0" smtClean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09742225"/>
              </p:ext>
            </p:extLst>
          </p:nvPr>
        </p:nvGraphicFramePr>
        <p:xfrm>
          <a:off x="831273" y="1367209"/>
          <a:ext cx="5047013" cy="3762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60819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 smtClean="0"/>
              <a:t>  Ögonbottenundersökning (C2)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607479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912600"/>
          </a:xfrm>
        </p:spPr>
        <p:txBody>
          <a:bodyPr/>
          <a:lstStyle/>
          <a:p>
            <a:r>
              <a:rPr lang="sv-SE" sz="2400" dirty="0" smtClean="0"/>
              <a:t>Ögonbottenundersökning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79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86994205"/>
              </p:ext>
            </p:extLst>
          </p:nvPr>
        </p:nvGraphicFramePr>
        <p:xfrm>
          <a:off x="787400" y="1852930"/>
          <a:ext cx="4540250" cy="376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08561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Landstingens strukturer och innehåll i diabetesvården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8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75147273"/>
              </p:ext>
            </p:extLst>
          </p:nvPr>
        </p:nvGraphicFramePr>
        <p:xfrm>
          <a:off x="787400" y="2171700"/>
          <a:ext cx="4540250" cy="3122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2208183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912600"/>
          </a:xfrm>
        </p:spPr>
        <p:txBody>
          <a:bodyPr/>
          <a:lstStyle/>
          <a:p>
            <a:r>
              <a:rPr lang="sv-SE" sz="2400" dirty="0" smtClean="0"/>
              <a:t>Ögonbottenundersökning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80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63713048"/>
              </p:ext>
            </p:extLst>
          </p:nvPr>
        </p:nvGraphicFramePr>
        <p:xfrm>
          <a:off x="862965" y="1754505"/>
          <a:ext cx="4541520" cy="382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1738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912600"/>
          </a:xfrm>
        </p:spPr>
        <p:txBody>
          <a:bodyPr/>
          <a:lstStyle/>
          <a:p>
            <a:r>
              <a:rPr lang="sv-SE" sz="2400" dirty="0" smtClean="0"/>
              <a:t>Ögonbottenundersökning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81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45257094"/>
              </p:ext>
            </p:extLst>
          </p:nvPr>
        </p:nvGraphicFramePr>
        <p:xfrm>
          <a:off x="768350" y="1604327"/>
          <a:ext cx="4540250" cy="3992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23075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Målnivå för ögonbottenundersökning</a:t>
            </a:r>
            <a:br>
              <a:rPr lang="sv-SE" dirty="0"/>
            </a:b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/>
              <a:t>För indikatorn ögonbottenundersökning bland personer med typ 1- diabetes har Socialstyrelsen fastställt målnivån till ≥ 98 procent</a:t>
            </a:r>
            <a:r>
              <a:rPr lang="sv-SE" sz="2000" dirty="0" smtClean="0"/>
              <a:t>.</a:t>
            </a:r>
            <a:br>
              <a:rPr lang="sv-SE" sz="2000" dirty="0" smtClean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>Målnivån </a:t>
            </a:r>
            <a:r>
              <a:rPr lang="sv-SE" sz="2000" dirty="0"/>
              <a:t>för typ 2-diabetes har fastställts till ≥ 96 procent.</a:t>
            </a:r>
            <a:br>
              <a:rPr lang="sv-SE" sz="2000" dirty="0"/>
            </a:b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206179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52425"/>
            <a:ext cx="6828537" cy="619125"/>
          </a:xfrm>
        </p:spPr>
        <p:txBody>
          <a:bodyPr/>
          <a:lstStyle/>
          <a:p>
            <a:r>
              <a:rPr lang="sv-SE" sz="2400" dirty="0"/>
              <a:t>Utvecklingsbehov för att nå Socialstyrelsens fastställda målnivå</a:t>
            </a:r>
            <a:br>
              <a:rPr lang="sv-SE" sz="2400" dirty="0"/>
            </a:b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83</a:t>
            </a:fld>
            <a:endParaRPr lang="sv-SE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21449785"/>
              </p:ext>
            </p:extLst>
          </p:nvPr>
        </p:nvGraphicFramePr>
        <p:xfrm>
          <a:off x="835050" y="1380421"/>
          <a:ext cx="5043236" cy="374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714375" y="5391397"/>
            <a:ext cx="6115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Med utgångspunkt i 2013 års uppgifter innebär en målnivå på ≥ 98 procent att ytterligare cirka 400 personer med typ 1-diabetes bör genomgå en </a:t>
            </a:r>
            <a:r>
              <a:rPr lang="sv-SE" sz="1400" dirty="0" smtClean="0"/>
              <a:t>ögonbottenundersökning</a:t>
            </a:r>
            <a:r>
              <a:rPr lang="sv-SE" sz="1400" dirty="0"/>
              <a:t>, i riket som helhet.</a:t>
            </a:r>
            <a:endParaRPr lang="sv-SE" sz="1400" dirty="0" smtClean="0"/>
          </a:p>
        </p:txBody>
      </p:sp>
    </p:spTree>
    <p:extLst>
      <p:ext uri="{BB962C8B-B14F-4D97-AF65-F5344CB8AC3E}">
        <p14:creationId xmlns:p14="http://schemas.microsoft.com/office/powerpoint/2010/main" val="314545461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57126"/>
            <a:ext cx="6828537" cy="704850"/>
          </a:xfrm>
        </p:spPr>
        <p:txBody>
          <a:bodyPr/>
          <a:lstStyle/>
          <a:p>
            <a:r>
              <a:rPr lang="sv-SE" sz="2400" dirty="0"/>
              <a:t>Utvecklingsbehov för att nå Socialstyrelsens fastställda målnivå</a:t>
            </a:r>
            <a:br>
              <a:rPr lang="sv-SE" sz="2400" dirty="0"/>
            </a:b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84</a:t>
            </a:fld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711651" y="5391397"/>
            <a:ext cx="6543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Med utgångspunkt i 2013 års uppgifter innebär en målnivå på ≥ 96 procent att ytterligare cirka 8 300 personer med typ 2-diabetes bör genomgå en ögonbottenundersökning, i riket som helhet. </a:t>
            </a:r>
            <a:endParaRPr lang="sv-SE" sz="1400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81695169"/>
              </p:ext>
            </p:extLst>
          </p:nvPr>
        </p:nvGraphicFramePr>
        <p:xfrm>
          <a:off x="830921" y="1404171"/>
          <a:ext cx="5035489" cy="3725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0075218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 smtClean="0"/>
              <a:t>  Mätning av albuminutsöndring i urinen (C3)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607479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912600"/>
          </a:xfrm>
        </p:spPr>
        <p:txBody>
          <a:bodyPr/>
          <a:lstStyle/>
          <a:p>
            <a:r>
              <a:rPr lang="sv-SE" sz="2400" dirty="0" smtClean="0"/>
              <a:t>Mätning av albuminutsöndring i urinen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86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60495799"/>
              </p:ext>
            </p:extLst>
          </p:nvPr>
        </p:nvGraphicFramePr>
        <p:xfrm>
          <a:off x="835025" y="1785302"/>
          <a:ext cx="4540250" cy="382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0110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912600"/>
          </a:xfrm>
        </p:spPr>
        <p:txBody>
          <a:bodyPr/>
          <a:lstStyle/>
          <a:p>
            <a:r>
              <a:rPr lang="sv-SE" sz="2400" dirty="0" smtClean="0"/>
              <a:t>Mätning av albuminutsöndring i urinen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87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38141483"/>
              </p:ext>
            </p:extLst>
          </p:nvPr>
        </p:nvGraphicFramePr>
        <p:xfrm>
          <a:off x="739775" y="1711960"/>
          <a:ext cx="4540250" cy="392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2924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912600"/>
          </a:xfrm>
        </p:spPr>
        <p:txBody>
          <a:bodyPr/>
          <a:lstStyle/>
          <a:p>
            <a:r>
              <a:rPr lang="sv-SE" sz="2400" dirty="0" smtClean="0"/>
              <a:t>Mätning av albuminutsöndring i urinen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88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36406628"/>
              </p:ext>
            </p:extLst>
          </p:nvPr>
        </p:nvGraphicFramePr>
        <p:xfrm>
          <a:off x="814387" y="1743075"/>
          <a:ext cx="4543425" cy="398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8764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 smtClean="0"/>
              <a:t>  Utövande av fysisk aktivitet (D1)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565276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Landstingens strukturer och innehåll i diabetesvården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9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20116272"/>
              </p:ext>
            </p:extLst>
          </p:nvPr>
        </p:nvGraphicFramePr>
        <p:xfrm>
          <a:off x="804862" y="2133599"/>
          <a:ext cx="4543425" cy="349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5625534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626850"/>
          </a:xfrm>
        </p:spPr>
        <p:txBody>
          <a:bodyPr/>
          <a:lstStyle/>
          <a:p>
            <a:r>
              <a:rPr lang="sv-SE" sz="2400" dirty="0" smtClean="0"/>
              <a:t>Fysisk aktivitet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90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50449229"/>
              </p:ext>
            </p:extLst>
          </p:nvPr>
        </p:nvGraphicFramePr>
        <p:xfrm>
          <a:off x="882650" y="1533525"/>
          <a:ext cx="4540250" cy="375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20158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807825"/>
          </a:xfrm>
        </p:spPr>
        <p:txBody>
          <a:bodyPr/>
          <a:lstStyle/>
          <a:p>
            <a:r>
              <a:rPr lang="sv-SE" sz="2400" dirty="0" smtClean="0"/>
              <a:t>Fysisk aktivitet primärvård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91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10448000"/>
              </p:ext>
            </p:extLst>
          </p:nvPr>
        </p:nvGraphicFramePr>
        <p:xfrm>
          <a:off x="900747" y="1413828"/>
          <a:ext cx="4699953" cy="391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38844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636375"/>
          </a:xfrm>
        </p:spPr>
        <p:txBody>
          <a:bodyPr/>
          <a:lstStyle/>
          <a:p>
            <a:r>
              <a:rPr lang="sv-SE" sz="2400" dirty="0" smtClean="0"/>
              <a:t>Fysisk aktivitet medicinkliniker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92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18036945"/>
              </p:ext>
            </p:extLst>
          </p:nvPr>
        </p:nvGraphicFramePr>
        <p:xfrm>
          <a:off x="880745" y="1599882"/>
          <a:ext cx="4505960" cy="381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07932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 smtClean="0"/>
              <a:t>  Icke-rökare bland personer med diabetes  (D2)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932370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703050"/>
          </a:xfrm>
        </p:spPr>
        <p:txBody>
          <a:bodyPr/>
          <a:lstStyle/>
          <a:p>
            <a:r>
              <a:rPr lang="sv-SE" sz="2400" dirty="0" smtClean="0"/>
              <a:t>Icke-rökare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94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35706781"/>
              </p:ext>
            </p:extLst>
          </p:nvPr>
        </p:nvGraphicFramePr>
        <p:xfrm>
          <a:off x="816292" y="1610359"/>
          <a:ext cx="5251133" cy="335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55148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703050"/>
          </a:xfrm>
        </p:spPr>
        <p:txBody>
          <a:bodyPr/>
          <a:lstStyle/>
          <a:p>
            <a:r>
              <a:rPr lang="sv-SE" sz="2400" dirty="0" smtClean="0"/>
              <a:t>Icke-rökare primärvård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95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071846458"/>
              </p:ext>
            </p:extLst>
          </p:nvPr>
        </p:nvGraphicFramePr>
        <p:xfrm>
          <a:off x="923925" y="1581150"/>
          <a:ext cx="45339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501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Icke-rökare </a:t>
            </a:r>
            <a:r>
              <a:rPr lang="sv-SE" sz="2400" dirty="0" smtClean="0"/>
              <a:t>medicinkliniker</a:t>
            </a: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96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94155303"/>
              </p:ext>
            </p:extLst>
          </p:nvPr>
        </p:nvGraphicFramePr>
        <p:xfrm>
          <a:off x="854392" y="1678940"/>
          <a:ext cx="4539615" cy="382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5659517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Målnivå för icke-rökare bland personer med </a:t>
            </a:r>
            <a:r>
              <a:rPr lang="sv-SE" dirty="0" smtClean="0"/>
              <a:t>diabetes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sz="2000" dirty="0" smtClean="0"/>
              <a:t>För </a:t>
            </a:r>
            <a:r>
              <a:rPr lang="sv-SE" sz="2000" dirty="0"/>
              <a:t>indikatorn andel icke-rökare bland personer med både typ 1- och typ 2-diabetes har Socialstyrelsen fastställt målnivån till ≥ 95 procent.</a:t>
            </a:r>
            <a:br>
              <a:rPr lang="sv-SE" sz="2000" dirty="0"/>
            </a:b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908696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7169" y="306600"/>
            <a:ext cx="6828537" cy="547434"/>
          </a:xfrm>
        </p:spPr>
        <p:txBody>
          <a:bodyPr/>
          <a:lstStyle/>
          <a:p>
            <a:r>
              <a:rPr lang="sv-SE" sz="2400" dirty="0" smtClean="0"/>
              <a:t>Utvecklingsbehov för </a:t>
            </a:r>
            <a:r>
              <a:rPr lang="sv-SE" sz="2400" dirty="0"/>
              <a:t>att nå Socialstyrelsens fastställda målnivå</a:t>
            </a:r>
            <a:br>
              <a:rPr lang="sv-SE" sz="2400" dirty="0"/>
            </a:b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98</a:t>
            </a:fld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669348" y="5351401"/>
            <a:ext cx="5272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Med utgångspunkt i 2013 års uppgifter innebär en målnivå på ≥ 95 procent att ytterligare cirka 2 300 personer med typ 1-diabetes bör få hjälp och stöd att sluta röka.</a:t>
            </a:r>
            <a:endParaRPr lang="sv-SE" sz="1400" dirty="0" smtClean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68303477"/>
              </p:ext>
            </p:extLst>
          </p:nvPr>
        </p:nvGraphicFramePr>
        <p:xfrm>
          <a:off x="641267" y="1377539"/>
          <a:ext cx="5047014" cy="3752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2068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2594" y="312100"/>
            <a:ext cx="6828537" cy="676275"/>
          </a:xfrm>
        </p:spPr>
        <p:txBody>
          <a:bodyPr/>
          <a:lstStyle/>
          <a:p>
            <a:r>
              <a:rPr lang="sv-SE" sz="2400" dirty="0"/>
              <a:t>Utvecklingsbehov för att nå Socialstyrelsens fastställda målnivå</a:t>
            </a:r>
            <a:br>
              <a:rPr lang="sv-SE" sz="2400" dirty="0"/>
            </a:b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FAAC-D782-49C3-B6CE-B073C0D4147B}" type="datetime1">
              <a:rPr lang="sv-SE" smtClean="0"/>
              <a:t>2015-03-06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99</a:t>
            </a:fld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664275" y="5355772"/>
            <a:ext cx="5475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Med utgångspunkt i 2013 års uppgifter innebär en målnivå på ≥ 95 procent att ytterligare cirka 23 700 personer med typ 2-diabetes bör få hjälp och stöd att sluta röka.</a:t>
            </a:r>
            <a:endParaRPr lang="sv-SE" sz="1400" dirty="0" smtClean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1574909"/>
              </p:ext>
            </p:extLst>
          </p:nvPr>
        </p:nvGraphicFramePr>
        <p:xfrm>
          <a:off x="651205" y="1379657"/>
          <a:ext cx="5037076" cy="373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0120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9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0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1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2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3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4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5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6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7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8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9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0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1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2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3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3f6c91-b5b3-4dff-89ad-5fc55ccc8930"/>
    <Datum_x0020_för_x0020_uppdatering xmlns="343f6c91-b5b3-4dff-89ad-5fc55ccc8930" xsi:nil="true"/>
    <Leveransmetod xmlns="343f6c91-b5b3-4dff-89ad-5fc55ccc8930">
      <Value>Nedladdningsbar</Value>
    </Leveransmetod>
    <Avpubliceringsdatum xmlns="343f6c91-b5b3-4dff-89ad-5fc55ccc8930" xsi:nil="true"/>
    <Granskas_x0020_av_x0020_webbredaktion xmlns="343f6c91-b5b3-4dff-89ad-5fc55ccc8930">false</Granskas_x0020_av_x0020_webbredaktion>
    <Pris_x0020__x0028_exkl._x0020_moms_x0029_ xmlns="343f6c91-b5b3-4dff-89ad-5fc55ccc8930" xsi:nil="true"/>
    <Datum_x0020_för_x0020_publicering xmlns="343f6c91-b5b3-4dff-89ad-5fc55ccc8930">2014-12-31T23:00:00+00:00</Datum_x0020_för_x0020_publicering>
    <Verksamhetsområde xmlns="343f6c91-b5b3-4dff-89ad-5fc55ccc8930">
      <Value>Hälso- och sjukvård</Value>
    </Verksamhetsområde>
    <Språk_x0020_på_x0020_publikation xmlns="3b7fe2ab-f366-46fa-9c85-7b29d4e9a966">Svenska</Språk_x0020_på_x0020_publikation>
    <f0b63fb838514edda550d3da4cfbf27d xmlns="343f6c91-b5b3-4dff-89ad-5fc55ccc8930">
      <Terms xmlns="http://schemas.microsoft.com/office/infopath/2007/PartnerControls"/>
    </f0b63fb838514edda550d3da4cfbf27d>
    <Dokumenttyp xmlns="343f6c91-b5b3-4dff-89ad-5fc55ccc8930">Publikation</Dokumenttyp>
    <Titel xmlns="343f6c91-b5b3-4dff-89ad-5fc55ccc8930">Bilaga – Presentationsmaterial – Nationella riktlinjer – Utvärdering 2015 – Diabetesvård – Indikatorer och underlag för bedömningar</Titel>
    <Huvuddokument_x002f_bilaga xmlns="343f6c91-b5b3-4dff-89ad-5fc55ccc8930">Bilaga</Huvuddokument_x002f_bilaga>
    <Ansvarig_x0020_produktionsledare xmlns="343f6c91-b5b3-4dff-89ad-5fc55ccc8930">
      <UserInfo>
        <DisplayName/>
        <AccountId xsi:nil="true"/>
        <AccountType/>
      </UserInfo>
    </Ansvarig_x0020_produktionsledare>
    <Typ_x0020_av_x0020_format xmlns="343f6c91-b5b3-4dff-89ad-5fc55ccc8930" xsi:nil="true"/>
    <Beställningsnummer xmlns="343f6c91-b5b3-4dff-89ad-5fc55ccc8930" xsi:nil="true"/>
    <SOCPublEdition xmlns="343f6c91-b5b3-4dff-89ad-5fc55ccc8930" xsi:nil="true"/>
    <Anteckningar xmlns="343f6c91-b5b3-4dff-89ad-5fc55ccc8930" xsi:nil="true"/>
    <Vikt_x0020__x0028_gram_x0029_ xmlns="343f6c91-b5b3-4dff-89ad-5fc55ccc8930" xsi:nil="true"/>
    <Produkter xmlns="343f6c91-b5b3-4dff-89ad-5fc55ccc8930">Nationella riktlinjer</Produkter>
    <Ämnesområde xmlns="3b7fe2ab-f366-46fa-9c85-7b29d4e9a966"/>
    <Artikelnummer xmlns="343f6c91-b5b3-4dff-89ad-5fc55ccc8930">2015-2-6</Artikelnummer>
    <Status_x0020_på_x0020_publikation xmlns="343f6c91-b5b3-4dff-89ad-5fc55ccc8930">Publicerad</Status_x0020_på_x0020_publikation>
    <Moms xmlns="343f6c91-b5b3-4dff-89ad-5fc55ccc8930">0%</Moms>
    <POD-typ xmlns="3b7fe2ab-f366-46fa-9c85-7b29d4e9a966" xsi:nil="true"/>
    <SOCPublYear xmlns="343f6c91-b5b3-4dff-89ad-5fc55ccc8930">2015</SOCPublYear>
    <Ansvarig_x0020_sakkunnig xmlns="343f6c91-b5b3-4dff-89ad-5fc55ccc8930">
      <UserInfo>
        <DisplayName/>
        <AccountId xsi:nil="true"/>
        <AccountType/>
      </UserInfo>
    </Ansvarig_x0020_sakkunnig>
    <E-plikt xmlns="3b7fe2ab-f366-46fa-9c85-7b29d4e9a966">false</E-plikt>
    <Ingress xmlns="343f6c91-b5b3-4dff-89ad-5fc55ccc8930" xsi:nil="true"/>
    <Antal_x0020_sidor xmlns="343f6c91-b5b3-4dff-89ad-5fc55ccc8930" xsi:nil="true"/>
    <ISBN xmlns="343f6c91-b5b3-4dff-89ad-5fc55ccc8930" xsi:nil="true"/>
    <n100172ac3744ec48476a6bc1cfadbfc xmlns="343f6c91-b5b3-4dff-89ad-5fc55ccc8930">
      <Terms xmlns="http://schemas.microsoft.com/office/infopath/2007/PartnerControls"/>
    </n100172ac3744ec48476a6bc1cfadbfc>
    <PortfoljID xmlns="18942921-39ac-4bf3-98fa-6ceb15a22cb8">2789</PortfoljID>
    <SOCPublMonth xmlns="343f6c91-b5b3-4dff-89ad-5fc55ccc8930">01</SOCPublMonth>
    <Finns_x0020_omslag_x0020_till_x0020_huvuddokument xmlns="343f6c91-b5b3-4dff-89ad-5fc55ccc8930">false</Finns_x0020_omslag_x0020_till_x0020_huvuddokument>
    <Ansvarig_x0020_avd_x002f_enhet xmlns="343f6c91-b5b3-4dff-89ad-5fc55ccc8930" xsi:nil="true"/>
    <Tidigare_x0020_sakkunnig xmlns="343f6c91-b5b3-4dff-89ad-5fc55ccc8930" xsi:nil="true"/>
    <Notifiera_x0020_webbredaktion xmlns="343f6c91-b5b3-4dff-89ad-5fc55ccc8930">true</Notifiera_x0020_webbredak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iServer" ma:contentTypeID="0x010100096182B2028BF449A3D0EB79FD2CC846010018B3E305294CA74CB0E27D6EDADC3259" ma:contentTypeVersion="57" ma:contentTypeDescription="Dessa fält används av artikelkatalogen och är en innehållstyp för samtliga fält som ska vara läsbara via EpiServer Connector." ma:contentTypeScope="" ma:versionID="58213442ac2b85617a3236af418f4944">
  <xsd:schema xmlns:xsd="http://www.w3.org/2001/XMLSchema" xmlns:xs="http://www.w3.org/2001/XMLSchema" xmlns:p="http://schemas.microsoft.com/office/2006/metadata/properties" xmlns:ns1="343f6c91-b5b3-4dff-89ad-5fc55ccc8930" xmlns:ns3="3b7fe2ab-f366-46fa-9c85-7b29d4e9a966" xmlns:ns4="18942921-39ac-4bf3-98fa-6ceb15a22cb8" targetNamespace="http://schemas.microsoft.com/office/2006/metadata/properties" ma:root="true" ma:fieldsID="9a1eefa4db3a0bc8f941cf82508a8536" ns1:_="" ns3:_="" ns4:_="">
    <xsd:import namespace="343f6c91-b5b3-4dff-89ad-5fc55ccc8930"/>
    <xsd:import namespace="3b7fe2ab-f366-46fa-9c85-7b29d4e9a966"/>
    <xsd:import namespace="18942921-39ac-4bf3-98fa-6ceb15a22cb8"/>
    <xsd:element name="properties">
      <xsd:complexType>
        <xsd:sequence>
          <xsd:element name="documentManagement">
            <xsd:complexType>
              <xsd:all>
                <xsd:element ref="ns1:Titel"/>
                <xsd:element ref="ns1:SOCPublYear" minOccurs="0"/>
                <xsd:element ref="ns1:SOCPublMonth" minOccurs="0"/>
                <xsd:element ref="ns1:Beställningsnummer" minOccurs="0"/>
                <xsd:element ref="ns1:Artikelnummer" minOccurs="0"/>
                <xsd:element ref="ns1:Vikt_x0020__x0028_gram_x0029_" minOccurs="0"/>
                <xsd:element ref="ns1:Antal_x0020_sidor" minOccurs="0"/>
                <xsd:element ref="ns1:ISBN" minOccurs="0"/>
                <xsd:element ref="ns1:Typ_x0020_av_x0020_format" minOccurs="0"/>
                <xsd:element ref="ns3:POD-typ" minOccurs="0"/>
                <xsd:element ref="ns3:Språk_x0020_på_x0020_publikation" minOccurs="0"/>
                <xsd:element ref="ns1:Pris_x0020__x0028_exkl._x0020_moms_x0029_" minOccurs="0"/>
                <xsd:element ref="ns1:Moms" minOccurs="0"/>
                <xsd:element ref="ns1:SOCPublEdition" minOccurs="0"/>
                <xsd:element ref="ns1:Anteckningar" minOccurs="0"/>
                <xsd:element ref="ns1:Status_x0020_på_x0020_publikation"/>
                <xsd:element ref="ns1:Datum_x0020_för_x0020_publicering"/>
                <xsd:element ref="ns1:Ansvarig_x0020_produktionsledare" minOccurs="0"/>
                <xsd:element ref="ns1:Ansvarig_x0020_sakkunnig" minOccurs="0"/>
                <xsd:element ref="ns1:Ansvarig_x0020_avd_x002f_enhet" minOccurs="0"/>
                <xsd:element ref="ns1:Tidigare_x0020_sakkunnig" minOccurs="0"/>
                <xsd:element ref="ns1:Dokumenttyp" minOccurs="0"/>
                <xsd:element ref="ns1:Avpubliceringsdatum" minOccurs="0"/>
                <xsd:element ref="ns3:E-plikt" minOccurs="0"/>
                <xsd:element ref="ns1:Granskas_x0020_av_x0020_webbredaktion" minOccurs="0"/>
                <xsd:element ref="ns1:Datum_x0020_för_x0020_uppdatering" minOccurs="0"/>
                <xsd:element ref="ns1:Huvuddokument_x002f_bilaga"/>
                <xsd:element ref="ns1:Leveransmetod" minOccurs="0"/>
                <xsd:element ref="ns1:Ingress" minOccurs="0"/>
                <xsd:element ref="ns1:Produkter"/>
                <xsd:element ref="ns3:Ämnesområde" minOccurs="0"/>
                <xsd:element ref="ns4:PortfoljID" minOccurs="0"/>
                <xsd:element ref="ns1:Verksamhetsområde" minOccurs="0"/>
                <xsd:element ref="ns1:Finns_x0020_omslag_x0020_till_x0020_huvuddokument" minOccurs="0"/>
                <xsd:element ref="ns1:TaxCatchAll" minOccurs="0"/>
                <xsd:element ref="ns1:TaxCatchAllLabel" minOccurs="0"/>
                <xsd:element ref="ns1:f0b63fb838514edda550d3da4cfbf27d" minOccurs="0"/>
                <xsd:element ref="ns1:n100172ac3744ec48476a6bc1cfadbfc" minOccurs="0"/>
                <xsd:element ref="ns1:Notifiera_x0020_webbredak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f6c91-b5b3-4dff-89ad-5fc55ccc8930" elementFormDefault="qualified">
    <xsd:import namespace="http://schemas.microsoft.com/office/2006/documentManagement/types"/>
    <xsd:import namespace="http://schemas.microsoft.com/office/infopath/2007/PartnerControls"/>
    <xsd:element name="Titel" ma:index="0" ma:displayName="Titel" ma:internalName="Titel" ma:readOnly="false">
      <xsd:simpleType>
        <xsd:restriction base="dms:Text">
          <xsd:maxLength value="255"/>
        </xsd:restriction>
      </xsd:simpleType>
    </xsd:element>
    <xsd:element name="SOCPublYear" ma:index="1" nillable="true" ma:displayName="Publiceringsår" ma:decimals="0" ma:internalName="SOCPublYear" ma:readOnly="false">
      <xsd:simpleType>
        <xsd:restriction base="dms:Number">
          <xsd:maxInclusive value="2050"/>
          <xsd:minInclusive value="1980"/>
        </xsd:restriction>
      </xsd:simpleType>
    </xsd:element>
    <xsd:element name="SOCPublMonth" ma:index="2" nillable="true" ma:displayName="Publiceringsmånad" ma:default="01" ma:format="Dropdown" ma:internalName="SOCPublMonth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</xsd:restriction>
      </xsd:simpleType>
    </xsd:element>
    <xsd:element name="Beställningsnummer" ma:index="4" nillable="true" ma:displayName="Beställningsnummer" ma:internalName="Best_x00e4_llningsnummer" ma:readOnly="false">
      <xsd:simpleType>
        <xsd:restriction base="dms:Text">
          <xsd:maxLength value="25"/>
        </xsd:restriction>
      </xsd:simpleType>
    </xsd:element>
    <xsd:element name="Artikelnummer" ma:index="5" nillable="true" ma:displayName="Artikelnummer" ma:internalName="Artikelnummer" ma:readOnly="false">
      <xsd:simpleType>
        <xsd:restriction base="dms:Text">
          <xsd:maxLength value="255"/>
        </xsd:restriction>
      </xsd:simpleType>
    </xsd:element>
    <xsd:element name="Vikt_x0020__x0028_gram_x0029_" ma:index="6" nillable="true" ma:displayName="Vikt (gram)" ma:decimals="0" ma:internalName="Vikt_x0020__x0028_gram_x0029_" ma:readOnly="false" ma:percentage="FALSE">
      <xsd:simpleType>
        <xsd:restriction base="dms:Number"/>
      </xsd:simpleType>
    </xsd:element>
    <xsd:element name="Antal_x0020_sidor" ma:index="7" nillable="true" ma:displayName="Antal sidor" ma:decimals="0" ma:internalName="Antal_x0020_sidor" ma:readOnly="false" ma:percentage="FALSE">
      <xsd:simpleType>
        <xsd:restriction base="dms:Number"/>
      </xsd:simpleType>
    </xsd:element>
    <xsd:element name="ISBN" ma:index="8" nillable="true" ma:displayName="ISBN" ma:internalName="ISBN" ma:readOnly="false">
      <xsd:simpleType>
        <xsd:restriction base="dms:Text">
          <xsd:maxLength value="255"/>
        </xsd:restriction>
      </xsd:simpleType>
    </xsd:element>
    <xsd:element name="Typ_x0020_av_x0020_format" ma:index="9" nillable="true" ma:displayName="Typ av format" ma:format="Dropdown" ma:internalName="Typ_x0020_av_x0020_format" ma:readOnly="false">
      <xsd:simpleType>
        <xsd:restriction base="dms:Choice">
          <xsd:enumeration value="---"/>
          <xsd:enumeration value="Affisch"/>
          <xsd:enumeration value="Blad"/>
          <xsd:enumeration value="Bok"/>
          <xsd:enumeration value="Broschyr"/>
          <xsd:enumeration value="DVD"/>
          <xsd:enumeration value="Excel"/>
          <xsd:enumeration value="Folder"/>
          <xsd:enumeration value="Häfte"/>
          <xsd:enumeration value="Kartongställ"/>
          <xsd:enumeration value="Kort"/>
          <xsd:enumeration value="Ljudfil"/>
          <xsd:enumeration value="PDF"/>
          <xsd:enumeration value="POD"/>
          <xsd:enumeration value="Profilmaterial"/>
          <xsd:enumeration value="Punktskrift"/>
        </xsd:restriction>
      </xsd:simpleType>
    </xsd:element>
    <xsd:element name="Pris_x0020__x0028_exkl._x0020_moms_x0029_" ma:index="12" nillable="true" ma:displayName="Pris (exkl. moms)" ma:LCID="1053" ma:internalName="Pris_x0020__x0028_exkl_x002e__x0020_moms_x0029_">
      <xsd:simpleType>
        <xsd:restriction base="dms:Currency"/>
      </xsd:simpleType>
    </xsd:element>
    <xsd:element name="Moms" ma:index="13" nillable="true" ma:displayName="Moms" ma:default="0%" ma:format="Dropdown" ma:internalName="Moms" ma:readOnly="false">
      <xsd:simpleType>
        <xsd:restriction base="dms:Choice">
          <xsd:enumeration value="0%"/>
          <xsd:enumeration value="6%"/>
          <xsd:enumeration value="12%"/>
          <xsd:enumeration value="25%"/>
        </xsd:restriction>
      </xsd:simpleType>
    </xsd:element>
    <xsd:element name="SOCPublEdition" ma:index="14" nillable="true" ma:displayName="Upplaga" ma:decimals="0" ma:internalName="SOCPublEdition" ma:readOnly="false">
      <xsd:simpleType>
        <xsd:restriction base="dms:Number"/>
      </xsd:simpleType>
    </xsd:element>
    <xsd:element name="Anteckningar" ma:index="15" nillable="true" ma:displayName="Anteckningar" ma:internalName="Anteckningar" ma:readOnly="false">
      <xsd:simpleType>
        <xsd:restriction base="dms:Note">
          <xsd:maxLength value="255"/>
        </xsd:restriction>
      </xsd:simpleType>
    </xsd:element>
    <xsd:element name="Status_x0020_på_x0020_publikation" ma:index="16" ma:displayName="Status på publikation" ma:format="Dropdown" ma:indexed="true" ma:internalName="Status_x0020_p_x00e5__x0020_publikation" ma:readOnly="false">
      <xsd:simpleType>
        <xsd:restriction base="dms:Choice">
          <xsd:enumeration value="Ej publicerad"/>
          <xsd:enumeration value="Publicerad"/>
          <xsd:enumeration value="Inaktuell"/>
        </xsd:restriction>
      </xsd:simpleType>
    </xsd:element>
    <xsd:element name="Datum_x0020_för_x0020_publicering" ma:index="17" ma:displayName="Datum för publicering på webb" ma:format="DateTime" ma:indexed="true" ma:internalName="Datum_x0020_f_x00f6_r_x0020_publicering" ma:readOnly="false">
      <xsd:simpleType>
        <xsd:restriction base="dms:DateTime"/>
      </xsd:simpleType>
    </xsd:element>
    <xsd:element name="Ansvarig_x0020_produktionsledare" ma:index="18" nillable="true" ma:displayName="Ansvarig produktionsledare" ma:indexed="true" ma:list="UserInfo" ma:SharePointGroup="0" ma:internalName="Ansvarig_x0020_produktionsledare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nsvarig_x0020_sakkunnig" ma:index="19" nillable="true" ma:displayName="Ansvarig sakkunnig" ma:list="UserInfo" ma:SharePointGroup="0" ma:internalName="Ansvarig_x0020_sakkunnig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nsvarig_x0020_avd_x002f_enhet" ma:index="20" nillable="true" ma:displayName="Ansvarig avd/enhet" ma:format="Dropdown" ma:internalName="Ansvarig_x0020_avd_x002F_enhet">
      <xsd:simpleType>
        <xsd:restriction base="dms:Choice">
          <xsd:enumeration value="A/ACS"/>
          <xsd:enumeration value="A/HT1"/>
          <xsd:enumeration value="A/HT2"/>
          <xsd:enumeration value="A/HT3"/>
          <xsd:enumeration value="A/HT4"/>
          <xsd:enumeration value="A/SO1"/>
          <xsd:enumeration value="A/SO2"/>
          <xsd:enumeration value="A/SPEC1"/>
          <xsd:enumeration value="A/SPEC2"/>
          <xsd:enumeration value="BST/ACS"/>
          <xsd:enumeration value="BST/BEH1"/>
          <xsd:enumeration value="BST/BEH2"/>
          <xsd:enumeration value="BST/STB"/>
          <xsd:enumeration value="GDS/ACS"/>
          <xsd:enumeration value="GDS/KB"/>
          <xsd:enumeration value="KHS/ACS"/>
          <xsd:enumeration value="KHS/HV"/>
          <xsd:enumeration value="KHS/NDC"/>
          <xsd:enumeration value="KHS/NR"/>
          <xsd:enumeration value="KHS/NR1"/>
          <xsd:enumeration value="KHS/NR2"/>
          <xsd:enumeration value="KHS/PS"/>
          <xsd:enumeration value="KHS/VHS"/>
          <xsd:enumeration value="KOM/ACS"/>
          <xsd:enumeration value="KOM/KM1"/>
          <xsd:enumeration value="KOM/KM2"/>
          <xsd:enumeration value="KOM/PK"/>
          <xsd:enumeration value="KOM/PRE"/>
          <xsd:enumeration value="KOM/WEB"/>
          <xsd:enumeration value="KOM/WP"/>
          <xsd:enumeration value="KST/ACS"/>
          <xsd:enumeration value="KST/IE"/>
          <xsd:enumeration value="KST/KEB"/>
          <xsd:enumeration value="KST/KT"/>
          <xsd:enumeration value="KST/KU"/>
          <xsd:enumeration value="KST/VSO1"/>
          <xsd:enumeration value="KST/VSO2"/>
          <xsd:enumeration value="R/ACS"/>
          <xsd:enumeration value="R/FVJ"/>
          <xsd:enumeration value="R/HSJ"/>
          <xsd:enumeration value="R/SOJ"/>
          <xsd:enumeration value="S/ACS"/>
          <xsd:enumeration value="S/FOR"/>
          <xsd:enumeration value="S/IU"/>
          <xsd:enumeration value="S/KLT"/>
          <xsd:enumeration value="S/RE"/>
          <xsd:enumeration value="S/RES"/>
          <xsd:enumeration value="S/ST1"/>
          <xsd:enumeration value="S/ST2"/>
          <xsd:enumeration value="S/SÖ"/>
          <xsd:enumeration value="S/ÖJ1"/>
          <xsd:enumeration value="S/ÖJ2"/>
          <xsd:enumeration value="U/ACS"/>
          <xsd:enumeration value="U/EM"/>
          <xsd:enumeration value="U/SA"/>
          <xsd:enumeration value="U/UV"/>
          <xsd:enumeration value="U/VÄL"/>
          <xsd:enumeration value="V/ACS"/>
          <xsd:enumeration value="V/EE"/>
          <xsd:enumeration value="V/IT"/>
          <xsd:enumeration value="V/PE"/>
          <xsd:enumeration value="V/REG"/>
          <xsd:enumeration value="V/SE"/>
          <xsd:enumeration value="V/UE"/>
        </xsd:restriction>
      </xsd:simpleType>
    </xsd:element>
    <xsd:element name="Tidigare_x0020_sakkunnig" ma:index="21" nillable="true" ma:displayName="Tidigare sakkunnig" ma:internalName="Tidigare_x0020_sakkunnig">
      <xsd:simpleType>
        <xsd:restriction base="dms:Text">
          <xsd:maxLength value="255"/>
        </xsd:restriction>
      </xsd:simpleType>
    </xsd:element>
    <xsd:element name="Dokumenttyp" ma:index="22" nillable="true" ma:displayName="Dokumenttyp" ma:default="Publikation" ma:format="Dropdown" ma:internalName="Dokumenttyp" ma:readOnly="false">
      <xsd:simpleType>
        <xsd:restriction base="dms:Choice">
          <xsd:enumeration value="Publikation"/>
        </xsd:restriction>
      </xsd:simpleType>
    </xsd:element>
    <xsd:element name="Avpubliceringsdatum" ma:index="23" nillable="true" ma:displayName="Avpubliceringsdatum" ma:format="DateOnly" ma:internalName="Avpubliceringsdatum" ma:readOnly="false">
      <xsd:simpleType>
        <xsd:restriction base="dms:DateTime"/>
      </xsd:simpleType>
    </xsd:element>
    <xsd:element name="Granskas_x0020_av_x0020_webbredaktion" ma:index="25" nillable="true" ma:displayName="Granskas av webbredaktion" ma:default="0" ma:internalName="Granskas_x0020_av_x0020_webbredaktion" ma:readOnly="false">
      <xsd:simpleType>
        <xsd:restriction base="dms:Boolean"/>
      </xsd:simpleType>
    </xsd:element>
    <xsd:element name="Datum_x0020_för_x0020_uppdatering" ma:index="26" nillable="true" ma:displayName="Datum för uppdatering" ma:format="DateOnly" ma:internalName="Datum_x0020_f_x00f6_r_x0020_uppdatering" ma:readOnly="false">
      <xsd:simpleType>
        <xsd:restriction base="dms:DateTime"/>
      </xsd:simpleType>
    </xsd:element>
    <xsd:element name="Huvuddokument_x002f_bilaga" ma:index="27" ma:displayName="Huvuddokument/bilaga" ma:format="Dropdown" ma:internalName="Huvuddokument_x002F_bilaga" ma:readOnly="false">
      <xsd:simpleType>
        <xsd:restriction base="dms:Choice">
          <xsd:enumeration value="Huvuddokument"/>
          <xsd:enumeration value="Bilaga"/>
          <xsd:enumeration value="Omslag"/>
        </xsd:restriction>
      </xsd:simpleType>
    </xsd:element>
    <xsd:element name="Leveransmetod" ma:index="28" nillable="true" ma:displayName="Leveransmetod" ma:default="Nedladdningsbar" ma:internalName="Leveransmetod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edladdningsbar"/>
                    <xsd:enumeration value="Tryckt upplaga"/>
                    <xsd:enumeration value="Print on demand"/>
                    <xsd:enumeration value="Endast beställningsbar"/>
                  </xsd:restriction>
                </xsd:simpleType>
              </xsd:element>
            </xsd:sequence>
          </xsd:extension>
        </xsd:complexContent>
      </xsd:complexType>
    </xsd:element>
    <xsd:element name="Ingress" ma:index="29" nillable="true" ma:displayName="Ingress" ma:internalName="Ingress" ma:readOnly="false">
      <xsd:simpleType>
        <xsd:restriction base="dms:Note">
          <xsd:maxLength value="255"/>
        </xsd:restriction>
      </xsd:simpleType>
    </xsd:element>
    <xsd:element name="Produkter" ma:index="30" ma:displayName="Produkt" ma:default="Övrigt" ma:format="RadioButtons" ma:internalName="Produkter" ma:readOnly="false">
      <xsd:simpleType>
        <xsd:restriction base="dms:Choice">
          <xsd:enumeration value="Föreskrifter och allmänna råd"/>
          <xsd:enumeration value="Handböcker"/>
          <xsd:enumeration value="Klassifikationer och koder"/>
          <xsd:enumeration value="Kunskapsstöd"/>
          <xsd:enumeration value="Meddelandeblad"/>
          <xsd:enumeration value="Nationella riktlinjer"/>
          <xsd:enumeration value="Nationella screeningprogram"/>
          <xsd:enumeration value="Statistik"/>
          <xsd:enumeration value="Vägledning"/>
          <xsd:enumeration value="Öppna jämförelser"/>
          <xsd:enumeration value="Övrigt"/>
        </xsd:restriction>
      </xsd:simpleType>
    </xsd:element>
    <xsd:element name="Verksamhetsområde" ma:index="33" nillable="true" ma:displayName="Verksamhetsområde" ma:internalName="Verksamhetsomr_x00e5_d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älso- och sjukvård"/>
                    <xsd:enumeration value="Socialtjänst"/>
                    <xsd:enumeration value="Tandvård"/>
                  </xsd:restriction>
                </xsd:simpleType>
              </xsd:element>
            </xsd:sequence>
          </xsd:extension>
        </xsd:complexContent>
      </xsd:complexType>
    </xsd:element>
    <xsd:element name="Finns_x0020_omslag_x0020_till_x0020_huvuddokument" ma:index="34" nillable="true" ma:displayName="Finns omslag till huvuddokument" ma:default="0" ma:internalName="Finns_x0020_omslag_x0020_till_x0020_huvuddokument">
      <xsd:simpleType>
        <xsd:restriction base="dms:Boolean"/>
      </xsd:simpleType>
    </xsd:element>
    <xsd:element name="TaxCatchAll" ma:index="36" nillable="true" ma:displayName="Taxonomy Catch All Column" ma:description="" ma:hidden="true" ma:list="{d16448d0-d907-4fd0-a73a-d926832f6153}" ma:internalName="TaxCatchAll" ma:readOnly="false" ma:showField="CatchAllData" ma:web="343f6c91-b5b3-4dff-89ad-5fc55ccc89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7" nillable="true" ma:displayName="Taxonomy Catch All Column1" ma:description="" ma:hidden="true" ma:list="{d16448d0-d907-4fd0-a73a-d926832f6153}" ma:internalName="TaxCatchAllLabel" ma:readOnly="true" ma:showField="CatchAllDataLabel" ma:web="343f6c91-b5b3-4dff-89ad-5fc55ccc89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0b63fb838514edda550d3da4cfbf27d" ma:index="39" nillable="true" ma:taxonomy="true" ma:internalName="f0b63fb838514edda550d3da4cfbf27d" ma:taxonomyFieldName="Ansvarig_x0020_avdelning_x002F_enhet" ma:displayName="Ansvarig enhet" ma:readOnly="false" ma:default="" ma:fieldId="{f0b63fb8-3851-4edd-a550-d3da4cfbf27d}" ma:sspId="68028966-b333-4fcd-be16-92d907fe3d90" ma:termSetId="2ebf11d2-b480-4a3f-9366-2ba648925ad7" ma:anchorId="bcf0acf7-28b0-4787-afb1-e092e400ba94" ma:open="false" ma:isKeyword="false">
      <xsd:complexType>
        <xsd:sequence>
          <xsd:element ref="pc:Terms" minOccurs="0" maxOccurs="1"/>
        </xsd:sequence>
      </xsd:complexType>
    </xsd:element>
    <xsd:element name="n100172ac3744ec48476a6bc1cfadbfc" ma:index="40" nillable="true" ma:taxonomy="true" ma:internalName="n100172ac3744ec48476a6bc1cfadbfc" ma:taxonomyFieldName="Ansvarig_x0020_avdelning" ma:displayName="Ansvarig avdelning" ma:readOnly="false" ma:default="" ma:fieldId="{7100172a-c374-4ec4-8476-a6bc1cfadbfc}" ma:sspId="68028966-b333-4fcd-be16-92d907fe3d90" ma:termSetId="2ebf11d2-b480-4a3f-9366-2ba648925ad7" ma:anchorId="bcf0acf7-28b0-4787-afb1-e092e400ba94" ma:open="false" ma:isKeyword="false">
      <xsd:complexType>
        <xsd:sequence>
          <xsd:element ref="pc:Terms" minOccurs="0" maxOccurs="1"/>
        </xsd:sequence>
      </xsd:complexType>
    </xsd:element>
    <xsd:element name="Notifiera_x0020_webbredaktion" ma:index="51" nillable="true" ma:displayName="Notifiera webbredaktion" ma:default="1" ma:internalName="Notifiera_x0020_webbredaktion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fe2ab-f366-46fa-9c85-7b29d4e9a966" elementFormDefault="qualified">
    <xsd:import namespace="http://schemas.microsoft.com/office/2006/documentManagement/types"/>
    <xsd:import namespace="http://schemas.microsoft.com/office/infopath/2007/PartnerControls"/>
    <xsd:element name="POD-typ" ma:index="10" nillable="true" ma:displayName="POD-typ" ma:format="Dropdown" ma:internalName="POD_x002d_typ" ma:readOnly="false">
      <xsd:simpleType>
        <xsd:restriction base="dms:Choice">
          <xsd:enumeration value="---"/>
          <xsd:enumeration value="Klamrade blad"/>
          <xsd:enumeration value="Limbindning"/>
          <xsd:enumeration value="Rygghäftning"/>
          <xsd:enumeration value="Utskrift (1-2 sidor)"/>
        </xsd:restriction>
      </xsd:simpleType>
    </xsd:element>
    <xsd:element name="Språk_x0020_på_x0020_publikation" ma:index="11" nillable="true" ma:displayName="Språk på publikation" ma:default="Svenska" ma:format="Dropdown" ma:internalName="Spr_x00e5_k_x0020_p_x00e5__x0020_publikation" ma:readOnly="false">
      <xsd:simpleType>
        <xsd:restriction base="dms:Choice">
          <xsd:enumeration value="Afghanska"/>
          <xsd:enumeration value="Albanska"/>
          <xsd:enumeration value="Amarinja"/>
          <xsd:enumeration value="Amhariska"/>
          <xsd:enumeration value="Arabiska"/>
          <xsd:enumeration value="Assyriska"/>
          <xsd:enumeration value="Azerbajdzjanska"/>
          <xsd:enumeration value="Azeriska"/>
          <xsd:enumeration value="Bajuni"/>
          <xsd:enumeration value="Baskiska"/>
          <xsd:enumeration value="Behdini"/>
          <xsd:enumeration value="Vitryska"/>
          <xsd:enumeration value="Bengali"/>
          <xsd:enumeration value="Berber"/>
          <xsd:enumeration value="BKS"/>
          <xsd:enumeration value="Bosniska"/>
          <xsd:enumeration value="Bravanese"/>
          <xsd:enumeration value="Bulgariska"/>
          <xsd:enumeration value="Burmesiska"/>
          <xsd:enumeration value="Cakchiquel"/>
          <xsd:enumeration value="Kambodjanska"/>
          <xsd:enumeration value="Kantonesiska"/>
          <xsd:enumeration value="Katalansk"/>
          <xsd:enumeration value="Kaldeiska"/>
          <xsd:enumeration value="Chamorro"/>
          <xsd:enumeration value="Chao-chow"/>
          <xsd:enumeration value="Chavacano"/>
          <xsd:enumeration value="chuukese"/>
          <xsd:enumeration value="Kroatisk"/>
          <xsd:enumeration value="Tjeckiska"/>
          <xsd:enumeration value="Danska"/>
          <xsd:enumeration value="Dari"/>
          <xsd:enumeration value="Dinka"/>
          <xsd:enumeration value="Diula"/>
          <xsd:enumeration value="Holländska"/>
          <xsd:enumeration value="Engelska"/>
          <xsd:enumeration value="Estniska"/>
          <xsd:enumeration value="Fante"/>
          <xsd:enumeration value="Persiska"/>
          <xsd:enumeration value="Finska"/>
          <xsd:enumeration value="Flamländsk"/>
          <xsd:enumeration value="Franska"/>
          <xsd:enumeration value="Fukienese"/>
          <xsd:enumeration value="Fula"/>
          <xsd:enumeration value="Fulani"/>
          <xsd:enumeration value="Fuzhou"/>
          <xsd:enumeration value="Gaddang"/>
          <xsd:enumeration value="Gaelisk"/>
          <xsd:enumeration value="Gaelic-irländsk"/>
          <xsd:enumeration value="Gaelic-skott"/>
          <xsd:enumeration value="Georgiansk"/>
          <xsd:enumeration value="Tyska"/>
          <xsd:enumeration value="Gorani"/>
          <xsd:enumeration value="Grekiska"/>
          <xsd:enumeration value="Gujarati"/>
          <xsd:enumeration value="Haitisk kreol"/>
          <xsd:enumeration value="Hakka"/>
          <xsd:enumeration value="Hakka-chinese"/>
          <xsd:enumeration value="Hausa"/>
          <xsd:enumeration value="Hgebreiska"/>
          <xsd:enumeration value="Hindi"/>
          <xsd:enumeration value="Hmong"/>
          <xsd:enumeration value="Ungerska"/>
          <xsd:enumeration value="Ibanag"/>
          <xsd:enumeration value="Isländska"/>
          <xsd:enumeration value="Igbo"/>
          <xsd:enumeration value="Ilocano"/>
          <xsd:enumeration value="Indonesiska"/>
          <xsd:enumeration value="Inuktitut"/>
          <xsd:enumeration value="Italienska"/>
          <xsd:enumeration value="Jakartanese"/>
          <xsd:enumeration value="Japanska"/>
          <xsd:enumeration value="Javanesisk"/>
          <xsd:enumeration value="Jiddisch"/>
          <xsd:enumeration value="Kanjobal"/>
          <xsd:enumeration value="Karen"/>
          <xsd:enumeration value="Karenni"/>
          <xsd:enumeration value="Kashmiri"/>
          <xsd:enumeration value="Kazakiska"/>
          <xsd:enumeration value="Kikuyu"/>
          <xsd:enumeration value="Kinyarwanda"/>
          <xsd:enumeration value="Kirundi"/>
          <xsd:enumeration value="Koreanska"/>
          <xsd:enumeration value="Kosovos"/>
          <xsd:enumeration value="Kotokoli"/>
          <xsd:enumeration value="Krio"/>
          <xsd:enumeration value="Kurdisk"/>
          <xsd:enumeration value="kurmanji"/>
          <xsd:enumeration value="Kirgizistan"/>
          <xsd:enumeration value="Lakota"/>
          <xsd:enumeration value="Laotiska"/>
          <xsd:enumeration value="Lettiska"/>
          <xsd:enumeration value="Lingala"/>
          <xsd:enumeration value="Litauiska"/>
          <xsd:enumeration value="Luganda"/>
          <xsd:enumeration value="Lulesamiska"/>
          <xsd:enumeration value="Maay"/>
          <xsd:enumeration value="Makedonska"/>
          <xsd:enumeration value="Malay"/>
          <xsd:enumeration value="Malayalam"/>
          <xsd:enumeration value="Maltesisk"/>
          <xsd:enumeration value="Mandarin"/>
          <xsd:enumeration value="Mandingo"/>
          <xsd:enumeration value="Mandinka"/>
          <xsd:enumeration value="Marathi"/>
          <xsd:enumeration value="Marshallese"/>
          <xsd:enumeration value="Meänkieli"/>
          <xsd:enumeration value="Mirpuri"/>
          <xsd:enumeration value="Mixteco"/>
          <xsd:enumeration value="Moldavan"/>
          <xsd:enumeration value="Mongoliska"/>
          <xsd:enumeration value="Montenegrinsk"/>
          <xsd:enumeration value="Navajo"/>
          <xsd:enumeration value="Neapolitansk"/>
          <xsd:enumeration value="Nepali"/>
          <xsd:enumeration value="Nigerian Pidgin"/>
          <xsd:enumeration value="Nordsamiska"/>
          <xsd:enumeration value="Norska"/>
          <xsd:enumeration value="Oromo"/>
          <xsd:enumeration value="Pahari"/>
          <xsd:enumeration value="Papago"/>
          <xsd:enumeration value="Papiamento"/>
          <xsd:enumeration value="Patois"/>
          <xsd:enumeration value="Pidgin engelska"/>
          <xsd:enumeration value="Putsa"/>
          <xsd:enumeration value="Polska"/>
          <xsd:enumeration value="Portug.creole"/>
          <xsd:enumeration value="Portugisiska"/>
          <xsd:enumeration value="Pothwari"/>
          <xsd:enumeration value="Pulaar"/>
          <xsd:enumeration value="Punjabi"/>
          <xsd:enumeration value="Putian"/>
          <xsd:enumeration value="Quichua"/>
          <xsd:enumeration value="Reseromani"/>
          <xsd:enumeration value="Romani arli"/>
          <xsd:enumeration value="Romani kalderas"/>
          <xsd:enumeration value="Romani kale"/>
          <xsd:enumeration value="Romani lovari"/>
          <xsd:enumeration value="Rumänska"/>
          <xsd:enumeration value="Ryska"/>
          <xsd:enumeration value="Samiska"/>
          <xsd:enumeration value="Samoanska"/>
          <xsd:enumeration value="Serbiska"/>
          <xsd:enumeration value="Shanghainese"/>
          <xsd:enumeration value="Shona"/>
          <xsd:enumeration value="Sichuan"/>
          <xsd:enumeration value="Siciliansk"/>
          <xsd:enumeration value="Singalesisk"/>
          <xsd:enumeration value="Slovakiska"/>
          <xsd:enumeration value="Somaliska"/>
          <xsd:enumeration value="Sorani"/>
          <xsd:enumeration value="Spanska"/>
          <xsd:enumeration value="Sudanesiska arabiska"/>
          <xsd:enumeration value="Sundanesiska"/>
          <xsd:enumeration value="Susu"/>
          <xsd:enumeration value="Swahili"/>
          <xsd:enumeration value="Svenska"/>
          <xsd:enumeration value="Sydsamiska"/>
          <xsd:enumeration value="Sylhetti"/>
          <xsd:enumeration value="Tagalog"/>
          <xsd:enumeration value="Taiwanesiska"/>
          <xsd:enumeration value="Tadzjikiska"/>
          <xsd:enumeration value="Tamil"/>
          <xsd:enumeration value="Telugu"/>
          <xsd:enumeration value="Thai"/>
          <xsd:enumeration value="Tibetanska"/>
          <xsd:enumeration value="Tigre"/>
          <xsd:enumeration value="Tigrinska"/>
          <xsd:enumeration value="Toishanese"/>
          <xsd:enumeration value="Tonganska"/>
          <xsd:enumeration value="Toucouleur"/>
          <xsd:enumeration value="Trique"/>
          <xsd:enumeration value="Tshiluba"/>
          <xsd:enumeration value="Turkiska"/>
          <xsd:enumeration value="Ukrainska"/>
          <xsd:enumeration value="Urdu"/>
          <xsd:enumeration value="Uyghur"/>
          <xsd:enumeration value="Uzbekiska"/>
          <xsd:enumeration value="Vietnamesiska"/>
          <xsd:enumeration value="Visayan"/>
          <xsd:enumeration value="Walesisk"/>
          <xsd:enumeration value="Wolof"/>
          <xsd:enumeration value="Jiddisch"/>
          <xsd:enumeration value="Yoruba"/>
          <xsd:enumeration value="Yupik"/>
        </xsd:restriction>
      </xsd:simpleType>
    </xsd:element>
    <xsd:element name="E-plikt" ma:index="24" nillable="true" ma:displayName="E-plikt" ma:default="1" ma:internalName="E_x002d_plikt" ma:readOnly="false">
      <xsd:simpleType>
        <xsd:restriction base="dms:Boolean"/>
      </xsd:simpleType>
    </xsd:element>
    <xsd:element name="Ämnesområde" ma:index="31" nillable="true" ma:displayName="Ämnesområde" ma:internalName="_x00c4_mnesomr_x00e5_d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ylsökande"/>
                    <xsd:enumeration value="Barn och familj"/>
                    <xsd:enumeration value="Donation"/>
                    <xsd:enumeration value="Dödsfall"/>
                    <xsd:enumeration value="Ekonomiskt bistånd"/>
                    <xsd:enumeration value="E-hälsa"/>
                    <xsd:enumeration value="Fallolyckor"/>
                    <xsd:enumeration value="Funktionshinder"/>
                    <xsd:enumeration value="Hemlöshet"/>
                    <xsd:enumeration value="Hjälpmedel"/>
                    <xsd:enumeration value="Jämlik vård och omsorg"/>
                    <xsd:enumeration value="Kvinnors hälsa"/>
                    <xsd:enumeration value="Läkemedel"/>
                    <xsd:enumeration value="Missbruk och beroende"/>
                    <xsd:enumeration value="Palliativ vård"/>
                    <xsd:enumeration value="Psykisk ohälsa"/>
                    <xsd:enumeration value="Stöd till anhöriga"/>
                    <xsd:enumeration value="Våld- och brott"/>
                    <xsd:enumeration value="Vårdhygien"/>
                    <xsd:enumeration value="Äldr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42921-39ac-4bf3-98fa-6ceb15a22cb8" elementFormDefault="qualified">
    <xsd:import namespace="http://schemas.microsoft.com/office/2006/documentManagement/types"/>
    <xsd:import namespace="http://schemas.microsoft.com/office/infopath/2007/PartnerControls"/>
    <xsd:element name="PortfoljID" ma:index="32" nillable="true" ma:displayName="Portfölj-ID" ma:list="{18942921-39ac-4bf3-98fa-6ceb15a22cb8}" ma:internalName="PortfoljID" ma:showField="ID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2" ma:displayName="Innehållstyp"/>
        <xsd:element ref="dc:title" minOccurs="0" maxOccurs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BAFA43-D909-4BC4-82BB-7B434706E4E0}"/>
</file>

<file path=customXml/itemProps2.xml><?xml version="1.0" encoding="utf-8"?>
<ds:datastoreItem xmlns:ds="http://schemas.openxmlformats.org/officeDocument/2006/customXml" ds:itemID="{E338EF22-8C56-478A-841C-9E01111AE76F}"/>
</file>

<file path=customXml/itemProps3.xml><?xml version="1.0" encoding="utf-8"?>
<ds:datastoreItem xmlns:ds="http://schemas.openxmlformats.org/officeDocument/2006/customXml" ds:itemID="{3265C843-7CA7-4818-8392-D829368C70EA}"/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11188</TotalTime>
  <Words>4837</Words>
  <Application>Microsoft Office PowerPoint</Application>
  <PresentationFormat>Bildspel på skärmen (4:3)</PresentationFormat>
  <Paragraphs>1209</Paragraphs>
  <Slides>121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121</vt:i4>
      </vt:variant>
    </vt:vector>
  </HeadingPairs>
  <TitlesOfParts>
    <vt:vector size="122" baseType="lpstr">
      <vt:lpstr>SoS-PPT-svensk</vt:lpstr>
      <vt:lpstr>Utvärdering diabetesvård</vt:lpstr>
      <vt:lpstr>Om utvärderingen</vt:lpstr>
      <vt:lpstr>Om utvärderingen</vt:lpstr>
      <vt:lpstr>Om utvärderingen</vt:lpstr>
      <vt:lpstr>Målnivåer inom diabetesvård</vt:lpstr>
      <vt:lpstr>Landstingens strukturer och innehåll i diabetesvården -några exempel från utvärderingen</vt:lpstr>
      <vt:lpstr>Landstingens strukturer och innehåll i diabetesvården</vt:lpstr>
      <vt:lpstr>Landstingens strukturer och innehåll i diabetesvården</vt:lpstr>
      <vt:lpstr>Landstingens strukturer och innehåll i diabetesvården</vt:lpstr>
      <vt:lpstr>Landstingens strukturer och innehåll i diabetesvården</vt:lpstr>
      <vt:lpstr>Landstingens strukturer och innehåll i diabetesvården</vt:lpstr>
      <vt:lpstr>Landstingens strukturer och innehåll i diabetesvården</vt:lpstr>
      <vt:lpstr>Landstingens strukturer och innehåll i diabetesvården</vt:lpstr>
      <vt:lpstr>Landstingens strukturer och innehåll i diabetesvården</vt:lpstr>
      <vt:lpstr>Landstingens strukturer och innehåll i diabetesvården</vt:lpstr>
      <vt:lpstr>Landstingens strukturer och innehåll i diabetesvården</vt:lpstr>
      <vt:lpstr>Landstingens strukturer och innehåll i diabetesvården</vt:lpstr>
      <vt:lpstr>Kommunernas struktur för diabetesvården </vt:lpstr>
      <vt:lpstr>Kommunernas struktur för diabetesvården</vt:lpstr>
      <vt:lpstr>Kommunernas struktur för diabetesvården</vt:lpstr>
      <vt:lpstr>Kommunernas struktur för diabetesvården</vt:lpstr>
      <vt:lpstr>Kommunernas struktur för diabetesvården</vt:lpstr>
      <vt:lpstr>Kommunernas struktur för diabetesvården</vt:lpstr>
      <vt:lpstr>Kommunernas struktur för diabetesvården</vt:lpstr>
      <vt:lpstr>Kommunernas struktur för diabetesvården</vt:lpstr>
      <vt:lpstr>Kommunernas struktur för diabetesvården</vt:lpstr>
      <vt:lpstr>Kommunernas struktur för diabetesvården</vt:lpstr>
      <vt:lpstr>Kommunernas struktur för diabetesvården</vt:lpstr>
      <vt:lpstr>Landsting och regioner - 21 indikatorer för diabetesvård -exempel från utvärderingen</vt:lpstr>
      <vt:lpstr>Förteckning över indikatorer och målnivåer för diabetesvård</vt:lpstr>
      <vt:lpstr>Dödlighet i hjärt- och kärlsjukdom (A1) </vt:lpstr>
      <vt:lpstr>Dödlighet i hjärt- och kärlsjukdom</vt:lpstr>
      <vt:lpstr>Dödlighet i hjärt- och kärlsjukdom</vt:lpstr>
      <vt:lpstr>Amputation ovan fotled (A2) </vt:lpstr>
      <vt:lpstr>Amputation ovan fotled</vt:lpstr>
      <vt:lpstr>Amputation ovan fotled</vt:lpstr>
      <vt:lpstr>Patienter med diabetesnefropati som påbörjat aktiv uremivård (A3)</vt:lpstr>
      <vt:lpstr>Patienter med diabetesnefropati som påbörjat aktiv uremivård </vt:lpstr>
      <vt:lpstr>Dödföddhet och neonatal dödlighet bland enkelbörder (A4)</vt:lpstr>
      <vt:lpstr>Dödföddhet och neonatal dödlighet bland enkelbörder</vt:lpstr>
      <vt:lpstr> Allvarliga fosterskador (A5)</vt:lpstr>
      <vt:lpstr>Allvarliga fosterskador</vt:lpstr>
      <vt:lpstr> Laktacidos vid metforminbehandling (A7)</vt:lpstr>
      <vt:lpstr>Laktacidos vid metforminbehandling</vt:lpstr>
      <vt:lpstr> HbA1c under 52 mmol/mol (B1)</vt:lpstr>
      <vt:lpstr>HbA1c under 52 mmol/mol</vt:lpstr>
      <vt:lpstr>HbA1c under 52 mmol/mol</vt:lpstr>
      <vt:lpstr>HbA1c under 52 mmol/mol</vt:lpstr>
      <vt:lpstr> HbA1c över 70 mmol/mol (B2)</vt:lpstr>
      <vt:lpstr>HbA1c över 70 mmol/mol</vt:lpstr>
      <vt:lpstr>HbA1c över 70 mmol/mol primärvård</vt:lpstr>
      <vt:lpstr>HbA1c över 70 mmol/mol medicinkliniker</vt:lpstr>
      <vt:lpstr>Målnivå för HbA1c &gt;70 mmol/mol     För indikatorn HbA1c-nivå under 70 mmol/mol bland personer med typ 1-diabetes har Socialstyrelsen fastställt målnivån till  &lt; 20 procent.  Målnivån för typ-2 diabetes har fastställts till &lt; 10 procent. .    </vt:lpstr>
      <vt:lpstr>Utvecklingsbehov för att nå Socialstyrelsens fastställda målnivå</vt:lpstr>
      <vt:lpstr>Utvecklingsbehov för att nå Socialstyrelsens fastställda målnivå</vt:lpstr>
      <vt:lpstr> Blodtryck under 140/85 mmHg (B3)</vt:lpstr>
      <vt:lpstr>Blodtryck under 140/85 mmHg</vt:lpstr>
      <vt:lpstr>Blodtryck under 140/85 mmHg primärvård   </vt:lpstr>
      <vt:lpstr>Blodtryck under 140/85 mmHg medicinkliniker</vt:lpstr>
      <vt:lpstr>Målnivå för blodtryck &lt; 140/85­­ mmHg   För indikatorn blodtryck under 140/85 mmHg bland personer med typ 1-diabetes har Socialstyrelsen fastställt målnivån till  ≥ 90 procent.   Målnivån för typ-2 diabetes har fastställts till ≥ 65 procent.    </vt:lpstr>
      <vt:lpstr>Utvecklingsbehov för att nå Socialstyrelsens fastställda målnivå</vt:lpstr>
      <vt:lpstr>Utvecklingsbehov för att nå Socialstyrelsens fastställda målnivå</vt:lpstr>
      <vt:lpstr>  Statinbehandling vid diabetes (B4)</vt:lpstr>
      <vt:lpstr>Statinbehandling vid diabetes</vt:lpstr>
      <vt:lpstr>Statinbehandling vid diabetes</vt:lpstr>
      <vt:lpstr>Statinbehandling vid diabetes</vt:lpstr>
      <vt:lpstr>  Uppmätt makroalbuminuri (B5)</vt:lpstr>
      <vt:lpstr>Uppmätt makroalbuminuri</vt:lpstr>
      <vt:lpstr>Uppmätt makroalbuminuri</vt:lpstr>
      <vt:lpstr>Uppmätt makroalbuminuri</vt:lpstr>
      <vt:lpstr>  Fotundersökning (C1)</vt:lpstr>
      <vt:lpstr>Fotundersökning</vt:lpstr>
      <vt:lpstr>Fotundersökning</vt:lpstr>
      <vt:lpstr>Fotundersökning</vt:lpstr>
      <vt:lpstr>Målnivå för fotundersökning   För indikatorn fotundersökning bland personer med typ 1- och typ 2-diabetes har Socialstyrelsen fastställt målnivån till ≥ 99 procent.    </vt:lpstr>
      <vt:lpstr>Utvecklingsbehov för att nå Socialstyrelsens fastställda målnivå</vt:lpstr>
      <vt:lpstr>Utvecklingsbehov för att nå Socialstyrelsens fastställda målnivå</vt:lpstr>
      <vt:lpstr>  Ögonbottenundersökning (C2)</vt:lpstr>
      <vt:lpstr>Ögonbottenundersökning</vt:lpstr>
      <vt:lpstr>Ögonbottenundersökning</vt:lpstr>
      <vt:lpstr>Ögonbottenundersökning</vt:lpstr>
      <vt:lpstr>Målnivå för ögonbottenundersökning  För indikatorn ögonbottenundersökning bland personer med typ 1- diabetes har Socialstyrelsen fastställt målnivån till ≥ 98 procent.  Målnivån för typ 2-diabetes har fastställts till ≥ 96 procent. </vt:lpstr>
      <vt:lpstr>Utvecklingsbehov för att nå Socialstyrelsens fastställda målnivå </vt:lpstr>
      <vt:lpstr>Utvecklingsbehov för att nå Socialstyrelsens fastställda målnivå </vt:lpstr>
      <vt:lpstr>  Mätning av albuminutsöndring i urinen (C3)</vt:lpstr>
      <vt:lpstr>Mätning av albuminutsöndring i urinen</vt:lpstr>
      <vt:lpstr>Mätning av albuminutsöndring i urinen</vt:lpstr>
      <vt:lpstr>Mätning av albuminutsöndring i urinen</vt:lpstr>
      <vt:lpstr>  Utövande av fysisk aktivitet (D1)</vt:lpstr>
      <vt:lpstr>Fysisk aktivitet</vt:lpstr>
      <vt:lpstr>Fysisk aktivitet primärvård</vt:lpstr>
      <vt:lpstr>Fysisk aktivitet medicinkliniker</vt:lpstr>
      <vt:lpstr>  Icke-rökare bland personer med diabetes  (D2)</vt:lpstr>
      <vt:lpstr>Icke-rökare</vt:lpstr>
      <vt:lpstr>Icke-rökare primärvård</vt:lpstr>
      <vt:lpstr>Icke-rökare medicinkliniker</vt:lpstr>
      <vt:lpstr>Målnivå för icke-rökare bland personer med diabetes  För indikatorn andel icke-rökare bland personer med både typ 1- och typ 2-diabetes har Socialstyrelsen fastställt målnivån till ≥ 95 procent. </vt:lpstr>
      <vt:lpstr>Utvecklingsbehov för att nå Socialstyrelsens fastställda målnivå </vt:lpstr>
      <vt:lpstr>Utvecklingsbehov för att nå Socialstyrelsens fastställda målnivå </vt:lpstr>
      <vt:lpstr> Diabetesutbildad sjuksköterska (E1)</vt:lpstr>
      <vt:lpstr>Diabetesutbildad sjuksköterska</vt:lpstr>
      <vt:lpstr>Diabetesutbildad sjuksköterska</vt:lpstr>
      <vt:lpstr>Diabetesutbildad sjuksköterska</vt:lpstr>
      <vt:lpstr>Diabetesutbildad sjuksköterska</vt:lpstr>
      <vt:lpstr> Gruppbaserade utbildningsprogram som ges av personal med ämneskompetens och pedagogisk kompetens (E2)</vt:lpstr>
      <vt:lpstr>Gruppbaserad utbildning</vt:lpstr>
      <vt:lpstr>Gruppbaserad utbildning</vt:lpstr>
      <vt:lpstr>Gruppbaserad utbildning</vt:lpstr>
      <vt:lpstr>Gruppbaserad utbildning</vt:lpstr>
      <vt:lpstr>Gruppbaserad utbildning</vt:lpstr>
      <vt:lpstr>Gruppbaserad utbildning</vt:lpstr>
      <vt:lpstr>Kulturanpassad gruppbaserad utbildning</vt:lpstr>
      <vt:lpstr>Läkemedel diabetesvård -några exempel från utvärderingen </vt:lpstr>
      <vt:lpstr>Läkemedel diabetesvård</vt:lpstr>
      <vt:lpstr>Uttag av diabetesläkemedel</vt:lpstr>
      <vt:lpstr>Uttag av diabetesläkemedel</vt:lpstr>
      <vt:lpstr>Uttag av diabetesläkemedel</vt:lpstr>
      <vt:lpstr>Uttag av diabetesläkemedel</vt:lpstr>
      <vt:lpstr>Uttag av diabetesläkemedel</vt:lpstr>
      <vt:lpstr>Uttag av diabetesläkemedel</vt:lpstr>
      <vt:lpstr>PowerPoint-presentation</vt:lpstr>
    </vt:vector>
  </TitlesOfParts>
  <Company>Socialstyrelsen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Svensson, Filippa</cp:lastModifiedBy>
  <cp:revision>259</cp:revision>
  <cp:lastPrinted>2015-01-14T09:55:49Z</cp:lastPrinted>
  <dcterms:created xsi:type="dcterms:W3CDTF">2013-09-30T08:07:21Z</dcterms:created>
  <dcterms:modified xsi:type="dcterms:W3CDTF">2015-03-06T13:54:36Z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0x010100096182B2028BF449A3D0EB79FD2CC846010018B3E305294CA74CB0E27D6EDADC3259</vt:lpwstr>
  </property>
  <property fmtid="{D5CDD505-2E9C-101B-9397-08002B2CF9AE}" pid="3" name="Ansvarig enhet 2013-09">
    <vt:lpwstr>UV1</vt:lpwstr>
  </property>
  <property fmtid="{D5CDD505-2E9C-101B-9397-08002B2CF9AE}" pid="4" name="Leverans till KB">
    <vt:lpwstr>Ja</vt:lpwstr>
  </property>
  <property fmtid="{D5CDD505-2E9C-101B-9397-08002B2CF9AE}" pid="5" name="Publiceringsdatum">
    <vt:filetime>2015-03-08T23:00:00Z</vt:filetime>
  </property>
  <property fmtid="{D5CDD505-2E9C-101B-9397-08002B2CF9AE}" pid="6" name="Filtyp">
    <vt:lpwstr>ppt</vt:lpwstr>
  </property>
  <property fmtid="{D5CDD505-2E9C-101B-9397-08002B2CF9AE}" pid="7" name="Språk">
    <vt:lpwstr>Svenska</vt:lpwstr>
  </property>
  <property fmtid="{D5CDD505-2E9C-101B-9397-08002B2CF9AE}" pid="11" name="Dokumenttyp">
    <vt:lpwstr>Publikation</vt:lpwstr>
  </property>
  <property fmtid="{D5CDD505-2E9C-101B-9397-08002B2CF9AE}" pid="13" name="Dokumenttitel">
    <vt:lpwstr>Nationella riktlinjer - utvärdering 2015 - Diabetesvård </vt:lpwstr>
  </property>
  <property fmtid="{D5CDD505-2E9C-101B-9397-08002B2CF9AE}" pid="14" name="Ansvarig avdelning 2013-09">
    <vt:lpwstr>U</vt:lpwstr>
  </property>
  <property fmtid="{D5CDD505-2E9C-101B-9397-08002B2CF9AE}" pid="15" name="Artikelnummer">
    <vt:lpwstr>2015-2-6</vt:lpwstr>
  </property>
  <property fmtid="{D5CDD505-2E9C-101B-9397-08002B2CF9AE}" pid="16" name="Portfölj-ID">
    <vt:lpwstr>54699</vt:lpwstr>
  </property>
  <property fmtid="{D5CDD505-2E9C-101B-9397-08002B2CF9AE}" pid="17" name="Ansvarig produktionsledare">
    <vt:lpwstr>41</vt:lpwstr>
  </property>
  <property fmtid="{D5CDD505-2E9C-101B-9397-08002B2CF9AE}" pid="18" name="Status på publikation">
    <vt:lpwstr>Publicerad</vt:lpwstr>
  </property>
  <property fmtid="{D5CDD505-2E9C-101B-9397-08002B2CF9AE}" pid="19" name="Typ av format">
    <vt:lpwstr>Limbindning</vt:lpwstr>
  </property>
  <property fmtid="{D5CDD505-2E9C-101B-9397-08002B2CF9AE}" pid="20" name="Antal sidor">
    <vt:r8>187</vt:r8>
  </property>
  <property fmtid="{D5CDD505-2E9C-101B-9397-08002B2CF9AE}" pid="21" name="SOCPublYear">
    <vt:r8>2015</vt:r8>
  </property>
  <property fmtid="{D5CDD505-2E9C-101B-9397-08002B2CF9AE}" pid="22" name="Beställningsnummer">
    <vt:lpwstr/>
  </property>
  <property fmtid="{D5CDD505-2E9C-101B-9397-08002B2CF9AE}" pid="23" name="Anteckningar">
    <vt:lpwstr>Korrigerad 26/2 pga felnumrering i diagrammen. Aviserat av Mikael Nyman/FS S IU Christina Broman</vt:lpwstr>
  </property>
  <property fmtid="{D5CDD505-2E9C-101B-9397-08002B2CF9AE}" pid="24" name="ISBN">
    <vt:lpwstr/>
  </property>
  <property fmtid="{D5CDD505-2E9C-101B-9397-08002B2CF9AE}" pid="25" name="Moms">
    <vt:lpwstr>6%</vt:lpwstr>
  </property>
  <property fmtid="{D5CDD505-2E9C-101B-9397-08002B2CF9AE}" pid="26" name="Pris (exkl. moms)">
    <vt:r8>130.19</vt:r8>
  </property>
  <property fmtid="{D5CDD505-2E9C-101B-9397-08002B2CF9AE}" pid="27" name="Språk på publikation">
    <vt:lpwstr>Svenska</vt:lpwstr>
  </property>
  <property fmtid="{D5CDD505-2E9C-101B-9397-08002B2CF9AE}" pid="28" name="Titel">
    <vt:lpwstr>Nationella riktlinjer - utvärdering 2015 - Diabetesvård - Indikatorer och underlag för bedömningar</vt:lpwstr>
  </property>
  <property fmtid="{D5CDD505-2E9C-101B-9397-08002B2CF9AE}" pid="29" name="Vikt (gram)">
    <vt:r8>536</vt:r8>
  </property>
  <property fmtid="{D5CDD505-2E9C-101B-9397-08002B2CF9AE}" pid="30" name="Ansvarig avdelning/enhet">
    <vt:lpwstr/>
  </property>
  <property fmtid="{D5CDD505-2E9C-101B-9397-08002B2CF9AE}" pid="31" name="Ansvarig avdelning">
    <vt:lpwstr/>
  </property>
  <property fmtid="{D5CDD505-2E9C-101B-9397-08002B2CF9AE}" pid="32" name="Migreringsansvarig produktionsledare">
    <vt:lpwstr/>
  </property>
  <property fmtid="{D5CDD505-2E9C-101B-9397-08002B2CF9AE}" pid="33" name="STATUS MIGRERING">
    <vt:lpwstr>Klar för webb</vt:lpwstr>
  </property>
  <property fmtid="{D5CDD505-2E9C-101B-9397-08002B2CF9AE}" pid="34" name="Test">
    <vt:lpwstr>Test_update</vt:lpwstr>
  </property>
  <property fmtid="{D5CDD505-2E9C-101B-9397-08002B2CF9AE}" pid="35" name="Skickat till Arkiv">
    <vt:bool>false</vt:bool>
  </property>
  <property fmtid="{D5CDD505-2E9C-101B-9397-08002B2CF9AE}" pid="36" name="Arkiverad">
    <vt:bool>false</vt:bool>
  </property>
  <property fmtid="{D5CDD505-2E9C-101B-9397-08002B2CF9AE}" pid="37" name="Skickat till webbutik">
    <vt:bool>true</vt:bool>
  </property>
</Properties>
</file>