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870" r:id="rId3"/>
    <p:sldId id="819" r:id="rId4"/>
    <p:sldId id="801" r:id="rId5"/>
    <p:sldId id="820" r:id="rId6"/>
    <p:sldId id="803" r:id="rId7"/>
    <p:sldId id="802" r:id="rId8"/>
    <p:sldId id="651" r:id="rId9"/>
    <p:sldId id="695" r:id="rId10"/>
    <p:sldId id="277" r:id="rId11"/>
    <p:sldId id="832" r:id="rId12"/>
    <p:sldId id="833" r:id="rId13"/>
    <p:sldId id="809" r:id="rId14"/>
    <p:sldId id="816" r:id="rId15"/>
    <p:sldId id="849" r:id="rId16"/>
    <p:sldId id="305" r:id="rId17"/>
    <p:sldId id="682" r:id="rId18"/>
    <p:sldId id="872" r:id="rId19"/>
    <p:sldId id="770" r:id="rId20"/>
    <p:sldId id="265" r:id="rId21"/>
    <p:sldId id="769" r:id="rId22"/>
    <p:sldId id="275" r:id="rId23"/>
    <p:sldId id="727" r:id="rId24"/>
    <p:sldId id="270" r:id="rId25"/>
    <p:sldId id="728" r:id="rId26"/>
    <p:sldId id="271" r:id="rId27"/>
    <p:sldId id="868" r:id="rId28"/>
    <p:sldId id="729" r:id="rId29"/>
    <p:sldId id="663" r:id="rId30"/>
    <p:sldId id="730" r:id="rId31"/>
    <p:sldId id="665" r:id="rId32"/>
    <p:sldId id="731" r:id="rId33"/>
    <p:sldId id="691" r:id="rId34"/>
    <p:sldId id="676" r:id="rId35"/>
    <p:sldId id="732" r:id="rId36"/>
    <p:sldId id="748" r:id="rId37"/>
    <p:sldId id="733" r:id="rId38"/>
    <p:sldId id="867" r:id="rId39"/>
    <p:sldId id="306" r:id="rId40"/>
    <p:sldId id="735" r:id="rId41"/>
    <p:sldId id="756" r:id="rId42"/>
    <p:sldId id="757" r:id="rId43"/>
    <p:sldId id="758" r:id="rId44"/>
    <p:sldId id="759" r:id="rId45"/>
    <p:sldId id="827" r:id="rId46"/>
    <p:sldId id="828" r:id="rId47"/>
    <p:sldId id="829" r:id="rId48"/>
    <p:sldId id="830" r:id="rId49"/>
    <p:sldId id="831" r:id="rId50"/>
    <p:sldId id="850" r:id="rId51"/>
    <p:sldId id="825" r:id="rId52"/>
    <p:sldId id="836" r:id="rId53"/>
    <p:sldId id="307" r:id="rId54"/>
    <p:sldId id="736" r:id="rId55"/>
    <p:sldId id="743" r:id="rId56"/>
    <p:sldId id="764" r:id="rId57"/>
    <p:sldId id="837" r:id="rId58"/>
    <p:sldId id="744" r:id="rId59"/>
    <p:sldId id="765" r:id="rId60"/>
    <p:sldId id="745" r:id="rId61"/>
    <p:sldId id="766" r:id="rId62"/>
    <p:sldId id="865" r:id="rId63"/>
    <p:sldId id="309" r:id="rId64"/>
    <p:sldId id="737" r:id="rId65"/>
    <p:sldId id="746" r:id="rId66"/>
    <p:sldId id="767" r:id="rId67"/>
    <p:sldId id="866" r:id="rId68"/>
    <p:sldId id="304" r:id="rId69"/>
    <p:sldId id="768" r:id="rId70"/>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ort intro" id="{23D4EED7-E03A-4F08-8CA1-FE248E8A80EB}">
          <p14:sldIdLst>
            <p14:sldId id="256"/>
            <p14:sldId id="870"/>
            <p14:sldId id="819"/>
          </p14:sldIdLst>
        </p14:section>
        <p14:section name="Inledande arbete" id="{E9818D10-5B55-4DB4-8CF6-3F871F252C2C}">
          <p14:sldIdLst>
            <p14:sldId id="801"/>
            <p14:sldId id="820"/>
            <p14:sldId id="803"/>
            <p14:sldId id="802"/>
            <p14:sldId id="651"/>
            <p14:sldId id="695"/>
            <p14:sldId id="277"/>
            <p14:sldId id="832"/>
            <p14:sldId id="833"/>
            <p14:sldId id="809"/>
            <p14:sldId id="816"/>
            <p14:sldId id="849"/>
            <p14:sldId id="305"/>
          </p14:sldIdLst>
        </p14:section>
        <p14:section name="Fas 1 Initial bedömning" id="{60DC46A4-51C1-4AF2-82CE-F3A71D0C123D}">
          <p14:sldIdLst>
            <p14:sldId id="682"/>
            <p14:sldId id="872"/>
            <p14:sldId id="770"/>
            <p14:sldId id="265"/>
            <p14:sldId id="769"/>
            <p14:sldId id="275"/>
            <p14:sldId id="727"/>
            <p14:sldId id="270"/>
            <p14:sldId id="728"/>
            <p14:sldId id="271"/>
            <p14:sldId id="868"/>
            <p14:sldId id="729"/>
            <p14:sldId id="663"/>
            <p14:sldId id="730"/>
            <p14:sldId id="665"/>
            <p14:sldId id="731"/>
            <p14:sldId id="691"/>
            <p14:sldId id="676"/>
            <p14:sldId id="732"/>
            <p14:sldId id="748"/>
            <p14:sldId id="733"/>
            <p14:sldId id="867"/>
            <p14:sldId id="306"/>
          </p14:sldIdLst>
        </p14:section>
        <p14:section name="Fas 2: Struktur för implementering" id="{DE09B079-4213-4C02-800A-305FF0C3F8AD}">
          <p14:sldIdLst>
            <p14:sldId id="735"/>
            <p14:sldId id="756"/>
            <p14:sldId id="757"/>
            <p14:sldId id="758"/>
            <p14:sldId id="759"/>
            <p14:sldId id="827"/>
            <p14:sldId id="828"/>
            <p14:sldId id="829"/>
            <p14:sldId id="830"/>
            <p14:sldId id="831"/>
            <p14:sldId id="850"/>
            <p14:sldId id="825"/>
            <p14:sldId id="836"/>
            <p14:sldId id="307"/>
          </p14:sldIdLst>
        </p14:section>
        <p14:section name="Fas 3: Genomförande" id="{C678E1D3-8C45-48EC-866B-E838530E14F2}">
          <p14:sldIdLst>
            <p14:sldId id="736"/>
            <p14:sldId id="743"/>
            <p14:sldId id="764"/>
            <p14:sldId id="837"/>
            <p14:sldId id="744"/>
            <p14:sldId id="765"/>
            <p14:sldId id="745"/>
            <p14:sldId id="766"/>
            <p14:sldId id="865"/>
            <p14:sldId id="309"/>
          </p14:sldIdLst>
        </p14:section>
        <p14:section name="Fas 4: Lärdomar och förbättringar" id="{A06BFC3C-CE4C-44A8-8554-4018FE7D4064}">
          <p14:sldIdLst>
            <p14:sldId id="737"/>
            <p14:sldId id="746"/>
            <p14:sldId id="767"/>
            <p14:sldId id="866"/>
            <p14:sldId id="304"/>
            <p14:sldId id="7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msgård, Maria" initials="BM" lastIdx="7" clrIdx="0">
    <p:extLst>
      <p:ext uri="{19B8F6BF-5375-455C-9EA6-DF929625EA0E}">
        <p15:presenceInfo xmlns:p15="http://schemas.microsoft.com/office/powerpoint/2012/main" userId="Bramsgård, Maria" providerId="None"/>
      </p:ext>
    </p:extLst>
  </p:cmAuthor>
  <p:cmAuthor id="2" name="Mether, Marie" initials="MM" lastIdx="20" clrIdx="1">
    <p:extLst>
      <p:ext uri="{19B8F6BF-5375-455C-9EA6-DF929625EA0E}">
        <p15:presenceInfo xmlns:p15="http://schemas.microsoft.com/office/powerpoint/2012/main" userId="S-1-5-21-2075942658-1792417684-393963531-46110" providerId="AD"/>
      </p:ext>
    </p:extLst>
  </p:cmAuthor>
  <p:cmAuthor id="3" name="Edén, Maria" initials="EM" lastIdx="45" clrIdx="2">
    <p:extLst>
      <p:ext uri="{19B8F6BF-5375-455C-9EA6-DF929625EA0E}">
        <p15:presenceInfo xmlns:p15="http://schemas.microsoft.com/office/powerpoint/2012/main" userId="S-1-5-21-2075942658-1792417684-393963531-37932" providerId="AD"/>
      </p:ext>
    </p:extLst>
  </p:cmAuthor>
  <p:cmAuthor id="4" name="Bramsgård, Maria" initials="BM [2]" lastIdx="57" clrIdx="3">
    <p:extLst>
      <p:ext uri="{19B8F6BF-5375-455C-9EA6-DF929625EA0E}">
        <p15:presenceInfo xmlns:p15="http://schemas.microsoft.com/office/powerpoint/2012/main" userId="S-1-5-21-2075942658-1792417684-393963531-46142" providerId="AD"/>
      </p:ext>
    </p:extLst>
  </p:cmAuthor>
  <p:cmAuthor id="5" name="Edling, Carina" initials="EC" lastIdx="7" clrIdx="4">
    <p:extLst>
      <p:ext uri="{19B8F6BF-5375-455C-9EA6-DF929625EA0E}">
        <p15:presenceInfo xmlns:p15="http://schemas.microsoft.com/office/powerpoint/2012/main" userId="S-1-5-21-2075942658-1792417684-393963531-43355" providerId="AD"/>
      </p:ext>
    </p:extLst>
  </p:cmAuthor>
  <p:cmAuthor id="6" name="Emilson, Christina" initials="EC" lastIdx="18" clrIdx="5">
    <p:extLst>
      <p:ext uri="{19B8F6BF-5375-455C-9EA6-DF929625EA0E}">
        <p15:presenceInfo xmlns:p15="http://schemas.microsoft.com/office/powerpoint/2012/main" userId="S-1-5-21-2075942658-1792417684-393963531-41848" providerId="AD"/>
      </p:ext>
    </p:extLst>
  </p:cmAuthor>
  <p:cmAuthor id="7" name="Netterheim, Anna" initials="NA" lastIdx="35" clrIdx="6">
    <p:extLst>
      <p:ext uri="{19B8F6BF-5375-455C-9EA6-DF929625EA0E}">
        <p15:presenceInfo xmlns:p15="http://schemas.microsoft.com/office/powerpoint/2012/main" userId="S-1-5-21-2075942658-1792417684-393963531-35702" providerId="AD"/>
      </p:ext>
    </p:extLst>
  </p:cmAuthor>
  <p:cmAuthor id="8" name="Edén, Maria" initials="ME" lastIdx="158" clrIdx="7">
    <p:extLst>
      <p:ext uri="{19B8F6BF-5375-455C-9EA6-DF929625EA0E}">
        <p15:presenceInfo xmlns:p15="http://schemas.microsoft.com/office/powerpoint/2012/main" userId="S::Maria.Eden@socialstyrelsen.se::68525354-bf29-441e-9546-39481c7ba962" providerId="AD"/>
      </p:ext>
    </p:extLst>
  </p:cmAuthor>
  <p:cmAuthor id="9" name="Mether, Marie" initials="MM [2]" lastIdx="269" clrIdx="8">
    <p:extLst>
      <p:ext uri="{19B8F6BF-5375-455C-9EA6-DF929625EA0E}">
        <p15:presenceInfo xmlns:p15="http://schemas.microsoft.com/office/powerpoint/2012/main" userId="S::marie.mether@socialstyrelsen.se::fccb531d-d28d-41df-97ba-175dee62e30f" providerId="AD"/>
      </p:ext>
    </p:extLst>
  </p:cmAuthor>
  <p:cmAuthor id="10" name="Edling, Carina" initials="CE" lastIdx="17" clrIdx="9">
    <p:extLst>
      <p:ext uri="{19B8F6BF-5375-455C-9EA6-DF929625EA0E}">
        <p15:presenceInfo xmlns:p15="http://schemas.microsoft.com/office/powerpoint/2012/main" userId="S::Carina.Edling@socialstyrelsen.se::113558d4-bc75-4848-8d04-2b6657607469" providerId="AD"/>
      </p:ext>
    </p:extLst>
  </p:cmAuthor>
  <p:cmAuthor id="11" name="Netterheim, Anna" initials="AN" lastIdx="86" clrIdx="10">
    <p:extLst>
      <p:ext uri="{19B8F6BF-5375-455C-9EA6-DF929625EA0E}">
        <p15:presenceInfo xmlns:p15="http://schemas.microsoft.com/office/powerpoint/2012/main" userId="S::Anna.Netterheim@socialstyrelsen.se::ae0928a6-8836-48b6-8d7b-4a444e15c588" providerId="AD"/>
      </p:ext>
    </p:extLst>
  </p:cmAuthor>
  <p:cmAuthor id="12" name="Emilson, Christina" initials="CE" lastIdx="63" clrIdx="11">
    <p:extLst>
      <p:ext uri="{19B8F6BF-5375-455C-9EA6-DF929625EA0E}">
        <p15:presenceInfo xmlns:p15="http://schemas.microsoft.com/office/powerpoint/2012/main" userId="S::Christina.Emilson@socialstyrelsen.se::25f6b0eb-41c3-42e2-8b3a-e7248eb4fcbe" providerId="AD"/>
      </p:ext>
    </p:extLst>
  </p:cmAuthor>
  <p:cmAuthor id="13" name="Bramsgård, Maria" initials="MB" lastIdx="26" clrIdx="12">
    <p:extLst>
      <p:ext uri="{19B8F6BF-5375-455C-9EA6-DF929625EA0E}">
        <p15:presenceInfo xmlns:p15="http://schemas.microsoft.com/office/powerpoint/2012/main" userId="S::maria.bramsgard@socialstyrelsen.se::5507fe57-43cd-4e63-92cf-0b1cd3368c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60313" autoAdjust="0"/>
  </p:normalViewPr>
  <p:slideViewPr>
    <p:cSldViewPr snapToGrid="0">
      <p:cViewPr varScale="1">
        <p:scale>
          <a:sx n="35" d="100"/>
          <a:sy n="35" d="100"/>
        </p:scale>
        <p:origin x="1536" y="32"/>
      </p:cViewPr>
      <p:guideLst/>
    </p:cSldViewPr>
  </p:slideViewPr>
  <p:notesTextViewPr>
    <p:cViewPr>
      <p:scale>
        <a:sx n="75" d="100"/>
        <a:sy n="75" d="100"/>
      </p:scale>
      <p:origin x="0" y="0"/>
    </p:cViewPr>
  </p:notesTextViewPr>
  <p:sorterViewPr>
    <p:cViewPr>
      <p:scale>
        <a:sx n="60" d="100"/>
        <a:sy n="60" d="100"/>
      </p:scale>
      <p:origin x="0" y="0"/>
    </p:cViewPr>
  </p:sorterViewPr>
  <p:notesViewPr>
    <p:cSldViewPr snapToGrid="0">
      <p:cViewPr varScale="1">
        <p:scale>
          <a:sx n="111" d="100"/>
          <a:sy n="111" d="100"/>
        </p:scale>
        <p:origin x="4290" y="12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1550D95-3253-4F80-A5F6-6CF61C65853F}" type="datetimeFigureOut">
              <a:rPr lang="sv-SE" smtClean="0"/>
              <a:t>2026-03-20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E3EFEDF-2B66-4466-B7E8-17CA373BB2D6}" type="slidenum">
              <a:rPr lang="sv-SE" smtClean="0"/>
              <a:t>‹#›</a:t>
            </a:fld>
            <a:endParaRPr lang="sv-SE"/>
          </a:p>
        </p:txBody>
      </p:sp>
    </p:spTree>
    <p:extLst>
      <p:ext uri="{BB962C8B-B14F-4D97-AF65-F5344CB8AC3E}">
        <p14:creationId xmlns:p14="http://schemas.microsoft.com/office/powerpoint/2010/main" val="243435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1</a:t>
            </a:fld>
            <a:endParaRPr lang="sv-SE"/>
          </a:p>
        </p:txBody>
      </p:sp>
    </p:spTree>
    <p:extLst>
      <p:ext uri="{BB962C8B-B14F-4D97-AF65-F5344CB8AC3E}">
        <p14:creationId xmlns:p14="http://schemas.microsoft.com/office/powerpoint/2010/main" val="73496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Diskutera frågorna gemensamt. </a:t>
            </a:r>
          </a:p>
        </p:txBody>
      </p:sp>
      <p:sp>
        <p:nvSpPr>
          <p:cNvPr id="4" name="Platshållare för bildnummer 3"/>
          <p:cNvSpPr>
            <a:spLocks noGrp="1"/>
          </p:cNvSpPr>
          <p:nvPr>
            <p:ph type="sldNum" sz="quarter" idx="5"/>
          </p:nvPr>
        </p:nvSpPr>
        <p:spPr/>
        <p:txBody>
          <a:bodyPr/>
          <a:lstStyle/>
          <a:p>
            <a:fld id="{FE3EFEDF-2B66-4466-B7E8-17CA373BB2D6}" type="slidenum">
              <a:rPr lang="sv-SE" smtClean="0"/>
              <a:t>10</a:t>
            </a:fld>
            <a:endParaRPr lang="sv-SE"/>
          </a:p>
        </p:txBody>
      </p:sp>
    </p:spTree>
    <p:extLst>
      <p:ext uri="{BB962C8B-B14F-4D97-AF65-F5344CB8AC3E}">
        <p14:creationId xmlns:p14="http://schemas.microsoft.com/office/powerpoint/2010/main" val="224384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0721-7209-C405-B7E6-4FECF8D1CC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CA7ED7E-722A-EE76-00C0-68C82828D990}"/>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84AA334-F3B2-715B-6BAC-224F34B301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Instruktion</a:t>
            </a:r>
          </a:p>
          <a:p>
            <a:r>
              <a:rPr lang="sv-SE" sz="1200" kern="1200" dirty="0">
                <a:solidFill>
                  <a:schemeClr val="tx1"/>
                </a:solidFill>
                <a:effectLst/>
                <a:latin typeface="+mn-lt"/>
                <a:ea typeface="+mn-ea"/>
                <a:cs typeface="+mn-cs"/>
              </a:rPr>
              <a:t>Snart ska ni skapa era organisatoriska förutsättningar, men först ska få ni se vilka roller som är involverade i en implementering av FaR. Se nästa bild!</a:t>
            </a:r>
            <a:endParaRPr lang="sv-SE" dirty="0"/>
          </a:p>
        </p:txBody>
      </p:sp>
      <p:sp>
        <p:nvSpPr>
          <p:cNvPr id="4" name="Platshållare för bildnummer 3">
            <a:extLst>
              <a:ext uri="{FF2B5EF4-FFF2-40B4-BE49-F238E27FC236}">
                <a16:creationId xmlns:a16="http://schemas.microsoft.com/office/drawing/2014/main" id="{07342BF1-893A-B711-8388-45093F7C69EA}"/>
              </a:ext>
            </a:extLst>
          </p:cNvPr>
          <p:cNvSpPr>
            <a:spLocks noGrp="1"/>
          </p:cNvSpPr>
          <p:nvPr>
            <p:ph type="sldNum" sz="quarter" idx="5"/>
          </p:nvPr>
        </p:nvSpPr>
        <p:spPr/>
        <p:txBody>
          <a:bodyPr/>
          <a:lstStyle/>
          <a:p>
            <a:fld id="{FE3EFEDF-2B66-4466-B7E8-17CA373BB2D6}" type="slidenum">
              <a:rPr lang="sv-SE" smtClean="0"/>
              <a:t>11</a:t>
            </a:fld>
            <a:endParaRPr lang="sv-SE"/>
          </a:p>
        </p:txBody>
      </p:sp>
    </p:spTree>
    <p:extLst>
      <p:ext uri="{BB962C8B-B14F-4D97-AF65-F5344CB8AC3E}">
        <p14:creationId xmlns:p14="http://schemas.microsoft.com/office/powerpoint/2010/main" val="175650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EA8E-69B9-397F-F447-AC2AFD01DE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83E3B9-CA97-2A44-0204-7D3E619B9762}"/>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78054BDA-3BB2-25F8-0B4F-423AD7481DFC}"/>
              </a:ext>
            </a:extLst>
          </p:cNvPr>
          <p:cNvSpPr>
            <a:spLocks noGrp="1"/>
          </p:cNvSpPr>
          <p:nvPr>
            <p:ph type="body" idx="1"/>
          </p:nvPr>
        </p:nvSpPr>
        <p:spPr/>
        <p:txBody>
          <a:bodyPr/>
          <a:lstStyle/>
          <a:p>
            <a:r>
              <a:rPr lang="sv-SE" sz="1200" b="1" u="none" kern="1200" dirty="0">
                <a:solidFill>
                  <a:schemeClr val="tx1"/>
                </a:solidFill>
                <a:effectLst/>
                <a:latin typeface="+mn-lt"/>
                <a:ea typeface="+mn-ea"/>
                <a:cs typeface="+mn-cs"/>
              </a:rPr>
              <a:t>Information</a:t>
            </a:r>
          </a:p>
          <a:p>
            <a:r>
              <a:rPr lang="sv-SE" sz="1200" b="0" u="sng" kern="1200" dirty="0">
                <a:solidFill>
                  <a:schemeClr val="tx1"/>
                </a:solidFill>
                <a:effectLst/>
                <a:latin typeface="+mn-lt"/>
                <a:ea typeface="+mn-ea"/>
                <a:cs typeface="+mn-cs"/>
              </a:rPr>
              <a:t>Ledningsgrupp eller styrgrupp</a:t>
            </a:r>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Förankring hos ledning är viktigt för en lyckad implementering. Ni behöver få stöd av chefer under hela resan för att ni ska kunna genomföra era planer. Cheferna i gruppen behöver ha mandat att fatta beslut i de verksamheter som berörs av implementeringen. </a:t>
            </a:r>
          </a:p>
          <a:p>
            <a:r>
              <a:rPr lang="sv-SE" sz="1200" b="0" u="none" strike="noStrike"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0" u="sng" kern="1200" dirty="0">
                <a:solidFill>
                  <a:schemeClr val="tx1"/>
                </a:solidFill>
                <a:effectLst/>
                <a:latin typeface="+mn-lt"/>
                <a:ea typeface="+mn-ea"/>
                <a:cs typeface="+mn-cs"/>
              </a:rPr>
              <a:t>Processgrupp och processledare</a:t>
            </a: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Gruppen som kommer att arbeta med bedömning, planering, genomförande och uppföljning av implementeringen av FaR kan kallas för processgrupp. Hela eller delar av processgruppen kommer också att fungera som stöd till implementerarna.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Processgruppen bör bestå av personer med olika yrkeskompetenser så att erfarenhet och kunskap om verksamhetens olika delar kommer med i implementeringsprocessen. </a:t>
            </a:r>
            <a:r>
              <a:rPr lang="sv-SE" sz="1200" b="0" kern="1200" dirty="0">
                <a:solidFill>
                  <a:schemeClr val="tx1"/>
                </a:solidFill>
                <a:effectLst/>
                <a:latin typeface="+mn-lt"/>
                <a:ea typeface="+mn-ea"/>
                <a:cs typeface="+mn-cs"/>
              </a:rPr>
              <a:t>Om ni är nya för varandra kan det vara bra att lära sig mer om grupprocesser och gruppdynamik.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Arbetet i processgruppen leds av en </a:t>
            </a:r>
            <a:r>
              <a:rPr lang="sv-SE" sz="1200" b="0" u="none" kern="1200" dirty="0">
                <a:solidFill>
                  <a:schemeClr val="tx1"/>
                </a:solidFill>
                <a:effectLst/>
                <a:latin typeface="+mn-lt"/>
                <a:ea typeface="+mn-ea"/>
                <a:cs typeface="+mn-cs"/>
              </a:rPr>
              <a:t>processledare</a:t>
            </a:r>
            <a:r>
              <a:rPr lang="sv-SE" sz="1200" b="0" kern="1200" dirty="0">
                <a:solidFill>
                  <a:schemeClr val="tx1"/>
                </a:solidFill>
                <a:effectLst/>
                <a:latin typeface="+mn-lt"/>
                <a:ea typeface="+mn-ea"/>
                <a:cs typeface="+mn-cs"/>
              </a:rPr>
              <a:t> vars uppgift är att planera och förbereda det gemensamma arbetet i gruppen samt att förmedla information, frågeställningar eller beslut mellan processgruppen och lednings- eller styrgruppen. </a:t>
            </a:r>
          </a:p>
          <a:p>
            <a:endParaRPr lang="sv-SE" sz="1200" b="0" kern="1200" dirty="0">
              <a:solidFill>
                <a:schemeClr val="tx1"/>
              </a:solidFill>
              <a:effectLst/>
              <a:latin typeface="+mn-lt"/>
              <a:ea typeface="+mn-ea"/>
              <a:cs typeface="+mn-cs"/>
            </a:endParaRPr>
          </a:p>
          <a:p>
            <a:r>
              <a:rPr lang="sv-SE" sz="1200" b="0" u="sng" kern="1200" dirty="0">
                <a:solidFill>
                  <a:schemeClr val="tx1"/>
                </a:solidFill>
                <a:effectLst/>
                <a:latin typeface="+mn-lt"/>
                <a:ea typeface="+mn-ea"/>
                <a:cs typeface="+mn-cs"/>
              </a:rPr>
              <a:t>Implementerare</a:t>
            </a:r>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Implementerarna är de personer som </a:t>
            </a:r>
            <a:r>
              <a:rPr lang="sv-SE" sz="1200" b="0" strike="noStrike" kern="1200" dirty="0">
                <a:solidFill>
                  <a:schemeClr val="tx1"/>
                </a:solidFill>
                <a:effectLst/>
                <a:latin typeface="+mn-lt"/>
                <a:ea typeface="+mn-ea"/>
                <a:cs typeface="+mn-cs"/>
              </a:rPr>
              <a:t>ska </a:t>
            </a:r>
            <a:r>
              <a:rPr lang="sv-SE" sz="1200" b="0" kern="1200" dirty="0">
                <a:solidFill>
                  <a:schemeClr val="tx1"/>
                </a:solidFill>
                <a:effectLst/>
                <a:latin typeface="+mn-lt"/>
                <a:ea typeface="+mn-ea"/>
                <a:cs typeface="+mn-cs"/>
              </a:rPr>
              <a:t>ordinera FaR i er verksamhet för implementeringsprocessens målgrupp. Ordinatörerna brukar vara legitimerad personal som har vårdkontakt med den personen som kan vara aktuell för FaR.</a:t>
            </a:r>
          </a:p>
          <a:p>
            <a:endParaRPr lang="sv-SE" sz="1200" b="0" kern="1200" dirty="0">
              <a:solidFill>
                <a:schemeClr val="tx1"/>
              </a:solidFill>
              <a:effectLst/>
              <a:latin typeface="+mn-lt"/>
              <a:ea typeface="+mn-ea"/>
              <a:cs typeface="+mn-cs"/>
            </a:endParaRPr>
          </a:p>
          <a:p>
            <a:r>
              <a:rPr lang="sv-SE" sz="1200" b="0" u="sng" kern="1200" dirty="0">
                <a:solidFill>
                  <a:schemeClr val="tx1"/>
                </a:solidFill>
                <a:effectLst/>
                <a:latin typeface="+mn-lt"/>
                <a:ea typeface="+mn-ea"/>
                <a:cs typeface="+mn-cs"/>
              </a:rPr>
              <a:t>Patienten</a:t>
            </a:r>
          </a:p>
          <a:p>
            <a:r>
              <a:rPr lang="sv-SE" sz="1200" b="0" u="none" strike="noStrike" kern="1200" dirty="0">
                <a:solidFill>
                  <a:schemeClr val="tx1"/>
                </a:solidFill>
                <a:effectLst/>
                <a:latin typeface="+mn-lt"/>
                <a:ea typeface="+mn-ea"/>
                <a:cs typeface="+mn-cs"/>
              </a:rPr>
              <a:t>Patienten i bilden är en person som har blivit ordinerad ett FaR och som genomför sin aktivitet.</a:t>
            </a:r>
          </a:p>
          <a:p>
            <a:r>
              <a:rPr lang="sv-SE" sz="1200" b="0" u="none" strike="noStrike"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0" u="sng" kern="1200" dirty="0">
                <a:solidFill>
                  <a:schemeClr val="tx1"/>
                </a:solidFill>
                <a:effectLst/>
                <a:latin typeface="+mn-lt"/>
                <a:ea typeface="+mn-ea"/>
                <a:cs typeface="+mn-cs"/>
              </a:rPr>
              <a:t>Stödpersoner</a:t>
            </a:r>
            <a:endParaRPr lang="sv-SE" sz="1200" b="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som får ett FaR kan också behöva stöd från personer i sin omgivning, de kallar v</a:t>
            </a:r>
            <a:r>
              <a:rPr lang="sv-SE" sz="1200" b="0" kern="1200" dirty="0">
                <a:solidFill>
                  <a:schemeClr val="tx1"/>
                </a:solidFill>
                <a:effectLst/>
                <a:latin typeface="+mn-lt"/>
                <a:ea typeface="+mn-ea"/>
                <a:cs typeface="+mn-cs"/>
              </a:rPr>
              <a:t>i stödpersoner. Det kan till exempel vara anhöriga, vänner eller boendestödjare. Stödpersonerna behöver rätt förutsättningar för att kunna vara ett bra stöd.</a:t>
            </a:r>
          </a:p>
        </p:txBody>
      </p:sp>
      <p:sp>
        <p:nvSpPr>
          <p:cNvPr id="4" name="Platshållare för bildnummer 3">
            <a:extLst>
              <a:ext uri="{FF2B5EF4-FFF2-40B4-BE49-F238E27FC236}">
                <a16:creationId xmlns:a16="http://schemas.microsoft.com/office/drawing/2014/main" id="{3F89855B-28C5-09BB-B724-8EB86B89FFE4}"/>
              </a:ext>
            </a:extLst>
          </p:cNvPr>
          <p:cNvSpPr>
            <a:spLocks noGrp="1"/>
          </p:cNvSpPr>
          <p:nvPr>
            <p:ph type="sldNum" sz="quarter" idx="5"/>
          </p:nvPr>
        </p:nvSpPr>
        <p:spPr/>
        <p:txBody>
          <a:bodyPr/>
          <a:lstStyle/>
          <a:p>
            <a:fld id="{FE3EFEDF-2B66-4466-B7E8-17CA373BB2D6}" type="slidenum">
              <a:rPr lang="sv-SE" smtClean="0"/>
              <a:t>12</a:t>
            </a:fld>
            <a:endParaRPr lang="sv-SE"/>
          </a:p>
        </p:txBody>
      </p:sp>
    </p:spTree>
    <p:extLst>
      <p:ext uri="{BB962C8B-B14F-4D97-AF65-F5344CB8AC3E}">
        <p14:creationId xmlns:p14="http://schemas.microsoft.com/office/powerpoint/2010/main" val="146487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Instruktion</a:t>
            </a:r>
          </a:p>
          <a:p>
            <a:pPr lvl="0"/>
            <a:r>
              <a:rPr lang="sv-SE" sz="1200" kern="1200" dirty="0">
                <a:solidFill>
                  <a:schemeClr val="tx1"/>
                </a:solidFill>
                <a:effectLst/>
                <a:latin typeface="+mn-lt"/>
                <a:ea typeface="+mn-ea"/>
                <a:cs typeface="+mn-cs"/>
              </a:rPr>
              <a:t>Nu behöver ni påbörja arbetet med att skapa era organisatoriska förutsättningar.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Inhämta mandat från ledning och styrning att påbörja implementering av FaR. </a:t>
            </a:r>
            <a:r>
              <a:rPr lang="sv-SE" sz="1200" kern="1200" dirty="0">
                <a:solidFill>
                  <a:schemeClr val="tx1"/>
                </a:solidFill>
                <a:effectLst/>
                <a:latin typeface="+mn-lt"/>
                <a:ea typeface="+mn-ea"/>
                <a:cs typeface="+mn-cs"/>
              </a:rPr>
              <a:t>Se till att förankra arbetet hittills med ledning och styrning. Säkerställ att ni har ledningens godkännande och </a:t>
            </a:r>
            <a:r>
              <a:rPr lang="sv-SE" sz="1200" b="0" kern="1200" dirty="0">
                <a:solidFill>
                  <a:schemeClr val="tx1"/>
                </a:solidFill>
                <a:effectLst/>
                <a:latin typeface="+mn-lt"/>
                <a:ea typeface="+mn-ea"/>
                <a:cs typeface="+mn-cs"/>
              </a:rPr>
              <a:t>mandat att påbörja implementering av FaR</a:t>
            </a:r>
            <a:r>
              <a:rPr lang="sv-SE" sz="1200" kern="1200" dirty="0">
                <a:solidFill>
                  <a:schemeClr val="tx1"/>
                </a:solidFill>
                <a:effectLst/>
                <a:latin typeface="+mn-lt"/>
                <a:ea typeface="+mn-ea"/>
                <a:cs typeface="+mn-cs"/>
              </a:rPr>
              <a:t>. Som stöd för förankringen finns en PowerPoint-presentation ”</a:t>
            </a:r>
            <a:r>
              <a:rPr lang="sv-SE" i="1" dirty="0"/>
              <a:t>Implementering av Fysisk aktivitet på recept (FaR) – presentation för lednings- och styrningsfunktioner”. </a:t>
            </a:r>
            <a:endParaRPr lang="sv-SE" sz="12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Bilda ledningsgrupp eller styrgrupp för implementeringen. </a:t>
            </a:r>
            <a:r>
              <a:rPr lang="sv-SE" b="0" dirty="0"/>
              <a:t>Se beskrivning på föregående bild. </a:t>
            </a:r>
            <a:r>
              <a:rPr lang="sv-SE" sz="1200" kern="1200" dirty="0">
                <a:solidFill>
                  <a:schemeClr val="tx1"/>
                </a:solidFill>
                <a:effectLst/>
                <a:latin typeface="+mn-lt"/>
                <a:ea typeface="+mn-ea"/>
                <a:cs typeface="+mn-cs"/>
              </a:rPr>
              <a:t>Sammansättningen av gruppen kan förändras och kompletteras längs vägen.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Utse processledare och processgrupp. </a:t>
            </a:r>
            <a:r>
              <a:rPr lang="sv-SE" b="0" dirty="0"/>
              <a:t>Se beskrivning på föregående bild. </a:t>
            </a:r>
            <a:r>
              <a:rPr lang="sv-SE" sz="1200" kern="1200" dirty="0">
                <a:solidFill>
                  <a:schemeClr val="tx1"/>
                </a:solidFill>
                <a:effectLst/>
                <a:latin typeface="+mn-lt"/>
                <a:ea typeface="+mn-ea"/>
                <a:cs typeface="+mn-cs"/>
              </a:rPr>
              <a:t>Sammansättningen av gruppen kan förändras och kompletteras längs vägen.</a:t>
            </a:r>
            <a:endParaRPr lang="sv-SE" b="1"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13</a:t>
            </a:fld>
            <a:endParaRPr lang="sv-SE"/>
          </a:p>
        </p:txBody>
      </p:sp>
    </p:spTree>
    <p:extLst>
      <p:ext uri="{BB962C8B-B14F-4D97-AF65-F5344CB8AC3E}">
        <p14:creationId xmlns:p14="http://schemas.microsoft.com/office/powerpoint/2010/main" val="99356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52309-5DB5-9906-B07F-36381FADE6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D898C44-D18B-6378-C80F-A4379CFC2CE1}"/>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8AAF8457-90DA-60D0-0E13-32C6DF667A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Resultaten på övningarna A-D bör ha gett er underlag för att fatta beslut om ni ska påbörja en implementering av FaR i er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inte alla i processgruppen redan har genomfört webbutbildningen </a:t>
            </a:r>
            <a:r>
              <a:rPr lang="sv-SE" sz="1200" b="0" i="1" kern="1200" dirty="0">
                <a:solidFill>
                  <a:schemeClr val="tx1"/>
                </a:solidFill>
                <a:effectLst/>
                <a:latin typeface="+mn-lt"/>
                <a:ea typeface="+mn-ea"/>
                <a:cs typeface="+mn-cs"/>
              </a:rPr>
              <a:t>”Fysisk aktivitet på recept”</a:t>
            </a:r>
            <a:r>
              <a:rPr lang="sv-SE" sz="1200" b="0" kern="1200" dirty="0">
                <a:solidFill>
                  <a:schemeClr val="tx1"/>
                </a:solidFill>
                <a:effectLst/>
                <a:latin typeface="+mn-lt"/>
                <a:ea typeface="+mn-ea"/>
                <a:cs typeface="+mn-cs"/>
              </a:rPr>
              <a:t> så rekommenderar vi att det görs innan Fas 1 inleds. Den finns i Socialstyrelsens utbildningsportal eller via Socialstyrelsens webbplats om FaR.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trike="sngStrike" dirty="0"/>
          </a:p>
        </p:txBody>
      </p:sp>
      <p:sp>
        <p:nvSpPr>
          <p:cNvPr id="4" name="Platshållare för bildnummer 3">
            <a:extLst>
              <a:ext uri="{FF2B5EF4-FFF2-40B4-BE49-F238E27FC236}">
                <a16:creationId xmlns:a16="http://schemas.microsoft.com/office/drawing/2014/main" id="{379E1FFB-D059-27E1-6588-7848B9DFEBEB}"/>
              </a:ext>
            </a:extLst>
          </p:cNvPr>
          <p:cNvSpPr>
            <a:spLocks noGrp="1"/>
          </p:cNvSpPr>
          <p:nvPr>
            <p:ph type="sldNum" sz="quarter" idx="5"/>
          </p:nvPr>
        </p:nvSpPr>
        <p:spPr/>
        <p:txBody>
          <a:bodyPr/>
          <a:lstStyle/>
          <a:p>
            <a:fld id="{FE3EFEDF-2B66-4466-B7E8-17CA373BB2D6}" type="slidenum">
              <a:rPr lang="sv-SE" smtClean="0"/>
              <a:t>14</a:t>
            </a:fld>
            <a:endParaRPr lang="sv-SE"/>
          </a:p>
        </p:txBody>
      </p:sp>
    </p:spTree>
    <p:extLst>
      <p:ext uri="{BB962C8B-B14F-4D97-AF65-F5344CB8AC3E}">
        <p14:creationId xmlns:p14="http://schemas.microsoft.com/office/powerpoint/2010/main" val="185328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150" b="1" dirty="0"/>
              <a:t>Information</a:t>
            </a:r>
            <a:endParaRPr lang="sv-SE" sz="1150" dirty="0"/>
          </a:p>
          <a:p>
            <a:pPr algn="l"/>
            <a:r>
              <a:rPr lang="sv-SE" sz="1150" b="0" i="0" u="none" dirty="0"/>
              <a:t>På den här sidan har vi förslag på teman som inte ingår i metodstödet men som angränsar till FaR och till implementering. Beroende på exempelvis intressen, kompetenser och tidigare erfarenheter i er processgrupp eller i er verksamhet, så kan ni avgöra om ni ska fördjupa er i något tema eller inte. Fördjupningen kan ske där det passar i ert fortsatta arbete. </a:t>
            </a:r>
            <a:r>
              <a:rPr lang="sv-SE" sz="1150" b="0" i="1" u="none" dirty="0"/>
              <a:t>Se det som frivilligt, och fortsätt gärna med själva implementeringen parallellt.</a:t>
            </a:r>
          </a:p>
          <a:p>
            <a:pPr algn="l"/>
            <a:endParaRPr lang="sv-SE" sz="1150" b="1" i="1" u="none" dirty="0"/>
          </a:p>
          <a:p>
            <a:pPr algn="just"/>
            <a:r>
              <a:rPr lang="sv-SE" sz="1150" b="0" i="0" u="sng" dirty="0"/>
              <a:t>Grupprocesser</a:t>
            </a:r>
          </a:p>
          <a:p>
            <a:r>
              <a:rPr lang="sv-SE" sz="1150" dirty="0"/>
              <a:t>Ni som nu har börjat arbeta med implementeringen av FaR, har kanske bildat en arbetsgrupp som är skapad just för det här ändamålet. En grupp befinner sig alltid i en egen grupputveckling som sker parallellt med till exempel en implementering. När en grupp bildas sker den utvecklingen oftast genom olika faser. Först när gruppen gått igenom alla faser brukar gruppens medlemmar känna sig trygga och gruppen som en helhet blir så produktiv som möjligt. Om ni som är gruppmedlemmar är nya för varandra, läs gärna mer på temat grupputveckling.</a:t>
            </a:r>
          </a:p>
          <a:p>
            <a:endParaRPr lang="sv-SE" sz="1150" dirty="0"/>
          </a:p>
          <a:p>
            <a:r>
              <a:rPr lang="sv-SE" sz="1150" b="0" i="0" u="sng" dirty="0"/>
              <a:t>Beredskap för förändring</a:t>
            </a:r>
          </a:p>
          <a:p>
            <a:r>
              <a:rPr lang="sv-SE" sz="1150" dirty="0"/>
              <a:t>För att ni ska kunna planera implementeringen så bra som möjligt är det bra att känna till hur beredd just er verksamhet är för en förändring. Det finns olika sorters enkäter och bedömningsinstrument som kartlägger organisationens eller individens förutsättningar och attityder till förändring. Syftet med att få kännedom om verksamhetens beredskap för förändring är att identifiera styrkor och svagheter, samt att planera och prioritera insatser för en lyckad förändring.</a:t>
            </a:r>
          </a:p>
          <a:p>
            <a:endParaRPr lang="sv-SE" sz="1150" dirty="0"/>
          </a:p>
          <a:p>
            <a:r>
              <a:rPr lang="sv-SE" sz="1150" b="0" i="0" u="sng" dirty="0"/>
              <a:t>Förändringsarbete och förändringsledning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50" dirty="0"/>
              <a:t>Att implementera en ny metod medför förändring både i verksamheten och i vardagen både för personal och för slutmålgrupp. Om förändringsarbete eller förändringsledning är nytt för er så läs gärna på mer inom temat. </a:t>
            </a:r>
          </a:p>
          <a:p>
            <a:pPr marL="171450" indent="-171450">
              <a:buFont typeface="Arial" panose="020B0604020202020204" pitchFamily="34" charset="0"/>
              <a:buChar char="•"/>
            </a:pPr>
            <a:r>
              <a:rPr lang="sv-SE" sz="1150" u="none" dirty="0"/>
              <a:t>Förändringsarbete</a:t>
            </a:r>
            <a:r>
              <a:rPr lang="sv-SE" sz="1150" dirty="0"/>
              <a:t> är processen att gå från ett nuvarande tillstånd till ett nytt, önskat läge. </a:t>
            </a:r>
          </a:p>
          <a:p>
            <a:pPr marL="171450" indent="-171450">
              <a:buFont typeface="Arial" panose="020B0604020202020204" pitchFamily="34" charset="0"/>
              <a:buChar char="•"/>
            </a:pPr>
            <a:r>
              <a:rPr lang="sv-SE" sz="1150" u="none" dirty="0"/>
              <a:t>Förändringsledning</a:t>
            </a:r>
            <a:r>
              <a:rPr lang="sv-SE" sz="1150" dirty="0"/>
              <a:t> är de metoder, arbetssätt och det ledarskap som behövs för att framgångsrikt driva och förankra dessa förändringar inom en organisation. </a:t>
            </a:r>
          </a:p>
          <a:p>
            <a:r>
              <a:rPr lang="sv-SE" sz="1150" dirty="0"/>
              <a:t> </a:t>
            </a:r>
          </a:p>
          <a:p>
            <a:r>
              <a:rPr lang="sv-SE" sz="1150" b="0" i="0" u="sng" dirty="0"/>
              <a:t>Möta och bemöta motstånd</a:t>
            </a:r>
          </a:p>
          <a:p>
            <a:r>
              <a:rPr lang="sv-SE" sz="1150" dirty="0"/>
              <a:t>En förändring kan väcka olika känslor hos de som är berörda – en del blir förväntansfulla medan andra blir tveksamma. Att möta motstånd innebär att det kommer finnas personer eller förutsättningar som går emot eller vill stoppa upp förändringens riktning. Att bemöta motstånd handlar om att acceptera att det kommer finnas motstånd i en förändringsprocess och förstå vad motståndet består av – till exempel rädsla eller osäkerhet. Det handlar också om att hantera motståndet genom att lyssna, kommunicera öppet, identifiera grundorsaker som förlorad kontroll, och använda det som en kraft för att driva utveckling snarare än att se det som ett hinder. Motstånd kan vara utmanande och är ni ovana så läs gärna mer inom temat. </a:t>
            </a:r>
          </a:p>
          <a:p>
            <a:endParaRPr lang="sv-SE" sz="115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150" b="0" i="0" u="sng" dirty="0"/>
              <a:t>Riskanalys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50" dirty="0"/>
              <a:t>Vad kommer det innebära att ni implementerar FaR och gör en förändring i er verksamhet? Finns det något ni kan förutse utifrån tidigare erfarenhet som kan bli svårigheter i själva implementeringen? Innan en ny metod implementeras kan det vara bra att göra en riskanalys för själva implementeringen och dess påverkan på övrig verksamhet. </a:t>
            </a:r>
          </a:p>
          <a:p>
            <a:endParaRPr lang="sv-SE" sz="115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50" b="0" i="0" u="sng" dirty="0"/>
              <a:t>Samtal om levnadsvanor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50" b="0" i="0" dirty="0"/>
              <a:t>Samtal om levnadsvanor </a:t>
            </a:r>
            <a:r>
              <a:rPr lang="sv-SE" sz="1150" dirty="0"/>
              <a:t>kan kännas svårt och utmanande. Utforska var er verksamhet befinner sig: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dirty="0"/>
              <a:t>Behöver ni lära er mer om samtalsmetodik, exempelvis 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dirty="0"/>
              <a:t>Behöver ni lära er mer om levnadsvanor?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dirty="0"/>
              <a:t>Behöver ni lära er mer om att bedöma en persons levnadsvanor?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dirty="0"/>
              <a:t>Finns det utbildningar eller liknande inom er egen verksamhet?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5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50" dirty="0"/>
              <a:t>Mer information om levnadsvanearbete hittar ni här: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dirty="0"/>
              <a:t>I Socialstyrelsens utbildningsportal finns till exempel en webbutbildning om levnadsvanor: ”</a:t>
            </a:r>
            <a:r>
              <a:rPr lang="sv-SE" sz="1150" b="0" i="1" kern="1200" dirty="0">
                <a:solidFill>
                  <a:schemeClr val="tx1"/>
                </a:solidFill>
                <a:effectLst/>
                <a:latin typeface="+mn-lt"/>
                <a:ea typeface="+mn-ea"/>
                <a:cs typeface="+mn-cs"/>
              </a:rPr>
              <a:t>Webbstöd för levnadsvanearbete i vården”. </a:t>
            </a:r>
            <a:r>
              <a:rPr lang="sv-SE" sz="1150" b="1"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b="0" i="0" kern="1200" dirty="0">
                <a:solidFill>
                  <a:schemeClr val="tx1"/>
                </a:solidFill>
                <a:effectLst/>
                <a:latin typeface="+mn-lt"/>
                <a:ea typeface="+mn-ea"/>
                <a:cs typeface="+mn-cs"/>
              </a:rPr>
              <a:t>På Kunskapsguiden finns även samtalsstöd för levnadsvanor.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50" b="0" i="0" kern="1200" dirty="0">
                <a:solidFill>
                  <a:schemeClr val="tx1"/>
                </a:solidFill>
                <a:effectLst/>
                <a:latin typeface="+mn-lt"/>
                <a:ea typeface="+mn-ea"/>
                <a:cs typeface="+mn-cs"/>
              </a:rPr>
              <a:t>På 1177 finns ”</a:t>
            </a:r>
            <a:r>
              <a:rPr lang="sv-SE" sz="1150" b="0" i="1" kern="1200" dirty="0">
                <a:solidFill>
                  <a:schemeClr val="tx1"/>
                </a:solidFill>
                <a:effectLst/>
                <a:latin typeface="+mn-lt"/>
                <a:ea typeface="+mn-ea"/>
                <a:cs typeface="+mn-cs"/>
              </a:rPr>
              <a:t>Nationellt vårdprogram vid ohälsosamma levnadsvanor”.</a:t>
            </a:r>
            <a:r>
              <a:rPr lang="sv-SE" sz="1150" b="0" i="0" kern="1200" dirty="0">
                <a:solidFill>
                  <a:schemeClr val="tx1"/>
                </a:solidFill>
                <a:effectLst/>
                <a:latin typeface="+mn-lt"/>
                <a:ea typeface="+mn-ea"/>
                <a:cs typeface="+mn-cs"/>
              </a:rPr>
              <a:t> </a:t>
            </a:r>
          </a:p>
          <a:p>
            <a:endParaRPr lang="sv-SE" sz="1150" dirty="0"/>
          </a:p>
          <a:p>
            <a:r>
              <a:rPr lang="sv-SE" sz="1150" b="0" i="0" u="sng" dirty="0"/>
              <a:t>KVÅ-koder</a:t>
            </a:r>
          </a:p>
          <a:p>
            <a:r>
              <a:rPr lang="sv-SE" sz="1150" dirty="0"/>
              <a:t>På Socialstyrelsens webbplats kan ni läsa mer om vilka KVÅ-koder ni kan använda för samtal om fysisk aktivitet, förskrivning av FaR samt uppföljning av FaR. </a:t>
            </a:r>
          </a:p>
        </p:txBody>
      </p:sp>
      <p:sp>
        <p:nvSpPr>
          <p:cNvPr id="4" name="Platshållare för bildnummer 3"/>
          <p:cNvSpPr>
            <a:spLocks noGrp="1"/>
          </p:cNvSpPr>
          <p:nvPr>
            <p:ph type="sldNum" sz="quarter" idx="5"/>
          </p:nvPr>
        </p:nvSpPr>
        <p:spPr/>
        <p:txBody>
          <a:bodyPr/>
          <a:lstStyle/>
          <a:p>
            <a:fld id="{FE3EFEDF-2B66-4466-B7E8-17CA373BB2D6}" type="slidenum">
              <a:rPr lang="sv-SE" smtClean="0"/>
              <a:t>15</a:t>
            </a:fld>
            <a:endParaRPr lang="sv-SE"/>
          </a:p>
        </p:txBody>
      </p:sp>
    </p:spTree>
    <p:extLst>
      <p:ext uri="{BB962C8B-B14F-4D97-AF65-F5344CB8AC3E}">
        <p14:creationId xmlns:p14="http://schemas.microsoft.com/office/powerpoint/2010/main" val="288370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313DD-1066-8679-CE83-0286611EE9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23305E-E695-6E9D-64B5-045C7D01DA48}"/>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97A171A0-3E08-8675-9C05-68E4E4B07AED}"/>
              </a:ext>
            </a:extLst>
          </p:cNvPr>
          <p:cNvSpPr>
            <a:spLocks noGrp="1"/>
          </p:cNvSpPr>
          <p:nvPr>
            <p:ph type="body" idx="1"/>
          </p:nvPr>
        </p:nvSpPr>
        <p:spPr/>
        <p:txBody>
          <a:bodyPr/>
          <a:lstStyle/>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Grattis! Ni är nu klara med det inledande arbetet.</a:t>
            </a:r>
          </a:p>
          <a:p>
            <a:endParaRPr lang="sv-SE" b="1" dirty="0"/>
          </a:p>
          <a:p>
            <a:r>
              <a:rPr lang="sv-SE" b="0" dirty="0"/>
              <a:t>Kom ihåg att markera var på färdplanen ni befinner er, och att fira era framgångar!</a:t>
            </a:r>
          </a:p>
        </p:txBody>
      </p:sp>
      <p:sp>
        <p:nvSpPr>
          <p:cNvPr id="4" name="Platshållare för bildnummer 3">
            <a:extLst>
              <a:ext uri="{FF2B5EF4-FFF2-40B4-BE49-F238E27FC236}">
                <a16:creationId xmlns:a16="http://schemas.microsoft.com/office/drawing/2014/main" id="{E8B5FAE1-320E-8F83-824E-FCA06BF65C2F}"/>
              </a:ext>
            </a:extLst>
          </p:cNvPr>
          <p:cNvSpPr>
            <a:spLocks noGrp="1"/>
          </p:cNvSpPr>
          <p:nvPr>
            <p:ph type="sldNum" sz="quarter" idx="5"/>
          </p:nvPr>
        </p:nvSpPr>
        <p:spPr/>
        <p:txBody>
          <a:bodyPr/>
          <a:lstStyle/>
          <a:p>
            <a:fld id="{FE3EFEDF-2B66-4466-B7E8-17CA373BB2D6}" type="slidenum">
              <a:rPr lang="sv-SE" smtClean="0"/>
              <a:t>16</a:t>
            </a:fld>
            <a:endParaRPr lang="sv-SE"/>
          </a:p>
        </p:txBody>
      </p:sp>
    </p:spTree>
    <p:extLst>
      <p:ext uri="{BB962C8B-B14F-4D97-AF65-F5344CB8AC3E}">
        <p14:creationId xmlns:p14="http://schemas.microsoft.com/office/powerpoint/2010/main" val="43208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dirty="0"/>
              <a:t>Den första fasen ”Initial bedömning” består av åtta steg.</a:t>
            </a:r>
          </a:p>
          <a:p>
            <a:pPr rtl="0" eaLnBrk="1" fontAlgn="t" latinLnBrk="0" hangingPunct="1"/>
            <a:r>
              <a:rPr lang="sv-SE" sz="1200" b="1" i="0" u="none" strike="noStrike" kern="1200" dirty="0">
                <a:solidFill>
                  <a:schemeClr val="tx1"/>
                </a:solidFill>
                <a:effectLst/>
                <a:latin typeface="+mn-lt"/>
                <a:ea typeface="+mn-ea"/>
                <a:cs typeface="+mn-cs"/>
              </a:rPr>
              <a:t>Steg 1 – </a:t>
            </a:r>
            <a:r>
              <a:rPr lang="sv-SE" sz="1200" b="0" i="0" u="none" strike="noStrike" kern="1200" dirty="0">
                <a:solidFill>
                  <a:schemeClr val="tx1"/>
                </a:solidFill>
                <a:effectLst/>
                <a:latin typeface="+mn-lt"/>
                <a:ea typeface="+mn-ea"/>
                <a:cs typeface="+mn-cs"/>
              </a:rPr>
              <a:t>Vem berörs av eller involveras i vårt arbete med FaR?</a:t>
            </a:r>
          </a:p>
          <a:p>
            <a:pPr rtl="0" eaLnBrk="1" fontAlgn="t" latinLnBrk="0" hangingPunct="1"/>
            <a:r>
              <a:rPr lang="sv-SE" sz="1200" b="1" i="0" u="none" strike="noStrike" kern="1200" dirty="0">
                <a:solidFill>
                  <a:schemeClr val="tx1"/>
                </a:solidFill>
                <a:effectLst/>
                <a:latin typeface="+mn-lt"/>
                <a:ea typeface="+mn-ea"/>
                <a:cs typeface="+mn-cs"/>
              </a:rPr>
              <a:t>Steg 2 – </a:t>
            </a:r>
            <a:r>
              <a:rPr lang="sv-SE" sz="1200" b="0" i="0" u="none" strike="noStrike" kern="1200" dirty="0">
                <a:solidFill>
                  <a:schemeClr val="tx1"/>
                </a:solidFill>
                <a:effectLst/>
                <a:latin typeface="+mn-lt"/>
                <a:ea typeface="+mn-ea"/>
                <a:cs typeface="+mn-cs"/>
              </a:rPr>
              <a:t>Går FaR i linje med vårt uppdrag, våra värderingar och vår vision? </a:t>
            </a:r>
          </a:p>
          <a:p>
            <a:pPr rtl="0" eaLnBrk="1" fontAlgn="t" latinLnBrk="0" hangingPunct="1"/>
            <a:r>
              <a:rPr lang="sv-SE" sz="1200" b="1" i="0" u="none" strike="noStrike" kern="1200" dirty="0">
                <a:solidFill>
                  <a:schemeClr val="tx1"/>
                </a:solidFill>
                <a:effectLst/>
                <a:latin typeface="+mn-lt"/>
                <a:ea typeface="+mn-ea"/>
                <a:cs typeface="+mn-cs"/>
              </a:rPr>
              <a:t>Steg 3 – </a:t>
            </a:r>
            <a:r>
              <a:rPr lang="sv-SE" sz="1200" b="0" i="0" u="none" strike="noStrike" kern="1200" dirty="0">
                <a:solidFill>
                  <a:schemeClr val="tx1"/>
                </a:solidFill>
                <a:effectLst/>
                <a:latin typeface="+mn-lt"/>
                <a:ea typeface="+mn-ea"/>
                <a:cs typeface="+mn-cs"/>
              </a:rPr>
              <a:t>Är vår verksamhet redo för FaR och för förändring?</a:t>
            </a:r>
          </a:p>
          <a:p>
            <a:pPr rtl="0" eaLnBrk="1" fontAlgn="t" latinLnBrk="0" hangingPunct="1"/>
            <a:r>
              <a:rPr lang="sv-SE" sz="1200" b="1" i="0" u="none" strike="noStrike" kern="1200" dirty="0">
                <a:solidFill>
                  <a:schemeClr val="tx1"/>
                </a:solidFill>
                <a:effectLst/>
                <a:latin typeface="+mn-lt"/>
                <a:ea typeface="+mn-ea"/>
                <a:cs typeface="+mn-cs"/>
              </a:rPr>
              <a:t>Steg 4 – </a:t>
            </a:r>
            <a:r>
              <a:rPr lang="sv-SE" sz="1200" b="0" i="0" u="none" strike="noStrike" kern="1200" dirty="0">
                <a:solidFill>
                  <a:schemeClr val="tx1"/>
                </a:solidFill>
                <a:effectLst/>
                <a:latin typeface="+mn-lt"/>
                <a:ea typeface="+mn-ea"/>
                <a:cs typeface="+mn-cs"/>
              </a:rPr>
              <a:t>Vilka kompletteringar av FaR behöver vi göra för att passa vår målgrupp? </a:t>
            </a:r>
          </a:p>
          <a:p>
            <a:pPr rtl="0" eaLnBrk="1" fontAlgn="t" latinLnBrk="0" hangingPunct="1"/>
            <a:r>
              <a:rPr lang="sv-SE" sz="1200" b="1" i="0" u="none" strike="noStrike" kern="1200" dirty="0">
                <a:solidFill>
                  <a:schemeClr val="tx1"/>
                </a:solidFill>
                <a:effectLst/>
                <a:latin typeface="+mn-lt"/>
                <a:ea typeface="+mn-ea"/>
                <a:cs typeface="+mn-cs"/>
              </a:rPr>
              <a:t>Steg 5 – </a:t>
            </a:r>
            <a:r>
              <a:rPr lang="sv-SE" sz="1200" b="0" i="0" u="none" strike="noStrike" kern="1200" dirty="0">
                <a:solidFill>
                  <a:schemeClr val="tx1"/>
                </a:solidFill>
                <a:effectLst/>
                <a:latin typeface="+mn-lt"/>
                <a:ea typeface="+mn-ea"/>
                <a:cs typeface="+mn-cs"/>
              </a:rPr>
              <a:t>Vilka anpassningar behövs i vår verksamhet för att FaR ska passa in?</a:t>
            </a:r>
          </a:p>
          <a:p>
            <a:pPr rtl="0" eaLnBrk="1" fontAlgn="t" latinLnBrk="0" hangingPunct="1"/>
            <a:r>
              <a:rPr lang="sv-SE" sz="1200" b="1" i="0" u="none" strike="noStrike" kern="1200" dirty="0">
                <a:solidFill>
                  <a:schemeClr val="tx1"/>
                </a:solidFill>
                <a:effectLst/>
                <a:latin typeface="+mn-lt"/>
                <a:ea typeface="+mn-ea"/>
                <a:cs typeface="+mn-cs"/>
              </a:rPr>
              <a:t>Steg 6 – </a:t>
            </a:r>
            <a:r>
              <a:rPr lang="sv-SE" sz="1200" b="0" i="0" u="none" strike="noStrike" kern="1200" dirty="0">
                <a:solidFill>
                  <a:schemeClr val="tx1"/>
                </a:solidFill>
                <a:effectLst/>
                <a:latin typeface="+mn-lt"/>
                <a:ea typeface="+mn-ea"/>
                <a:cs typeface="+mn-cs"/>
              </a:rPr>
              <a:t>Vilket stöd har FaR i verksamheten och finns det resurser? </a:t>
            </a:r>
          </a:p>
          <a:p>
            <a:pPr rtl="0" eaLnBrk="1" fontAlgn="t" latinLnBrk="0" hangingPunct="1"/>
            <a:r>
              <a:rPr lang="sv-SE" sz="1200" b="1" i="0" u="none" strike="noStrike" kern="1200" dirty="0">
                <a:solidFill>
                  <a:schemeClr val="tx1"/>
                </a:solidFill>
                <a:effectLst/>
                <a:latin typeface="+mn-lt"/>
                <a:ea typeface="+mn-ea"/>
                <a:cs typeface="+mn-cs"/>
              </a:rPr>
              <a:t>Steg 7 – </a:t>
            </a:r>
            <a:r>
              <a:rPr lang="sv-SE" sz="1200" b="0" i="0" u="none" strike="noStrike" kern="1200" dirty="0">
                <a:solidFill>
                  <a:schemeClr val="tx1"/>
                </a:solidFill>
                <a:effectLst/>
                <a:latin typeface="+mn-lt"/>
                <a:ea typeface="+mn-ea"/>
                <a:cs typeface="+mn-cs"/>
              </a:rPr>
              <a:t>Vilka kommer att implementera FaR i vår verksamhet? </a:t>
            </a:r>
          </a:p>
          <a:p>
            <a:pPr rtl="0" eaLnBrk="1" fontAlgn="t" latinLnBrk="0" hangingPunct="1"/>
            <a:r>
              <a:rPr lang="sv-SE" sz="1200" b="1" i="0" u="none" strike="noStrike" kern="1200" dirty="0">
                <a:solidFill>
                  <a:schemeClr val="tx1"/>
                </a:solidFill>
                <a:effectLst/>
                <a:latin typeface="+mn-lt"/>
                <a:ea typeface="+mn-ea"/>
                <a:cs typeface="+mn-cs"/>
              </a:rPr>
              <a:t>Steg 8 – </a:t>
            </a:r>
            <a:r>
              <a:rPr lang="sv-SE" sz="1200" b="0" i="0" u="none" strike="noStrike" kern="1200" dirty="0">
                <a:solidFill>
                  <a:schemeClr val="tx1"/>
                </a:solidFill>
                <a:effectLst/>
                <a:latin typeface="+mn-lt"/>
                <a:ea typeface="+mn-ea"/>
                <a:cs typeface="+mn-cs"/>
              </a:rPr>
              <a:t>Vilken utbildning och stöd kan vi erbjuda berörd personal?</a:t>
            </a:r>
          </a:p>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17</a:t>
            </a:fld>
            <a:endParaRPr lang="sv-SE"/>
          </a:p>
        </p:txBody>
      </p:sp>
    </p:spTree>
    <p:extLst>
      <p:ext uri="{BB962C8B-B14F-4D97-AF65-F5344CB8AC3E}">
        <p14:creationId xmlns:p14="http://schemas.microsoft.com/office/powerpoint/2010/main" val="193035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49E71-8D83-F192-720F-D67BC0EE41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82979AF-C676-B267-2305-BF048663FCD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D0868A2-EA11-3293-7439-1E34EFAF38BA}"/>
              </a:ext>
            </a:extLst>
          </p:cNvPr>
          <p:cNvSpPr>
            <a:spLocks noGrp="1"/>
          </p:cNvSpPr>
          <p:nvPr>
            <p:ph type="body" idx="1"/>
          </p:nvPr>
        </p:nvSpPr>
        <p:spPr/>
        <p:txBody>
          <a:bodyPr/>
          <a:lstStyle/>
          <a:p>
            <a:r>
              <a:rPr lang="sv-SE" sz="1050"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I den här fasen kommer ni att använda den här användarguiden, </a:t>
            </a:r>
            <a:r>
              <a:rPr lang="sv-SE" sz="1050" b="0" dirty="0"/>
              <a:t>färdplanen</a:t>
            </a:r>
            <a:r>
              <a:rPr lang="sv-SE" sz="1050" dirty="0"/>
              <a:t>, dialogduken och arbetsdokumentet. </a:t>
            </a:r>
            <a:r>
              <a:rPr lang="sv-SE" sz="1050" strike="noStrike" baseline="0" dirty="0"/>
              <a:t>Det finns också en PowerPoint-presentation </a:t>
            </a:r>
            <a:r>
              <a:rPr lang="sv-SE" sz="1050" i="0" dirty="0"/>
              <a:t>som</a:t>
            </a:r>
            <a:r>
              <a:rPr lang="sv-SE" sz="1050" i="1" dirty="0"/>
              <a:t> </a:t>
            </a:r>
            <a:r>
              <a:rPr lang="sv-SE" sz="1050" i="0" dirty="0"/>
              <a:t>kan användas vid avstämningar med </a:t>
            </a:r>
            <a:r>
              <a:rPr lang="sv-SE" sz="1050" dirty="0"/>
              <a:t>lednings- och styrningsfunktioner</a:t>
            </a:r>
            <a:r>
              <a:rPr lang="sv-SE" sz="1050" i="0" dirty="0"/>
              <a:t>. </a:t>
            </a:r>
            <a:r>
              <a:rPr lang="sv-SE" sz="1050" i="1" dirty="0"/>
              <a:t> </a:t>
            </a:r>
            <a:endParaRPr lang="sv-SE" sz="1050" i="1" kern="1200" dirty="0">
              <a:solidFill>
                <a:schemeClr val="tx1"/>
              </a:solidFill>
              <a:effectLst/>
              <a:latin typeface="+mn-lt"/>
              <a:ea typeface="+mn-ea"/>
              <a:cs typeface="+mn-cs"/>
            </a:endParaRPr>
          </a:p>
          <a:p>
            <a:endParaRPr lang="sv-SE" sz="1050" strike="noStrike" baseline="0" dirty="0"/>
          </a:p>
          <a:p>
            <a:r>
              <a:rPr lang="sv-SE" sz="1050" u="sng" strike="noStrike" baseline="0" dirty="0"/>
              <a:t>Användarguide</a:t>
            </a:r>
            <a:r>
              <a:rPr lang="sv-SE" sz="1050" u="none" strike="noStrike" baseline="0" dirty="0"/>
              <a:t> och </a:t>
            </a:r>
            <a:r>
              <a:rPr lang="sv-SE" sz="1050" u="sng" strike="noStrike" baseline="0" dirty="0"/>
              <a:t>färdplan</a:t>
            </a:r>
            <a:r>
              <a:rPr lang="sv-SE" sz="1050" u="none" strike="noStrike" baseline="0" dirty="0"/>
              <a:t> finns beskrivet tidigare i användarguiden. </a:t>
            </a:r>
          </a:p>
          <a:p>
            <a:endParaRPr lang="sv-SE" sz="1050" u="none" strike="noStrike" baseline="0" dirty="0"/>
          </a:p>
          <a:p>
            <a:r>
              <a:rPr lang="sv-SE" sz="1050" u="sng" strike="noStrike" baseline="0" dirty="0"/>
              <a:t>Dialogduk</a:t>
            </a:r>
            <a:endParaRPr lang="sv-SE" sz="1050" b="0" u="sng" strike="noStrike" baseline="0" dirty="0">
              <a:solidFill>
                <a:schemeClr val="tx1"/>
              </a:solidFill>
            </a:endParaRPr>
          </a:p>
          <a:p>
            <a:r>
              <a:rPr lang="sv-SE" sz="1050" b="0" strike="noStrike" baseline="0" dirty="0">
                <a:solidFill>
                  <a:schemeClr val="tx1"/>
                </a:solidFill>
              </a:rPr>
              <a:t>Dialogduken använder ni</a:t>
            </a:r>
            <a:r>
              <a:rPr lang="sv-SE" sz="1050" b="0" strike="noStrike" baseline="0" dirty="0">
                <a:solidFill>
                  <a:schemeClr val="tx1"/>
                </a:solidFill>
                <a:highlight>
                  <a:srgbClr val="FFFF00"/>
                </a:highlight>
              </a:rPr>
              <a:t> </a:t>
            </a:r>
            <a:r>
              <a:rPr lang="sv-SE" sz="1050" b="0" strike="noStrike" baseline="0" dirty="0">
                <a:solidFill>
                  <a:schemeClr val="tx1"/>
                </a:solidFill>
              </a:rPr>
              <a:t>endast</a:t>
            </a:r>
            <a:r>
              <a:rPr lang="sv-SE" sz="1050" b="0" strike="noStrike" baseline="0" dirty="0">
                <a:solidFill>
                  <a:schemeClr val="tx1"/>
                </a:solidFill>
                <a:highlight>
                  <a:srgbClr val="FFFF00"/>
                </a:highlight>
              </a:rPr>
              <a:t> </a:t>
            </a:r>
            <a:r>
              <a:rPr lang="sv-SE" sz="1050" b="0" strike="noStrike" baseline="0" dirty="0">
                <a:solidFill>
                  <a:schemeClr val="tx1"/>
                </a:solidFill>
              </a:rPr>
              <a:t>under </a:t>
            </a:r>
            <a:r>
              <a:rPr lang="sv-SE" sz="1050" b="0" strike="noStrike" baseline="0" dirty="0"/>
              <a:t>Fas 1. </a:t>
            </a:r>
            <a:r>
              <a:rPr lang="sv-SE" sz="1050" strike="noStrike" baseline="0" dirty="0"/>
              <a:t>Fas 1 innehåller åtta steg. </a:t>
            </a:r>
            <a:r>
              <a:rPr lang="sv-SE" sz="1050" dirty="0"/>
              <a:t>Ett förslag är att ni planerar en gemensam workshop, där ni arbetar med stegen i Fas 1. I workshopen kan ni använda dialogduken som workshopmaterial. Dialogduken finns både i A1-format för tryck och som fyra A3:or att skriva ut och sammanfoga. Om ni saknar utskriftsmöjligheter går det också bra att rita för hand på ett större papper. </a:t>
            </a:r>
          </a:p>
          <a:p>
            <a:endParaRPr lang="sv-SE" sz="1050" dirty="0"/>
          </a:p>
          <a:p>
            <a:r>
              <a:rPr lang="sv-SE" sz="1050" u="sng" dirty="0"/>
              <a:t>Arbetsdokument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u="none" dirty="0"/>
              <a:t>Efter varje steg dokumenterar ni i arbetsdokumentet det ni kommit fram till i era diskussioner. Efter att ni dokumenterat varje steg återgår ni till denna användarguide och till dialogduken.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5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i="0" u="sng" kern="1200" dirty="0">
                <a:solidFill>
                  <a:schemeClr val="tx1"/>
                </a:solidFill>
                <a:effectLst/>
                <a:latin typeface="+mn-lt"/>
                <a:ea typeface="+mn-ea"/>
                <a:cs typeface="+mn-cs"/>
              </a:rPr>
              <a:t>Implementering av Fysisk aktivitet på recept (FaR) – presentation för lednings- och styrningsfunktioner</a:t>
            </a:r>
            <a:endParaRPr lang="sv-SE" sz="1050" i="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strike="noStrike" baseline="0" dirty="0"/>
              <a:t>Presentationen </a:t>
            </a:r>
            <a:r>
              <a:rPr lang="sv-SE" sz="1050" i="0" dirty="0"/>
              <a:t>kan användas vid avstämningar med ledningsfunktioner. Lägg till och anpassa innehållet utifrån er verksamhet.</a:t>
            </a:r>
            <a:endParaRPr lang="sv-SE" sz="1050" i="0" kern="120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511EE87F-3AB3-1234-81A4-FFC69BF33875}"/>
              </a:ext>
            </a:extLst>
          </p:cNvPr>
          <p:cNvSpPr>
            <a:spLocks noGrp="1"/>
          </p:cNvSpPr>
          <p:nvPr>
            <p:ph type="sldNum" sz="quarter" idx="5"/>
          </p:nvPr>
        </p:nvSpPr>
        <p:spPr/>
        <p:txBody>
          <a:bodyPr/>
          <a:lstStyle/>
          <a:p>
            <a:fld id="{FE3EFEDF-2B66-4466-B7E8-17CA373BB2D6}" type="slidenum">
              <a:rPr lang="sv-SE" smtClean="0"/>
              <a:t>18</a:t>
            </a:fld>
            <a:endParaRPr lang="sv-SE"/>
          </a:p>
        </p:txBody>
      </p:sp>
    </p:spTree>
    <p:extLst>
      <p:ext uri="{BB962C8B-B14F-4D97-AF65-F5344CB8AC3E}">
        <p14:creationId xmlns:p14="http://schemas.microsoft.com/office/powerpoint/2010/main" val="34185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Inled Fas 1 med att föra över anteckningarna från det inledande arbetet till arbetsdokumentet under respektive rubrik som motsvarar A-D.</a:t>
            </a:r>
          </a:p>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19</a:t>
            </a:fld>
            <a:endParaRPr lang="sv-SE"/>
          </a:p>
        </p:txBody>
      </p:sp>
    </p:spTree>
    <p:extLst>
      <p:ext uri="{BB962C8B-B14F-4D97-AF65-F5344CB8AC3E}">
        <p14:creationId xmlns:p14="http://schemas.microsoft.com/office/powerpoint/2010/main" val="385691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6B86-4C72-267A-EE0E-2511AF1462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5D8724-FF5A-FBFA-54E0-347C9365D8F6}"/>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9E1E321-80BD-27FB-37E9-C71E1BAC57A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4CE22E9-008C-FFB8-6ACD-9DEA65DCE5EB}"/>
              </a:ext>
            </a:extLst>
          </p:cNvPr>
          <p:cNvSpPr>
            <a:spLocks noGrp="1"/>
          </p:cNvSpPr>
          <p:nvPr>
            <p:ph type="sldNum" sz="quarter" idx="5"/>
          </p:nvPr>
        </p:nvSpPr>
        <p:spPr/>
        <p:txBody>
          <a:bodyPr/>
          <a:lstStyle/>
          <a:p>
            <a:fld id="{FE3EFEDF-2B66-4466-B7E8-17CA373BB2D6}" type="slidenum">
              <a:rPr lang="sv-SE" smtClean="0"/>
              <a:t>2</a:t>
            </a:fld>
            <a:endParaRPr lang="sv-SE"/>
          </a:p>
        </p:txBody>
      </p:sp>
    </p:spTree>
    <p:extLst>
      <p:ext uri="{BB962C8B-B14F-4D97-AF65-F5344CB8AC3E}">
        <p14:creationId xmlns:p14="http://schemas.microsoft.com/office/powerpoint/2010/main" val="4146698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20</a:t>
            </a:fld>
            <a:endParaRPr lang="sv-SE"/>
          </a:p>
        </p:txBody>
      </p:sp>
    </p:spTree>
    <p:extLst>
      <p:ext uri="{BB962C8B-B14F-4D97-AF65-F5344CB8AC3E}">
        <p14:creationId xmlns:p14="http://schemas.microsoft.com/office/powerpoint/2010/main" val="3437216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None/>
            </a:pPr>
            <a:r>
              <a:rPr lang="sv-SE" sz="1200" b="1" i="0" u="none" strike="noStrike" kern="1200" baseline="0" dirty="0">
                <a:solidFill>
                  <a:schemeClr val="tx1"/>
                </a:solidFill>
                <a:latin typeface="+mn-lt"/>
                <a:ea typeface="+mn-ea"/>
                <a:cs typeface="+mn-cs"/>
              </a:rPr>
              <a:t>Instruktion</a:t>
            </a:r>
          </a:p>
          <a:p>
            <a:r>
              <a:rPr lang="sv-SE" sz="1200" kern="1200" dirty="0">
                <a:solidFill>
                  <a:schemeClr val="tx1"/>
                </a:solidFill>
                <a:effectLst/>
                <a:latin typeface="+mn-lt"/>
                <a:ea typeface="+mn-ea"/>
                <a:cs typeface="+mn-cs"/>
              </a:rPr>
              <a:t>I steg 1 gör ni en grundlig bedömning av vem eller vilka som skulle vinna på att FaR införs (det vill säga att er målgrupp till exempel ökar sin fysiska aktivitet och minskar sitt stillasittande) och vilka som på ett eller annat sätt kommer att vara inblandade i användningen av FaR (det vill säga vilka ska ordinera FaR och vilka ska vara ett stöd för genomförandet av aktiviteten?). Tänk gärna vidare - finns det fler personer än de första ni kommer att tänka på?</a:t>
            </a:r>
          </a:p>
          <a:p>
            <a:endParaRPr lang="sv-SE" sz="1200" kern="1200" dirty="0">
              <a:solidFill>
                <a:schemeClr val="tx1"/>
              </a:solidFill>
              <a:effectLst/>
              <a:latin typeface="+mn-lt"/>
              <a:ea typeface="+mn-ea"/>
              <a:cs typeface="+mn-cs"/>
            </a:endParaRPr>
          </a:p>
          <a:p>
            <a:pPr marL="228600" lvl="0" indent="-228600">
              <a:buFont typeface="+mj-lt"/>
              <a:buAutoNum type="alphaLcParenR"/>
            </a:pPr>
            <a:r>
              <a:rPr lang="sv-SE" sz="1200" b="1" kern="1200" dirty="0">
                <a:solidFill>
                  <a:schemeClr val="tx1"/>
                </a:solidFill>
                <a:effectLst/>
                <a:latin typeface="+mn-lt"/>
                <a:ea typeface="+mn-ea"/>
                <a:cs typeface="+mn-cs"/>
              </a:rPr>
              <a:t>Vilka vinner på att FaR införs?</a:t>
            </a:r>
            <a:endParaRPr lang="sv-SE" sz="1200" kern="1200" dirty="0">
              <a:solidFill>
                <a:schemeClr val="tx1"/>
              </a:solidFill>
              <a:effectLst/>
              <a:latin typeface="+mn-lt"/>
              <a:ea typeface="+mn-ea"/>
              <a:cs typeface="+mn-cs"/>
            </a:endParaRPr>
          </a:p>
          <a:p>
            <a:pPr marL="0" indent="0">
              <a:buFont typeface="+mj-lt"/>
              <a:buNone/>
            </a:pPr>
            <a:r>
              <a:rPr lang="sv-SE" sz="1200" kern="1200" dirty="0">
                <a:solidFill>
                  <a:schemeClr val="tx1"/>
                </a:solidFill>
                <a:effectLst/>
                <a:latin typeface="+mn-lt"/>
                <a:ea typeface="+mn-ea"/>
                <a:cs typeface="+mn-cs"/>
              </a:rPr>
              <a:t>Fyll i under </a:t>
            </a:r>
            <a:r>
              <a:rPr lang="sv-SE" sz="1200" u="sng" kern="1200" dirty="0">
                <a:solidFill>
                  <a:schemeClr val="tx1"/>
                </a:solidFill>
                <a:effectLst/>
                <a:latin typeface="+mn-lt"/>
                <a:ea typeface="+mn-ea"/>
                <a:cs typeface="+mn-cs"/>
              </a:rPr>
              <a:t>Vilka vinner?</a:t>
            </a:r>
            <a:r>
              <a:rPr lang="sv-SE" sz="1200" kern="1200" dirty="0">
                <a:solidFill>
                  <a:schemeClr val="tx1"/>
                </a:solidFill>
                <a:effectLst/>
                <a:latin typeface="+mn-lt"/>
                <a:ea typeface="+mn-ea"/>
                <a:cs typeface="+mn-cs"/>
              </a:rPr>
              <a:t> på dialogduken vilka som skulle kunna vinna på att FaR införs. </a:t>
            </a:r>
          </a:p>
          <a:p>
            <a:pPr marL="228600" lvl="0" indent="-228600">
              <a:buFont typeface="+mj-lt"/>
              <a:buAutoNum type="alphaLcParenR" startAt="2"/>
            </a:pPr>
            <a:r>
              <a:rPr lang="sv-SE" sz="1200" b="1" kern="1200" dirty="0">
                <a:solidFill>
                  <a:schemeClr val="tx1"/>
                </a:solidFill>
                <a:effectLst/>
                <a:latin typeface="+mn-lt"/>
                <a:ea typeface="+mn-ea"/>
                <a:cs typeface="+mn-cs"/>
              </a:rPr>
              <a:t>Vilka utför olika delar?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Fyll i under </a:t>
            </a:r>
            <a:r>
              <a:rPr lang="sv-SE" sz="1200" u="sng" kern="1200" dirty="0">
                <a:solidFill>
                  <a:schemeClr val="tx1"/>
                </a:solidFill>
                <a:effectLst/>
                <a:latin typeface="+mn-lt"/>
                <a:ea typeface="+mn-ea"/>
                <a:cs typeface="+mn-cs"/>
              </a:rPr>
              <a:t>Vilka utför?</a:t>
            </a:r>
            <a:r>
              <a:rPr lang="sv-SE" sz="1200" kern="1200" dirty="0">
                <a:solidFill>
                  <a:schemeClr val="tx1"/>
                </a:solidFill>
                <a:effectLst/>
                <a:latin typeface="+mn-lt"/>
                <a:ea typeface="+mn-ea"/>
                <a:cs typeface="+mn-cs"/>
              </a:rPr>
              <a:t> på dialogduken vilka som skulle kunna vara utförare. Till utförare räknas bland annat de som ordinerar FaR, men också de som finns nära individen och kan vara ett stöd gällande den fysiska aktiviteten. Ytterligare exempel på utförare är chefer eller andra personer i ledningsposition inom verksamheten som möjliggör att FaR används i verksamheten.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ni är klara sammanfattar ni i </a:t>
            </a:r>
            <a:r>
              <a:rPr lang="sv-SE" sz="1200" u="none" kern="1200" dirty="0">
                <a:solidFill>
                  <a:schemeClr val="tx1"/>
                </a:solidFill>
                <a:effectLst/>
                <a:latin typeface="+mn-lt"/>
                <a:ea typeface="+mn-ea"/>
                <a:cs typeface="+mn-cs"/>
              </a:rPr>
              <a:t>Arbetsdokumentet</a:t>
            </a:r>
            <a:r>
              <a:rPr lang="sv-SE" sz="1200" kern="1200" dirty="0">
                <a:solidFill>
                  <a:schemeClr val="tx1"/>
                </a:solidFill>
                <a:effectLst/>
                <a:latin typeface="+mn-lt"/>
                <a:ea typeface="+mn-ea"/>
                <a:cs typeface="+mn-cs"/>
              </a:rPr>
              <a:t> under rubriken </a:t>
            </a:r>
            <a:r>
              <a:rPr lang="sv-SE" i="0" u="sng" dirty="0"/>
              <a:t>Vem berörs eller involveras i vårt arbete med FaR?</a:t>
            </a:r>
            <a:endParaRPr lang="sv-SE" sz="1200" i="0" u="sng"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FE3EFEDF-2B66-4466-B7E8-17CA373BB2D6}" type="slidenum">
              <a:rPr lang="sv-SE" smtClean="0"/>
              <a:t>21</a:t>
            </a:fld>
            <a:endParaRPr lang="sv-SE"/>
          </a:p>
        </p:txBody>
      </p:sp>
    </p:spTree>
    <p:extLst>
      <p:ext uri="{BB962C8B-B14F-4D97-AF65-F5344CB8AC3E}">
        <p14:creationId xmlns:p14="http://schemas.microsoft.com/office/powerpoint/2010/main" val="125151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E3EFEDF-2B66-4466-B7E8-17CA373BB2D6}" type="slidenum">
              <a:rPr lang="sv-SE" smtClean="0"/>
              <a:t>22</a:t>
            </a:fld>
            <a:endParaRPr lang="sv-SE"/>
          </a:p>
        </p:txBody>
      </p:sp>
    </p:spTree>
    <p:extLst>
      <p:ext uri="{BB962C8B-B14F-4D97-AF65-F5344CB8AC3E}">
        <p14:creationId xmlns:p14="http://schemas.microsoft.com/office/powerpoint/2010/main" val="299313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I steg 2 gör ni en analys kring om metoden FaR passar för er organisation. Diskutera följande frågor och fyll sedan i kryssrutorna på dialogduken. </a:t>
            </a:r>
            <a:r>
              <a:rPr lang="sv-SE" dirty="0"/>
              <a:t>Om ni kommer fram till svaret ”Nej”, ”Delvis” eller ”Oklart” på någon av frågorna a-b, motivera varför. Inhämta sedan de svar ni behöver och bestäm om eller hur ni går vidare. Om ni vill anteckna under diskussionen finns en ruta för det på dialogduken.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När ni är klara sammanfattar ni i Arbetsdokumentet under Steg 2. </a:t>
            </a:r>
          </a:p>
          <a:p>
            <a:endParaRPr lang="sv-SE" sz="1200" b="0" i="0" u="none" strike="noStrike" kern="1200" baseline="0" dirty="0">
              <a:solidFill>
                <a:schemeClr val="tx1"/>
              </a:solidFill>
              <a:latin typeface="+mn-lt"/>
              <a:ea typeface="+mn-ea"/>
              <a:cs typeface="+mn-cs"/>
            </a:endParaRPr>
          </a:p>
          <a:p>
            <a:pPr marL="228600" indent="-228600">
              <a:buFont typeface="+mj-lt"/>
              <a:buAutoNum type="alphaLcParenR"/>
            </a:pPr>
            <a:r>
              <a:rPr lang="sv-SE" b="1" dirty="0"/>
              <a:t>Passar FaR vårt uppdrag? </a:t>
            </a:r>
          </a:p>
          <a:p>
            <a:pPr marL="0" indent="0">
              <a:buFont typeface="+mj-lt"/>
              <a:buNone/>
            </a:pPr>
            <a:r>
              <a:rPr lang="sv-SE" dirty="0"/>
              <a:t>Om ja: På vilket sätt ingår det i vårt uppdrag att öka fysisk aktivitet och minska stillasittande hos aktuell målgrupp? </a:t>
            </a:r>
          </a:p>
          <a:p>
            <a:pPr marL="0" indent="0">
              <a:buFont typeface="+mj-lt"/>
              <a:buNone/>
            </a:pPr>
            <a:endParaRPr lang="sv-SE" dirty="0"/>
          </a:p>
          <a:p>
            <a:pPr marL="228600" indent="-228600">
              <a:buFont typeface="+mj-lt"/>
              <a:buAutoNum type="alphaLcParenR" startAt="2"/>
            </a:pPr>
            <a:r>
              <a:rPr lang="sv-SE" b="1" dirty="0"/>
              <a:t>Stämmer FaR med vår organisations värderingar och vision?</a:t>
            </a:r>
          </a:p>
          <a:p>
            <a:r>
              <a:rPr lang="sv-SE" dirty="0"/>
              <a:t>Om ja: På vilket sätt passar det in i organisationens vision, värderingar, ledord och liknande? Vilka dokument har vi som stödjer att FaR passar i vår "verktygslåda"?</a:t>
            </a:r>
          </a:p>
        </p:txBody>
      </p:sp>
      <p:sp>
        <p:nvSpPr>
          <p:cNvPr id="4" name="Platshållare för bildnummer 3"/>
          <p:cNvSpPr>
            <a:spLocks noGrp="1"/>
          </p:cNvSpPr>
          <p:nvPr>
            <p:ph type="sldNum" sz="quarter" idx="5"/>
          </p:nvPr>
        </p:nvSpPr>
        <p:spPr/>
        <p:txBody>
          <a:bodyPr/>
          <a:lstStyle/>
          <a:p>
            <a:fld id="{FE3EFEDF-2B66-4466-B7E8-17CA373BB2D6}" type="slidenum">
              <a:rPr lang="sv-SE" smtClean="0"/>
              <a:t>23</a:t>
            </a:fld>
            <a:endParaRPr lang="sv-SE"/>
          </a:p>
        </p:txBody>
      </p:sp>
    </p:spTree>
    <p:extLst>
      <p:ext uri="{BB962C8B-B14F-4D97-AF65-F5344CB8AC3E}">
        <p14:creationId xmlns:p14="http://schemas.microsoft.com/office/powerpoint/2010/main" val="246771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24</a:t>
            </a:fld>
            <a:endParaRPr lang="sv-SE"/>
          </a:p>
        </p:txBody>
      </p:sp>
    </p:spTree>
    <p:extLst>
      <p:ext uri="{BB962C8B-B14F-4D97-AF65-F5344CB8AC3E}">
        <p14:creationId xmlns:p14="http://schemas.microsoft.com/office/powerpoint/2010/main" val="401331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100" b="1" i="0" u="none" strike="noStrike" kern="1200" baseline="0" dirty="0">
                <a:solidFill>
                  <a:schemeClr val="tx1"/>
                </a:solidFill>
                <a:latin typeface="+mn-lt"/>
                <a:ea typeface="+mn-ea"/>
                <a:cs typeface="+mn-cs"/>
              </a:rPr>
              <a:t>Instruktion</a:t>
            </a:r>
          </a:p>
          <a:p>
            <a:r>
              <a:rPr lang="sv-SE" sz="1100" b="0" i="0" u="none" strike="noStrike" kern="1200" baseline="0" dirty="0">
                <a:solidFill>
                  <a:schemeClr val="tx1"/>
                </a:solidFill>
                <a:latin typeface="+mn-lt"/>
                <a:ea typeface="+mn-ea"/>
                <a:cs typeface="+mn-cs"/>
              </a:rPr>
              <a:t>I steg 3 görs en skattning av hur redo ni tror att er verksamhet är för att förändra nuvarande arbetssätt, så att ordinationen av FaR kan genomföras på ett strukturerat sätt och med förbättrad kvalitet. </a:t>
            </a:r>
            <a:r>
              <a:rPr lang="sv-SE" sz="1100" dirty="0"/>
              <a:t>Syftet med övningen är att utifrån nuläget </a:t>
            </a:r>
            <a:r>
              <a:rPr lang="sv-SE" sz="1100" b="0" dirty="0"/>
              <a:t>förstå, prioritera och planera för er implementeringsprocess. </a:t>
            </a:r>
            <a:r>
              <a:rPr lang="sv-SE" sz="1100" b="0" i="0" u="none" strike="noStrike" kern="1200" baseline="0" dirty="0">
                <a:solidFill>
                  <a:schemeClr val="tx1"/>
                </a:solidFill>
                <a:latin typeface="+mn-lt"/>
                <a:ea typeface="+mn-ea"/>
                <a:cs typeface="+mn-cs"/>
              </a:rPr>
              <a:t>Fyll i respektive kolumn på dialogduken hur ni skattar varje intressentgrupps kunskap och motivation.</a:t>
            </a:r>
          </a:p>
          <a:p>
            <a:endParaRPr lang="sv-SE" sz="1100" b="0" i="0" u="none" strike="noStrike" kern="1200" baseline="0" dirty="0">
              <a:solidFill>
                <a:schemeClr val="tx1"/>
              </a:solidFill>
              <a:latin typeface="+mn-lt"/>
              <a:ea typeface="+mn-ea"/>
              <a:cs typeface="+mn-cs"/>
            </a:endParaRPr>
          </a:p>
          <a:p>
            <a:pPr marL="228600" indent="-228600">
              <a:buFont typeface="Arial" panose="020B0604020202020204" pitchFamily="34" charset="0"/>
              <a:buAutoNum type="arabicPeriod"/>
            </a:pPr>
            <a:r>
              <a:rPr lang="sv-SE" sz="1100" u="sng" dirty="0"/>
              <a:t>Intressenter:</a:t>
            </a:r>
            <a:r>
              <a:rPr lang="sv-SE" sz="1100" u="none" dirty="0"/>
              <a:t> </a:t>
            </a:r>
            <a:r>
              <a:rPr lang="sv-SE" sz="1100" dirty="0"/>
              <a:t>Fyll i alla intressenter, det vill säga de som påverkas av förändringen. Exempel på intressenter är chefer (både inom hälso-och sjukvården och i socialtjänsten), befintliga och blivande ordinatörer, biståndshandläggare, personal nära individen med flera. Titta gärna i steg 1 vilka ni uppgett som vinnare och utförare – där hittar ni sannolikt fler intressenter. </a:t>
            </a:r>
            <a:endParaRPr lang="sv-SE" sz="1100" i="1" dirty="0"/>
          </a:p>
          <a:p>
            <a:pPr marL="228600" indent="-228600">
              <a:buFont typeface="Arial" panose="020B0604020202020204" pitchFamily="34" charset="0"/>
              <a:buAutoNum type="arabicPeriod"/>
            </a:pPr>
            <a:r>
              <a:rPr lang="sv-SE" sz="1100" u="sng" dirty="0"/>
              <a:t>Kunskap:</a:t>
            </a:r>
            <a:r>
              <a:rPr lang="sv-SE" sz="1100" u="none" dirty="0"/>
              <a:t> Skatta vilken </a:t>
            </a:r>
            <a:r>
              <a:rPr lang="sv-SE" sz="1100" dirty="0"/>
              <a:t>kunskap ni tror att varje intressent har om fysisk aktivitet respektive FaR utifrån skala 1-5. Se nedan (*) för närmare förklaring av skattningsskalan. </a:t>
            </a:r>
          </a:p>
          <a:p>
            <a:pPr marL="228600" indent="-228600">
              <a:buFont typeface="Arial" panose="020B0604020202020204" pitchFamily="34" charset="0"/>
              <a:buAutoNum type="arabicPeriod"/>
            </a:pPr>
            <a:r>
              <a:rPr lang="sv-SE" sz="1100" u="sng" dirty="0"/>
              <a:t>Motivation:</a:t>
            </a:r>
            <a:r>
              <a:rPr lang="sv-SE" sz="1100" u="none" dirty="0"/>
              <a:t> Skatta </a:t>
            </a:r>
            <a:r>
              <a:rPr lang="sv-SE" sz="1100" dirty="0"/>
              <a:t>hur motiverad ni tror att varje intressent är utifrån skala 1-5. Se nedan för närmare förklaring av skattningsskalan. </a:t>
            </a:r>
          </a:p>
          <a:p>
            <a:pPr marL="228600" indent="-228600">
              <a:buAutoNum type="arabicPeriod"/>
            </a:pPr>
            <a:r>
              <a:rPr lang="sv-SE" sz="1100" dirty="0"/>
              <a:t>Identifiera de mest prioriterade områdena för arbetet framåt utifrån er skattning. </a:t>
            </a:r>
          </a:p>
          <a:p>
            <a:pPr marL="228600" indent="-228600">
              <a:buAutoNum type="arabicPeriod"/>
            </a:pPr>
            <a:endParaRPr lang="sv-SE" sz="1100" b="0" i="0" u="none" strike="noStrike" kern="1200" baseline="0" dirty="0">
              <a:solidFill>
                <a:schemeClr val="tx1"/>
              </a:solidFill>
              <a:latin typeface="+mn-lt"/>
              <a:ea typeface="+mn-ea"/>
              <a:cs typeface="+mn-cs"/>
            </a:endParaRPr>
          </a:p>
          <a:p>
            <a:pPr marL="0" indent="0">
              <a:buNone/>
            </a:pPr>
            <a:r>
              <a:rPr lang="sv-SE" sz="1100" b="0" i="0" u="none" strike="noStrike" kern="1200" baseline="0" dirty="0">
                <a:solidFill>
                  <a:schemeClr val="tx1"/>
                </a:solidFill>
                <a:latin typeface="+mn-lt"/>
                <a:ea typeface="+mn-ea"/>
                <a:cs typeface="+mn-cs"/>
              </a:rPr>
              <a:t>Utgå från era svar i tabellen på dialogduken och era diskussioner. Skriv en sammanfattande text i Arbetsdokumentet under Steg 3. </a:t>
            </a:r>
          </a:p>
          <a:p>
            <a:endParaRPr lang="sv-SE" sz="1200" b="0" i="1" u="none" strike="noStrike" kern="1200" baseline="0" dirty="0">
              <a:solidFill>
                <a:schemeClr val="tx1"/>
              </a:solidFill>
              <a:latin typeface="+mn-lt"/>
              <a:ea typeface="+mn-ea"/>
              <a:cs typeface="+mn-cs"/>
            </a:endParaRPr>
          </a:p>
          <a:p>
            <a:endParaRPr lang="sv-SE" sz="1200" b="0" i="1"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______________________________________________________</a:t>
            </a:r>
          </a:p>
          <a:p>
            <a:r>
              <a:rPr lang="sv-SE" sz="1000" b="0" i="1" u="none" strike="noStrike" kern="1200" baseline="0" dirty="0">
                <a:solidFill>
                  <a:schemeClr val="tx1"/>
                </a:solidFill>
                <a:latin typeface="+mn-lt"/>
                <a:ea typeface="+mn-ea"/>
                <a:cs typeface="+mn-cs"/>
              </a:rPr>
              <a:t>* Skattningsskalorna som kan användas är:</a:t>
            </a:r>
          </a:p>
          <a:p>
            <a:endParaRPr lang="sv-SE" sz="1000" b="0" i="1" u="none" strike="noStrike" kern="1200" baseline="0" dirty="0">
              <a:solidFill>
                <a:schemeClr val="tx1"/>
              </a:solidFill>
              <a:latin typeface="+mn-lt"/>
              <a:ea typeface="+mn-ea"/>
              <a:cs typeface="+mn-cs"/>
            </a:endParaRPr>
          </a:p>
          <a:p>
            <a:r>
              <a:rPr lang="sv-SE" sz="1000" b="1" i="1" kern="1200" dirty="0">
                <a:solidFill>
                  <a:schemeClr val="tx1"/>
                </a:solidFill>
                <a:effectLst/>
                <a:latin typeface="+mn-lt"/>
                <a:ea typeface="+mn-ea"/>
                <a:cs typeface="+mn-cs"/>
              </a:rPr>
              <a:t>Kunskap</a:t>
            </a:r>
            <a:r>
              <a:rPr lang="sv-SE" sz="1000" i="1" kern="1200" dirty="0">
                <a:solidFill>
                  <a:schemeClr val="tx1"/>
                </a:solidFill>
                <a:effectLst/>
                <a:latin typeface="+mn-lt"/>
                <a:ea typeface="+mn-ea"/>
                <a:cs typeface="+mn-cs"/>
              </a:rPr>
              <a:t> om och nyttorna med Fysisk aktivitet och Fysisk aktivitet på recept:</a:t>
            </a:r>
          </a:p>
          <a:p>
            <a:pPr marL="0" lvl="0" indent="0" fontAlgn="ctr">
              <a:buFont typeface="+mj-lt"/>
              <a:buNone/>
            </a:pPr>
            <a:r>
              <a:rPr lang="sv-SE" sz="1000" i="1" kern="1200" dirty="0">
                <a:solidFill>
                  <a:schemeClr val="tx1"/>
                </a:solidFill>
                <a:effectLst/>
                <a:latin typeface="+mn-lt"/>
                <a:ea typeface="+mn-ea"/>
                <a:cs typeface="+mn-cs"/>
              </a:rPr>
              <a:t>1: Har lite eller ingen kännedom </a:t>
            </a:r>
          </a:p>
          <a:p>
            <a:pPr marL="0" lvl="0" indent="0" fontAlgn="ctr">
              <a:buFont typeface="+mj-lt"/>
              <a:buNone/>
            </a:pPr>
            <a:r>
              <a:rPr lang="sv-SE" sz="1000" i="1" kern="1200" dirty="0">
                <a:solidFill>
                  <a:schemeClr val="tx1"/>
                </a:solidFill>
                <a:effectLst/>
                <a:latin typeface="+mn-lt"/>
                <a:ea typeface="+mn-ea"/>
                <a:cs typeface="+mn-cs"/>
              </a:rPr>
              <a:t>2: Har viss kännedom </a:t>
            </a:r>
          </a:p>
          <a:p>
            <a:pPr marL="0" lvl="0" indent="0" fontAlgn="ctr">
              <a:buFont typeface="+mj-lt"/>
              <a:buNone/>
            </a:pPr>
            <a:r>
              <a:rPr lang="sv-SE" sz="1000" i="1" kern="1200" dirty="0">
                <a:solidFill>
                  <a:schemeClr val="tx1"/>
                </a:solidFill>
                <a:effectLst/>
                <a:latin typeface="+mn-lt"/>
                <a:ea typeface="+mn-ea"/>
                <a:cs typeface="+mn-cs"/>
              </a:rPr>
              <a:t>3: Har god kännedom om</a:t>
            </a:r>
          </a:p>
          <a:p>
            <a:pPr marL="0" lvl="0" indent="0" fontAlgn="ctr">
              <a:buFont typeface="+mj-lt"/>
              <a:buNone/>
            </a:pPr>
            <a:r>
              <a:rPr lang="sv-SE" sz="1000" i="1" kern="1200" dirty="0">
                <a:solidFill>
                  <a:schemeClr val="tx1"/>
                </a:solidFill>
                <a:effectLst/>
                <a:latin typeface="+mn-lt"/>
                <a:ea typeface="+mn-ea"/>
                <a:cs typeface="+mn-cs"/>
              </a:rPr>
              <a:t>4: Har egen erfarenhet av att FaR </a:t>
            </a:r>
          </a:p>
          <a:p>
            <a:pPr marL="0" lvl="0" indent="0" fontAlgn="ctr">
              <a:buFont typeface="+mj-lt"/>
              <a:buNone/>
            </a:pPr>
            <a:r>
              <a:rPr lang="sv-SE" sz="1000" i="1" kern="1200" dirty="0">
                <a:solidFill>
                  <a:schemeClr val="tx1"/>
                </a:solidFill>
                <a:effectLst/>
                <a:latin typeface="+mn-lt"/>
                <a:ea typeface="+mn-ea"/>
                <a:cs typeface="+mn-cs"/>
              </a:rPr>
              <a:t>5: Kan vara ambassadör</a:t>
            </a:r>
          </a:p>
          <a:p>
            <a:endParaRPr lang="sv-SE" sz="1000" b="1" i="1" kern="1200" dirty="0">
              <a:solidFill>
                <a:schemeClr val="tx1"/>
              </a:solidFill>
              <a:effectLst/>
              <a:latin typeface="+mn-lt"/>
              <a:ea typeface="+mn-ea"/>
              <a:cs typeface="+mn-cs"/>
            </a:endParaRPr>
          </a:p>
          <a:p>
            <a:r>
              <a:rPr lang="sv-SE" sz="1000" b="1" i="1" kern="1200" dirty="0">
                <a:solidFill>
                  <a:schemeClr val="tx1"/>
                </a:solidFill>
                <a:effectLst/>
                <a:latin typeface="+mn-lt"/>
                <a:ea typeface="+mn-ea"/>
                <a:cs typeface="+mn-cs"/>
              </a:rPr>
              <a:t>Motivationen</a:t>
            </a:r>
            <a:r>
              <a:rPr lang="sv-SE" sz="1000" i="1" kern="1200" dirty="0">
                <a:solidFill>
                  <a:schemeClr val="tx1"/>
                </a:solidFill>
                <a:effectLst/>
                <a:latin typeface="+mn-lt"/>
                <a:ea typeface="+mn-ea"/>
                <a:cs typeface="+mn-cs"/>
              </a:rPr>
              <a:t> att skapa förutsättningar och/eller ändra arbetssätt:</a:t>
            </a:r>
          </a:p>
          <a:p>
            <a:pPr marL="0" lvl="0" indent="0" fontAlgn="ctr">
              <a:buFont typeface="+mj-lt"/>
              <a:buNone/>
            </a:pPr>
            <a:r>
              <a:rPr lang="sv-SE" sz="1000" i="1" kern="1200" dirty="0">
                <a:solidFill>
                  <a:schemeClr val="tx1"/>
                </a:solidFill>
                <a:effectLst/>
                <a:latin typeface="+mn-lt"/>
                <a:ea typeface="+mn-ea"/>
                <a:cs typeface="+mn-cs"/>
              </a:rPr>
              <a:t>1: Har lite eller ingen motivation</a:t>
            </a:r>
          </a:p>
          <a:p>
            <a:pPr marL="0" lvl="0" indent="0" fontAlgn="ctr">
              <a:buFont typeface="+mj-lt"/>
              <a:buNone/>
            </a:pPr>
            <a:r>
              <a:rPr lang="sv-SE" sz="1000" i="1" kern="1200" dirty="0">
                <a:solidFill>
                  <a:schemeClr val="tx1"/>
                </a:solidFill>
                <a:effectLst/>
                <a:latin typeface="+mn-lt"/>
                <a:ea typeface="+mn-ea"/>
                <a:cs typeface="+mn-cs"/>
              </a:rPr>
              <a:t>2: Har viss motivation</a:t>
            </a:r>
          </a:p>
          <a:p>
            <a:pPr marL="0" lvl="0" indent="0" fontAlgn="ctr">
              <a:buFont typeface="+mj-lt"/>
              <a:buNone/>
            </a:pPr>
            <a:r>
              <a:rPr lang="sv-SE" sz="1000" i="1" kern="1200" dirty="0">
                <a:solidFill>
                  <a:schemeClr val="tx1"/>
                </a:solidFill>
                <a:effectLst/>
                <a:latin typeface="+mn-lt"/>
                <a:ea typeface="+mn-ea"/>
                <a:cs typeface="+mn-cs"/>
              </a:rPr>
              <a:t>3: Har god motivation</a:t>
            </a:r>
          </a:p>
          <a:p>
            <a:pPr marL="0" lvl="0" indent="0" fontAlgn="ctr">
              <a:buFont typeface="+mj-lt"/>
              <a:buNone/>
            </a:pPr>
            <a:r>
              <a:rPr lang="sv-SE" sz="1000" i="1" kern="1200" dirty="0">
                <a:solidFill>
                  <a:schemeClr val="tx1"/>
                </a:solidFill>
                <a:effectLst/>
                <a:latin typeface="+mn-lt"/>
                <a:ea typeface="+mn-ea"/>
                <a:cs typeface="+mn-cs"/>
              </a:rPr>
              <a:t>4: Har stark vilja att bidra till att skapa förutsättningar och ändra arbetssätt</a:t>
            </a:r>
          </a:p>
          <a:p>
            <a:pPr marL="0" indent="0">
              <a:buFont typeface="+mj-lt"/>
              <a:buNone/>
            </a:pPr>
            <a:r>
              <a:rPr lang="sv-SE" sz="1000" i="1" kern="1200" dirty="0">
                <a:solidFill>
                  <a:schemeClr val="tx1"/>
                </a:solidFill>
                <a:effectLst/>
                <a:latin typeface="+mn-lt"/>
                <a:ea typeface="+mn-ea"/>
                <a:cs typeface="+mn-cs"/>
              </a:rPr>
              <a:t>5: Har viljan att motivera andra</a:t>
            </a:r>
            <a:endParaRPr lang="sv-SE" sz="1000" b="0" i="1"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FE3EFEDF-2B66-4466-B7E8-17CA373BB2D6}" type="slidenum">
              <a:rPr lang="sv-SE" smtClean="0"/>
              <a:t>25</a:t>
            </a:fld>
            <a:endParaRPr lang="sv-SE"/>
          </a:p>
        </p:txBody>
      </p:sp>
    </p:spTree>
    <p:extLst>
      <p:ext uri="{BB962C8B-B14F-4D97-AF65-F5344CB8AC3E}">
        <p14:creationId xmlns:p14="http://schemas.microsoft.com/office/powerpoint/2010/main" val="251293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E3EFEDF-2B66-4466-B7E8-17CA373BB2D6}" type="slidenum">
              <a:rPr lang="sv-SE" smtClean="0"/>
              <a:t>26</a:t>
            </a:fld>
            <a:endParaRPr lang="sv-SE"/>
          </a:p>
        </p:txBody>
      </p:sp>
    </p:spTree>
    <p:extLst>
      <p:ext uri="{BB962C8B-B14F-4D97-AF65-F5344CB8AC3E}">
        <p14:creationId xmlns:p14="http://schemas.microsoft.com/office/powerpoint/2010/main" val="459866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100" b="1" i="0" u="none" strike="noStrike" kern="1200" dirty="0">
                <a:solidFill>
                  <a:schemeClr val="tx1"/>
                </a:solidFill>
                <a:effectLst/>
                <a:latin typeface="+mn-lt"/>
                <a:ea typeface="+mn-ea"/>
                <a:cs typeface="+mn-cs"/>
              </a:rPr>
              <a:t>Information</a:t>
            </a:r>
          </a:p>
          <a:p>
            <a:r>
              <a:rPr lang="sv-SE" sz="1100" b="0" i="0" u="sng" strike="noStrike" kern="1200" dirty="0">
                <a:solidFill>
                  <a:schemeClr val="tx1"/>
                </a:solidFill>
                <a:effectLst/>
                <a:latin typeface="+mn-lt"/>
                <a:ea typeface="+mn-ea"/>
                <a:cs typeface="+mn-cs"/>
              </a:rPr>
              <a:t>Om </a:t>
            </a:r>
            <a:r>
              <a:rPr lang="sv-SE" sz="1100" b="0" i="0" u="sng" strike="noStrike" kern="1200" dirty="0" err="1">
                <a:solidFill>
                  <a:schemeClr val="tx1"/>
                </a:solidFill>
                <a:effectLst/>
                <a:latin typeface="+mn-lt"/>
                <a:ea typeface="+mn-ea"/>
                <a:cs typeface="+mn-cs"/>
              </a:rPr>
              <a:t>FaR</a:t>
            </a:r>
            <a:r>
              <a:rPr lang="sv-SE" sz="1100" b="0" i="0" u="sng" strike="noStrike" kern="1200" dirty="0">
                <a:solidFill>
                  <a:schemeClr val="tx1"/>
                </a:solidFill>
                <a:effectLst/>
                <a:latin typeface="+mn-lt"/>
                <a:ea typeface="+mn-ea"/>
                <a:cs typeface="+mn-cs"/>
              </a:rPr>
              <a:t>-metoden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u="none" strike="noStrike" kern="1200" dirty="0">
                <a:solidFill>
                  <a:schemeClr val="tx1"/>
                </a:solidFill>
                <a:effectLst/>
                <a:latin typeface="+mn-lt"/>
                <a:ea typeface="+mn-ea"/>
                <a:cs typeface="+mn-cs"/>
              </a:rPr>
              <a:t>Fysisk aktivitet på recept är en etablerad och strukturerad metod för att stödja patienter till ökad fysisk aktivitet. Den har använts inom svensk hälso- och sjukvård sedan början av 2000-talet. Metoden utgår från personens unika behov, resurser och livserfarenheter istället för att enbart fokusera på sjukdomen. Personcentrering ses som ett partnerskap och bygger på ömsesidig respekt. Individen är aktiv och delaktig i sin egen vård och personalen är en resurs i personens hälsoprocess.</a:t>
            </a:r>
          </a:p>
          <a:p>
            <a:endParaRPr lang="sv-SE" sz="1100" b="0" i="0" u="none" strike="noStrike" kern="1200" dirty="0">
              <a:solidFill>
                <a:schemeClr val="tx1"/>
              </a:solidFill>
              <a:effectLst/>
              <a:latin typeface="+mn-lt"/>
              <a:ea typeface="+mn-ea"/>
              <a:cs typeface="+mn-cs"/>
            </a:endParaRPr>
          </a:p>
          <a:p>
            <a:r>
              <a:rPr lang="sv-SE" sz="1100" b="0" i="0" u="none" strike="noStrike" kern="1200" dirty="0">
                <a:solidFill>
                  <a:schemeClr val="tx1"/>
                </a:solidFill>
                <a:effectLst/>
                <a:latin typeface="+mn-lt"/>
                <a:ea typeface="+mn-ea"/>
                <a:cs typeface="+mn-cs"/>
              </a:rPr>
              <a:t>Metoden består av följande </a:t>
            </a:r>
            <a:r>
              <a:rPr lang="sv-SE" sz="1100" b="0" i="0" u="none" strike="noStrike" kern="1200" baseline="0" dirty="0">
                <a:solidFill>
                  <a:schemeClr val="tx1"/>
                </a:solidFill>
                <a:latin typeface="+mn-lt"/>
                <a:ea typeface="+mn-ea"/>
                <a:cs typeface="+mn-cs"/>
              </a:rPr>
              <a:t>komponenter:</a:t>
            </a:r>
            <a:endParaRPr lang="sv-SE" sz="11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i="0" u="none" strike="noStrike" kern="1200" dirty="0">
                <a:solidFill>
                  <a:schemeClr val="tx1"/>
                </a:solidFill>
                <a:effectLst/>
                <a:latin typeface="+mn-lt"/>
                <a:ea typeface="+mn-ea"/>
                <a:cs typeface="+mn-cs"/>
              </a:rPr>
              <a:t>O</a:t>
            </a:r>
            <a:r>
              <a:rPr lang="sv-SE" sz="1100" b="0" i="0" kern="1200" dirty="0">
                <a:solidFill>
                  <a:schemeClr val="tx1"/>
                </a:solidFill>
                <a:effectLst/>
                <a:latin typeface="+mn-lt"/>
                <a:ea typeface="+mn-ea"/>
                <a:cs typeface="+mn-cs"/>
              </a:rPr>
              <a:t>tillräcklig fysisk aktivitet hos en person har fångats upp. </a:t>
            </a:r>
            <a:r>
              <a:rPr lang="sv-SE" sz="1100" b="0" i="0" u="none" strike="noStrike" kern="1200" dirty="0">
                <a:solidFill>
                  <a:schemeClr val="tx1"/>
                </a:solidFill>
                <a:effectLst/>
                <a:latin typeface="+mn-lt"/>
                <a:ea typeface="+mn-ea"/>
                <a:cs typeface="+mn-cs"/>
              </a:rPr>
              <a:t>Första steget i metoden är ett </a:t>
            </a:r>
            <a:r>
              <a:rPr lang="sv-SE" sz="1100" b="0" i="1" u="none" strike="noStrike" kern="1200" dirty="0">
                <a:solidFill>
                  <a:schemeClr val="tx1"/>
                </a:solidFill>
                <a:effectLst/>
                <a:latin typeface="+mn-lt"/>
                <a:ea typeface="+mn-ea"/>
                <a:cs typeface="+mn-cs"/>
              </a:rPr>
              <a:t>rådgivande samtal </a:t>
            </a:r>
            <a:r>
              <a:rPr lang="sv-SE" sz="1100" b="0" i="0" u="none" strike="noStrike" kern="1200" dirty="0">
                <a:solidFill>
                  <a:schemeClr val="tx1"/>
                </a:solidFill>
                <a:effectLst/>
                <a:latin typeface="+mn-lt"/>
                <a:ea typeface="+mn-ea"/>
                <a:cs typeface="+mn-cs"/>
              </a:rPr>
              <a:t>som du anpassar utifrån patientens förutsättningar och behov.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i="0" u="none" strike="noStrike" kern="1200" dirty="0">
                <a:solidFill>
                  <a:schemeClr val="tx1"/>
                </a:solidFill>
                <a:effectLst/>
                <a:latin typeface="+mn-lt"/>
                <a:ea typeface="+mn-ea"/>
                <a:cs typeface="+mn-cs"/>
              </a:rPr>
              <a:t>Tillsammans gör ni en överenskommelse om fysisk aktivitet, som du tydliggör med en </a:t>
            </a:r>
            <a:r>
              <a:rPr lang="sv-SE" sz="1100" b="0" i="1" u="none" strike="noStrike" kern="1200" dirty="0">
                <a:solidFill>
                  <a:schemeClr val="tx1"/>
                </a:solidFill>
                <a:effectLst/>
                <a:latin typeface="+mn-lt"/>
                <a:ea typeface="+mn-ea"/>
                <a:cs typeface="+mn-cs"/>
              </a:rPr>
              <a:t>skriftlig ordination</a:t>
            </a:r>
            <a:r>
              <a:rPr lang="sv-SE" sz="1100" b="0" i="0" u="none" strike="noStrike" kern="1200" dirty="0">
                <a:solidFill>
                  <a:schemeClr val="tx1"/>
                </a:solidFill>
                <a:effectLst/>
                <a:latin typeface="+mn-lt"/>
                <a:ea typeface="+mn-ea"/>
                <a:cs typeface="+mn-cs"/>
              </a:rPr>
              <a:t>.</a:t>
            </a:r>
          </a:p>
          <a:p>
            <a:pPr marL="171450" indent="-171450">
              <a:buFont typeface="Arial" panose="020B0604020202020204" pitchFamily="34" charset="0"/>
              <a:buChar char="•"/>
            </a:pPr>
            <a:r>
              <a:rPr lang="sv-SE" sz="1100" b="0" i="0" u="none" strike="noStrike" kern="1200" dirty="0">
                <a:solidFill>
                  <a:schemeClr val="tx1"/>
                </a:solidFill>
                <a:effectLst/>
                <a:latin typeface="+mn-lt"/>
                <a:ea typeface="+mn-ea"/>
                <a:cs typeface="+mn-cs"/>
              </a:rPr>
              <a:t>Patienten genomför sedan aktiviteterna utanför hälso- och sjukvården, på egen hand, eller tillsammans med andra.</a:t>
            </a:r>
          </a:p>
          <a:p>
            <a:pPr marL="171450" indent="-171450">
              <a:buFont typeface="Arial" panose="020B0604020202020204" pitchFamily="34" charset="0"/>
              <a:buChar char="•"/>
            </a:pPr>
            <a:r>
              <a:rPr lang="sv-SE" sz="1100" b="0" i="0" u="none" strike="noStrike" kern="1200" dirty="0">
                <a:solidFill>
                  <a:schemeClr val="tx1"/>
                </a:solidFill>
                <a:effectLst/>
                <a:latin typeface="+mn-lt"/>
                <a:ea typeface="+mn-ea"/>
                <a:cs typeface="+mn-cs"/>
              </a:rPr>
              <a:t>För att stödja beteendeförändringen </a:t>
            </a:r>
            <a:r>
              <a:rPr lang="sv-SE" sz="1100" b="0" i="1" u="none" strike="noStrike" kern="1200" dirty="0">
                <a:solidFill>
                  <a:schemeClr val="tx1"/>
                </a:solidFill>
                <a:effectLst/>
                <a:latin typeface="+mn-lt"/>
                <a:ea typeface="+mn-ea"/>
                <a:cs typeface="+mn-cs"/>
              </a:rPr>
              <a:t>följer ni därefter upp </a:t>
            </a:r>
            <a:r>
              <a:rPr lang="sv-SE" sz="1100" b="0" i="0" u="none" strike="noStrike" kern="1200" dirty="0">
                <a:solidFill>
                  <a:schemeClr val="tx1"/>
                </a:solidFill>
                <a:effectLst/>
                <a:latin typeface="+mn-lt"/>
                <a:ea typeface="+mn-ea"/>
                <a:cs typeface="+mn-cs"/>
              </a:rPr>
              <a:t>hur det har gått. Det är också ett tillfälle att utvärdera den fysiska aktivitetsnivån.</a:t>
            </a:r>
          </a:p>
          <a:p>
            <a:pPr marL="171450" indent="-171450">
              <a:buFont typeface="Arial" panose="020B0604020202020204" pitchFamily="34" charset="0"/>
              <a:buChar char="•"/>
            </a:pPr>
            <a:r>
              <a:rPr lang="sv-SE" sz="1100" b="0" i="1" u="none" strike="noStrike" kern="1200" dirty="0">
                <a:solidFill>
                  <a:schemeClr val="tx1"/>
                </a:solidFill>
                <a:effectLst/>
                <a:latin typeface="+mn-lt"/>
                <a:ea typeface="+mn-ea"/>
                <a:cs typeface="+mn-cs"/>
              </a:rPr>
              <a:t>Kunskapsstödet FYSS </a:t>
            </a:r>
            <a:r>
              <a:rPr lang="sv-SE" sz="1100" b="0" i="0" u="none" strike="noStrike" kern="1200" dirty="0">
                <a:solidFill>
                  <a:schemeClr val="tx1"/>
                </a:solidFill>
                <a:effectLst/>
                <a:latin typeface="+mn-lt"/>
                <a:ea typeface="+mn-ea"/>
                <a:cs typeface="+mn-cs"/>
              </a:rPr>
              <a:t>och </a:t>
            </a:r>
            <a:r>
              <a:rPr lang="sv-SE" sz="1100" b="0" i="1" u="none" strike="noStrike" kern="1200" dirty="0">
                <a:solidFill>
                  <a:schemeClr val="tx1"/>
                </a:solidFill>
                <a:effectLst/>
                <a:latin typeface="+mn-lt"/>
                <a:ea typeface="+mn-ea"/>
                <a:cs typeface="+mn-cs"/>
              </a:rPr>
              <a:t>samverkan med aktivitetsarrangörer </a:t>
            </a:r>
            <a:r>
              <a:rPr lang="sv-SE" sz="1100" b="0" i="0" u="none" strike="noStrike" kern="1200" dirty="0">
                <a:solidFill>
                  <a:schemeClr val="tx1"/>
                </a:solidFill>
                <a:effectLst/>
                <a:latin typeface="+mn-lt"/>
                <a:ea typeface="+mn-ea"/>
                <a:cs typeface="+mn-cs"/>
              </a:rPr>
              <a:t>utgör stöd i metoden.</a:t>
            </a:r>
          </a:p>
          <a:p>
            <a:pPr marL="171450" indent="-171450">
              <a:buFont typeface="Arial" panose="020B0604020202020204" pitchFamily="34" charset="0"/>
              <a:buChar char="•"/>
            </a:pPr>
            <a:r>
              <a:rPr lang="sv-SE" sz="1100" b="0" i="0" u="none" strike="noStrike" kern="1200" dirty="0">
                <a:solidFill>
                  <a:schemeClr val="tx1"/>
                </a:solidFill>
                <a:effectLst/>
                <a:latin typeface="+mn-lt"/>
                <a:ea typeface="+mn-ea"/>
                <a:cs typeface="+mn-cs"/>
              </a:rPr>
              <a:t>All legitimerad hälso- och sjukvårdspersonal kan ordinera FaR, om de har kunskap om patientens tillstånd och om fysisk aktivitet som prevention och behandling.</a:t>
            </a:r>
          </a:p>
        </p:txBody>
      </p:sp>
      <p:sp>
        <p:nvSpPr>
          <p:cNvPr id="4" name="Platshållare för bildnummer 3"/>
          <p:cNvSpPr>
            <a:spLocks noGrp="1"/>
          </p:cNvSpPr>
          <p:nvPr>
            <p:ph type="sldNum" sz="quarter" idx="5"/>
          </p:nvPr>
        </p:nvSpPr>
        <p:spPr/>
        <p:txBody>
          <a:bodyPr/>
          <a:lstStyle/>
          <a:p>
            <a:fld id="{FE3EFEDF-2B66-4466-B7E8-17CA373BB2D6}" type="slidenum">
              <a:rPr lang="sv-SE" smtClean="0"/>
              <a:t>27</a:t>
            </a:fld>
            <a:endParaRPr lang="sv-SE"/>
          </a:p>
        </p:txBody>
      </p:sp>
    </p:spTree>
    <p:extLst>
      <p:ext uri="{BB962C8B-B14F-4D97-AF65-F5344CB8AC3E}">
        <p14:creationId xmlns:p14="http://schemas.microsoft.com/office/powerpoint/2010/main" val="1995186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Instruktion</a:t>
            </a:r>
          </a:p>
          <a:p>
            <a:r>
              <a:rPr lang="sv-SE" sz="1200" b="0" i="0" u="none" strike="noStrike" kern="1200" baseline="0" dirty="0">
                <a:solidFill>
                  <a:schemeClr val="tx1"/>
                </a:solidFill>
                <a:latin typeface="+mn-lt"/>
                <a:ea typeface="+mn-ea"/>
                <a:cs typeface="+mn-cs"/>
              </a:rPr>
              <a:t>I steg 4 diskuterar ni och gör en bedömning om och hur </a:t>
            </a:r>
            <a:r>
              <a:rPr lang="sv-SE" sz="1200" b="0" i="1" u="none" strike="noStrike" kern="1200" baseline="0" dirty="0">
                <a:solidFill>
                  <a:schemeClr val="tx1"/>
                </a:solidFill>
                <a:latin typeface="+mn-lt"/>
                <a:ea typeface="+mn-ea"/>
                <a:cs typeface="+mn-cs"/>
              </a:rPr>
              <a:t>FaR-metoden behöver kompletteras</a:t>
            </a:r>
            <a:r>
              <a:rPr lang="sv-SE" sz="1200" b="1" i="0" u="none" strike="noStrike" kern="1200" baseline="0" dirty="0">
                <a:solidFill>
                  <a:schemeClr val="tx1"/>
                </a:solidFill>
                <a:latin typeface="+mn-lt"/>
                <a:ea typeface="+mn-ea"/>
                <a:cs typeface="+mn-cs"/>
              </a:rPr>
              <a:t> </a:t>
            </a:r>
            <a:r>
              <a:rPr lang="sv-SE" sz="1200" b="0" i="0" u="none" strike="noStrike" kern="1200" baseline="0" dirty="0">
                <a:solidFill>
                  <a:schemeClr val="tx1"/>
                </a:solidFill>
                <a:latin typeface="+mn-lt"/>
                <a:ea typeface="+mn-ea"/>
                <a:cs typeface="+mn-cs"/>
              </a:rPr>
              <a:t>för att passa </a:t>
            </a:r>
            <a:r>
              <a:rPr lang="sv-SE" sz="1200" b="0" i="1" u="none" strike="noStrike" kern="1200" baseline="0" dirty="0">
                <a:solidFill>
                  <a:schemeClr val="tx1"/>
                </a:solidFill>
                <a:latin typeface="+mn-lt"/>
                <a:ea typeface="+mn-ea"/>
                <a:cs typeface="+mn-cs"/>
              </a:rPr>
              <a:t>er målgrupp och verksamhet. </a:t>
            </a:r>
          </a:p>
          <a:p>
            <a:endParaRPr lang="sv-SE" sz="1200" b="0" i="0" u="none" strike="noStrike" kern="1200" baseline="0" dirty="0">
              <a:solidFill>
                <a:schemeClr val="tx1"/>
              </a:solidFill>
              <a:latin typeface="+mn-lt"/>
              <a:ea typeface="+mn-ea"/>
              <a:cs typeface="+mn-cs"/>
            </a:endParaRPr>
          </a:p>
          <a:p>
            <a:pPr marL="228600" indent="-228600">
              <a:buFont typeface="+mj-lt"/>
              <a:buAutoNum type="arabicPeriod"/>
            </a:pPr>
            <a:r>
              <a:rPr lang="sv-SE" sz="1200" b="0" i="0" u="none" strike="noStrike" kern="1200" baseline="0" dirty="0">
                <a:solidFill>
                  <a:schemeClr val="tx1"/>
                </a:solidFill>
                <a:latin typeface="+mn-lt"/>
                <a:ea typeface="+mn-ea"/>
                <a:cs typeface="+mn-cs"/>
              </a:rPr>
              <a:t>Dialogduk: Utgå från varje komponent i FaR-metoden och diskutera </a:t>
            </a:r>
            <a:r>
              <a:rPr lang="sv-SE" sz="1200" dirty="0"/>
              <a:t>om, och i så fall hur, respektive komponent kan kompletteras för att passa er </a:t>
            </a:r>
            <a:r>
              <a:rPr lang="sv-SE" sz="1200" i="0" dirty="0"/>
              <a:t>målgrupp</a:t>
            </a:r>
            <a:r>
              <a:rPr lang="sv-SE" sz="1200" i="1" dirty="0"/>
              <a:t>.</a:t>
            </a:r>
            <a:r>
              <a:rPr lang="sv-SE" sz="1200" dirty="0"/>
              <a:t> </a:t>
            </a:r>
            <a:r>
              <a:rPr lang="sv-SE" sz="1200" u="none" dirty="0"/>
              <a:t>I kolumnen </a:t>
            </a:r>
            <a:r>
              <a:rPr lang="sv-SE" sz="1200" i="0" u="sng" dirty="0"/>
              <a:t>Komplettera</a:t>
            </a:r>
            <a:r>
              <a:rPr lang="sv-SE" sz="1200" i="1" u="none" dirty="0"/>
              <a:t> </a:t>
            </a:r>
            <a:r>
              <a:rPr lang="sv-SE" sz="1200" u="none" dirty="0"/>
              <a:t>fyller ni i </a:t>
            </a:r>
            <a:r>
              <a:rPr lang="sv-SE" sz="1200" dirty="0"/>
              <a:t>vilka kompletteringar som behövs. </a:t>
            </a:r>
          </a:p>
          <a:p>
            <a:pPr marL="228600" indent="-228600">
              <a:buFont typeface="+mj-lt"/>
              <a:buAutoNum type="arabicPeriod"/>
            </a:pPr>
            <a:endParaRPr lang="sv-SE" sz="1200" b="0" i="0" u="none" strike="noStrike" kern="1200" baseline="0" dirty="0">
              <a:solidFill>
                <a:schemeClr val="tx1"/>
              </a:solidFill>
              <a:latin typeface="+mn-lt"/>
              <a:ea typeface="+mn-ea"/>
              <a:cs typeface="+mn-cs"/>
            </a:endParaRPr>
          </a:p>
          <a:p>
            <a:pPr marL="228600" indent="-228600">
              <a:buFont typeface="+mj-lt"/>
              <a:buAutoNum type="arabicPeriod"/>
            </a:pPr>
            <a:r>
              <a:rPr lang="sv-SE" sz="1200" b="0" i="0" u="none" strike="noStrike" kern="1200" baseline="0" dirty="0">
                <a:solidFill>
                  <a:schemeClr val="tx1"/>
                </a:solidFill>
                <a:latin typeface="+mn-lt"/>
                <a:ea typeface="+mn-ea"/>
                <a:cs typeface="+mn-cs"/>
              </a:rPr>
              <a:t>Arbetsdokument: </a:t>
            </a:r>
          </a:p>
          <a:p>
            <a:pPr marL="457200" lvl="1" indent="0">
              <a:buFont typeface="+mj-lt"/>
              <a:buNone/>
            </a:pPr>
            <a:r>
              <a:rPr lang="sv-SE" sz="1200" b="0" i="0" u="none" strike="noStrike" kern="1200" baseline="0" dirty="0">
                <a:solidFill>
                  <a:schemeClr val="tx1"/>
                </a:solidFill>
                <a:latin typeface="+mn-lt"/>
                <a:ea typeface="+mn-ea"/>
                <a:cs typeface="+mn-cs"/>
              </a:rPr>
              <a:t>1) När ni kommit fram till vilka kompletteringar som behövs skriver ni in dessa i kolumnen </a:t>
            </a:r>
            <a:r>
              <a:rPr lang="sv-SE" sz="1200" b="0" i="0" u="sng" strike="noStrike" kern="1200" baseline="0" dirty="0">
                <a:solidFill>
                  <a:schemeClr val="tx1"/>
                </a:solidFill>
                <a:latin typeface="+mn-lt"/>
                <a:ea typeface="+mn-ea"/>
                <a:cs typeface="+mn-cs"/>
              </a:rPr>
              <a:t>Beskriv behovet</a:t>
            </a:r>
            <a:r>
              <a:rPr lang="sv-SE" sz="1200" b="0" i="0" u="none" strike="noStrike" kern="1200" baseline="0" dirty="0">
                <a:solidFill>
                  <a:schemeClr val="tx1"/>
                </a:solidFill>
                <a:latin typeface="+mn-lt"/>
                <a:ea typeface="+mn-ea"/>
                <a:cs typeface="+mn-cs"/>
              </a:rPr>
              <a:t> i tabellen i Arbetsdokumentet under Steg 4. </a:t>
            </a:r>
          </a:p>
          <a:p>
            <a:pPr marL="457200" lvl="1" indent="0">
              <a:buFont typeface="+mj-lt"/>
              <a:buNone/>
            </a:pPr>
            <a:r>
              <a:rPr lang="sv-SE" sz="1200" b="0" i="0" u="none" strike="noStrike" kern="1200" baseline="0" dirty="0">
                <a:solidFill>
                  <a:schemeClr val="tx1"/>
                </a:solidFill>
                <a:latin typeface="+mn-lt"/>
                <a:ea typeface="+mn-ea"/>
                <a:cs typeface="+mn-cs"/>
              </a:rPr>
              <a:t>2) I kolumnen </a:t>
            </a:r>
            <a:r>
              <a:rPr lang="sv-SE" sz="1200" b="0" i="0" u="sng" strike="noStrike" kern="1200" baseline="0" dirty="0">
                <a:solidFill>
                  <a:schemeClr val="tx1"/>
                </a:solidFill>
                <a:latin typeface="+mn-lt"/>
                <a:ea typeface="+mn-ea"/>
                <a:cs typeface="+mn-cs"/>
              </a:rPr>
              <a:t>Vad ska göras?</a:t>
            </a:r>
            <a:r>
              <a:rPr lang="sv-SE" sz="1200" b="0" i="0" u="none" strike="noStrike" kern="1200" baseline="0" dirty="0">
                <a:solidFill>
                  <a:schemeClr val="tx1"/>
                </a:solidFill>
                <a:latin typeface="+mn-lt"/>
                <a:ea typeface="+mn-ea"/>
                <a:cs typeface="+mn-cs"/>
              </a:rPr>
              <a:t> beskriver ni vad ni behöver göra för att möta behovet. </a:t>
            </a:r>
          </a:p>
          <a:p>
            <a:pPr marL="457200" lvl="1" indent="0">
              <a:buFont typeface="+mj-lt"/>
              <a:buNone/>
            </a:pPr>
            <a:r>
              <a:rPr lang="sv-SE" sz="1200" b="0" i="0" u="none" strike="noStrike" kern="1200" baseline="0" dirty="0">
                <a:solidFill>
                  <a:schemeClr val="tx1"/>
                </a:solidFill>
                <a:latin typeface="+mn-lt"/>
                <a:ea typeface="+mn-ea"/>
                <a:cs typeface="+mn-cs"/>
              </a:rPr>
              <a:t>3) I de sista två kolumnerna skriver ni vilka som ska involveras, när och vem som behöver fatta beslut. </a:t>
            </a:r>
          </a:p>
        </p:txBody>
      </p:sp>
      <p:sp>
        <p:nvSpPr>
          <p:cNvPr id="4" name="Platshållare för bildnummer 3"/>
          <p:cNvSpPr>
            <a:spLocks noGrp="1"/>
          </p:cNvSpPr>
          <p:nvPr>
            <p:ph type="sldNum" sz="quarter" idx="5"/>
          </p:nvPr>
        </p:nvSpPr>
        <p:spPr/>
        <p:txBody>
          <a:bodyPr/>
          <a:lstStyle/>
          <a:p>
            <a:fld id="{FE3EFEDF-2B66-4466-B7E8-17CA373BB2D6}" type="slidenum">
              <a:rPr lang="sv-SE" smtClean="0"/>
              <a:t>28</a:t>
            </a:fld>
            <a:endParaRPr lang="sv-SE"/>
          </a:p>
        </p:txBody>
      </p:sp>
    </p:spTree>
    <p:extLst>
      <p:ext uri="{BB962C8B-B14F-4D97-AF65-F5344CB8AC3E}">
        <p14:creationId xmlns:p14="http://schemas.microsoft.com/office/powerpoint/2010/main" val="696546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29</a:t>
            </a:fld>
            <a:endParaRPr lang="sv-SE"/>
          </a:p>
        </p:txBody>
      </p:sp>
    </p:spTree>
    <p:extLst>
      <p:ext uri="{BB962C8B-B14F-4D97-AF65-F5344CB8AC3E}">
        <p14:creationId xmlns:p14="http://schemas.microsoft.com/office/powerpoint/2010/main" val="110690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125ED-AAE2-5C9E-446D-8908FE5A73C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B09552-1063-CF88-0B86-4932CE5223AB}"/>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FA9FDB8A-86DD-23DC-E1F8-33BC7A609965}"/>
              </a:ext>
            </a:extLst>
          </p:cNvPr>
          <p:cNvSpPr>
            <a:spLocks noGrp="1"/>
          </p:cNvSpPr>
          <p:nvPr>
            <p:ph type="body" idx="1"/>
          </p:nvPr>
        </p:nvSpPr>
        <p:spPr/>
        <p:txBody>
          <a:bodyPr/>
          <a:lstStyle/>
          <a:p>
            <a:r>
              <a:rPr lang="sv-SE" sz="1200" b="1" kern="1200" dirty="0">
                <a:solidFill>
                  <a:schemeClr val="tx1"/>
                </a:solidFill>
                <a:effectLst/>
                <a:latin typeface="+mn-lt"/>
                <a:ea typeface="+mn-ea"/>
                <a:cs typeface="+mn-cs"/>
              </a:rPr>
              <a:t>Instruktion för användning av Användarguiden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Till dig som ska leda arbetet i gruppen: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Om du inte redan har sett den korta introduktionsfilmen om metodstödet så kan du göra det nu. Den finns på Socialstyrelsens webbplats om FaR och ger en överblick över metodstödets olika delar.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Instruktioner till respektive bild i denna presentation finns i anteckningsfältet. Instruktionerna riktas främst till dig som håller i arbetet och diskussionerna. </a:t>
            </a:r>
          </a:p>
          <a:p>
            <a:pPr marL="171450" lvl="0" indent="-171450">
              <a:buFont typeface="Arial" panose="020B0604020202020204" pitchFamily="34" charset="0"/>
              <a:buChar char="•"/>
            </a:pPr>
            <a:r>
              <a:rPr lang="sv-SE" sz="1200" i="0" kern="1200" dirty="0">
                <a:solidFill>
                  <a:schemeClr val="tx1"/>
                </a:solidFill>
                <a:effectLst/>
                <a:latin typeface="+mn-lt"/>
                <a:ea typeface="+mn-ea"/>
                <a:cs typeface="+mn-cs"/>
              </a:rPr>
              <a:t>Bilder med samma utseende som denna bild (med beige bakgrund och ett i) betyder att den innehåller information som ska stötta implementeringsarbetet.</a:t>
            </a:r>
          </a:p>
          <a:p>
            <a:pPr marL="171450" lvl="0" indent="-171450">
              <a:buFont typeface="Arial" panose="020B0604020202020204" pitchFamily="34" charset="0"/>
              <a:buChar char="•"/>
            </a:pPr>
            <a:r>
              <a:rPr lang="sv-SE" sz="1200" i="0" kern="1200" dirty="0">
                <a:solidFill>
                  <a:schemeClr val="tx1"/>
                </a:solidFill>
                <a:effectLst/>
                <a:latin typeface="+mn-lt"/>
                <a:ea typeface="+mn-ea"/>
                <a:cs typeface="+mn-cs"/>
              </a:rPr>
              <a:t>Bilder utan beige bakgrund och utan i, innehåller instruktioner till övningar och moment som ni kommer att arbeta med för att komma vidare med implementeringen.</a:t>
            </a:r>
          </a:p>
          <a:p>
            <a:pPr marL="0" lvl="0" indent="0">
              <a:buFont typeface="Arial" panose="020B0604020202020204" pitchFamily="34" charset="0"/>
              <a:buNone/>
            </a:pP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Under implementeringen arbetar ni med ett steg i taget och avgör själva när ni är redo att gå vidare till nästa steg. Ibland behöver ni stanna upp och reflektera över om ni är på rätt spår, kanske backa för att ta en ny väg framåt eller få insikt om att ni behöver ytterligare resurser. </a:t>
            </a:r>
          </a:p>
        </p:txBody>
      </p:sp>
      <p:sp>
        <p:nvSpPr>
          <p:cNvPr id="4" name="Platshållare för bildnummer 3">
            <a:extLst>
              <a:ext uri="{FF2B5EF4-FFF2-40B4-BE49-F238E27FC236}">
                <a16:creationId xmlns:a16="http://schemas.microsoft.com/office/drawing/2014/main" id="{53AB3B7F-7F10-A977-FE17-6766212AE71C}"/>
              </a:ext>
            </a:extLst>
          </p:cNvPr>
          <p:cNvSpPr>
            <a:spLocks noGrp="1"/>
          </p:cNvSpPr>
          <p:nvPr>
            <p:ph type="sldNum" sz="quarter" idx="5"/>
          </p:nvPr>
        </p:nvSpPr>
        <p:spPr/>
        <p:txBody>
          <a:bodyPr/>
          <a:lstStyle/>
          <a:p>
            <a:fld id="{FE3EFEDF-2B66-4466-B7E8-17CA373BB2D6}" type="slidenum">
              <a:rPr lang="sv-SE" smtClean="0"/>
              <a:t>3</a:t>
            </a:fld>
            <a:endParaRPr lang="sv-SE"/>
          </a:p>
        </p:txBody>
      </p:sp>
    </p:spTree>
    <p:extLst>
      <p:ext uri="{BB962C8B-B14F-4D97-AF65-F5344CB8AC3E}">
        <p14:creationId xmlns:p14="http://schemas.microsoft.com/office/powerpoint/2010/main" val="65455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150" b="1" i="0" u="none" strike="noStrike" kern="1200" baseline="0" dirty="0">
                <a:solidFill>
                  <a:schemeClr val="tx1"/>
                </a:solidFill>
                <a:latin typeface="+mn-lt"/>
                <a:ea typeface="+mn-ea"/>
                <a:cs typeface="+mn-cs"/>
              </a:rPr>
              <a:t>Instruktion</a:t>
            </a:r>
          </a:p>
          <a:p>
            <a:r>
              <a:rPr lang="sv-SE" sz="1150" b="0" i="0" u="none" strike="noStrike" kern="1200" baseline="0" dirty="0">
                <a:solidFill>
                  <a:schemeClr val="tx1"/>
                </a:solidFill>
                <a:latin typeface="+mn-lt"/>
                <a:ea typeface="+mn-ea"/>
                <a:cs typeface="+mn-cs"/>
              </a:rPr>
              <a:t>I steg 5 görs en bedömning om och hur er </a:t>
            </a:r>
            <a:r>
              <a:rPr lang="sv-SE" sz="1150" b="0" i="1" u="none" strike="noStrike" kern="1200" baseline="0" dirty="0">
                <a:solidFill>
                  <a:schemeClr val="tx1"/>
                </a:solidFill>
                <a:latin typeface="+mn-lt"/>
                <a:ea typeface="+mn-ea"/>
                <a:cs typeface="+mn-cs"/>
              </a:rPr>
              <a:t>verksamhet behöver anpassas </a:t>
            </a:r>
            <a:r>
              <a:rPr lang="sv-SE" sz="1150" b="0" i="0" u="none" strike="noStrike" kern="1200" baseline="0" dirty="0">
                <a:solidFill>
                  <a:schemeClr val="tx1"/>
                </a:solidFill>
                <a:latin typeface="+mn-lt"/>
                <a:ea typeface="+mn-ea"/>
                <a:cs typeface="+mn-cs"/>
              </a:rPr>
              <a:t>för att FaR ska passa hos er. B</a:t>
            </a:r>
            <a:r>
              <a:rPr lang="sv-SE" sz="1150" dirty="0"/>
              <a:t>ehöver ni stärka infrastrukturen*, motivationen eller kunskapsnivån?</a:t>
            </a:r>
            <a:r>
              <a:rPr lang="sv-SE" sz="1150" dirty="0">
                <a:solidFill>
                  <a:schemeClr val="tx1"/>
                </a:solidFill>
              </a:rPr>
              <a:t> </a:t>
            </a:r>
          </a:p>
          <a:p>
            <a:endParaRPr lang="sv-SE" sz="115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150" b="0" i="0" u="none" strike="noStrike" kern="1200" baseline="0" dirty="0">
                <a:solidFill>
                  <a:schemeClr val="tx1"/>
                </a:solidFill>
                <a:latin typeface="+mn-lt"/>
                <a:ea typeface="+mn-ea"/>
                <a:cs typeface="+mn-cs"/>
              </a:rPr>
              <a:t>Dialogduk: Utgå från varje del i </a:t>
            </a:r>
            <a:r>
              <a:rPr lang="sv-SE" sz="1150" b="0" i="0" u="none" strike="noStrike" kern="1200" baseline="0" dirty="0" err="1">
                <a:solidFill>
                  <a:schemeClr val="tx1"/>
                </a:solidFill>
                <a:latin typeface="+mn-lt"/>
                <a:ea typeface="+mn-ea"/>
                <a:cs typeface="+mn-cs"/>
              </a:rPr>
              <a:t>FaR</a:t>
            </a:r>
            <a:r>
              <a:rPr lang="sv-SE" sz="1150" b="0" i="0" u="none" strike="noStrike" kern="1200" baseline="0" dirty="0">
                <a:solidFill>
                  <a:schemeClr val="tx1"/>
                </a:solidFill>
                <a:latin typeface="+mn-lt"/>
                <a:ea typeface="+mn-ea"/>
                <a:cs typeface="+mn-cs"/>
              </a:rPr>
              <a:t>-metoden och diskutera </a:t>
            </a:r>
            <a:r>
              <a:rPr lang="sv-SE" sz="1150" dirty="0">
                <a:solidFill>
                  <a:schemeClr val="tx1"/>
                </a:solidFill>
              </a:rPr>
              <a:t>om, och i så fall hur, er verksamhet behöver anpassas. Fundera utifrån motivation, kunskap och infrastruktur. Tips är att titta tillbaka på Steg 3 och se hur ni </a:t>
            </a:r>
            <a:r>
              <a:rPr lang="sv-SE" sz="1150" i="1" dirty="0">
                <a:solidFill>
                  <a:schemeClr val="tx1"/>
                </a:solidFill>
              </a:rPr>
              <a:t>skattat </a:t>
            </a:r>
            <a:r>
              <a:rPr lang="sv-SE" sz="1150" dirty="0">
                <a:solidFill>
                  <a:schemeClr val="tx1"/>
                </a:solidFill>
              </a:rPr>
              <a:t>motivation och kunskap hos olika intressenter. </a:t>
            </a:r>
            <a:r>
              <a:rPr lang="sv-SE" sz="1150" u="none" dirty="0">
                <a:solidFill>
                  <a:schemeClr val="tx1"/>
                </a:solidFill>
              </a:rPr>
              <a:t>I kolumnen </a:t>
            </a:r>
            <a:r>
              <a:rPr lang="sv-SE" sz="1150" i="0" u="sng" dirty="0">
                <a:solidFill>
                  <a:schemeClr val="tx1"/>
                </a:solidFill>
              </a:rPr>
              <a:t>Anpassa</a:t>
            </a:r>
            <a:r>
              <a:rPr lang="sv-SE" sz="1150" u="none" dirty="0">
                <a:solidFill>
                  <a:schemeClr val="tx1"/>
                </a:solidFill>
              </a:rPr>
              <a:t> fyller ni i </a:t>
            </a:r>
            <a:r>
              <a:rPr lang="sv-SE" sz="1150" dirty="0">
                <a:solidFill>
                  <a:schemeClr val="tx1"/>
                </a:solidFill>
              </a:rPr>
              <a:t>vilka anpassningar som behövs. </a:t>
            </a:r>
          </a:p>
          <a:p>
            <a:pPr marL="228600" indent="-228600">
              <a:buFont typeface="+mj-lt"/>
              <a:buAutoNum type="arabicPeriod"/>
            </a:pPr>
            <a:endParaRPr lang="sv-SE" sz="1150" b="0" i="0" u="none" strike="noStrike" kern="1200" baseline="0" dirty="0">
              <a:solidFill>
                <a:schemeClr val="tx1"/>
              </a:solidFill>
              <a:latin typeface="+mn-lt"/>
              <a:ea typeface="+mn-ea"/>
              <a:cs typeface="+mn-cs"/>
            </a:endParaRPr>
          </a:p>
          <a:p>
            <a:pPr marL="228600" indent="-228600">
              <a:buFont typeface="+mj-lt"/>
              <a:buAutoNum type="arabicPeriod"/>
            </a:pPr>
            <a:r>
              <a:rPr lang="sv-SE" sz="1150" b="0" i="0" u="none" strike="noStrike" kern="1200" baseline="0" dirty="0">
                <a:solidFill>
                  <a:schemeClr val="tx1"/>
                </a:solidFill>
                <a:latin typeface="+mn-lt"/>
                <a:ea typeface="+mn-ea"/>
                <a:cs typeface="+mn-cs"/>
              </a:rPr>
              <a:t>Arbetsdokument: </a:t>
            </a:r>
          </a:p>
          <a:p>
            <a:pPr marL="457200" lvl="1" indent="0">
              <a:buFont typeface="+mj-lt"/>
              <a:buNone/>
            </a:pPr>
            <a:r>
              <a:rPr lang="sv-SE" sz="1150" b="0" i="0" u="none" strike="noStrike" kern="1200" baseline="0" dirty="0">
                <a:solidFill>
                  <a:schemeClr val="tx1"/>
                </a:solidFill>
                <a:latin typeface="+mn-lt"/>
                <a:ea typeface="+mn-ea"/>
                <a:cs typeface="+mn-cs"/>
              </a:rPr>
              <a:t>1) När ni kommit fram till vilka anpassningar av verksamheten som behövs skriver ni in dessa i kolumnen </a:t>
            </a:r>
            <a:r>
              <a:rPr lang="sv-SE" sz="1150" b="0" i="0" u="sng" strike="noStrike" kern="1200" baseline="0" dirty="0">
                <a:solidFill>
                  <a:schemeClr val="tx1"/>
                </a:solidFill>
                <a:latin typeface="+mn-lt"/>
                <a:ea typeface="+mn-ea"/>
                <a:cs typeface="+mn-cs"/>
              </a:rPr>
              <a:t>Beskriv behovet</a:t>
            </a:r>
            <a:r>
              <a:rPr lang="sv-SE" sz="1150" b="0" i="0" u="none" strike="noStrike" kern="1200" baseline="0" dirty="0">
                <a:solidFill>
                  <a:schemeClr val="tx1"/>
                </a:solidFill>
                <a:latin typeface="+mn-lt"/>
                <a:ea typeface="+mn-ea"/>
                <a:cs typeface="+mn-cs"/>
              </a:rPr>
              <a:t> i tabellen i Arbetsdokumentet under Steg 5. </a:t>
            </a:r>
          </a:p>
          <a:p>
            <a:pPr marL="457200" lvl="1" indent="0">
              <a:buFont typeface="+mj-lt"/>
              <a:buNone/>
            </a:pPr>
            <a:r>
              <a:rPr lang="sv-SE" sz="1150" b="0" i="0" u="none" strike="noStrike" kern="1200" baseline="0" dirty="0">
                <a:solidFill>
                  <a:schemeClr val="tx1"/>
                </a:solidFill>
                <a:latin typeface="+mn-lt"/>
                <a:ea typeface="+mn-ea"/>
                <a:cs typeface="+mn-cs"/>
              </a:rPr>
              <a:t>2) I kolumnen </a:t>
            </a:r>
            <a:r>
              <a:rPr lang="sv-SE" sz="1150" b="0" i="0" u="sng" strike="noStrike" kern="1200" baseline="0" dirty="0">
                <a:solidFill>
                  <a:schemeClr val="tx1"/>
                </a:solidFill>
                <a:latin typeface="+mn-lt"/>
                <a:ea typeface="+mn-ea"/>
                <a:cs typeface="+mn-cs"/>
              </a:rPr>
              <a:t>Vad ska göras?</a:t>
            </a:r>
            <a:r>
              <a:rPr lang="sv-SE" sz="1150" b="0" i="0" u="none" strike="noStrike" kern="1200" baseline="0" dirty="0">
                <a:solidFill>
                  <a:schemeClr val="tx1"/>
                </a:solidFill>
                <a:latin typeface="+mn-lt"/>
                <a:ea typeface="+mn-ea"/>
                <a:cs typeface="+mn-cs"/>
              </a:rPr>
              <a:t> beskriver ni vad ni behöver göra för att möta behovet. </a:t>
            </a:r>
          </a:p>
          <a:p>
            <a:pPr marL="457200" lvl="1" indent="0">
              <a:buFont typeface="+mj-lt"/>
              <a:buNone/>
            </a:pPr>
            <a:r>
              <a:rPr lang="sv-SE" sz="1150" b="0" i="0" u="none" strike="noStrike" kern="1200" baseline="0" dirty="0">
                <a:solidFill>
                  <a:schemeClr val="tx1"/>
                </a:solidFill>
                <a:latin typeface="+mn-lt"/>
                <a:ea typeface="+mn-ea"/>
                <a:cs typeface="+mn-cs"/>
              </a:rPr>
              <a:t>3) I de sista två kolumnerna skriver ni vilka som ska involveras, när och vem som behöver fatta beslut.</a:t>
            </a:r>
          </a:p>
          <a:p>
            <a:pPr marL="228600" indent="-228600">
              <a:buFont typeface="+mj-lt"/>
              <a:buAutoNum type="arabicPeriod"/>
            </a:pPr>
            <a:endParaRPr lang="sv-SE" sz="115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150" b="0" i="1" u="none" strike="noStrike" kern="1200" baseline="0" dirty="0">
                <a:solidFill>
                  <a:schemeClr val="tx1"/>
                </a:solidFill>
                <a:latin typeface="+mn-lt"/>
                <a:ea typeface="+mn-ea"/>
                <a:cs typeface="+mn-cs"/>
              </a:rPr>
              <a:t>* </a:t>
            </a:r>
            <a:r>
              <a:rPr lang="sv-SE" sz="1150" i="1" dirty="0">
                <a:solidFill>
                  <a:schemeClr val="tx1"/>
                </a:solidFill>
              </a:rPr>
              <a:t>Infrastruktur </a:t>
            </a:r>
            <a:r>
              <a:rPr lang="sv-SE" sz="1150" i="1" dirty="0"/>
              <a:t>= till exempel rutiner, kontaktvägar, tillgång till material, blanketter, IT-stöd, ledsagare, möjlighet till uppföljning och </a:t>
            </a:r>
            <a:r>
              <a:rPr lang="sv-SE" sz="1150" i="1" dirty="0">
                <a:solidFill>
                  <a:schemeClr val="tx1"/>
                </a:solidFill>
              </a:rPr>
              <a:t>KVÅ-koder. </a:t>
            </a:r>
            <a:endParaRPr lang="sv-SE" sz="1150" b="0" i="1"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FE3EFEDF-2B66-4466-B7E8-17CA373BB2D6}" type="slidenum">
              <a:rPr lang="sv-SE" smtClean="0"/>
              <a:t>30</a:t>
            </a:fld>
            <a:endParaRPr lang="sv-SE"/>
          </a:p>
        </p:txBody>
      </p:sp>
    </p:spTree>
    <p:extLst>
      <p:ext uri="{BB962C8B-B14F-4D97-AF65-F5344CB8AC3E}">
        <p14:creationId xmlns:p14="http://schemas.microsoft.com/office/powerpoint/2010/main" val="1594081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31</a:t>
            </a:fld>
            <a:endParaRPr lang="sv-SE"/>
          </a:p>
        </p:txBody>
      </p:sp>
    </p:spTree>
    <p:extLst>
      <p:ext uri="{BB962C8B-B14F-4D97-AF65-F5344CB8AC3E}">
        <p14:creationId xmlns:p14="http://schemas.microsoft.com/office/powerpoint/2010/main" val="2521348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Instruktion</a:t>
            </a:r>
          </a:p>
          <a:p>
            <a:r>
              <a:rPr lang="sv-SE" sz="1200" kern="1200" dirty="0">
                <a:solidFill>
                  <a:schemeClr val="tx1"/>
                </a:solidFill>
                <a:effectLst/>
                <a:latin typeface="+mn-lt"/>
                <a:ea typeface="+mn-ea"/>
                <a:cs typeface="+mn-cs"/>
              </a:rPr>
              <a:t>I steg 6a görs en bedömning om det finns ett stödjande klimat i organisationen för implementering av FaR. I detta steg ingår att försäkra sig om att det finns stöd från beslutsfattare och andra centrala personer för implementeringen och att dessa upplever att den är till nytta för verksamheten. Här är det viktigt att identifiera hindrande såväl som främjande faktorer för implementeringen. Kan ni ta stöd i det ni arbetat med i det inledande arbetet och steg 1? </a:t>
            </a:r>
          </a:p>
          <a:p>
            <a:endParaRPr lang="sv-SE" sz="1200" kern="1200" dirty="0">
              <a:solidFill>
                <a:schemeClr val="tx1"/>
              </a:solidFill>
              <a:effectLst/>
              <a:latin typeface="+mn-lt"/>
              <a:ea typeface="+mn-ea"/>
              <a:cs typeface="+mn-cs"/>
            </a:endParaRPr>
          </a:p>
          <a:p>
            <a:pPr marL="228600" indent="-228600">
              <a:buAutoNum type="arabicPeriod"/>
            </a:pPr>
            <a:r>
              <a:rPr lang="sv-SE" sz="1200" kern="1200" dirty="0">
                <a:solidFill>
                  <a:schemeClr val="tx1"/>
                </a:solidFill>
                <a:effectLst/>
                <a:latin typeface="+mn-lt"/>
                <a:ea typeface="+mn-ea"/>
                <a:cs typeface="+mn-cs"/>
              </a:rPr>
              <a:t>Skriv upp de intressenter som ni har identifierat på dialogdukens steg 1-3 på olika post-it lappar. Kommer ni på fler personer som berörs </a:t>
            </a:r>
            <a:r>
              <a:rPr lang="sv-SE" sz="1200" b="0" kern="1200" dirty="0">
                <a:solidFill>
                  <a:schemeClr val="tx1"/>
                </a:solidFill>
                <a:effectLst/>
                <a:latin typeface="+mn-lt"/>
                <a:ea typeface="+mn-ea"/>
                <a:cs typeface="+mn-cs"/>
              </a:rPr>
              <a:t>av</a:t>
            </a:r>
            <a:r>
              <a:rPr lang="sv-SE" sz="1200" b="1" kern="1200" dirty="0">
                <a:solidFill>
                  <a:schemeClr val="tx1"/>
                </a:solidFill>
                <a:effectLst/>
                <a:latin typeface="+mn-lt"/>
                <a:ea typeface="+mn-ea"/>
                <a:cs typeface="+mn-cs"/>
              </a:rPr>
              <a:t> </a:t>
            </a:r>
            <a:r>
              <a:rPr lang="sv-SE" sz="1200" b="0" i="1" kern="1200" dirty="0">
                <a:solidFill>
                  <a:schemeClr val="tx1"/>
                </a:solidFill>
                <a:effectLst/>
                <a:latin typeface="+mn-lt"/>
                <a:ea typeface="+mn-ea"/>
                <a:cs typeface="+mn-cs"/>
              </a:rPr>
              <a:t>implementeringen</a:t>
            </a:r>
            <a:r>
              <a:rPr lang="sv-SE" sz="1200" kern="1200" dirty="0">
                <a:solidFill>
                  <a:schemeClr val="tx1"/>
                </a:solidFill>
                <a:effectLst/>
                <a:latin typeface="+mn-lt"/>
                <a:ea typeface="+mn-ea"/>
                <a:cs typeface="+mn-cs"/>
              </a:rPr>
              <a:t>? Ta med dem också i så fall. </a:t>
            </a:r>
          </a:p>
          <a:p>
            <a:pPr marL="228600" indent="-228600">
              <a:buAutoNum type="arabicPeriod"/>
            </a:pPr>
            <a:r>
              <a:rPr lang="sv-SE" sz="1200" kern="1200" dirty="0">
                <a:solidFill>
                  <a:schemeClr val="tx1"/>
                </a:solidFill>
                <a:effectLst/>
                <a:latin typeface="+mn-lt"/>
                <a:ea typeface="+mn-ea"/>
                <a:cs typeface="+mn-cs"/>
              </a:rPr>
              <a:t>Klistra in alla intressenter under någon av de tre rubrikerna på dialogduken: </a:t>
            </a:r>
            <a:r>
              <a:rPr lang="sv-SE" sz="1200" b="0" kern="1200" dirty="0">
                <a:solidFill>
                  <a:schemeClr val="tx1"/>
                </a:solidFill>
                <a:effectLst/>
                <a:latin typeface="+mn-lt"/>
                <a:ea typeface="+mn-ea"/>
                <a:cs typeface="+mn-cs"/>
              </a:rPr>
              <a:t>stödjande</a:t>
            </a:r>
            <a:r>
              <a:rPr lang="sv-SE" sz="1200" kern="1200" dirty="0">
                <a:solidFill>
                  <a:schemeClr val="tx1"/>
                </a:solidFill>
                <a:effectLst/>
                <a:latin typeface="+mn-lt"/>
                <a:ea typeface="+mn-ea"/>
                <a:cs typeface="+mn-cs"/>
              </a:rPr>
              <a:t>, neutrala och utmanare.</a:t>
            </a:r>
          </a:p>
          <a:p>
            <a:pPr marL="228600" indent="-228600">
              <a:buAutoNum type="arabicPeriod"/>
            </a:pPr>
            <a:r>
              <a:rPr lang="sv-SE" sz="1200" kern="1200" dirty="0">
                <a:solidFill>
                  <a:schemeClr val="tx1"/>
                </a:solidFill>
                <a:effectLst/>
                <a:latin typeface="+mn-lt"/>
                <a:ea typeface="+mn-ea"/>
                <a:cs typeface="+mn-cs"/>
              </a:rPr>
              <a:t>I rutan </a:t>
            </a:r>
            <a:r>
              <a:rPr lang="sv-SE" sz="1200" u="sng" kern="1200" dirty="0">
                <a:solidFill>
                  <a:schemeClr val="tx1"/>
                </a:solidFill>
                <a:effectLst/>
                <a:latin typeface="+mn-lt"/>
                <a:ea typeface="+mn-ea"/>
                <a:cs typeface="+mn-cs"/>
              </a:rPr>
              <a:t>Stödjande</a:t>
            </a:r>
            <a:r>
              <a:rPr lang="sv-SE" sz="1200" kern="1200" dirty="0">
                <a:solidFill>
                  <a:schemeClr val="tx1"/>
                </a:solidFill>
                <a:effectLst/>
                <a:latin typeface="+mn-lt"/>
                <a:ea typeface="+mn-ea"/>
                <a:cs typeface="+mn-cs"/>
              </a:rPr>
              <a:t>: Har ni identifierat </a:t>
            </a:r>
            <a:r>
              <a:rPr lang="sv-SE" sz="1200" i="1" kern="1200" dirty="0">
                <a:solidFill>
                  <a:schemeClr val="tx1"/>
                </a:solidFill>
                <a:effectLst/>
                <a:latin typeface="+mn-lt"/>
                <a:ea typeface="+mn-ea"/>
                <a:cs typeface="+mn-cs"/>
              </a:rPr>
              <a:t>extra</a:t>
            </a:r>
            <a:r>
              <a:rPr lang="sv-SE" sz="1200" kern="1200" dirty="0">
                <a:solidFill>
                  <a:schemeClr val="tx1"/>
                </a:solidFill>
                <a:effectLst/>
                <a:latin typeface="+mn-lt"/>
                <a:ea typeface="+mn-ea"/>
                <a:cs typeface="+mn-cs"/>
              </a:rPr>
              <a:t> drivande och positiva intressenter? Flytta dem i så fall till hjärtat.</a:t>
            </a:r>
          </a:p>
          <a:p>
            <a:pPr marL="228600" indent="-228600">
              <a:buAutoNum type="arabicPeriod"/>
            </a:pPr>
            <a:r>
              <a:rPr lang="sv-SE" sz="1200" kern="1200" dirty="0">
                <a:solidFill>
                  <a:schemeClr val="tx1"/>
                </a:solidFill>
                <a:effectLst/>
                <a:latin typeface="+mn-lt"/>
                <a:ea typeface="+mn-ea"/>
                <a:cs typeface="+mn-cs"/>
              </a:rPr>
              <a:t>I rutan </a:t>
            </a:r>
            <a:r>
              <a:rPr lang="sv-SE" sz="1200" u="sng" kern="1200" dirty="0">
                <a:solidFill>
                  <a:schemeClr val="tx1"/>
                </a:solidFill>
                <a:effectLst/>
                <a:latin typeface="+mn-lt"/>
                <a:ea typeface="+mn-ea"/>
                <a:cs typeface="+mn-cs"/>
              </a:rPr>
              <a:t>Utmanare</a:t>
            </a:r>
            <a:r>
              <a:rPr lang="sv-SE" sz="1200" kern="1200" dirty="0">
                <a:solidFill>
                  <a:schemeClr val="tx1"/>
                </a:solidFill>
                <a:effectLst/>
                <a:latin typeface="+mn-lt"/>
                <a:ea typeface="+mn-ea"/>
                <a:cs typeface="+mn-cs"/>
              </a:rPr>
              <a:t>: Har ni några tänkbara </a:t>
            </a:r>
            <a:r>
              <a:rPr lang="sv-SE" sz="1200" i="1" kern="1200" dirty="0">
                <a:solidFill>
                  <a:schemeClr val="tx1"/>
                </a:solidFill>
                <a:effectLst/>
                <a:latin typeface="+mn-lt"/>
                <a:ea typeface="+mn-ea"/>
                <a:cs typeface="+mn-cs"/>
              </a:rPr>
              <a:t>aktiva</a:t>
            </a:r>
            <a:r>
              <a:rPr lang="sv-SE" sz="1200" kern="1200" dirty="0">
                <a:solidFill>
                  <a:schemeClr val="tx1"/>
                </a:solidFill>
                <a:effectLst/>
                <a:latin typeface="+mn-lt"/>
                <a:ea typeface="+mn-ea"/>
                <a:cs typeface="+mn-cs"/>
              </a:rPr>
              <a:t> motståndare som kommer att beröras av implementeringen? Flytta dem i så fall till frågetecknet. </a:t>
            </a:r>
          </a:p>
          <a:p>
            <a:pPr marL="228600" indent="-228600">
              <a:buAutoNum type="arabicPeriod"/>
            </a:pPr>
            <a:r>
              <a:rPr lang="sv-SE" sz="1200" kern="1200" dirty="0">
                <a:solidFill>
                  <a:schemeClr val="tx1"/>
                </a:solidFill>
                <a:effectLst/>
                <a:latin typeface="+mn-lt"/>
                <a:ea typeface="+mn-ea"/>
                <a:cs typeface="+mn-cs"/>
              </a:rPr>
              <a:t>Diskutera:</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Intressenter som sitter nära hjärtat kan bli förespråkare – hur engagerar ni dem? Vad skulle hända om de lämnar verksamheten?</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Intressenter som är neutrala vill ni få till stödjande – vad behöver de?</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Intressenter som är utmanare behöver ni förstå hur många de är och vad det är som de är tveksamma till. </a:t>
            </a:r>
          </a:p>
          <a:p>
            <a:pPr marL="685800" lvl="1" indent="-228600">
              <a:buAutoNum type="arabicPeriod"/>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ni är klara skriver ni in vad ni kommit fram till i tabellen Steg 6a i </a:t>
            </a:r>
            <a:r>
              <a:rPr lang="sv-SE" sz="1200" u="none" kern="1200" dirty="0">
                <a:solidFill>
                  <a:schemeClr val="tx1"/>
                </a:solidFill>
                <a:effectLst/>
                <a:latin typeface="+mn-lt"/>
                <a:ea typeface="+mn-ea"/>
                <a:cs typeface="+mn-cs"/>
              </a:rPr>
              <a:t>Arbetsdokumentet.</a:t>
            </a:r>
            <a:r>
              <a:rPr lang="sv-SE" sz="1200" kern="1200" dirty="0">
                <a:solidFill>
                  <a:schemeClr val="tx1"/>
                </a:solidFill>
                <a:effectLst/>
                <a:latin typeface="+mn-lt"/>
                <a:ea typeface="+mn-ea"/>
                <a:cs typeface="+mn-cs"/>
              </a:rPr>
              <a:t> Utifrån vad ni fått fram fyller ni i vilken intressentgrupp ni riktar er mot, vad som behövs, vem som ska göra det och när samt hur och när det ska följas upp. </a:t>
            </a:r>
          </a:p>
        </p:txBody>
      </p:sp>
      <p:sp>
        <p:nvSpPr>
          <p:cNvPr id="4" name="Platshållare för bildnummer 3"/>
          <p:cNvSpPr>
            <a:spLocks noGrp="1"/>
          </p:cNvSpPr>
          <p:nvPr>
            <p:ph type="sldNum" sz="quarter" idx="5"/>
          </p:nvPr>
        </p:nvSpPr>
        <p:spPr/>
        <p:txBody>
          <a:bodyPr/>
          <a:lstStyle/>
          <a:p>
            <a:fld id="{FE3EFEDF-2B66-4466-B7E8-17CA373BB2D6}" type="slidenum">
              <a:rPr lang="sv-SE" smtClean="0"/>
              <a:t>32</a:t>
            </a:fld>
            <a:endParaRPr lang="sv-SE"/>
          </a:p>
        </p:txBody>
      </p:sp>
    </p:spTree>
    <p:extLst>
      <p:ext uri="{BB962C8B-B14F-4D97-AF65-F5344CB8AC3E}">
        <p14:creationId xmlns:p14="http://schemas.microsoft.com/office/powerpoint/2010/main" val="292734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r>
              <a:rPr lang="sv-SE" sz="1200" b="0" i="0" u="none" strike="noStrike" kern="1200" baseline="0" dirty="0">
                <a:solidFill>
                  <a:schemeClr val="tx1"/>
                </a:solidFill>
                <a:latin typeface="+mn-lt"/>
                <a:ea typeface="+mn-ea"/>
                <a:cs typeface="+mn-cs"/>
              </a:rPr>
              <a:t>Till den här övningen behöver ni inte dialogduken. </a:t>
            </a:r>
          </a:p>
          <a:p>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Kan ni redan nu bedöma resursbehovet gällande implementeringen av FaR? </a:t>
            </a:r>
            <a:r>
              <a:rPr lang="sv-SE" sz="1200" b="0" i="0" u="none" strike="noStrike" kern="1200" baseline="0" dirty="0">
                <a:solidFill>
                  <a:schemeClr val="tx1"/>
                </a:solidFill>
                <a:latin typeface="+mn-lt"/>
                <a:ea typeface="+mn-ea"/>
                <a:cs typeface="+mn-cs"/>
              </a:rPr>
              <a:t>Diskutera resursbehov gällande: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kategori (</a:t>
            </a:r>
            <a:r>
              <a:rPr lang="sv-SE" sz="1200" b="0" i="0" u="none" strike="noStrike" kern="1200" baseline="0" dirty="0">
                <a:solidFill>
                  <a:schemeClr val="tx1"/>
                </a:solidFill>
                <a:effectLst/>
                <a:latin typeface="+mn-lt"/>
                <a:ea typeface="+mn-ea"/>
                <a:cs typeface="+mn-cs"/>
              </a:rPr>
              <a:t>or</a:t>
            </a:r>
            <a:r>
              <a:rPr lang="sv-SE" sz="1200" b="0" kern="1200" dirty="0">
                <a:solidFill>
                  <a:schemeClr val="tx1"/>
                </a:solidFill>
                <a:effectLst/>
                <a:latin typeface="+mn-lt"/>
                <a:ea typeface="+mn-ea"/>
                <a:cs typeface="+mn-cs"/>
              </a:rPr>
              <a:t>dinerande personal, omvårdnadspersonal, processgrupp, system, lokaler, inköp etc.)</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tid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kostnad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som följer av implementeringen.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När ni är klara antecknar ni era svar i Arbetsdokumentet, i tabellen under Steg 6b. </a:t>
            </a:r>
            <a:r>
              <a:rPr lang="sv-SE" sz="1200" b="0" i="0" kern="1200" dirty="0">
                <a:solidFill>
                  <a:schemeClr val="tx1"/>
                </a:solidFill>
                <a:effectLst/>
                <a:latin typeface="+mn-lt"/>
                <a:ea typeface="+mn-ea"/>
                <a:cs typeface="+mn-cs"/>
              </a:rPr>
              <a:t>Ni kan komplettera tabellen allteftersom ni får fler svar. </a:t>
            </a:r>
            <a:r>
              <a:rPr lang="sv-SE" sz="1200" b="0" i="0" u="none" strike="noStrike" kern="1200" baseline="0" dirty="0">
                <a:solidFill>
                  <a:schemeClr val="tx1"/>
                </a:solidFill>
                <a:latin typeface="+mn-lt"/>
                <a:ea typeface="+mn-ea"/>
                <a:cs typeface="+mn-cs"/>
              </a:rPr>
              <a:t>Om ni har svårt att göra en uppskattning här och nu så skriv istället</a:t>
            </a:r>
            <a:r>
              <a:rPr lang="sv-SE" dirty="0"/>
              <a:t> vem som ska ta hem frågan och arbeta vidare med den och hur. </a:t>
            </a:r>
          </a:p>
        </p:txBody>
      </p:sp>
      <p:sp>
        <p:nvSpPr>
          <p:cNvPr id="4" name="Platshållare för bildnummer 3"/>
          <p:cNvSpPr>
            <a:spLocks noGrp="1"/>
          </p:cNvSpPr>
          <p:nvPr>
            <p:ph type="sldNum" sz="quarter" idx="5"/>
          </p:nvPr>
        </p:nvSpPr>
        <p:spPr/>
        <p:txBody>
          <a:bodyPr/>
          <a:lstStyle/>
          <a:p>
            <a:fld id="{FE3EFEDF-2B66-4466-B7E8-17CA373BB2D6}" type="slidenum">
              <a:rPr lang="sv-SE" smtClean="0"/>
              <a:t>33</a:t>
            </a:fld>
            <a:endParaRPr lang="sv-SE"/>
          </a:p>
        </p:txBody>
      </p:sp>
    </p:spTree>
    <p:extLst>
      <p:ext uri="{BB962C8B-B14F-4D97-AF65-F5344CB8AC3E}">
        <p14:creationId xmlns:p14="http://schemas.microsoft.com/office/powerpoint/2010/main" val="3300176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34</a:t>
            </a:fld>
            <a:endParaRPr lang="sv-SE"/>
          </a:p>
        </p:txBody>
      </p:sp>
    </p:spTree>
    <p:extLst>
      <p:ext uri="{BB962C8B-B14F-4D97-AF65-F5344CB8AC3E}">
        <p14:creationId xmlns:p14="http://schemas.microsoft.com/office/powerpoint/2010/main" val="3934704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u="none" strike="noStrike" kern="1200" baseline="0" dirty="0">
                <a:solidFill>
                  <a:schemeClr val="tx1"/>
                </a:solidFill>
                <a:latin typeface="+mn-lt"/>
                <a:ea typeface="+mn-ea"/>
                <a:cs typeface="+mn-cs"/>
              </a:rPr>
              <a:t>I steg 7 utforskar ni och beslutar vilka som ska vara implementerare och vilka som ska ge stöd till implementerarna.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i="0" u="none" strike="noStrike" kern="1200" baseline="0" dirty="0">
              <a:solidFill>
                <a:schemeClr val="tx1"/>
              </a:solidFill>
              <a:latin typeface="+mn-lt"/>
              <a:ea typeface="+mn-ea"/>
              <a:cs typeface="+mn-cs"/>
            </a:endParaRPr>
          </a:p>
          <a:p>
            <a:pPr marL="228600" indent="-228600">
              <a:buFont typeface="+mj-lt"/>
              <a:buAutoNum type="alphaLcParenR"/>
            </a:pPr>
            <a:r>
              <a:rPr lang="sv-SE" sz="1100" b="1" dirty="0"/>
              <a:t>Vilka i er verksamhet kommer att vara implementerare, det vill säga vilka kommer vara ordinatörer av FaR under implementeringsprocessen?</a:t>
            </a:r>
          </a:p>
          <a:p>
            <a:pPr marL="685800" lvl="1" indent="-228600">
              <a:buFont typeface="+mj-lt"/>
              <a:buAutoNum type="arabicPeriod"/>
            </a:pPr>
            <a:r>
              <a:rPr lang="sv-SE" sz="1100" dirty="0"/>
              <a:t>Diskutera tillsammans vilka som kommer att vara implementerare. Är det all legitimerad personal som arbetar med er målgrupp eller utvalda personer? </a:t>
            </a:r>
            <a:r>
              <a:rPr lang="sv-SE" sz="1100" kern="1200" dirty="0">
                <a:solidFill>
                  <a:schemeClr val="tx1"/>
                </a:solidFill>
                <a:effectLst/>
                <a:latin typeface="+mn-lt"/>
                <a:ea typeface="+mn-ea"/>
                <a:cs typeface="+mn-cs"/>
              </a:rPr>
              <a:t>Fundera över hur många det bör vara, ofta är det bättre att inte börja för stort.</a:t>
            </a:r>
          </a:p>
          <a:p>
            <a:pPr marL="685800" lvl="1" indent="-228600">
              <a:buFont typeface="+mj-lt"/>
              <a:buAutoNum type="arabicPeriod"/>
            </a:pPr>
            <a:r>
              <a:rPr lang="sv-SE" sz="1100" dirty="0"/>
              <a:t>Skriv in dessa på dialogduken i kolumnen </a:t>
            </a:r>
            <a:r>
              <a:rPr lang="sv-SE" sz="1100" u="sng" dirty="0"/>
              <a:t>Vilka kan ordinera FaR</a:t>
            </a:r>
            <a:r>
              <a:rPr lang="sv-SE" sz="1100" dirty="0"/>
              <a:t>.</a:t>
            </a:r>
            <a:endParaRPr lang="sv-SE" sz="1100" b="0" i="0" u="none" strike="noStrike" kern="1200" baseline="0" dirty="0">
              <a:solidFill>
                <a:schemeClr val="tx1"/>
              </a:solidFill>
              <a:latin typeface="+mn-lt"/>
              <a:ea typeface="+mn-ea"/>
              <a:cs typeface="+mn-cs"/>
            </a:endParaRPr>
          </a:p>
          <a:p>
            <a:pPr marL="342900" indent="-342900">
              <a:buFont typeface="+mj-lt"/>
              <a:buAutoNum type="alphaLcParenR"/>
            </a:pPr>
            <a:endParaRPr lang="sv-SE" sz="1100" b="0" i="0" u="none" strike="noStrike" kern="1200" baseline="0" dirty="0">
              <a:solidFill>
                <a:schemeClr val="tx1"/>
              </a:solidFill>
              <a:latin typeface="+mn-lt"/>
              <a:ea typeface="+mn-ea"/>
              <a:cs typeface="+mn-cs"/>
            </a:endParaRPr>
          </a:p>
          <a:p>
            <a:pPr marL="228600" indent="-228600">
              <a:buFont typeface="+mj-lt"/>
              <a:buAutoNum type="alphaLcParenR" startAt="2"/>
            </a:pPr>
            <a:r>
              <a:rPr lang="sv-SE" sz="1100" b="1" dirty="0"/>
              <a:t>Vilka i processgruppen (hela eller delar) ska fungera som stöd till implementerarna?</a:t>
            </a:r>
            <a:r>
              <a:rPr lang="sv-SE" sz="1100" dirty="0"/>
              <a:t> </a:t>
            </a:r>
          </a:p>
          <a:p>
            <a:pPr marL="685800" lvl="1" indent="-228600">
              <a:buFont typeface="+mj-lt"/>
              <a:buAutoNum type="arabicPeriod"/>
            </a:pPr>
            <a:r>
              <a:rPr lang="sv-SE" sz="1100" dirty="0"/>
              <a:t>Diskutera tillsammans vilka som kommer att kunna ge stöd.</a:t>
            </a:r>
          </a:p>
          <a:p>
            <a:pPr marL="685800" lvl="1" indent="-228600">
              <a:buFont typeface="+mj-lt"/>
              <a:buAutoNum type="arabicPeriod"/>
            </a:pPr>
            <a:r>
              <a:rPr lang="sv-SE" sz="1100" dirty="0"/>
              <a:t>Skriv in dessa på dialogduken i kolumnen </a:t>
            </a:r>
            <a:r>
              <a:rPr lang="sv-SE" sz="1100" u="sng" dirty="0"/>
              <a:t>Vilka kan ge stöd?</a:t>
            </a:r>
            <a:endParaRPr lang="sv-SE" sz="1100" dirty="0"/>
          </a:p>
          <a:p>
            <a:endParaRPr lang="sv-SE" sz="1100" dirty="0"/>
          </a:p>
          <a:p>
            <a:r>
              <a:rPr lang="sv-SE" sz="1100" dirty="0"/>
              <a:t>Tips! Titta också i ruta 6 vid hjärtat om ni kan använda några av förespråkarna som stödjare.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i="0" u="none" strike="noStrike" kern="1200" baseline="0" dirty="0">
                <a:solidFill>
                  <a:schemeClr val="tx1"/>
                </a:solidFill>
                <a:latin typeface="+mn-lt"/>
                <a:ea typeface="+mn-ea"/>
                <a:cs typeface="+mn-cs"/>
              </a:rPr>
              <a:t>När ni är klara skriver ni in vad ni kommit fram till i tabellen i Arbetsdokumentet under Steg 7.  </a:t>
            </a:r>
            <a:endParaRPr lang="sv-SE" sz="1100"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35</a:t>
            </a:fld>
            <a:endParaRPr lang="sv-SE"/>
          </a:p>
        </p:txBody>
      </p:sp>
    </p:spTree>
    <p:extLst>
      <p:ext uri="{BB962C8B-B14F-4D97-AF65-F5344CB8AC3E}">
        <p14:creationId xmlns:p14="http://schemas.microsoft.com/office/powerpoint/2010/main" val="1127826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36</a:t>
            </a:fld>
            <a:endParaRPr lang="sv-SE"/>
          </a:p>
        </p:txBody>
      </p:sp>
    </p:spTree>
    <p:extLst>
      <p:ext uri="{BB962C8B-B14F-4D97-AF65-F5344CB8AC3E}">
        <p14:creationId xmlns:p14="http://schemas.microsoft.com/office/powerpoint/2010/main" val="1727035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I det här steget utforskar ni och beslutar vilken utbildning och stöd som implementerarna (oftast de som ordinerar FaR) och de som ska ge stöd till implementerarna behöver få. Det kan handla om handledning, tekniskt stöd, stödmaterial eller ändrade scheman. Det kan också handla om nyupptäckta behov av utbildning och träning eller fortsatta kompletteringar till metoden FaR.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För en dialog utifrån frågorna a och b nedan. Ta vid behov stöd av underfrågorna. Dokumentera resultatet av era dialoger på dialogduken, i kolumnerna </a:t>
            </a:r>
            <a:r>
              <a:rPr lang="sv-SE" sz="1200" b="0" i="0" u="sng" strike="noStrike" kern="1200" baseline="0" dirty="0">
                <a:solidFill>
                  <a:schemeClr val="tx1"/>
                </a:solidFill>
                <a:latin typeface="+mn-lt"/>
                <a:ea typeface="+mn-ea"/>
                <a:cs typeface="+mn-cs"/>
              </a:rPr>
              <a:t>De som ordinerar FaR</a:t>
            </a:r>
            <a:r>
              <a:rPr lang="sv-SE" sz="1200" b="0" i="0" u="none" strike="noStrike" kern="1200" baseline="0" dirty="0">
                <a:solidFill>
                  <a:schemeClr val="tx1"/>
                </a:solidFill>
                <a:latin typeface="+mn-lt"/>
                <a:ea typeface="+mn-ea"/>
                <a:cs typeface="+mn-cs"/>
              </a:rPr>
              <a:t> respektive </a:t>
            </a:r>
            <a:r>
              <a:rPr lang="sv-SE" sz="1200" b="0" i="0" u="sng" strike="noStrike" kern="1200" baseline="0" dirty="0">
                <a:solidFill>
                  <a:schemeClr val="tx1"/>
                </a:solidFill>
                <a:latin typeface="+mn-lt"/>
                <a:ea typeface="+mn-ea"/>
                <a:cs typeface="+mn-cs"/>
              </a:rPr>
              <a:t>De som ger stöd</a:t>
            </a:r>
            <a:r>
              <a:rPr lang="sv-SE" sz="1200" b="0" i="0" u="none" strike="noStrike" kern="1200" baseline="0" dirty="0">
                <a:solidFill>
                  <a:schemeClr val="tx1"/>
                </a:solidFill>
                <a:latin typeface="+mn-lt"/>
                <a:ea typeface="+mn-ea"/>
                <a:cs typeface="+mn-cs"/>
              </a:rPr>
              <a:t>. </a:t>
            </a:r>
          </a:p>
          <a:p>
            <a:pPr marL="0" indent="0">
              <a:buNone/>
            </a:pPr>
            <a:endParaRPr lang="sv-SE" sz="1200" b="0" i="0" u="none" strike="noStrike" kern="1200" baseline="0" dirty="0">
              <a:solidFill>
                <a:schemeClr val="tx1"/>
              </a:solidFill>
              <a:latin typeface="+mn-lt"/>
              <a:ea typeface="+mn-ea"/>
              <a:cs typeface="+mn-cs"/>
            </a:endParaRPr>
          </a:p>
          <a:p>
            <a:pPr marL="228600" indent="-228600">
              <a:buFont typeface="+mj-lt"/>
              <a:buAutoNum type="alphaLcParenR"/>
            </a:pPr>
            <a:r>
              <a:rPr lang="sv-SE" b="1" dirty="0"/>
              <a:t>Vilken utbildning och stöd behöver implementerarna?</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Vilket stöd behövs för att stärka implementerarna?</a:t>
            </a:r>
          </a:p>
          <a:p>
            <a:pPr marL="685800" lvl="1" indent="-228600">
              <a:buFont typeface="Arial" panose="020B0604020202020204" pitchFamily="34" charset="0"/>
              <a:buChar char="•"/>
            </a:pPr>
            <a:r>
              <a:rPr lang="sv-SE" sz="1200" kern="1200" dirty="0">
                <a:solidFill>
                  <a:schemeClr val="tx1"/>
                </a:solidFill>
                <a:latin typeface="+mn-lt"/>
                <a:ea typeface="+mn-ea"/>
                <a:cs typeface="+mn-cs"/>
              </a:rPr>
              <a:t>Kan ni erbjuda träning och kompetenshöjande åtgärder?</a:t>
            </a:r>
          </a:p>
          <a:p>
            <a:pPr marL="685800" lvl="1" indent="-228600">
              <a:buFont typeface="Arial" panose="020B0604020202020204" pitchFamily="34" charset="0"/>
              <a:buChar char="•"/>
            </a:pPr>
            <a:r>
              <a:rPr lang="sv-SE" sz="1200" kern="1200" dirty="0">
                <a:solidFill>
                  <a:schemeClr val="tx1"/>
                </a:solidFill>
                <a:latin typeface="+mn-lt"/>
                <a:ea typeface="+mn-ea"/>
                <a:cs typeface="+mn-cs"/>
              </a:rPr>
              <a:t>Vilka andra behov av utbildning och stöd kan ni se redan nu?</a:t>
            </a:r>
          </a:p>
          <a:p>
            <a:pPr marL="0" indent="0">
              <a:buFont typeface="+mj-lt"/>
              <a:buNone/>
            </a:pPr>
            <a:endParaRPr lang="sv-SE" dirty="0"/>
          </a:p>
          <a:p>
            <a:pPr marL="228600" indent="-228600">
              <a:buFont typeface="+mj-lt"/>
              <a:buAutoNum type="alphaLcParenR" startAt="2"/>
            </a:pPr>
            <a:r>
              <a:rPr lang="sv-SE" sz="1200" b="1" dirty="0"/>
              <a:t>Vilken utbildning och stöd behövs för att kunna ge stöd till implementerarna?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behöver stödet till de ni identifierade i 7b stärkas? </a:t>
            </a:r>
            <a:r>
              <a:rPr lang="sv-SE" sz="1200" kern="1200" dirty="0">
                <a:solidFill>
                  <a:schemeClr val="tx1"/>
                </a:solidFill>
                <a:latin typeface="+mn-lt"/>
                <a:ea typeface="+mn-ea"/>
                <a:cs typeface="+mn-cs"/>
              </a:rPr>
              <a:t>Till exempel om FaR-metoden, om implementering och om uppföljning?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latin typeface="+mn-lt"/>
                <a:ea typeface="+mn-ea"/>
                <a:cs typeface="+mn-cs"/>
              </a:rPr>
              <a:t>Hur kan stödet utformas i stora drag? Finns det befintliga forum/mötestillfällen?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latin typeface="+mn-lt"/>
                <a:ea typeface="+mn-ea"/>
                <a:cs typeface="+mn-cs"/>
              </a:rPr>
              <a:t>Finns det tid för de som ger stöd?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latin typeface="+mn-lt"/>
                <a:ea typeface="+mn-ea"/>
                <a:cs typeface="+mn-cs"/>
              </a:rPr>
              <a:t>Vilka behov kan ni se redan 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När ni är klara skriver ni i Arbetsdokumentet vad ni kommit fram till i tabellen under Steg 8. </a:t>
            </a:r>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37</a:t>
            </a:fld>
            <a:endParaRPr lang="sv-SE"/>
          </a:p>
        </p:txBody>
      </p:sp>
    </p:spTree>
    <p:extLst>
      <p:ext uri="{BB962C8B-B14F-4D97-AF65-F5344CB8AC3E}">
        <p14:creationId xmlns:p14="http://schemas.microsoft.com/office/powerpoint/2010/main" val="2813125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D88C8-9EF1-6C1D-C12C-31841C7620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2CE030-A94D-E16E-FB83-16A1B070C301}"/>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BD033C3E-7BC7-0737-5B4F-7C8D2778F317}"/>
              </a:ext>
            </a:extLst>
          </p:cNvPr>
          <p:cNvSpPr>
            <a:spLocks noGrp="1"/>
          </p:cNvSpPr>
          <p:nvPr>
            <p:ph type="body" idx="1"/>
          </p:nvPr>
        </p:nvSpPr>
        <p:spPr/>
        <p:txBody>
          <a:bodyPr/>
          <a:lstStyle/>
          <a:p>
            <a:r>
              <a:rPr lang="sv-SE" b="1" dirty="0"/>
              <a:t>Instruktion</a:t>
            </a:r>
            <a:endParaRPr lang="sv-SE" dirty="0"/>
          </a:p>
          <a:p>
            <a:r>
              <a:rPr lang="sv-SE" sz="1200" kern="1200" dirty="0">
                <a:solidFill>
                  <a:schemeClr val="tx1"/>
                </a:solidFill>
                <a:effectLst/>
                <a:latin typeface="+mn-lt"/>
                <a:ea typeface="+mn-ea"/>
                <a:cs typeface="+mn-cs"/>
              </a:rPr>
              <a:t>Nu är det dags att utvärdera och reflektera över arbetet med Fas 1. Det är viktigt att hantera dessa innan ni startar upp Fas 2. Det kan till exempel handla om behov, eventuella motstånd, behov av dokumentation och förutsättningar som behövs för att arbeta vidare med implementeringen. </a:t>
            </a:r>
          </a:p>
          <a:p>
            <a:pPr marL="228600" lvl="0" indent="-228600">
              <a:buFont typeface="+mj-lt"/>
              <a:buAutoNum type="arabicPeriod"/>
            </a:pPr>
            <a:r>
              <a:rPr lang="sv-SE" sz="1200" kern="1200" dirty="0">
                <a:solidFill>
                  <a:schemeClr val="tx1"/>
                </a:solidFill>
                <a:effectLst/>
                <a:latin typeface="+mn-lt"/>
                <a:ea typeface="+mn-ea"/>
                <a:cs typeface="+mn-cs"/>
              </a:rPr>
              <a:t>Utgå från självskattningsfrågorna i bilden, diskutera dem gemensamt och skatta genomfört arbete enligt skalan. Markera ert svar för varje påstående.</a:t>
            </a:r>
          </a:p>
          <a:p>
            <a:pPr marL="228600" lvl="0" indent="-228600">
              <a:buFont typeface="+mj-lt"/>
              <a:buAutoNum type="arabicPeriod"/>
            </a:pPr>
            <a:r>
              <a:rPr lang="sv-SE" sz="1200" kern="1200" dirty="0">
                <a:solidFill>
                  <a:schemeClr val="tx1"/>
                </a:solidFill>
                <a:effectLst/>
                <a:latin typeface="+mn-lt"/>
                <a:ea typeface="+mn-ea"/>
                <a:cs typeface="+mn-cs"/>
              </a:rPr>
              <a:t>Utifrån era svar, avgör om det är steg där ni behöver förtydliga, justera eller förankra mer innan ni kan arbeta vidare. Eller kan det till och med vara så att ni behöver pausa arbetet med implementeringen?</a:t>
            </a:r>
            <a:endParaRPr lang="sv-SE" dirty="0"/>
          </a:p>
          <a:p>
            <a:endParaRPr lang="sv-SE" dirty="0"/>
          </a:p>
          <a:p>
            <a:r>
              <a:rPr lang="sv-SE" u="sng" dirty="0"/>
              <a:t>Översikt, de olika stegen i Fas 1</a:t>
            </a:r>
          </a:p>
          <a:p>
            <a:pPr rtl="0" eaLnBrk="1" fontAlgn="t" latinLnBrk="0" hangingPunct="1"/>
            <a:r>
              <a:rPr lang="sv-SE" sz="1200" b="1" i="0" u="none" strike="noStrike" kern="1200" dirty="0">
                <a:solidFill>
                  <a:schemeClr val="tx1"/>
                </a:solidFill>
                <a:effectLst/>
                <a:latin typeface="+mn-lt"/>
                <a:ea typeface="+mn-ea"/>
                <a:cs typeface="+mn-cs"/>
              </a:rPr>
              <a:t>Steg 1 – </a:t>
            </a:r>
            <a:r>
              <a:rPr lang="sv-SE" sz="1200" b="0" i="0" u="none" strike="noStrike" kern="1200" dirty="0">
                <a:solidFill>
                  <a:schemeClr val="tx1"/>
                </a:solidFill>
                <a:effectLst/>
                <a:latin typeface="+mn-lt"/>
                <a:ea typeface="+mn-ea"/>
                <a:cs typeface="+mn-cs"/>
              </a:rPr>
              <a:t>Vem berörs av eller involveras i vårt arbete med FaR?</a:t>
            </a:r>
          </a:p>
          <a:p>
            <a:pPr rtl="0" eaLnBrk="1" fontAlgn="t" latinLnBrk="0" hangingPunct="1"/>
            <a:r>
              <a:rPr lang="sv-SE" sz="1200" b="1" i="0" u="none" strike="noStrike" kern="1200" dirty="0">
                <a:solidFill>
                  <a:schemeClr val="tx1"/>
                </a:solidFill>
                <a:effectLst/>
                <a:latin typeface="+mn-lt"/>
                <a:ea typeface="+mn-ea"/>
                <a:cs typeface="+mn-cs"/>
              </a:rPr>
              <a:t>Steg 2 – </a:t>
            </a:r>
            <a:r>
              <a:rPr lang="sv-SE" sz="1200" b="0" i="0" u="none" strike="noStrike" kern="1200" dirty="0">
                <a:solidFill>
                  <a:schemeClr val="tx1"/>
                </a:solidFill>
                <a:effectLst/>
                <a:latin typeface="+mn-lt"/>
                <a:ea typeface="+mn-ea"/>
                <a:cs typeface="+mn-cs"/>
              </a:rPr>
              <a:t>Går FaR i linje med vårt uppdrag, våra värderingar och vår vision? </a:t>
            </a:r>
          </a:p>
          <a:p>
            <a:pPr rtl="0" eaLnBrk="1" fontAlgn="t" latinLnBrk="0" hangingPunct="1"/>
            <a:r>
              <a:rPr lang="sv-SE" sz="1200" b="1" i="0" u="none" strike="noStrike" kern="1200" dirty="0">
                <a:solidFill>
                  <a:schemeClr val="tx1"/>
                </a:solidFill>
                <a:effectLst/>
                <a:latin typeface="+mn-lt"/>
                <a:ea typeface="+mn-ea"/>
                <a:cs typeface="+mn-cs"/>
              </a:rPr>
              <a:t>Steg 3 – </a:t>
            </a:r>
            <a:r>
              <a:rPr lang="sv-SE" sz="1200" b="0" i="0" u="none" strike="noStrike" kern="1200" dirty="0">
                <a:solidFill>
                  <a:schemeClr val="tx1"/>
                </a:solidFill>
                <a:effectLst/>
                <a:latin typeface="+mn-lt"/>
                <a:ea typeface="+mn-ea"/>
                <a:cs typeface="+mn-cs"/>
              </a:rPr>
              <a:t>Är vår verksamhet redo för FaR och för förändring?</a:t>
            </a:r>
          </a:p>
          <a:p>
            <a:pPr rtl="0" eaLnBrk="1" fontAlgn="t" latinLnBrk="0" hangingPunct="1"/>
            <a:r>
              <a:rPr lang="sv-SE" sz="1200" b="1" i="0" u="none" strike="noStrike" kern="1200" dirty="0">
                <a:solidFill>
                  <a:schemeClr val="tx1"/>
                </a:solidFill>
                <a:effectLst/>
                <a:latin typeface="+mn-lt"/>
                <a:ea typeface="+mn-ea"/>
                <a:cs typeface="+mn-cs"/>
              </a:rPr>
              <a:t>Steg 4 – </a:t>
            </a:r>
            <a:r>
              <a:rPr lang="sv-SE" sz="1200" b="0" i="0" u="none" strike="noStrike" kern="1200" dirty="0">
                <a:solidFill>
                  <a:schemeClr val="tx1"/>
                </a:solidFill>
                <a:effectLst/>
                <a:latin typeface="+mn-lt"/>
                <a:ea typeface="+mn-ea"/>
                <a:cs typeface="+mn-cs"/>
              </a:rPr>
              <a:t>Vilka kompletteringar av FaR behöver vi göra för att passa vår målgrupp? </a:t>
            </a:r>
          </a:p>
          <a:p>
            <a:pPr rtl="0" eaLnBrk="1" fontAlgn="t" latinLnBrk="0" hangingPunct="1"/>
            <a:r>
              <a:rPr lang="sv-SE" sz="1200" b="1" i="0" u="none" strike="noStrike" kern="1200" dirty="0">
                <a:solidFill>
                  <a:schemeClr val="tx1"/>
                </a:solidFill>
                <a:effectLst/>
                <a:latin typeface="+mn-lt"/>
                <a:ea typeface="+mn-ea"/>
                <a:cs typeface="+mn-cs"/>
              </a:rPr>
              <a:t>Steg 5 – </a:t>
            </a:r>
            <a:r>
              <a:rPr lang="sv-SE" sz="1200" b="0" i="0" u="none" strike="noStrike" kern="1200" dirty="0">
                <a:solidFill>
                  <a:schemeClr val="tx1"/>
                </a:solidFill>
                <a:effectLst/>
                <a:latin typeface="+mn-lt"/>
                <a:ea typeface="+mn-ea"/>
                <a:cs typeface="+mn-cs"/>
              </a:rPr>
              <a:t>Vilka anpassningar behövs i vår verksamhet för att FaR ska passa in?</a:t>
            </a:r>
          </a:p>
          <a:p>
            <a:pPr rtl="0" eaLnBrk="1" fontAlgn="t" latinLnBrk="0" hangingPunct="1"/>
            <a:r>
              <a:rPr lang="sv-SE" sz="1200" b="1" i="0" u="none" strike="noStrike" kern="1200" dirty="0">
                <a:solidFill>
                  <a:schemeClr val="tx1"/>
                </a:solidFill>
                <a:effectLst/>
                <a:latin typeface="+mn-lt"/>
                <a:ea typeface="+mn-ea"/>
                <a:cs typeface="+mn-cs"/>
              </a:rPr>
              <a:t>Steg 6 – </a:t>
            </a:r>
            <a:r>
              <a:rPr lang="sv-SE" sz="1200" b="0" i="0" u="none" strike="noStrike" kern="1200" dirty="0">
                <a:solidFill>
                  <a:schemeClr val="tx1"/>
                </a:solidFill>
                <a:effectLst/>
                <a:latin typeface="+mn-lt"/>
                <a:ea typeface="+mn-ea"/>
                <a:cs typeface="+mn-cs"/>
              </a:rPr>
              <a:t>Vilket stöd har FaR i verksamheten och finns det resurser? </a:t>
            </a:r>
          </a:p>
          <a:p>
            <a:pPr rtl="0" eaLnBrk="1" fontAlgn="t" latinLnBrk="0" hangingPunct="1"/>
            <a:r>
              <a:rPr lang="sv-SE" sz="1200" b="1" i="0" u="none" strike="noStrike" kern="1200" dirty="0">
                <a:solidFill>
                  <a:schemeClr val="tx1"/>
                </a:solidFill>
                <a:effectLst/>
                <a:latin typeface="+mn-lt"/>
                <a:ea typeface="+mn-ea"/>
                <a:cs typeface="+mn-cs"/>
              </a:rPr>
              <a:t>Steg 7 – </a:t>
            </a:r>
            <a:r>
              <a:rPr lang="sv-SE" sz="1200" b="0" i="0" u="none" strike="noStrike" kern="1200" dirty="0">
                <a:solidFill>
                  <a:schemeClr val="tx1"/>
                </a:solidFill>
                <a:effectLst/>
                <a:latin typeface="+mn-lt"/>
                <a:ea typeface="+mn-ea"/>
                <a:cs typeface="+mn-cs"/>
              </a:rPr>
              <a:t>Vilka kommer att implementera FaR i vår verksamhet? </a:t>
            </a:r>
          </a:p>
          <a:p>
            <a:pPr rtl="0" eaLnBrk="1" fontAlgn="t" latinLnBrk="0" hangingPunct="1"/>
            <a:r>
              <a:rPr lang="sv-SE" sz="1200" b="1" i="0" u="none" strike="noStrike" kern="1200" dirty="0">
                <a:solidFill>
                  <a:schemeClr val="tx1"/>
                </a:solidFill>
                <a:effectLst/>
                <a:latin typeface="+mn-lt"/>
                <a:ea typeface="+mn-ea"/>
                <a:cs typeface="+mn-cs"/>
              </a:rPr>
              <a:t>Steg 8 – </a:t>
            </a:r>
            <a:r>
              <a:rPr lang="sv-SE" sz="1200" b="0" i="0" u="none" strike="noStrike" kern="1200" dirty="0">
                <a:solidFill>
                  <a:schemeClr val="tx1"/>
                </a:solidFill>
                <a:effectLst/>
                <a:latin typeface="+mn-lt"/>
                <a:ea typeface="+mn-ea"/>
                <a:cs typeface="+mn-cs"/>
              </a:rPr>
              <a:t>Vilken utbildning och stöd kan vi erbjuda berörd personal?</a:t>
            </a:r>
          </a:p>
        </p:txBody>
      </p:sp>
      <p:sp>
        <p:nvSpPr>
          <p:cNvPr id="4" name="Platshållare för bildnummer 3">
            <a:extLst>
              <a:ext uri="{FF2B5EF4-FFF2-40B4-BE49-F238E27FC236}">
                <a16:creationId xmlns:a16="http://schemas.microsoft.com/office/drawing/2014/main" id="{D0D99B74-34EB-CE99-06BD-2E01FC3ABD5D}"/>
              </a:ext>
            </a:extLst>
          </p:cNvPr>
          <p:cNvSpPr>
            <a:spLocks noGrp="1"/>
          </p:cNvSpPr>
          <p:nvPr>
            <p:ph type="sldNum" sz="quarter" idx="5"/>
          </p:nvPr>
        </p:nvSpPr>
        <p:spPr/>
        <p:txBody>
          <a:bodyPr/>
          <a:lstStyle/>
          <a:p>
            <a:fld id="{FE3EFEDF-2B66-4466-B7E8-17CA373BB2D6}" type="slidenum">
              <a:rPr lang="sv-SE" smtClean="0"/>
              <a:t>38</a:t>
            </a:fld>
            <a:endParaRPr lang="sv-SE"/>
          </a:p>
        </p:txBody>
      </p:sp>
    </p:spTree>
    <p:extLst>
      <p:ext uri="{BB962C8B-B14F-4D97-AF65-F5344CB8AC3E}">
        <p14:creationId xmlns:p14="http://schemas.microsoft.com/office/powerpoint/2010/main" val="4140657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Grattis! Ni är nu klara med Fas 1.</a:t>
            </a:r>
          </a:p>
          <a:p>
            <a:endParaRPr lang="sv-SE" b="1" dirty="0"/>
          </a:p>
          <a:p>
            <a:r>
              <a:rPr lang="sv-SE" b="0" dirty="0"/>
              <a:t>Kom ihåg att markera var på färdplanen ni befinner er, och att fira era framgångar!</a:t>
            </a:r>
          </a:p>
        </p:txBody>
      </p:sp>
      <p:sp>
        <p:nvSpPr>
          <p:cNvPr id="4" name="Platshållare för bildnummer 3"/>
          <p:cNvSpPr>
            <a:spLocks noGrp="1"/>
          </p:cNvSpPr>
          <p:nvPr>
            <p:ph type="sldNum" sz="quarter" idx="5"/>
          </p:nvPr>
        </p:nvSpPr>
        <p:spPr/>
        <p:txBody>
          <a:bodyPr/>
          <a:lstStyle/>
          <a:p>
            <a:fld id="{FE3EFEDF-2B66-4466-B7E8-17CA373BB2D6}" type="slidenum">
              <a:rPr lang="sv-SE" smtClean="0"/>
              <a:t>39</a:t>
            </a:fld>
            <a:endParaRPr lang="sv-SE"/>
          </a:p>
        </p:txBody>
      </p:sp>
    </p:spTree>
    <p:extLst>
      <p:ext uri="{BB962C8B-B14F-4D97-AF65-F5344CB8AC3E}">
        <p14:creationId xmlns:p14="http://schemas.microsoft.com/office/powerpoint/2010/main" val="122029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38810-24BE-75C0-1D02-9609A0223E3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01FA0E-8377-13AB-D091-7C44AB302801}"/>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8E9E5E74-5EAB-77D0-D959-5B513ED36755}"/>
              </a:ext>
            </a:extLst>
          </p:cNvPr>
          <p:cNvSpPr>
            <a:spLocks noGrp="1"/>
          </p:cNvSpPr>
          <p:nvPr>
            <p:ph type="body" idx="1"/>
          </p:nvPr>
        </p:nvSpPr>
        <p:spPr/>
        <p:txBody>
          <a:bodyPr/>
          <a:lstStyle/>
          <a:p>
            <a:r>
              <a:rPr lang="sv-SE" b="1" dirty="0"/>
              <a:t>Information</a:t>
            </a:r>
          </a:p>
          <a:p>
            <a:r>
              <a:rPr lang="sv-SE" dirty="0"/>
              <a:t>I det inledande arbetet tar ni reda på om implementering av FaR är något för er. </a:t>
            </a:r>
            <a:r>
              <a:rPr lang="sv-SE" strike="noStrike" dirty="0"/>
              <a:t>An</a:t>
            </a:r>
            <a:r>
              <a:rPr lang="sv-SE" dirty="0"/>
              <a:t>teckna gärna på papper eller digitalt och spara till ett senare tillfälle.</a:t>
            </a:r>
          </a:p>
        </p:txBody>
      </p:sp>
      <p:sp>
        <p:nvSpPr>
          <p:cNvPr id="4" name="Platshållare för bildnummer 3">
            <a:extLst>
              <a:ext uri="{FF2B5EF4-FFF2-40B4-BE49-F238E27FC236}">
                <a16:creationId xmlns:a16="http://schemas.microsoft.com/office/drawing/2014/main" id="{CA1FACD5-6787-6794-80ED-C2FE9A844E3C}"/>
              </a:ext>
            </a:extLst>
          </p:cNvPr>
          <p:cNvSpPr>
            <a:spLocks noGrp="1"/>
          </p:cNvSpPr>
          <p:nvPr>
            <p:ph type="sldNum" sz="quarter" idx="5"/>
          </p:nvPr>
        </p:nvSpPr>
        <p:spPr/>
        <p:txBody>
          <a:bodyPr/>
          <a:lstStyle/>
          <a:p>
            <a:fld id="{FE3EFEDF-2B66-4466-B7E8-17CA373BB2D6}" type="slidenum">
              <a:rPr lang="sv-SE" smtClean="0"/>
              <a:t>4</a:t>
            </a:fld>
            <a:endParaRPr lang="sv-SE"/>
          </a:p>
        </p:txBody>
      </p:sp>
    </p:spTree>
    <p:extLst>
      <p:ext uri="{BB962C8B-B14F-4D97-AF65-F5344CB8AC3E}">
        <p14:creationId xmlns:p14="http://schemas.microsoft.com/office/powerpoint/2010/main" val="3260334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dirty="0"/>
              <a:t>Fas 2 handlar om att organisera och ta fram en plan för implementering av FaR. Innan Fas 2 avslutas bör det finnas en tydlig plan över vad som ska hända och när under implementeringen. Det bör också stå klart vem eller vilka som ansvarar för olika delar i implementeringsprocessen. </a:t>
            </a:r>
          </a:p>
          <a:p>
            <a:endParaRPr lang="sv-SE" dirty="0"/>
          </a:p>
          <a:p>
            <a:r>
              <a:rPr lang="sv-SE" dirty="0"/>
              <a:t>Fas 2 består av två steg:</a:t>
            </a:r>
          </a:p>
          <a:p>
            <a:pPr marL="0" indent="0">
              <a:buFont typeface="Arial" panose="020B0604020202020204" pitchFamily="34" charset="0"/>
              <a:buNone/>
            </a:pPr>
            <a:r>
              <a:rPr lang="sv-SE" b="1" dirty="0"/>
              <a:t>Steg 9 - </a:t>
            </a:r>
            <a:r>
              <a:rPr lang="sv-SE" dirty="0"/>
              <a:t>Vilket ansvar ska processgruppen ha under genomförandet av implementeringen?</a:t>
            </a:r>
          </a:p>
          <a:p>
            <a:pPr marL="0" indent="0">
              <a:buFont typeface="Arial" panose="020B0604020202020204" pitchFamily="34" charset="0"/>
              <a:buNone/>
            </a:pPr>
            <a:r>
              <a:rPr lang="sv-SE" b="1" dirty="0"/>
              <a:t>Steg 10 - </a:t>
            </a:r>
            <a:r>
              <a:rPr lang="sv-SE" dirty="0"/>
              <a:t>Hur tar vi fram en plan för implementering av FaR?</a:t>
            </a:r>
          </a:p>
        </p:txBody>
      </p:sp>
      <p:sp>
        <p:nvSpPr>
          <p:cNvPr id="4" name="Platshållare för bildnummer 3"/>
          <p:cNvSpPr>
            <a:spLocks noGrp="1"/>
          </p:cNvSpPr>
          <p:nvPr>
            <p:ph type="sldNum" sz="quarter" idx="5"/>
          </p:nvPr>
        </p:nvSpPr>
        <p:spPr/>
        <p:txBody>
          <a:bodyPr/>
          <a:lstStyle/>
          <a:p>
            <a:fld id="{FE3EFEDF-2B66-4466-B7E8-17CA373BB2D6}" type="slidenum">
              <a:rPr lang="sv-SE" smtClean="0"/>
              <a:t>40</a:t>
            </a:fld>
            <a:endParaRPr lang="sv-SE"/>
          </a:p>
        </p:txBody>
      </p:sp>
    </p:spTree>
    <p:extLst>
      <p:ext uri="{BB962C8B-B14F-4D97-AF65-F5344CB8AC3E}">
        <p14:creationId xmlns:p14="http://schemas.microsoft.com/office/powerpoint/2010/main" val="2980182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41</a:t>
            </a:fld>
            <a:endParaRPr lang="sv-SE"/>
          </a:p>
        </p:txBody>
      </p:sp>
    </p:spTree>
    <p:extLst>
      <p:ext uri="{BB962C8B-B14F-4D97-AF65-F5344CB8AC3E}">
        <p14:creationId xmlns:p14="http://schemas.microsoft.com/office/powerpoint/2010/main" val="1273917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Från det här steget arbetar ni enbart i Arbetsdokumentet. </a:t>
            </a:r>
            <a:r>
              <a:rPr lang="sv-SE" dirty="0"/>
              <a:t>I steg 9 beskriver och identifierar ni vem som kommer ha vilken roll i implementeringsarbetet – det vill säga själva genomförandet - och vilket ansvar som respektive roll ska ha. Ta ställning till vilka kompetenser, yrkesroller och vilka personer som behöver finnas med i implementeringsarbetet framåt. Det kan vara hela eller delar av processgruppen, eller andra personer i er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228600" lvl="0" indent="-228600">
              <a:buFont typeface="+mj-lt"/>
              <a:buAutoNum type="alphaLcParenR"/>
              <a:defRPr/>
            </a:pPr>
            <a:r>
              <a:rPr lang="sv-SE" sz="1200" b="1" dirty="0"/>
              <a:t>Vilka kompetenser och yrkesroller ska ingå i gruppen som arbetar med att</a:t>
            </a:r>
            <a:r>
              <a:rPr lang="sv-SE" sz="1200" b="1" u="none" dirty="0"/>
              <a:t> genomföra </a:t>
            </a:r>
            <a:r>
              <a:rPr lang="sv-SE" sz="1200" b="1" dirty="0"/>
              <a:t>implementeringen? </a:t>
            </a:r>
            <a:r>
              <a:rPr lang="sv-SE" sz="1200" b="0" dirty="0"/>
              <a:t>Saknar ni någon kompetens eller yrkesroll?</a:t>
            </a:r>
          </a:p>
          <a:p>
            <a:pPr marL="228600" lvl="0" indent="-228600">
              <a:buFont typeface="+mj-lt"/>
              <a:buAutoNum type="alphaLcParenR"/>
              <a:defRPr/>
            </a:pPr>
            <a:r>
              <a:rPr lang="sv-SE" sz="1200" b="1" dirty="0"/>
              <a:t>Namnge de personer ska ingå i gruppen? </a:t>
            </a:r>
            <a:r>
              <a:rPr lang="sv-SE" sz="1200" b="0" dirty="0"/>
              <a:t>Behöver någon eller några ansluta till processgruppen? </a:t>
            </a:r>
            <a:endParaRPr lang="sv-SE" sz="1200" b="1" dirty="0"/>
          </a:p>
          <a:p>
            <a:pPr marL="228600" lvl="0" indent="-228600">
              <a:buFont typeface="+mj-lt"/>
              <a:buAutoNum type="alphaLcParenR"/>
              <a:defRPr/>
            </a:pPr>
            <a:r>
              <a:rPr lang="sv-SE" sz="1200" b="1" dirty="0"/>
              <a:t>Vem i processgruppen har huvudansvaret för genomförandet? </a:t>
            </a:r>
            <a:r>
              <a:rPr lang="sv-SE" sz="1200" b="0" dirty="0"/>
              <a:t>(Behöver inte vara processledaren)</a:t>
            </a:r>
          </a:p>
          <a:p>
            <a:pPr marL="228600" lvl="0" indent="-228600">
              <a:buFont typeface="+mj-lt"/>
              <a:buAutoNum type="alphaLcParenR"/>
              <a:defRPr/>
            </a:pPr>
            <a:r>
              <a:rPr lang="sv-SE" sz="1200" b="1" dirty="0"/>
              <a:t>Vilket ansvar och mandat har processgruppen?</a:t>
            </a:r>
          </a:p>
          <a:p>
            <a:pPr marL="0" lvl="0" indent="0">
              <a:buFont typeface="+mj-lt"/>
              <a:buNone/>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Tips!</a:t>
            </a:r>
            <a:r>
              <a:rPr lang="sv-SE" b="1" dirty="0"/>
              <a:t> </a:t>
            </a:r>
            <a:r>
              <a:rPr lang="sv-SE" sz="1200" b="0" dirty="0"/>
              <a:t>Gruppen som arbetar med att genomföra implementeringen </a:t>
            </a:r>
            <a:r>
              <a:rPr lang="sv-SE" sz="1200" dirty="0"/>
              <a:t>ansvarar för implementeringsprocessen, men sällan för att </a:t>
            </a:r>
            <a:r>
              <a:rPr lang="sv-SE" sz="1200" i="1" dirty="0"/>
              <a:t>ordinera </a:t>
            </a:r>
            <a:r>
              <a:rPr lang="sv-SE" sz="1200" i="0" dirty="0"/>
              <a:t>FaR</a:t>
            </a:r>
            <a:r>
              <a:rPr lang="sv-SE" sz="1200" dirty="0"/>
              <a:t> (se steg 11). </a:t>
            </a:r>
          </a:p>
          <a:p>
            <a:endParaRPr lang="sv-SE" dirty="0"/>
          </a:p>
          <a:p>
            <a:r>
              <a:rPr lang="sv-SE" dirty="0"/>
              <a:t>Sammanställ svaren på frågorna i </a:t>
            </a:r>
            <a:r>
              <a:rPr lang="sv-SE" u="none" dirty="0"/>
              <a:t>Arbetsdokumentet</a:t>
            </a:r>
            <a:r>
              <a:rPr lang="sv-SE" dirty="0"/>
              <a:t> under steg 9. </a:t>
            </a:r>
          </a:p>
        </p:txBody>
      </p:sp>
      <p:sp>
        <p:nvSpPr>
          <p:cNvPr id="4" name="Platshållare för bildnummer 3"/>
          <p:cNvSpPr>
            <a:spLocks noGrp="1"/>
          </p:cNvSpPr>
          <p:nvPr>
            <p:ph type="sldNum" sz="quarter" idx="5"/>
          </p:nvPr>
        </p:nvSpPr>
        <p:spPr/>
        <p:txBody>
          <a:bodyPr/>
          <a:lstStyle/>
          <a:p>
            <a:fld id="{FE3EFEDF-2B66-4466-B7E8-17CA373BB2D6}" type="slidenum">
              <a:rPr lang="sv-SE" smtClean="0"/>
              <a:t>42</a:t>
            </a:fld>
            <a:endParaRPr lang="sv-SE"/>
          </a:p>
        </p:txBody>
      </p:sp>
    </p:spTree>
    <p:extLst>
      <p:ext uri="{BB962C8B-B14F-4D97-AF65-F5344CB8AC3E}">
        <p14:creationId xmlns:p14="http://schemas.microsoft.com/office/powerpoint/2010/main" val="4110731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sz="1200" kern="1200" dirty="0">
                <a:solidFill>
                  <a:schemeClr val="tx1"/>
                </a:solidFill>
                <a:effectLst/>
                <a:latin typeface="+mn-lt"/>
                <a:ea typeface="+mn-ea"/>
                <a:cs typeface="+mn-cs"/>
              </a:rPr>
              <a:t>Alla </a:t>
            </a:r>
            <a:r>
              <a:rPr lang="sv-SE" sz="1200" u="none" kern="1200" dirty="0">
                <a:solidFill>
                  <a:schemeClr val="tx1"/>
                </a:solidFill>
                <a:effectLst/>
                <a:latin typeface="+mn-lt"/>
                <a:ea typeface="+mn-ea"/>
                <a:cs typeface="+mn-cs"/>
              </a:rPr>
              <a:t>implementeringsprojekt behöver en plan som beskriver konkreta uppgifter och tid för genomförande. I ert arbete med att ta fram en plan för implementering av FaR kan ni använda er av Arbetsdokumentet, som ni redan arbetar i. Fortsätt att följa instruktionerna här i Användarguiden så kommer ni till slut att ha en färdig implementeringsplan. </a:t>
            </a:r>
          </a:p>
        </p:txBody>
      </p:sp>
      <p:sp>
        <p:nvSpPr>
          <p:cNvPr id="4" name="Platshållare för bildnummer 3"/>
          <p:cNvSpPr>
            <a:spLocks noGrp="1"/>
          </p:cNvSpPr>
          <p:nvPr>
            <p:ph type="sldNum" sz="quarter" idx="5"/>
          </p:nvPr>
        </p:nvSpPr>
        <p:spPr/>
        <p:txBody>
          <a:bodyPr/>
          <a:lstStyle/>
          <a:p>
            <a:fld id="{FE3EFEDF-2B66-4466-B7E8-17CA373BB2D6}" type="slidenum">
              <a:rPr lang="sv-SE" smtClean="0"/>
              <a:t>43</a:t>
            </a:fld>
            <a:endParaRPr lang="sv-SE"/>
          </a:p>
        </p:txBody>
      </p:sp>
    </p:spTree>
    <p:extLst>
      <p:ext uri="{BB962C8B-B14F-4D97-AF65-F5344CB8AC3E}">
        <p14:creationId xmlns:p14="http://schemas.microsoft.com/office/powerpoint/2010/main" val="1700674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I steg 10 skriver ni i Arbetsdokumentet utifrån rubrikerna Mål och mått, Förankring, Beskrivning av genomförandet, Tids- och aktivitetsplan, Avgränsningar, Kopplingar till andra projekt, Uppföljning av implementering samt Vidmakthållande och förvaltning.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I kommande bilder går vi igenom respektive rubrik närmare. </a:t>
            </a:r>
          </a:p>
        </p:txBody>
      </p:sp>
      <p:sp>
        <p:nvSpPr>
          <p:cNvPr id="4" name="Platshållare för bildnummer 3"/>
          <p:cNvSpPr>
            <a:spLocks noGrp="1"/>
          </p:cNvSpPr>
          <p:nvPr>
            <p:ph type="sldNum" sz="quarter" idx="5"/>
          </p:nvPr>
        </p:nvSpPr>
        <p:spPr/>
        <p:txBody>
          <a:bodyPr/>
          <a:lstStyle/>
          <a:p>
            <a:fld id="{FE3EFEDF-2B66-4466-B7E8-17CA373BB2D6}" type="slidenum">
              <a:rPr lang="sv-SE" smtClean="0"/>
              <a:t>44</a:t>
            </a:fld>
            <a:endParaRPr lang="sv-SE"/>
          </a:p>
        </p:txBody>
      </p:sp>
    </p:spTree>
    <p:extLst>
      <p:ext uri="{BB962C8B-B14F-4D97-AF65-F5344CB8AC3E}">
        <p14:creationId xmlns:p14="http://schemas.microsoft.com/office/powerpoint/2010/main" val="17100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Instruktion</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Mål</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Formulera mål utifrån det som dokumenterades under Fas 1. Beskriv vilka mål ni vill sätta upp för er implementering samt hur och när målet ska följas upp. Målen bör vara specifika, mätbara, accepterade, realistiska och tidsbestämda. Finns det mål i er verksamhet som ni kan koppla till eller inspireras av i det här arbetet? Tänk på att det här handlar om att sätta upp mål för själva </a:t>
            </a:r>
            <a:r>
              <a:rPr lang="sv-SE" sz="1200" i="1" kern="1200" dirty="0">
                <a:solidFill>
                  <a:schemeClr val="tx1"/>
                </a:solidFill>
                <a:effectLst/>
                <a:latin typeface="+mn-lt"/>
                <a:ea typeface="+mn-ea"/>
                <a:cs typeface="+mn-cs"/>
              </a:rPr>
              <a:t>implementeringen</a:t>
            </a:r>
            <a:r>
              <a:rPr lang="sv-SE" sz="1200" kern="1200" dirty="0">
                <a:solidFill>
                  <a:schemeClr val="tx1"/>
                </a:solidFill>
                <a:effectLst/>
                <a:latin typeface="+mn-lt"/>
                <a:ea typeface="+mn-ea"/>
                <a:cs typeface="+mn-cs"/>
              </a:rPr>
              <a:t> och inte för tillämpningen av FaR. Det kan till exempel handla om andelen personal som genomfört utbildning, andelen personal som börjat KVÅ-koda sina insatser eller antalet genomförda kommunikationsaktiviteter.</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Mått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Beskriv vilken typ av mått ni vill använda när ni följer upp ert arbete och de mål ni har bestämt er för. Det finns olika typer av mått för att mäta hur långt ni har kommit och ibland kan det behövas flera mått per mål, diskutera vilka som passar er implementering bäst. Finns det specifika mått som er verksamhet brukar eller ska använda sig av? Bör ni följa samma arbetssätt?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Skriv era slutsatser från diskussionerna i tabellen i Arbetsdokumentet steg 10, under rubriken </a:t>
            </a:r>
            <a:r>
              <a:rPr lang="sv-SE" sz="1200" u="sng" kern="1200" dirty="0">
                <a:solidFill>
                  <a:schemeClr val="tx1"/>
                </a:solidFill>
                <a:effectLst/>
                <a:latin typeface="+mn-lt"/>
                <a:ea typeface="+mn-ea"/>
                <a:cs typeface="+mn-cs"/>
              </a:rPr>
              <a:t>Mål och mått</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FE3EFEDF-2B66-4466-B7E8-17CA373BB2D6}" type="slidenum">
              <a:rPr lang="sv-SE" smtClean="0"/>
              <a:t>45</a:t>
            </a:fld>
            <a:endParaRPr lang="sv-SE"/>
          </a:p>
        </p:txBody>
      </p:sp>
    </p:spTree>
    <p:extLst>
      <p:ext uri="{BB962C8B-B14F-4D97-AF65-F5344CB8AC3E}">
        <p14:creationId xmlns:p14="http://schemas.microsoft.com/office/powerpoint/2010/main" val="760538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r>
              <a:rPr lang="sv-SE" b="1" i="0" u="none" dirty="0"/>
              <a:t>Förankring</a:t>
            </a:r>
          </a:p>
          <a:p>
            <a:r>
              <a:rPr lang="sv-SE" sz="1200" kern="1200" dirty="0">
                <a:solidFill>
                  <a:schemeClr val="tx1"/>
                </a:solidFill>
                <a:effectLst/>
                <a:latin typeface="+mn-lt"/>
                <a:ea typeface="+mn-ea"/>
                <a:cs typeface="+mn-cs"/>
              </a:rPr>
              <a:t>Implementeringen </a:t>
            </a:r>
            <a:r>
              <a:rPr lang="sv-SE" sz="1200" u="none" kern="1200" dirty="0">
                <a:solidFill>
                  <a:schemeClr val="tx1"/>
                </a:solidFill>
                <a:effectLst/>
                <a:latin typeface="+mn-lt"/>
                <a:ea typeface="+mn-ea"/>
                <a:cs typeface="+mn-cs"/>
              </a:rPr>
              <a:t>behöver förankras i verksamheten. Det handlar om att implementeringen och förändringen behöver accepteras och</a:t>
            </a:r>
            <a:r>
              <a:rPr lang="sv-SE" sz="1200" u="none" strike="noStrike" kern="1200" dirty="0">
                <a:solidFill>
                  <a:schemeClr val="tx1"/>
                </a:solidFill>
                <a:effectLst/>
                <a:latin typeface="+mn-lt"/>
                <a:ea typeface="+mn-ea"/>
                <a:cs typeface="+mn-cs"/>
              </a:rPr>
              <a:t> </a:t>
            </a:r>
            <a:r>
              <a:rPr lang="sv-SE" sz="1200" u="none" kern="1200" dirty="0">
                <a:solidFill>
                  <a:schemeClr val="tx1"/>
                </a:solidFill>
                <a:effectLst/>
                <a:latin typeface="+mn-lt"/>
                <a:ea typeface="+mn-ea"/>
                <a:cs typeface="+mn-cs"/>
              </a:rPr>
              <a:t>förstås i organisationen. Här behöver ni fundera på vilka som behöver vara en del av förankringen, till exempel ledning och styrning. Det ingår också att identifiera på vilket sätt de som blir berörda av implementeringen ska få ta del av planen.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Beskriv i </a:t>
            </a:r>
            <a:r>
              <a:rPr lang="sv-SE" sz="1200" u="none" kern="1200" dirty="0">
                <a:solidFill>
                  <a:schemeClr val="tx1"/>
                </a:solidFill>
                <a:effectLst/>
                <a:latin typeface="+mn-lt"/>
                <a:ea typeface="+mn-ea"/>
                <a:cs typeface="+mn-cs"/>
              </a:rPr>
              <a:t>Arbetsdokumentet</a:t>
            </a:r>
            <a:r>
              <a:rPr lang="sv-SE" sz="1200" u="sng"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steg 10</a:t>
            </a:r>
            <a:r>
              <a:rPr lang="sv-SE" sz="1200" u="none" kern="1200" dirty="0">
                <a:solidFill>
                  <a:schemeClr val="tx1"/>
                </a:solidFill>
                <a:effectLst/>
                <a:latin typeface="+mn-lt"/>
                <a:ea typeface="+mn-ea"/>
                <a:cs typeface="+mn-cs"/>
              </a:rPr>
              <a:t>, under </a:t>
            </a:r>
            <a:r>
              <a:rPr lang="sv-SE" sz="1200" kern="1200" dirty="0">
                <a:solidFill>
                  <a:schemeClr val="tx1"/>
                </a:solidFill>
                <a:effectLst/>
                <a:latin typeface="+mn-lt"/>
                <a:ea typeface="+mn-ea"/>
                <a:cs typeface="+mn-cs"/>
              </a:rPr>
              <a:t>rubriken </a:t>
            </a:r>
            <a:r>
              <a:rPr lang="sv-SE" sz="1200" i="0" u="sng" kern="1200" dirty="0">
                <a:solidFill>
                  <a:schemeClr val="tx1"/>
                </a:solidFill>
                <a:effectLst/>
                <a:latin typeface="+mn-lt"/>
                <a:ea typeface="+mn-ea"/>
                <a:cs typeface="+mn-cs"/>
              </a:rPr>
              <a:t>Förankring</a:t>
            </a:r>
            <a:r>
              <a:rPr lang="sv-SE" sz="1200" u="none" kern="1200" dirty="0">
                <a:solidFill>
                  <a:schemeClr val="tx1"/>
                </a:solidFill>
                <a:effectLst/>
                <a:latin typeface="+mn-lt"/>
                <a:ea typeface="+mn-ea"/>
                <a:cs typeface="+mn-cs"/>
              </a:rPr>
              <a:t>, hur </a:t>
            </a:r>
            <a:r>
              <a:rPr lang="sv-SE" sz="1200" kern="1200" dirty="0">
                <a:solidFill>
                  <a:schemeClr val="tx1"/>
                </a:solidFill>
                <a:effectLst/>
                <a:latin typeface="+mn-lt"/>
                <a:ea typeface="+mn-ea"/>
                <a:cs typeface="+mn-cs"/>
              </a:rPr>
              <a:t>ni planerar att förankra </a:t>
            </a:r>
            <a:r>
              <a:rPr lang="sv-SE" sz="1200" u="none" kern="1200" dirty="0">
                <a:solidFill>
                  <a:schemeClr val="tx1"/>
                </a:solidFill>
                <a:effectLst/>
                <a:latin typeface="+mn-lt"/>
                <a:ea typeface="+mn-ea"/>
                <a:cs typeface="+mn-cs"/>
              </a:rPr>
              <a:t>implementeringen </a:t>
            </a:r>
            <a:r>
              <a:rPr lang="sv-SE" sz="1200" kern="1200" dirty="0">
                <a:solidFill>
                  <a:schemeClr val="tx1"/>
                </a:solidFill>
                <a:effectLst/>
                <a:latin typeface="+mn-lt"/>
                <a:ea typeface="+mn-ea"/>
                <a:cs typeface="+mn-cs"/>
              </a:rPr>
              <a:t>i verksamheten.</a:t>
            </a:r>
          </a:p>
        </p:txBody>
      </p:sp>
      <p:sp>
        <p:nvSpPr>
          <p:cNvPr id="4" name="Platshållare för bildnummer 3"/>
          <p:cNvSpPr>
            <a:spLocks noGrp="1"/>
          </p:cNvSpPr>
          <p:nvPr>
            <p:ph type="sldNum" sz="quarter" idx="5"/>
          </p:nvPr>
        </p:nvSpPr>
        <p:spPr/>
        <p:txBody>
          <a:bodyPr/>
          <a:lstStyle/>
          <a:p>
            <a:fld id="{FE3EFEDF-2B66-4466-B7E8-17CA373BB2D6}" type="slidenum">
              <a:rPr lang="sv-SE" smtClean="0"/>
              <a:t>46</a:t>
            </a:fld>
            <a:endParaRPr lang="sv-SE"/>
          </a:p>
        </p:txBody>
      </p:sp>
    </p:spTree>
    <p:extLst>
      <p:ext uri="{BB962C8B-B14F-4D97-AF65-F5344CB8AC3E}">
        <p14:creationId xmlns:p14="http://schemas.microsoft.com/office/powerpoint/2010/main" val="2193284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Instruktion</a:t>
            </a:r>
          </a:p>
          <a:p>
            <a:r>
              <a:rPr lang="sv-SE" sz="1200" b="1" kern="1200" dirty="0">
                <a:solidFill>
                  <a:schemeClr val="tx1"/>
                </a:solidFill>
                <a:effectLst/>
                <a:latin typeface="+mn-lt"/>
                <a:ea typeface="+mn-ea"/>
                <a:cs typeface="+mn-cs"/>
              </a:rPr>
              <a:t>Beskrivning av genomförandet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Gör en sammanfattning av de resultat och insikter ni har nått hittills, det förenklar processen att ta fram en tydlig tids- och aktivitetsplan. Det kan exempelvis vara det ni har kommit fram till efter den första utforskande fasen, vilken målgruppen är, vilka huvudsakliga steg som ingår och vilken tidsperiod det handlar om. Skriv ned er beskrivning i Arbetsdokumentet steg 10, under rubriken </a:t>
            </a:r>
            <a:r>
              <a:rPr lang="sv-SE" sz="1200" u="sng" kern="1200" dirty="0">
                <a:solidFill>
                  <a:schemeClr val="tx1"/>
                </a:solidFill>
                <a:effectLst/>
                <a:latin typeface="+mn-lt"/>
                <a:ea typeface="+mn-ea"/>
                <a:cs typeface="+mn-cs"/>
              </a:rPr>
              <a:t>Beskrivning av genomförandet.</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Tids- och aktivitetsplan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Gå tillbaka till tabellerna i steg 4, 5, 6. 7 och 8. Utifrån de behov ni har identifierat i de tidigare stegen, formulera dem som aktiviteter och skriv in dem i tabellen, i kolumnen </a:t>
            </a:r>
            <a:r>
              <a:rPr lang="sv-SE" sz="1200" i="1" kern="1200" dirty="0">
                <a:solidFill>
                  <a:schemeClr val="tx1"/>
                </a:solidFill>
                <a:effectLst/>
                <a:latin typeface="+mn-lt"/>
                <a:ea typeface="+mn-ea"/>
                <a:cs typeface="+mn-cs"/>
              </a:rPr>
              <a:t>Aktivitet</a:t>
            </a:r>
            <a:r>
              <a:rPr lang="sv-SE" sz="1200" kern="1200" dirty="0">
                <a:solidFill>
                  <a:schemeClr val="tx1"/>
                </a:solidFill>
                <a:effectLst/>
                <a:latin typeface="+mn-lt"/>
                <a:ea typeface="+mn-ea"/>
                <a:cs typeface="+mn-cs"/>
              </a:rPr>
              <a:t> i Arbetsdokumentet steg 10, under rubriken </a:t>
            </a:r>
            <a:r>
              <a:rPr lang="sv-SE" sz="1200" u="sng" kern="1200" dirty="0">
                <a:solidFill>
                  <a:schemeClr val="tx1"/>
                </a:solidFill>
                <a:effectLst/>
                <a:latin typeface="+mn-lt"/>
                <a:ea typeface="+mn-ea"/>
                <a:cs typeface="+mn-cs"/>
              </a:rPr>
              <a:t>Tids- och aktivitetsplan</a:t>
            </a:r>
            <a:r>
              <a:rPr lang="sv-SE" sz="1200" kern="1200" dirty="0">
                <a:solidFill>
                  <a:schemeClr val="tx1"/>
                </a:solidFill>
                <a:effectLst/>
                <a:latin typeface="+mn-lt"/>
                <a:ea typeface="+mn-ea"/>
                <a:cs typeface="+mn-cs"/>
              </a:rPr>
              <a:t>. Fortsätt att fylla i resterande kolumner i tabellen: vad har ni för </a:t>
            </a:r>
            <a:r>
              <a:rPr lang="sv-SE" sz="1200" i="1" kern="1200" dirty="0">
                <a:solidFill>
                  <a:schemeClr val="tx1"/>
                </a:solidFill>
                <a:effectLst/>
                <a:latin typeface="+mn-lt"/>
                <a:ea typeface="+mn-ea"/>
                <a:cs typeface="+mn-cs"/>
              </a:rPr>
              <a:t>Mål</a:t>
            </a:r>
            <a:r>
              <a:rPr lang="sv-SE" sz="1200" kern="1200" dirty="0">
                <a:solidFill>
                  <a:schemeClr val="tx1"/>
                </a:solidFill>
                <a:effectLst/>
                <a:latin typeface="+mn-lt"/>
                <a:ea typeface="+mn-ea"/>
                <a:cs typeface="+mn-cs"/>
              </a:rPr>
              <a:t> med aktiviteterna, hur ligger ni till (</a:t>
            </a:r>
            <a:r>
              <a:rPr lang="sv-SE" sz="1200" i="1" kern="1200" dirty="0">
                <a:solidFill>
                  <a:schemeClr val="tx1"/>
                </a:solidFill>
                <a:effectLst/>
                <a:latin typeface="+mn-lt"/>
                <a:ea typeface="+mn-ea"/>
                <a:cs typeface="+mn-cs"/>
              </a:rPr>
              <a:t>Status)</a:t>
            </a:r>
            <a:r>
              <a:rPr lang="sv-SE" sz="1200" kern="1200" dirty="0">
                <a:solidFill>
                  <a:schemeClr val="tx1"/>
                </a:solidFill>
                <a:effectLst/>
                <a:latin typeface="+mn-lt"/>
                <a:ea typeface="+mn-ea"/>
                <a:cs typeface="+mn-cs"/>
              </a:rPr>
              <a:t> vem eller vilka är </a:t>
            </a:r>
            <a:r>
              <a:rPr lang="sv-SE" sz="1200" i="1" kern="1200" dirty="0">
                <a:solidFill>
                  <a:schemeClr val="tx1"/>
                </a:solidFill>
                <a:effectLst/>
                <a:latin typeface="+mn-lt"/>
                <a:ea typeface="+mn-ea"/>
                <a:cs typeface="+mn-cs"/>
              </a:rPr>
              <a:t>Ansvariga</a:t>
            </a:r>
            <a:r>
              <a:rPr lang="sv-SE" sz="1200" kern="1200" dirty="0">
                <a:solidFill>
                  <a:schemeClr val="tx1"/>
                </a:solidFill>
                <a:effectLst/>
                <a:latin typeface="+mn-lt"/>
                <a:ea typeface="+mn-ea"/>
                <a:cs typeface="+mn-cs"/>
              </a:rPr>
              <a:t>, vilket </a:t>
            </a:r>
            <a:r>
              <a:rPr lang="sv-SE" sz="1200" i="1" kern="1200" dirty="0">
                <a:solidFill>
                  <a:schemeClr val="tx1"/>
                </a:solidFill>
                <a:effectLst/>
                <a:latin typeface="+mn-lt"/>
                <a:ea typeface="+mn-ea"/>
                <a:cs typeface="+mn-cs"/>
              </a:rPr>
              <a:t>Start- och slutdatum</a:t>
            </a:r>
            <a:r>
              <a:rPr lang="sv-SE" sz="1200" kern="1200" dirty="0">
                <a:solidFill>
                  <a:schemeClr val="tx1"/>
                </a:solidFill>
                <a:effectLst/>
                <a:latin typeface="+mn-lt"/>
                <a:ea typeface="+mn-ea"/>
                <a:cs typeface="+mn-cs"/>
              </a:rPr>
              <a:t> har ni beslutat just nu och när ska ni göra en </a:t>
            </a:r>
            <a:r>
              <a:rPr lang="sv-SE" sz="1200" i="1" kern="1200" dirty="0">
                <a:solidFill>
                  <a:schemeClr val="tx1"/>
                </a:solidFill>
                <a:effectLst/>
                <a:latin typeface="+mn-lt"/>
                <a:ea typeface="+mn-ea"/>
                <a:cs typeface="+mn-cs"/>
              </a:rPr>
              <a:t>Uppföljning</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Finns det beroenden mellan några av aktiviteterna? Till exempel kan en utbildning behöva planeras innan den kan genomföras och en bok kan behöva införskaffas innan den kan läsas. </a:t>
            </a:r>
          </a:p>
        </p:txBody>
      </p:sp>
      <p:sp>
        <p:nvSpPr>
          <p:cNvPr id="4" name="Platshållare för bildnummer 3"/>
          <p:cNvSpPr>
            <a:spLocks noGrp="1"/>
          </p:cNvSpPr>
          <p:nvPr>
            <p:ph type="sldNum" sz="quarter" idx="5"/>
          </p:nvPr>
        </p:nvSpPr>
        <p:spPr/>
        <p:txBody>
          <a:bodyPr/>
          <a:lstStyle/>
          <a:p>
            <a:fld id="{FE3EFEDF-2B66-4466-B7E8-17CA373BB2D6}" type="slidenum">
              <a:rPr lang="sv-SE" smtClean="0"/>
              <a:t>47</a:t>
            </a:fld>
            <a:endParaRPr lang="sv-SE"/>
          </a:p>
        </p:txBody>
      </p:sp>
    </p:spTree>
    <p:extLst>
      <p:ext uri="{BB962C8B-B14F-4D97-AF65-F5344CB8AC3E}">
        <p14:creationId xmlns:p14="http://schemas.microsoft.com/office/powerpoint/2010/main" val="2428934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r>
              <a:rPr lang="sv-SE" sz="1200" b="1" i="0" u="none" kern="1200" dirty="0">
                <a:solidFill>
                  <a:schemeClr val="tx1"/>
                </a:solidFill>
                <a:effectLst/>
                <a:latin typeface="+mn-lt"/>
                <a:ea typeface="+mn-ea"/>
                <a:cs typeface="+mn-cs"/>
              </a:rPr>
              <a:t>Avgränsningar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Vad ingår i implementeringen och vad ska inte ingå? Med avgränsningar menas sådant som eventuellt skulle kunna ingå, men som ni valt att inte ta med. Exempel på avgränsningar kan vara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vissa målgrupper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en avgränsad ordinatörsgrupp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kontakter till exempel med några andra aktörer eller verksamheter som också har erfarenhet av att implementera FaR, under en viss tidsperiod.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Avgränsningarna hjälper implementeringen att bli hanterbar. Beskriv vilka avgränsningar ni gör för implementeringen i </a:t>
            </a:r>
            <a:r>
              <a:rPr lang="sv-SE" sz="1200" u="none" kern="1200" dirty="0">
                <a:solidFill>
                  <a:schemeClr val="tx1"/>
                </a:solidFill>
                <a:effectLst/>
                <a:latin typeface="+mn-lt"/>
                <a:ea typeface="+mn-ea"/>
                <a:cs typeface="+mn-cs"/>
              </a:rPr>
              <a:t>Arbetsdokumentet</a:t>
            </a:r>
            <a:r>
              <a:rPr lang="sv-SE" sz="1200" kern="1200" dirty="0">
                <a:solidFill>
                  <a:schemeClr val="tx1"/>
                </a:solidFill>
                <a:effectLst/>
                <a:latin typeface="+mn-lt"/>
                <a:ea typeface="+mn-ea"/>
                <a:cs typeface="+mn-cs"/>
              </a:rPr>
              <a:t> steg 10, under rubrik </a:t>
            </a:r>
            <a:r>
              <a:rPr lang="sv-SE" sz="1200" i="0" u="sng" kern="1200" dirty="0">
                <a:solidFill>
                  <a:schemeClr val="tx1"/>
                </a:solidFill>
                <a:effectLst/>
                <a:latin typeface="+mn-lt"/>
                <a:ea typeface="+mn-ea"/>
                <a:cs typeface="+mn-cs"/>
              </a:rPr>
              <a:t>Avgränsningar</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sv-SE" sz="1200" b="1" i="0" u="none" kern="1200" dirty="0">
                <a:solidFill>
                  <a:schemeClr val="tx1"/>
                </a:solidFill>
                <a:effectLst/>
                <a:latin typeface="+mn-lt"/>
                <a:ea typeface="+mn-ea"/>
                <a:cs typeface="+mn-cs"/>
              </a:rPr>
              <a:t>Kopplingar till andra projekt</a:t>
            </a:r>
          </a:p>
          <a:p>
            <a:r>
              <a:rPr lang="sv-SE" sz="1200" u="none" kern="1200" dirty="0">
                <a:solidFill>
                  <a:schemeClr val="tx1"/>
                </a:solidFill>
                <a:effectLst/>
                <a:latin typeface="+mn-lt"/>
                <a:ea typeface="+mn-ea"/>
                <a:cs typeface="+mn-cs"/>
              </a:rPr>
              <a:t>Ange om det finns </a:t>
            </a:r>
            <a:r>
              <a:rPr lang="sv-SE" sz="1200" u="none" strike="noStrike" kern="1200" dirty="0">
                <a:solidFill>
                  <a:schemeClr val="tx1"/>
                </a:solidFill>
                <a:effectLst/>
                <a:latin typeface="+mn-lt"/>
                <a:ea typeface="+mn-ea"/>
                <a:cs typeface="+mn-cs"/>
              </a:rPr>
              <a:t>andra projekt eller aktiviteter som påverkar eller angränsar till er implementering och i så fall hur. Finns det risk för krockar? Finns det synergieffekter att hämta? Ta ställning till om detta är något som ni behöver hantera och kommunicera nu eller i ett senare skede. Finns det något ni behöver förankra med ledning och styrning? Sammanfatta era diskussioner i Arbetsdokumentet, steg 10, under rubriken </a:t>
            </a:r>
            <a:r>
              <a:rPr lang="sv-SE" sz="1200" b="0" i="0" u="sng" strike="noStrike" kern="1200" dirty="0">
                <a:solidFill>
                  <a:schemeClr val="tx1"/>
                </a:solidFill>
                <a:effectLst/>
                <a:latin typeface="+mn-lt"/>
                <a:ea typeface="+mn-ea"/>
                <a:cs typeface="+mn-cs"/>
              </a:rPr>
              <a:t>Kopplingar till andra projekt</a:t>
            </a:r>
            <a:r>
              <a:rPr lang="sv-SE" sz="1200" kern="1200" dirty="0">
                <a:solidFill>
                  <a:schemeClr val="tx1"/>
                </a:solidFill>
                <a:effectLst/>
                <a:latin typeface="+mn-lt"/>
                <a:ea typeface="+mn-ea"/>
                <a:cs typeface="+mn-cs"/>
              </a:rPr>
              <a:t>.</a:t>
            </a:r>
          </a:p>
        </p:txBody>
      </p:sp>
      <p:sp>
        <p:nvSpPr>
          <p:cNvPr id="4" name="Platshållare för bildnummer 3"/>
          <p:cNvSpPr>
            <a:spLocks noGrp="1"/>
          </p:cNvSpPr>
          <p:nvPr>
            <p:ph type="sldNum" sz="quarter" idx="5"/>
          </p:nvPr>
        </p:nvSpPr>
        <p:spPr/>
        <p:txBody>
          <a:bodyPr/>
          <a:lstStyle/>
          <a:p>
            <a:fld id="{FE3EFEDF-2B66-4466-B7E8-17CA373BB2D6}" type="slidenum">
              <a:rPr lang="sv-SE" smtClean="0"/>
              <a:t>48</a:t>
            </a:fld>
            <a:endParaRPr lang="sv-SE"/>
          </a:p>
        </p:txBody>
      </p:sp>
    </p:spTree>
    <p:extLst>
      <p:ext uri="{BB962C8B-B14F-4D97-AF65-F5344CB8AC3E}">
        <p14:creationId xmlns:p14="http://schemas.microsoft.com/office/powerpoint/2010/main" val="1401640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r>
              <a:rPr lang="sv-SE" b="1" i="0" u="none" dirty="0"/>
              <a:t>Uppföljning av implementeringen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I den här övningen ska ni planera för hur er implementering ska följas upp. Uppföljningen behöver inte vänta till implementeringen avslutats utan kan ske löpande under implementeringstiden. En kontinuerlig utvärdering och uppföljning av en implementeringsprocess är avgörande för att säkerställa att förändringar och nya metoder faktiskt implementeras korrekt, når önskade resultat och kan anpassas vid behov. Genom att regelbundet följa upp kan ni identifiera eventuella problem eller brister tidigt och vidta korrigerande åtgärder innan de blir mer omfattande. Detta leder till en mer effektiv och lyckad implementering samt ökad sannolikhet för att de önskade effekterna uppnås.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r>
              <a:rPr lang="sv-SE" sz="1200" u="none" kern="1200" dirty="0">
                <a:solidFill>
                  <a:schemeClr val="tx1"/>
                </a:solidFill>
                <a:effectLst/>
                <a:latin typeface="+mn-lt"/>
                <a:ea typeface="+mn-ea"/>
                <a:cs typeface="+mn-cs"/>
              </a:rPr>
              <a:t>Tänk på att hålla isär uppföljning av implementeringsarbetet och uppföljning av själva tillämpningen av FaR (till exempel gällande antalet ordinationer eller effekter av dessa).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Beskriv hur ni ska följa upp implementeringen och vem som ansvarar för uppföljningen </a:t>
            </a:r>
            <a:r>
              <a:rPr lang="sv-SE" sz="1200" kern="1200" dirty="0">
                <a:solidFill>
                  <a:schemeClr val="tx1"/>
                </a:solidFill>
                <a:effectLst/>
                <a:latin typeface="+mn-lt"/>
                <a:ea typeface="+mn-ea"/>
                <a:cs typeface="+mn-cs"/>
              </a:rPr>
              <a:t>i </a:t>
            </a:r>
            <a:r>
              <a:rPr lang="sv-SE" sz="1200" u="none" kern="1200" dirty="0">
                <a:solidFill>
                  <a:schemeClr val="tx1"/>
                </a:solidFill>
                <a:effectLst/>
                <a:latin typeface="+mn-lt"/>
                <a:ea typeface="+mn-ea"/>
                <a:cs typeface="+mn-cs"/>
              </a:rPr>
              <a:t>Arbetsdokumentet</a:t>
            </a:r>
            <a:r>
              <a:rPr lang="sv-SE" sz="1200" kern="1200" dirty="0">
                <a:solidFill>
                  <a:schemeClr val="tx1"/>
                </a:solidFill>
                <a:effectLst/>
                <a:latin typeface="+mn-lt"/>
                <a:ea typeface="+mn-ea"/>
                <a:cs typeface="+mn-cs"/>
              </a:rPr>
              <a:t> steg 10, under rubriken </a:t>
            </a:r>
            <a:r>
              <a:rPr lang="sv-SE" sz="1200" i="0" u="sng" kern="1200" dirty="0">
                <a:solidFill>
                  <a:schemeClr val="tx1"/>
                </a:solidFill>
                <a:effectLst/>
                <a:latin typeface="+mn-lt"/>
                <a:ea typeface="+mn-ea"/>
                <a:cs typeface="+mn-cs"/>
              </a:rPr>
              <a:t>Uppföljning av implementering</a:t>
            </a:r>
            <a:r>
              <a:rPr lang="sv-SE" sz="1200" i="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b="1" i="0" dirty="0"/>
          </a:p>
          <a:p>
            <a:r>
              <a:rPr lang="sv-SE" b="1" i="0" u="none" dirty="0"/>
              <a:t>Återkoppling till alla involverade</a:t>
            </a:r>
          </a:p>
          <a:p>
            <a:r>
              <a:rPr lang="sv-SE" b="0" i="0" dirty="0"/>
              <a:t>Det är viktigt att återkoppla resultat från uppföljning av implementeringsprocessen till alla involverade. Ofta är många inblandade i en implementeringsprocess, till exempel beslutsfattare, administratörer, praktiker och stödfunktioner, och då kan återkopplingen behöva ske på flera olika sätt och vid olika tidpunkter. </a:t>
            </a:r>
          </a:p>
          <a:p>
            <a:endParaRPr lang="sv-SE" b="0" i="0" dirty="0"/>
          </a:p>
          <a:p>
            <a:r>
              <a:rPr lang="sv-SE" b="0" i="0" dirty="0"/>
              <a:t>Punkter att diskutera:</a:t>
            </a:r>
          </a:p>
          <a:p>
            <a:pPr marL="228600" indent="-228600">
              <a:buFont typeface="Arial" panose="020B0604020202020204" pitchFamily="34" charset="0"/>
              <a:buChar char="•"/>
            </a:pPr>
            <a:r>
              <a:rPr lang="sv-SE" b="0" i="0" dirty="0"/>
              <a:t>Finns kanaler för att sprida resultat från uppföljning till involverade intressenter?</a:t>
            </a:r>
          </a:p>
          <a:p>
            <a:pPr marL="228600" indent="-228600">
              <a:buFont typeface="Arial" panose="020B0604020202020204" pitchFamily="34" charset="0"/>
              <a:buChar char="•"/>
            </a:pPr>
            <a:r>
              <a:rPr lang="sv-SE" b="0" i="0" dirty="0"/>
              <a:t>Finns möjlighet att diskutera resultat från uppföljning med involverade intressenter?</a:t>
            </a:r>
          </a:p>
          <a:p>
            <a:pPr marL="228600" indent="-228600">
              <a:buFont typeface="Arial" panose="020B0604020202020204" pitchFamily="34" charset="0"/>
              <a:buChar char="•"/>
            </a:pPr>
            <a:r>
              <a:rPr lang="sv-SE" b="0" i="0" dirty="0"/>
              <a:t>Finns möjlighet att agera utifrån resultat från uppföljning, det vill säga använda resultaten till kvalitetsutveckling av implementeringsprocessen?</a:t>
            </a:r>
          </a:p>
          <a:p>
            <a:endParaRPr lang="sv-SE" b="0" i="0" dirty="0"/>
          </a:p>
          <a:p>
            <a:r>
              <a:rPr lang="sv-SE" sz="1200" u="none" kern="1200" dirty="0">
                <a:solidFill>
                  <a:schemeClr val="tx1"/>
                </a:solidFill>
                <a:effectLst/>
                <a:latin typeface="+mn-lt"/>
                <a:ea typeface="+mn-ea"/>
                <a:cs typeface="+mn-cs"/>
              </a:rPr>
              <a:t>Kanaler för att sprida resultat från uppföljning kan till exempel vara:</a:t>
            </a:r>
          </a:p>
          <a:p>
            <a:pPr marL="171450" lvl="0" indent="-171450">
              <a:buFont typeface="Arial" panose="020B0604020202020204" pitchFamily="34" charset="0"/>
              <a:buChar char="•"/>
            </a:pPr>
            <a:r>
              <a:rPr lang="sv-SE" sz="1200" u="none" kern="1200" dirty="0">
                <a:solidFill>
                  <a:schemeClr val="tx1"/>
                </a:solidFill>
                <a:effectLst/>
                <a:latin typeface="+mn-lt"/>
                <a:ea typeface="+mn-ea"/>
                <a:cs typeface="+mn-cs"/>
              </a:rPr>
              <a:t>intranät</a:t>
            </a:r>
          </a:p>
          <a:p>
            <a:pPr marL="171450" lvl="0" indent="-171450">
              <a:buFont typeface="Arial" panose="020B0604020202020204" pitchFamily="34" charset="0"/>
              <a:buChar char="•"/>
            </a:pPr>
            <a:r>
              <a:rPr lang="sv-SE" sz="1200" u="none" kern="1200" dirty="0">
                <a:solidFill>
                  <a:schemeClr val="tx1"/>
                </a:solidFill>
                <a:effectLst/>
                <a:latin typeface="+mn-lt"/>
                <a:ea typeface="+mn-ea"/>
                <a:cs typeface="+mn-cs"/>
              </a:rPr>
              <a:t>befintliga </a:t>
            </a:r>
            <a:r>
              <a:rPr lang="sv-SE" sz="1200" u="none" kern="1200" dirty="0" err="1">
                <a:solidFill>
                  <a:schemeClr val="tx1"/>
                </a:solidFill>
                <a:effectLst/>
                <a:latin typeface="+mn-lt"/>
                <a:ea typeface="+mn-ea"/>
                <a:cs typeface="+mn-cs"/>
              </a:rPr>
              <a:t>mötesforum</a:t>
            </a:r>
            <a:endParaRPr lang="sv-SE"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sociala medier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rapporter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särskilda FaR-dagar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Diskutera tillsammans och beskriv hur och när ni planerar att ge återkoppling till alla involverade. Sammanfatta er planering i </a:t>
            </a:r>
            <a:r>
              <a:rPr lang="sv-SE" sz="1200" u="none" kern="1200" dirty="0">
                <a:solidFill>
                  <a:schemeClr val="tx1"/>
                </a:solidFill>
                <a:effectLst/>
                <a:latin typeface="+mn-lt"/>
                <a:ea typeface="+mn-ea"/>
                <a:cs typeface="+mn-cs"/>
              </a:rPr>
              <a:t>Arbetsdokumentet</a:t>
            </a:r>
            <a:r>
              <a:rPr lang="sv-SE" sz="1200" u="sng" kern="1200" dirty="0">
                <a:solidFill>
                  <a:schemeClr val="tx1"/>
                </a:solidFill>
                <a:effectLst/>
                <a:latin typeface="+mn-lt"/>
                <a:ea typeface="+mn-ea"/>
                <a:cs typeface="+mn-cs"/>
              </a:rPr>
              <a:t>,</a:t>
            </a:r>
            <a:r>
              <a:rPr lang="sv-SE" sz="1200" u="none"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steg 10, </a:t>
            </a:r>
            <a:r>
              <a:rPr lang="sv-SE" sz="1200" u="none" kern="1200" dirty="0">
                <a:solidFill>
                  <a:schemeClr val="tx1"/>
                </a:solidFill>
                <a:effectLst/>
                <a:latin typeface="+mn-lt"/>
                <a:ea typeface="+mn-ea"/>
                <a:cs typeface="+mn-cs"/>
              </a:rPr>
              <a:t>under rubriken </a:t>
            </a:r>
            <a:r>
              <a:rPr lang="sv-SE" sz="1200" i="0" u="sng" kern="1200" dirty="0">
                <a:solidFill>
                  <a:schemeClr val="tx1"/>
                </a:solidFill>
                <a:effectLst/>
                <a:latin typeface="+mn-lt"/>
                <a:ea typeface="+mn-ea"/>
                <a:cs typeface="+mn-cs"/>
              </a:rPr>
              <a:t>Återkoppling till alla involverade</a:t>
            </a:r>
            <a:r>
              <a:rPr lang="sv-SE" sz="1200" u="none"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sv-SE" sz="1200" b="1" i="0" u="none" kern="1200" dirty="0">
                <a:solidFill>
                  <a:schemeClr val="tx1"/>
                </a:solidFill>
                <a:effectLst/>
                <a:latin typeface="+mn-lt"/>
                <a:ea typeface="+mn-ea"/>
                <a:cs typeface="+mn-cs"/>
              </a:rPr>
              <a:t>Inhämtning och spridning av lärdomar</a:t>
            </a:r>
            <a:endParaRPr lang="sv-SE"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u="none" kern="1200" dirty="0">
                <a:solidFill>
                  <a:schemeClr val="tx1"/>
                </a:solidFill>
                <a:effectLst/>
                <a:latin typeface="+mn-lt"/>
                <a:ea typeface="+mn-ea"/>
                <a:cs typeface="+mn-cs"/>
              </a:rPr>
              <a:t>Det är viktigt att inhämta lärdomar från implementeringsprocessen. Dessa kan ni ta med er till framtida implementeringar. Beskriv på vilket sätt ni planerar att inhämta olika typer av lärdomar och </a:t>
            </a:r>
            <a:r>
              <a:rPr lang="sv-SE" sz="1200" kern="1200" dirty="0">
                <a:solidFill>
                  <a:schemeClr val="tx1"/>
                </a:solidFill>
                <a:effectLst/>
                <a:latin typeface="+mn-lt"/>
                <a:ea typeface="+mn-ea"/>
                <a:cs typeface="+mn-cs"/>
              </a:rPr>
              <a:t>hur dessa ska spridas.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Punkter att diskutera:</a:t>
            </a:r>
          </a:p>
          <a:p>
            <a:pPr marL="228600" indent="-228600">
              <a:buFont typeface="Arial" panose="020B0604020202020204" pitchFamily="34" charset="0"/>
              <a:buChar char="•"/>
            </a:pPr>
            <a:r>
              <a:rPr lang="sv-SE" sz="1200" dirty="0"/>
              <a:t>Hur ska erfarenheter hämtas in från de som varit involverade i implementeringen?</a:t>
            </a:r>
          </a:p>
          <a:p>
            <a:pPr marL="228600" indent="-228600">
              <a:buFont typeface="Arial" panose="020B0604020202020204" pitchFamily="34" charset="0"/>
              <a:buChar char="•"/>
            </a:pPr>
            <a:r>
              <a:rPr lang="sv-SE" sz="1200" dirty="0"/>
              <a:t>Hur ska inhämtade erfarenheter delas med de som varit involverade i implementeringen?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Sammanfatta era diskussioner i </a:t>
            </a:r>
            <a:r>
              <a:rPr lang="sv-SE" sz="1200" u="none" kern="1200" dirty="0">
                <a:solidFill>
                  <a:schemeClr val="tx1"/>
                </a:solidFill>
                <a:effectLst/>
                <a:latin typeface="+mn-lt"/>
                <a:ea typeface="+mn-ea"/>
                <a:cs typeface="+mn-cs"/>
              </a:rPr>
              <a:t>Arbetsdokumentet</a:t>
            </a:r>
            <a:r>
              <a:rPr lang="sv-SE" sz="1200" kern="1200" dirty="0">
                <a:solidFill>
                  <a:schemeClr val="tx1"/>
                </a:solidFill>
                <a:effectLst/>
                <a:latin typeface="+mn-lt"/>
                <a:ea typeface="+mn-ea"/>
                <a:cs typeface="+mn-cs"/>
              </a:rPr>
              <a:t> steg 10, under rubriken </a:t>
            </a:r>
            <a:r>
              <a:rPr lang="sv-SE" sz="1200" b="0" i="0" u="sng" kern="1200" dirty="0">
                <a:solidFill>
                  <a:schemeClr val="tx1"/>
                </a:solidFill>
                <a:effectLst/>
                <a:latin typeface="+mn-lt"/>
                <a:ea typeface="+mn-ea"/>
                <a:cs typeface="+mn-cs"/>
              </a:rPr>
              <a:t>Inhämtning och spridning av lärdomar</a:t>
            </a:r>
            <a:r>
              <a:rPr lang="sv-SE" sz="1200" kern="1200" dirty="0">
                <a:solidFill>
                  <a:schemeClr val="tx1"/>
                </a:solidFill>
                <a:effectLst/>
                <a:latin typeface="+mn-lt"/>
                <a:ea typeface="+mn-ea"/>
                <a:cs typeface="+mn-cs"/>
              </a:rPr>
              <a:t>.</a:t>
            </a:r>
            <a:endParaRPr lang="sv-SE" b="0" i="0"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49</a:t>
            </a:fld>
            <a:endParaRPr lang="sv-SE"/>
          </a:p>
        </p:txBody>
      </p:sp>
    </p:spTree>
    <p:extLst>
      <p:ext uri="{BB962C8B-B14F-4D97-AF65-F5344CB8AC3E}">
        <p14:creationId xmlns:p14="http://schemas.microsoft.com/office/powerpoint/2010/main" val="12185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dirty="0"/>
              <a:t>Vi rekommenderar att ni genomför webbutbildningen </a:t>
            </a:r>
            <a:r>
              <a:rPr lang="sv-SE" i="1" dirty="0"/>
              <a:t>”Fysisk aktivitet på recept” </a:t>
            </a:r>
            <a:r>
              <a:rPr lang="sv-SE" dirty="0"/>
              <a:t>som en första del i er process. Ni hittar den i Socialstyrelsens utbildningsportal eller via Socialstyrelsens webbplats om FaR. </a:t>
            </a:r>
          </a:p>
        </p:txBody>
      </p:sp>
      <p:sp>
        <p:nvSpPr>
          <p:cNvPr id="4" name="Platshållare för bildnummer 3"/>
          <p:cNvSpPr>
            <a:spLocks noGrp="1"/>
          </p:cNvSpPr>
          <p:nvPr>
            <p:ph type="sldNum" sz="quarter" idx="5"/>
          </p:nvPr>
        </p:nvSpPr>
        <p:spPr/>
        <p:txBody>
          <a:bodyPr/>
          <a:lstStyle/>
          <a:p>
            <a:fld id="{FE3EFEDF-2B66-4466-B7E8-17CA373BB2D6}" type="slidenum">
              <a:rPr lang="sv-SE" smtClean="0"/>
              <a:t>5</a:t>
            </a:fld>
            <a:endParaRPr lang="sv-SE"/>
          </a:p>
        </p:txBody>
      </p:sp>
    </p:spTree>
    <p:extLst>
      <p:ext uri="{BB962C8B-B14F-4D97-AF65-F5344CB8AC3E}">
        <p14:creationId xmlns:p14="http://schemas.microsoft.com/office/powerpoint/2010/main" val="3510968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99990-F5B5-B1B1-8E15-B82DD44F7E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DDFD4A9-B002-DAD7-E102-40985544A00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886D3CB-C7AC-7EE6-A780-7D26E4DD93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r>
              <a:rPr lang="sv-SE" sz="1200" b="1" i="0" u="none" kern="1200" dirty="0">
                <a:solidFill>
                  <a:schemeClr val="tx1"/>
                </a:solidFill>
                <a:effectLst/>
                <a:latin typeface="+mn-lt"/>
                <a:ea typeface="+mn-ea"/>
                <a:cs typeface="+mn-cs"/>
              </a:rPr>
              <a:t>Vidmakthållande och förvaltning</a:t>
            </a:r>
            <a:endParaRPr lang="sv-SE"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Att börja arbeta med en ny metod är en viktig del i ett förändringsarbete men det verkliga värdet uppstår först när det nya sättet att arbeta blir en naturlig och hållbar del av vardagen. Vidmakthållande handlar om att integrera det ni har byggt upp i rutiner och arbetssätt så att nytta fortsätter skapas en lång tid framåt. Det kan vara hjälpsamt att sätta upp särskilda mål och mått för själva </a:t>
            </a:r>
            <a:r>
              <a:rPr lang="sv-SE" b="0" i="1" dirty="0"/>
              <a:t>tillämpningen</a:t>
            </a:r>
            <a:r>
              <a:rPr lang="sv-SE" b="0" i="0" dirty="0"/>
              <a:t> av FaR, exempelvis genom KVÅ-kodning </a:t>
            </a:r>
            <a:r>
              <a:rPr lang="sv-SE" sz="1200" kern="1200" dirty="0">
                <a:solidFill>
                  <a:schemeClr val="tx1"/>
                </a:solidFill>
                <a:effectLst/>
                <a:latin typeface="+mn-lt"/>
                <a:ea typeface="+mn-ea"/>
                <a:cs typeface="+mn-cs"/>
              </a:rPr>
              <a:t>men det kan även finnas andra lämpliga mål och mått </a:t>
            </a:r>
            <a:r>
              <a:rPr lang="sv-SE" b="0" i="0" dirty="0"/>
              <a:t>(skilj på de mål och mått som ni satte upp för </a:t>
            </a:r>
            <a:r>
              <a:rPr lang="sv-SE" b="0" i="1" dirty="0"/>
              <a:t>implementeringen</a:t>
            </a:r>
            <a:r>
              <a:rPr lang="sv-SE" b="0" i="0" dirty="0"/>
              <a:t> på steg 10a). Vidmakthållande är ett kontinuerligt arbete som kräver uthållighet.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Planera för hur ni ska kunna vidmakthålla de arbetssätt och rutiner ni nu implementerar och hur ni ska följa upp långsiktig hållbarhet. Hur ska ni få det här att hålla över tid?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b="0" i="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b="0" i="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b="0" i="0" dirty="0"/>
              <a:t>Punkter att diskutera:</a:t>
            </a:r>
            <a:endParaRPr lang="sv-SE" sz="1200" dirty="0"/>
          </a:p>
          <a:p>
            <a:pPr marL="228600" indent="-228600">
              <a:buFont typeface="Arial" panose="020B0604020202020204" pitchFamily="34" charset="0"/>
              <a:buChar char="•"/>
            </a:pPr>
            <a:r>
              <a:rPr lang="sv-SE" sz="1200" dirty="0"/>
              <a:t>Hur ska vi vidmakthålla och förvalta de förändringar vi gör i och med implementeringen av FaR? </a:t>
            </a:r>
          </a:p>
          <a:p>
            <a:pPr marL="228600" indent="-228600">
              <a:buFont typeface="Arial" panose="020B0604020202020204" pitchFamily="34" charset="0"/>
              <a:buChar char="•"/>
            </a:pPr>
            <a:r>
              <a:rPr lang="sv-SE" sz="1200" dirty="0"/>
              <a:t>Finns det </a:t>
            </a:r>
            <a:r>
              <a:rPr lang="sv-SE" dirty="0"/>
              <a:t>tydliga rutiner för styrning, utförande och uppföljning för FaR i vår organisation </a:t>
            </a:r>
            <a:r>
              <a:rPr lang="sv-SE" sz="1200" dirty="0"/>
              <a:t>efter implementeringsprocessen är slut?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Sammanfatta era diskussioner i </a:t>
            </a:r>
            <a:r>
              <a:rPr lang="sv-SE" sz="1200" u="none" kern="1200" dirty="0">
                <a:solidFill>
                  <a:schemeClr val="tx1"/>
                </a:solidFill>
                <a:effectLst/>
                <a:latin typeface="+mn-lt"/>
                <a:ea typeface="+mn-ea"/>
                <a:cs typeface="+mn-cs"/>
              </a:rPr>
              <a:t>Arbetsdokumentet</a:t>
            </a:r>
            <a:r>
              <a:rPr lang="sv-SE" sz="1200" kern="1200" dirty="0">
                <a:solidFill>
                  <a:schemeClr val="tx1"/>
                </a:solidFill>
                <a:effectLst/>
                <a:latin typeface="+mn-lt"/>
                <a:ea typeface="+mn-ea"/>
                <a:cs typeface="+mn-cs"/>
              </a:rPr>
              <a:t> steg 10, under rubriken </a:t>
            </a:r>
            <a:r>
              <a:rPr lang="sv-SE" sz="1200" i="0" u="sng" kern="1200" dirty="0">
                <a:solidFill>
                  <a:schemeClr val="tx1"/>
                </a:solidFill>
                <a:effectLst/>
                <a:latin typeface="+mn-lt"/>
                <a:ea typeface="+mn-ea"/>
                <a:cs typeface="+mn-cs"/>
              </a:rPr>
              <a:t>Vidmakthållande och förvaltning</a:t>
            </a:r>
            <a:r>
              <a:rPr lang="sv-SE" sz="1200" kern="1200" dirty="0">
                <a:solidFill>
                  <a:schemeClr val="tx1"/>
                </a:solidFill>
                <a:effectLst/>
                <a:latin typeface="+mn-lt"/>
                <a:ea typeface="+mn-ea"/>
                <a:cs typeface="+mn-cs"/>
              </a:rPr>
              <a:t>.</a:t>
            </a:r>
            <a:endParaRPr lang="sv-SE" b="0" i="0" dirty="0"/>
          </a:p>
        </p:txBody>
      </p:sp>
      <p:sp>
        <p:nvSpPr>
          <p:cNvPr id="4" name="Platshållare för bildnummer 3">
            <a:extLst>
              <a:ext uri="{FF2B5EF4-FFF2-40B4-BE49-F238E27FC236}">
                <a16:creationId xmlns:a16="http://schemas.microsoft.com/office/drawing/2014/main" id="{199567BD-7289-6419-7CAA-834223876DAE}"/>
              </a:ext>
            </a:extLst>
          </p:cNvPr>
          <p:cNvSpPr>
            <a:spLocks noGrp="1"/>
          </p:cNvSpPr>
          <p:nvPr>
            <p:ph type="sldNum" sz="quarter" idx="5"/>
          </p:nvPr>
        </p:nvSpPr>
        <p:spPr/>
        <p:txBody>
          <a:bodyPr/>
          <a:lstStyle/>
          <a:p>
            <a:fld id="{FE3EFEDF-2B66-4466-B7E8-17CA373BB2D6}" type="slidenum">
              <a:rPr lang="sv-SE" smtClean="0"/>
              <a:t>50</a:t>
            </a:fld>
            <a:endParaRPr lang="sv-SE"/>
          </a:p>
        </p:txBody>
      </p:sp>
    </p:spTree>
    <p:extLst>
      <p:ext uri="{BB962C8B-B14F-4D97-AF65-F5344CB8AC3E}">
        <p14:creationId xmlns:p14="http://schemas.microsoft.com/office/powerpoint/2010/main" val="1351915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Instruktion</a:t>
            </a:r>
          </a:p>
          <a:p>
            <a:r>
              <a:rPr lang="sv-SE" sz="1200" kern="1200" dirty="0">
                <a:solidFill>
                  <a:schemeClr val="tx1"/>
                </a:solidFill>
                <a:effectLst/>
                <a:latin typeface="+mn-lt"/>
                <a:ea typeface="+mn-ea"/>
                <a:cs typeface="+mn-cs"/>
              </a:rPr>
              <a:t>Nu är det dags att utvärdera och reflektera över arbetet med Fas 2. Det är viktigt att hantera dessa innan ni startar upp Fas 3. Det kan till exempel handla om eventuella motstånd, behov av dokumentation och förutsättningar som behövs för att arbeta vidare med implementeringen. </a:t>
            </a:r>
          </a:p>
          <a:p>
            <a:pPr marL="228600" lvl="0" indent="-228600">
              <a:buFont typeface="+mj-lt"/>
              <a:buAutoNum type="arabicPeriod"/>
            </a:pPr>
            <a:r>
              <a:rPr lang="sv-SE" sz="1200" kern="1200" dirty="0">
                <a:solidFill>
                  <a:schemeClr val="tx1"/>
                </a:solidFill>
                <a:effectLst/>
                <a:latin typeface="+mn-lt"/>
                <a:ea typeface="+mn-ea"/>
                <a:cs typeface="+mn-cs"/>
              </a:rPr>
              <a:t>Utgå från självskattningsfrågorna i bilden, diskutera dem gemensamt och skatta genomfört arbete enligt skalan. Markera ert svar för varje påstående.</a:t>
            </a:r>
          </a:p>
          <a:p>
            <a:pPr marL="228600" lvl="0" indent="-228600">
              <a:buFont typeface="+mj-lt"/>
              <a:buAutoNum type="arabicPeriod"/>
            </a:pPr>
            <a:r>
              <a:rPr lang="sv-SE" sz="1200" kern="1200" dirty="0">
                <a:solidFill>
                  <a:schemeClr val="tx1"/>
                </a:solidFill>
                <a:effectLst/>
                <a:latin typeface="+mn-lt"/>
                <a:ea typeface="+mn-ea"/>
                <a:cs typeface="+mn-cs"/>
              </a:rPr>
              <a:t>Utifrån era svar, avgör om det är steg där ni behöver förtydliga, justera eller förankra mer innan ni kan arbeta vidare. Eller kan det till och med vara så att ni behöver pausa arbetet med implementeringen?</a:t>
            </a:r>
            <a:endParaRPr lang="sv-SE" dirty="0"/>
          </a:p>
          <a:p>
            <a:endParaRPr lang="sv-SE" dirty="0"/>
          </a:p>
          <a:p>
            <a:r>
              <a:rPr lang="sv-SE" u="sng" dirty="0"/>
              <a:t>Översikt, de olika stegen i Fas 2</a:t>
            </a:r>
          </a:p>
          <a:p>
            <a:pPr rtl="0" eaLnBrk="1" fontAlgn="t" latinLnBrk="0" hangingPunct="1"/>
            <a:r>
              <a:rPr lang="sv-SE" sz="1200" b="1" i="0" u="none" strike="noStrike" kern="1200" dirty="0">
                <a:solidFill>
                  <a:schemeClr val="tx1"/>
                </a:solidFill>
                <a:effectLst/>
                <a:latin typeface="+mn-lt"/>
                <a:ea typeface="+mn-ea"/>
                <a:cs typeface="+mn-cs"/>
              </a:rPr>
              <a:t>Steg 9 – </a:t>
            </a:r>
            <a:r>
              <a:rPr lang="sv-SE" sz="1200" b="0" i="0" u="none" strike="noStrike" kern="1200" dirty="0">
                <a:solidFill>
                  <a:schemeClr val="tx1"/>
                </a:solidFill>
                <a:effectLst/>
                <a:latin typeface="+mn-lt"/>
                <a:ea typeface="+mn-ea"/>
                <a:cs typeface="+mn-cs"/>
              </a:rPr>
              <a:t>Vilket ansvar ska processgruppen ha under genomförandet av implementeringen?</a:t>
            </a:r>
          </a:p>
          <a:p>
            <a:pPr rtl="0" eaLnBrk="1" fontAlgn="t" latinLnBrk="0" hangingPunct="1"/>
            <a:r>
              <a:rPr lang="sv-SE" sz="1200" b="1" i="0" u="none" strike="noStrike" kern="1200" dirty="0">
                <a:solidFill>
                  <a:schemeClr val="tx1"/>
                </a:solidFill>
                <a:effectLst/>
                <a:latin typeface="+mn-lt"/>
                <a:ea typeface="+mn-ea"/>
                <a:cs typeface="+mn-cs"/>
              </a:rPr>
              <a:t>Steg 10 – </a:t>
            </a:r>
            <a:r>
              <a:rPr lang="sv-SE" sz="1200" b="0" i="0" u="none" strike="noStrike" kern="1200" dirty="0">
                <a:solidFill>
                  <a:schemeClr val="tx1"/>
                </a:solidFill>
                <a:effectLst/>
                <a:latin typeface="+mn-lt"/>
                <a:ea typeface="+mn-ea"/>
                <a:cs typeface="+mn-cs"/>
              </a:rPr>
              <a:t>Hur tar vi fram en plan för implementering av FaR?</a:t>
            </a:r>
          </a:p>
        </p:txBody>
      </p:sp>
      <p:sp>
        <p:nvSpPr>
          <p:cNvPr id="4" name="Platshållare för bildnummer 3"/>
          <p:cNvSpPr>
            <a:spLocks noGrp="1"/>
          </p:cNvSpPr>
          <p:nvPr>
            <p:ph type="sldNum" sz="quarter" idx="5"/>
          </p:nvPr>
        </p:nvSpPr>
        <p:spPr/>
        <p:txBody>
          <a:bodyPr/>
          <a:lstStyle/>
          <a:p>
            <a:fld id="{FE3EFEDF-2B66-4466-B7E8-17CA373BB2D6}" type="slidenum">
              <a:rPr lang="sv-SE" smtClean="0"/>
              <a:t>51</a:t>
            </a:fld>
            <a:endParaRPr lang="sv-SE"/>
          </a:p>
        </p:txBody>
      </p:sp>
    </p:spTree>
    <p:extLst>
      <p:ext uri="{BB962C8B-B14F-4D97-AF65-F5344CB8AC3E}">
        <p14:creationId xmlns:p14="http://schemas.microsoft.com/office/powerpoint/2010/main" val="2787646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52</a:t>
            </a:fld>
            <a:endParaRPr lang="sv-SE"/>
          </a:p>
        </p:txBody>
      </p:sp>
    </p:spTree>
    <p:extLst>
      <p:ext uri="{BB962C8B-B14F-4D97-AF65-F5344CB8AC3E}">
        <p14:creationId xmlns:p14="http://schemas.microsoft.com/office/powerpoint/2010/main" val="37299753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Grattis! Ni är nu klara med Fas 2.</a:t>
            </a:r>
          </a:p>
          <a:p>
            <a:endParaRPr lang="sv-SE" b="1" dirty="0"/>
          </a:p>
          <a:p>
            <a:r>
              <a:rPr lang="sv-SE" b="0" dirty="0"/>
              <a:t>Kom ihåg att markera var på färdplanen ni befinner er, och att fira era framgångar!</a:t>
            </a:r>
          </a:p>
        </p:txBody>
      </p:sp>
      <p:sp>
        <p:nvSpPr>
          <p:cNvPr id="4" name="Platshållare för bildnummer 3"/>
          <p:cNvSpPr>
            <a:spLocks noGrp="1"/>
          </p:cNvSpPr>
          <p:nvPr>
            <p:ph type="sldNum" sz="quarter" idx="5"/>
          </p:nvPr>
        </p:nvSpPr>
        <p:spPr/>
        <p:txBody>
          <a:bodyPr/>
          <a:lstStyle/>
          <a:p>
            <a:fld id="{FE3EFEDF-2B66-4466-B7E8-17CA373BB2D6}" type="slidenum">
              <a:rPr lang="sv-SE" smtClean="0"/>
              <a:t>53</a:t>
            </a:fld>
            <a:endParaRPr lang="sv-SE"/>
          </a:p>
        </p:txBody>
      </p:sp>
    </p:spTree>
    <p:extLst>
      <p:ext uri="{BB962C8B-B14F-4D97-AF65-F5344CB8AC3E}">
        <p14:creationId xmlns:p14="http://schemas.microsoft.com/office/powerpoint/2010/main" val="4153168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sz="1200" u="none" kern="1200" dirty="0">
                <a:solidFill>
                  <a:schemeClr val="tx1"/>
                </a:solidFill>
                <a:effectLst/>
                <a:latin typeface="+mn-lt"/>
                <a:ea typeface="+mn-ea"/>
                <a:cs typeface="+mn-cs"/>
              </a:rPr>
              <a:t>I Fas 3 lämnar ni planeringsfaserna och går in i genomförandet av er implementering. Dags att börja göra! Ni kommer nu att använda implementeringsplanen som underlag i genomförandet och uppföljningen.</a:t>
            </a:r>
            <a:r>
              <a:rPr lang="sv-SE" sz="1200" u="none" strike="noStrike" kern="1200" dirty="0">
                <a:solidFill>
                  <a:schemeClr val="tx1"/>
                </a:solidFill>
                <a:effectLst/>
                <a:latin typeface="+mn-lt"/>
                <a:ea typeface="+mn-ea"/>
                <a:cs typeface="+mn-cs"/>
              </a:rPr>
              <a:t> </a:t>
            </a:r>
            <a:r>
              <a:rPr lang="sv-SE" sz="1200" u="none" kern="1200" dirty="0">
                <a:solidFill>
                  <a:schemeClr val="tx1"/>
                </a:solidFill>
                <a:effectLst/>
                <a:latin typeface="+mn-lt"/>
                <a:ea typeface="+mn-ea"/>
                <a:cs typeface="+mn-cs"/>
              </a:rPr>
              <a:t>Använd er så långt som möjligt av befintliga rutiner </a:t>
            </a:r>
            <a:r>
              <a:rPr lang="sv-SE" sz="1200" u="none" strike="noStrike" kern="1200" dirty="0">
                <a:solidFill>
                  <a:schemeClr val="tx1"/>
                </a:solidFill>
                <a:effectLst/>
                <a:latin typeface="+mn-lt"/>
                <a:ea typeface="+mn-ea"/>
                <a:cs typeface="+mn-cs"/>
              </a:rPr>
              <a:t>och exempelvis</a:t>
            </a:r>
            <a:r>
              <a:rPr lang="sv-SE" sz="1200" u="none" kern="1200" dirty="0">
                <a:solidFill>
                  <a:schemeClr val="tx1"/>
                </a:solidFill>
                <a:effectLst/>
                <a:latin typeface="+mn-lt"/>
                <a:ea typeface="+mn-ea"/>
                <a:cs typeface="+mn-cs"/>
              </a:rPr>
              <a:t> de dokumentationssystem som ni vanligtvis använder i er verksamhet.</a:t>
            </a:r>
          </a:p>
          <a:p>
            <a:r>
              <a:rPr lang="sv-SE" sz="1200" kern="1200" dirty="0">
                <a:solidFill>
                  <a:schemeClr val="tx1"/>
                </a:solidFill>
                <a:effectLst/>
                <a:latin typeface="+mn-lt"/>
                <a:ea typeface="+mn-ea"/>
                <a:cs typeface="+mn-cs"/>
              </a:rPr>
              <a:t> </a:t>
            </a:r>
          </a:p>
          <a:p>
            <a:r>
              <a:rPr lang="sv-SE" dirty="0"/>
              <a:t>Den tredje fasen består av tre steg:</a:t>
            </a:r>
          </a:p>
          <a:p>
            <a:pPr marL="0" indent="0">
              <a:buFont typeface="Arial" panose="020B0604020202020204" pitchFamily="34" charset="0"/>
              <a:buNone/>
            </a:pPr>
            <a:r>
              <a:rPr lang="sv-SE" sz="1200" b="1" i="0" u="none" strike="noStrike" kern="1200" baseline="0" dirty="0">
                <a:solidFill>
                  <a:schemeClr val="tx1"/>
                </a:solidFill>
                <a:latin typeface="+mn-lt"/>
                <a:ea typeface="+mn-ea"/>
                <a:cs typeface="+mn-cs"/>
              </a:rPr>
              <a:t>Steg 11 </a:t>
            </a:r>
            <a:r>
              <a:rPr lang="sv-SE" sz="1200" b="0" i="0" u="none" strike="noStrike" kern="1200" baseline="0" dirty="0">
                <a:solidFill>
                  <a:schemeClr val="tx1"/>
                </a:solidFill>
                <a:latin typeface="+mn-lt"/>
                <a:ea typeface="+mn-ea"/>
                <a:cs typeface="+mn-cs"/>
              </a:rPr>
              <a:t>- </a:t>
            </a:r>
            <a:r>
              <a:rPr lang="sv-SE" dirty="0"/>
              <a:t>Genomför implementeringen av FaR utifrån er implementerings-plan och börja ordinera FaR</a:t>
            </a:r>
            <a:endParaRPr lang="sv-S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sv-SE" sz="1200" b="1" i="0" u="none" strike="noStrike" kern="1200" baseline="0" dirty="0">
                <a:solidFill>
                  <a:schemeClr val="tx1"/>
                </a:solidFill>
                <a:latin typeface="+mn-lt"/>
                <a:ea typeface="+mn-ea"/>
                <a:cs typeface="+mn-cs"/>
              </a:rPr>
              <a:t>Steg 12 </a:t>
            </a:r>
            <a:r>
              <a:rPr lang="sv-SE" sz="1200" b="0" i="0" u="none" strike="noStrike" kern="1200" baseline="0" dirty="0">
                <a:solidFill>
                  <a:schemeClr val="tx1"/>
                </a:solidFill>
                <a:latin typeface="+mn-lt"/>
                <a:ea typeface="+mn-ea"/>
                <a:cs typeface="+mn-cs"/>
              </a:rPr>
              <a:t>- Följ upp implementeringen</a:t>
            </a:r>
          </a:p>
          <a:p>
            <a:pPr marL="0" indent="0">
              <a:buFont typeface="Arial" panose="020B0604020202020204" pitchFamily="34" charset="0"/>
              <a:buNone/>
            </a:pPr>
            <a:r>
              <a:rPr lang="sv-SE" sz="1200" b="1" i="0" u="none" strike="noStrike" kern="1200" baseline="0" dirty="0">
                <a:solidFill>
                  <a:schemeClr val="tx1"/>
                </a:solidFill>
                <a:latin typeface="+mn-lt"/>
                <a:ea typeface="+mn-ea"/>
                <a:cs typeface="+mn-cs"/>
              </a:rPr>
              <a:t>Steg 13 </a:t>
            </a:r>
            <a:r>
              <a:rPr lang="sv-SE" sz="1200" b="0" i="0" u="none" strike="noStrike" kern="1200" baseline="0" dirty="0">
                <a:solidFill>
                  <a:schemeClr val="tx1"/>
                </a:solidFill>
                <a:latin typeface="+mn-lt"/>
                <a:ea typeface="+mn-ea"/>
                <a:cs typeface="+mn-cs"/>
              </a:rPr>
              <a:t>- Återkoppla till alla involverade</a:t>
            </a:r>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54</a:t>
            </a:fld>
            <a:endParaRPr lang="sv-SE"/>
          </a:p>
        </p:txBody>
      </p:sp>
    </p:spTree>
    <p:extLst>
      <p:ext uri="{BB962C8B-B14F-4D97-AF65-F5344CB8AC3E}">
        <p14:creationId xmlns:p14="http://schemas.microsoft.com/office/powerpoint/2010/main" val="1697533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55</a:t>
            </a:fld>
            <a:endParaRPr lang="sv-SE"/>
          </a:p>
        </p:txBody>
      </p:sp>
    </p:spTree>
    <p:extLst>
      <p:ext uri="{BB962C8B-B14F-4D97-AF65-F5344CB8AC3E}">
        <p14:creationId xmlns:p14="http://schemas.microsoft.com/office/powerpoint/2010/main" val="25793997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I det här steget genomför ni de aktiviteter ni beslutat om i er implementeringsplan under rubriken </a:t>
            </a:r>
            <a:r>
              <a:rPr lang="sv-SE" sz="1200" b="0" i="0" u="sng" strike="noStrike" kern="1200" baseline="0" dirty="0">
                <a:solidFill>
                  <a:schemeClr val="tx1"/>
                </a:solidFill>
                <a:latin typeface="+mn-lt"/>
                <a:ea typeface="+mn-ea"/>
                <a:cs typeface="+mn-cs"/>
              </a:rPr>
              <a:t>Tids- och aktivitetsplan</a:t>
            </a:r>
            <a:r>
              <a:rPr lang="sv-SE" sz="1200" b="0" i="0" u="none" strike="noStrike" kern="1200" baseline="0" dirty="0">
                <a:solidFill>
                  <a:schemeClr val="tx1"/>
                </a:solidFill>
                <a:latin typeface="+mn-lt"/>
                <a:ea typeface="+mn-ea"/>
                <a:cs typeface="+mn-cs"/>
              </a:rPr>
              <a:t>. Vissa av era planerade aktiviteter kan behöva genomföras samtidigt som ordineringen av FaR pågår (på nästa bild är det dags att börja göra).</a:t>
            </a:r>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56</a:t>
            </a:fld>
            <a:endParaRPr lang="sv-SE"/>
          </a:p>
        </p:txBody>
      </p:sp>
    </p:spTree>
    <p:extLst>
      <p:ext uri="{BB962C8B-B14F-4D97-AF65-F5344CB8AC3E}">
        <p14:creationId xmlns:p14="http://schemas.microsoft.com/office/powerpoint/2010/main" val="2813125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282A-9B71-C5AB-B68D-6A638065AEF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D19712B-C217-D7C3-7334-A51C0DFDC8D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278BECD0-964D-43D4-33A4-75C1F12A20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sv-SE" sz="1200" b="1" i="0" u="none" strike="noStrike" kern="1200" baseline="0" dirty="0">
                <a:solidFill>
                  <a:schemeClr val="tx1"/>
                </a:solidFill>
                <a:latin typeface="+mn-lt"/>
                <a:ea typeface="+mn-ea"/>
                <a:cs typeface="+mn-cs"/>
              </a:rPr>
              <a:t>Börja ordinera FaR: </a:t>
            </a:r>
            <a:r>
              <a:rPr lang="sv-SE" sz="1200" b="0" i="0" u="none" strike="noStrike" kern="1200" baseline="0" dirty="0">
                <a:solidFill>
                  <a:schemeClr val="tx1"/>
                </a:solidFill>
                <a:latin typeface="+mn-lt"/>
                <a:ea typeface="+mn-ea"/>
                <a:cs typeface="+mn-cs"/>
              </a:rPr>
              <a:t>Se under rubriken </a:t>
            </a:r>
            <a:r>
              <a:rPr lang="sv-SE" sz="1200" b="0" i="0" u="sng" strike="noStrike" kern="1200" baseline="0" dirty="0">
                <a:solidFill>
                  <a:schemeClr val="tx1"/>
                </a:solidFill>
                <a:latin typeface="+mn-lt"/>
                <a:ea typeface="+mn-ea"/>
                <a:cs typeface="+mn-cs"/>
              </a:rPr>
              <a:t>Vilka kommer att implementera FaR i vår verksamhet?</a:t>
            </a:r>
            <a:r>
              <a:rPr lang="sv-SE" sz="1200" b="0" i="0" u="none" strike="noStrike" kern="1200" baseline="0" dirty="0">
                <a:solidFill>
                  <a:schemeClr val="tx1"/>
                </a:solidFill>
                <a:latin typeface="+mn-lt"/>
                <a:ea typeface="+mn-ea"/>
                <a:cs typeface="+mn-cs"/>
              </a:rPr>
              <a:t> i er implementeringsplan (tidigare Fas 1, steg 7). Här hittar ni uppgifter om vilka ni har planerat ska ordinera FaR. Om ni genomfört era planerade aktiviteter i tids- och aktivitetsplanen bör ordinatörerna nu vara redo att börja ordinera. Var tydlig i kommunikationen till alla ordinatörer att de nu kan starta.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sv-SE"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sv-SE" sz="1200" b="1" i="0" u="none" strike="noStrike" kern="1200" baseline="0" dirty="0">
                <a:solidFill>
                  <a:schemeClr val="tx1"/>
                </a:solidFill>
                <a:latin typeface="+mn-lt"/>
                <a:ea typeface="+mn-ea"/>
                <a:cs typeface="+mn-cs"/>
              </a:rPr>
              <a:t>Ge stöd till de som ordinerar:</a:t>
            </a:r>
            <a:r>
              <a:rPr lang="sv-SE" sz="1200" b="0" i="0" u="none" strike="noStrike" kern="1200" baseline="0" dirty="0">
                <a:solidFill>
                  <a:schemeClr val="tx1"/>
                </a:solidFill>
                <a:latin typeface="+mn-lt"/>
                <a:ea typeface="+mn-ea"/>
                <a:cs typeface="+mn-cs"/>
              </a:rPr>
              <a:t> Under rubriken </a:t>
            </a:r>
            <a:r>
              <a:rPr lang="sv-SE" sz="1200" b="0" i="0" u="sng" strike="noStrike" kern="1200" baseline="0" dirty="0">
                <a:solidFill>
                  <a:schemeClr val="tx1"/>
                </a:solidFill>
                <a:latin typeface="+mn-lt"/>
                <a:ea typeface="+mn-ea"/>
                <a:cs typeface="+mn-cs"/>
              </a:rPr>
              <a:t>Vilka kommer att implementera FaR i vår verksamhet?</a:t>
            </a:r>
            <a:r>
              <a:rPr lang="sv-SE" sz="1200" b="0" i="0" u="none" strike="noStrike" kern="1200" baseline="0" dirty="0">
                <a:solidFill>
                  <a:schemeClr val="tx1"/>
                </a:solidFill>
                <a:latin typeface="+mn-lt"/>
                <a:ea typeface="+mn-ea"/>
                <a:cs typeface="+mn-cs"/>
              </a:rPr>
              <a:t> i er implementeringsplan hittar ni också uppgifter om vilka</a:t>
            </a:r>
            <a:r>
              <a:rPr lang="sv-SE" sz="1200" b="0" i="1" u="none" strike="noStrike" kern="1200" baseline="0" dirty="0">
                <a:solidFill>
                  <a:schemeClr val="tx1"/>
                </a:solidFill>
                <a:latin typeface="+mn-lt"/>
                <a:ea typeface="+mn-ea"/>
                <a:cs typeface="+mn-cs"/>
              </a:rPr>
              <a:t> </a:t>
            </a:r>
            <a:r>
              <a:rPr lang="sv-SE" sz="1200" b="0" i="0" u="none" strike="noStrike" kern="1200" baseline="0" dirty="0">
                <a:solidFill>
                  <a:schemeClr val="tx1"/>
                </a:solidFill>
                <a:latin typeface="+mn-lt"/>
                <a:ea typeface="+mn-ea"/>
                <a:cs typeface="+mn-cs"/>
              </a:rPr>
              <a:t>ni utsett som stöd till de som ordinerar (tidigare Fas 1, steg 7). Om ni genomfört era planerade aktiviteter i tids- och aktivitetsplanen bör nu även de som ska fungera som stöd vara redo att börja stötta. Var tydlig i kommunikationen till de som ska fungera som stöd att ordinatörerna nu har börjat ordinera. </a:t>
            </a:r>
            <a:br>
              <a:rPr lang="sv-SE" sz="1200" b="0" i="0" u="none" strike="noStrike" kern="1200" baseline="0" dirty="0">
                <a:solidFill>
                  <a:schemeClr val="tx1"/>
                </a:solidFill>
                <a:latin typeface="+mn-lt"/>
                <a:ea typeface="+mn-ea"/>
                <a:cs typeface="+mn-cs"/>
              </a:rPr>
            </a:b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Under rubriken </a:t>
            </a:r>
            <a:r>
              <a:rPr lang="sv-SE" sz="1200" b="0" i="0" u="sng" strike="noStrike" kern="1200" baseline="0" dirty="0">
                <a:solidFill>
                  <a:schemeClr val="tx1"/>
                </a:solidFill>
                <a:latin typeface="+mn-lt"/>
                <a:ea typeface="+mn-ea"/>
                <a:cs typeface="+mn-cs"/>
              </a:rPr>
              <a:t>Vilken utbildning och stöd kan vi erbjuda berörd personal?</a:t>
            </a:r>
            <a:r>
              <a:rPr lang="sv-SE" sz="1200" b="0" i="0" u="none" strike="noStrike" kern="1200" baseline="0" dirty="0">
                <a:solidFill>
                  <a:schemeClr val="tx1"/>
                </a:solidFill>
                <a:latin typeface="+mn-lt"/>
                <a:ea typeface="+mn-ea"/>
                <a:cs typeface="+mn-cs"/>
              </a:rPr>
              <a:t> i er implementeringsplan framgår på vilket sätt som utbildning och stöd ska ges (tidigare Fas 1, steg 8). Arbeta utifrån planen!</a:t>
            </a:r>
          </a:p>
        </p:txBody>
      </p:sp>
      <p:sp>
        <p:nvSpPr>
          <p:cNvPr id="4" name="Platshållare för bildnummer 3">
            <a:extLst>
              <a:ext uri="{FF2B5EF4-FFF2-40B4-BE49-F238E27FC236}">
                <a16:creationId xmlns:a16="http://schemas.microsoft.com/office/drawing/2014/main" id="{00F8FEE4-058B-ED50-3410-5047258AFFC4}"/>
              </a:ext>
            </a:extLst>
          </p:cNvPr>
          <p:cNvSpPr>
            <a:spLocks noGrp="1"/>
          </p:cNvSpPr>
          <p:nvPr>
            <p:ph type="sldNum" sz="quarter" idx="5"/>
          </p:nvPr>
        </p:nvSpPr>
        <p:spPr/>
        <p:txBody>
          <a:bodyPr/>
          <a:lstStyle/>
          <a:p>
            <a:fld id="{FE3EFEDF-2B66-4466-B7E8-17CA373BB2D6}" type="slidenum">
              <a:rPr lang="sv-SE" smtClean="0"/>
              <a:t>57</a:t>
            </a:fld>
            <a:endParaRPr lang="sv-SE"/>
          </a:p>
        </p:txBody>
      </p:sp>
    </p:spTree>
    <p:extLst>
      <p:ext uri="{BB962C8B-B14F-4D97-AF65-F5344CB8AC3E}">
        <p14:creationId xmlns:p14="http://schemas.microsoft.com/office/powerpoint/2010/main" val="6954196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58</a:t>
            </a:fld>
            <a:endParaRPr lang="sv-SE"/>
          </a:p>
        </p:txBody>
      </p:sp>
    </p:spTree>
    <p:extLst>
      <p:ext uri="{BB962C8B-B14F-4D97-AF65-F5344CB8AC3E}">
        <p14:creationId xmlns:p14="http://schemas.microsoft.com/office/powerpoint/2010/main" val="72231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I steg 12 följs implementeringsprocessen upp. Den person ni utsåg som ansvarig för uppföljningen (Fas 2, i steg 10) leder arbetet. Steget innefattar att information om hur olika delar av implementeringsprocessen har genomförts, samlats in och sammanställts. Vad har fungerat bra? Har det framkommit några svagheter som bör och kan åtgärdas?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indent="0">
              <a:buFont typeface="+mj-lt"/>
              <a:buNone/>
            </a:pPr>
            <a:r>
              <a:rPr lang="sv-SE" b="0" i="0" u="sng" dirty="0"/>
              <a:t>Följ upp målen </a:t>
            </a:r>
          </a:p>
          <a:p>
            <a:pPr marL="0" indent="0">
              <a:buFont typeface="+mj-lt"/>
              <a:buNone/>
            </a:pPr>
            <a:r>
              <a:rPr lang="sv-SE" sz="1200" b="0" i="0" u="none" strike="noStrike" kern="1200" baseline="0" dirty="0">
                <a:solidFill>
                  <a:schemeClr val="tx1"/>
                </a:solidFill>
                <a:latin typeface="+mn-lt"/>
                <a:ea typeface="+mn-ea"/>
                <a:cs typeface="+mn-cs"/>
              </a:rPr>
              <a:t>I steg 10 identifierade ni vilka mål och mått ni vill utvärdera implementeringsprocessen efter. De finns i er implementeringsplan under rubriken </a:t>
            </a:r>
            <a:r>
              <a:rPr lang="sv-SE" sz="1200" b="0" i="0" u="sng" strike="noStrike" kern="1200" baseline="0" dirty="0">
                <a:solidFill>
                  <a:schemeClr val="tx1"/>
                </a:solidFill>
                <a:latin typeface="+mn-lt"/>
                <a:ea typeface="+mn-ea"/>
                <a:cs typeface="+mn-cs"/>
              </a:rPr>
              <a:t>Mål och mått</a:t>
            </a:r>
            <a:r>
              <a:rPr lang="sv-SE" sz="1200" b="0" i="0" u="none" strike="noStrike" kern="1200" baseline="0" dirty="0">
                <a:solidFill>
                  <a:schemeClr val="tx1"/>
                </a:solidFill>
                <a:latin typeface="+mn-lt"/>
                <a:ea typeface="+mn-ea"/>
                <a:cs typeface="+mn-cs"/>
              </a:rPr>
              <a:t>, använd er av dem (tidigare Fas 2, steg 10). </a:t>
            </a:r>
          </a:p>
          <a:p>
            <a:endParaRPr lang="sv-SE" dirty="0"/>
          </a:p>
          <a:p>
            <a:r>
              <a:rPr lang="sv-SE" sz="1200" u="none" kern="1200" dirty="0">
                <a:solidFill>
                  <a:schemeClr val="tx1"/>
                </a:solidFill>
                <a:effectLst/>
                <a:latin typeface="+mn-lt"/>
                <a:ea typeface="+mn-ea"/>
                <a:cs typeface="+mn-cs"/>
              </a:rPr>
              <a:t>Tänk på att hålla isär uppföljningen av implementeringsprocessen och uppföljning av tillämpningen av FaR (till exempel gällande antalet ordinationer eller effekter av dessa). </a:t>
            </a:r>
            <a:endParaRPr lang="sv-SE" u="non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59</a:t>
            </a:fld>
            <a:endParaRPr lang="sv-SE"/>
          </a:p>
        </p:txBody>
      </p:sp>
    </p:spTree>
    <p:extLst>
      <p:ext uri="{BB962C8B-B14F-4D97-AF65-F5344CB8AC3E}">
        <p14:creationId xmlns:p14="http://schemas.microsoft.com/office/powerpoint/2010/main" val="23290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b="0" dirty="0"/>
              <a:t>Tillsammans kommer ni göra en resa genom implementeringen. Färdplanen är tänkt att hjälpa er att se var ni befinner er i processen. Skriv gärna ut filen i A3-format och ha den tillgänglig för alla under arbetets gång. Ni kan till exempel kryssa över genomförda steg eller flytta en magnet om ni har bilden på en whiteboard.</a:t>
            </a:r>
          </a:p>
          <a:p>
            <a:endParaRPr lang="sv-SE" b="0" dirty="0"/>
          </a:p>
          <a:p>
            <a:endParaRPr lang="sv-SE" b="0"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6</a:t>
            </a:fld>
            <a:endParaRPr lang="sv-SE"/>
          </a:p>
        </p:txBody>
      </p:sp>
    </p:spTree>
    <p:extLst>
      <p:ext uri="{BB962C8B-B14F-4D97-AF65-F5344CB8AC3E}">
        <p14:creationId xmlns:p14="http://schemas.microsoft.com/office/powerpoint/2010/main" val="2364752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60</a:t>
            </a:fld>
            <a:endParaRPr lang="sv-SE"/>
          </a:p>
        </p:txBody>
      </p:sp>
    </p:spTree>
    <p:extLst>
      <p:ext uri="{BB962C8B-B14F-4D97-AF65-F5344CB8AC3E}">
        <p14:creationId xmlns:p14="http://schemas.microsoft.com/office/powerpoint/2010/main" val="37745979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Steg 13 innebär att ni kontinuerligt återkopplar resultat från uppföljning av implementeringsprocessen till alla involverade. Återkoppla enligt vad ni beslutade om i er implementeringsplan</a:t>
            </a:r>
            <a:r>
              <a:rPr lang="sv-SE" sz="1200" b="0" i="0" u="none" strike="noStrike" kern="1200" baseline="0" dirty="0">
                <a:solidFill>
                  <a:schemeClr val="tx1"/>
                </a:solidFill>
                <a:effectLst/>
                <a:latin typeface="+mn-lt"/>
                <a:ea typeface="+mn-ea"/>
                <a:cs typeface="+mn-cs"/>
              </a:rPr>
              <a:t> under </a:t>
            </a:r>
            <a:r>
              <a:rPr lang="sv-SE" sz="1200" kern="1200" dirty="0">
                <a:solidFill>
                  <a:schemeClr val="tx1"/>
                </a:solidFill>
                <a:effectLst/>
                <a:latin typeface="+mn-lt"/>
                <a:ea typeface="+mn-ea"/>
                <a:cs typeface="+mn-cs"/>
              </a:rPr>
              <a:t>rubriken </a:t>
            </a:r>
            <a:r>
              <a:rPr lang="sv-SE" sz="1200" u="sng" kern="1200" dirty="0">
                <a:solidFill>
                  <a:schemeClr val="tx1"/>
                </a:solidFill>
                <a:effectLst/>
                <a:latin typeface="+mn-lt"/>
                <a:ea typeface="+mn-ea"/>
                <a:cs typeface="+mn-cs"/>
              </a:rPr>
              <a:t>Återkoppling till alla involverade</a:t>
            </a:r>
            <a:r>
              <a:rPr lang="sv-SE" sz="1200" kern="1200" dirty="0">
                <a:solidFill>
                  <a:schemeClr val="tx1"/>
                </a:solidFill>
                <a:effectLst/>
                <a:latin typeface="+mn-lt"/>
                <a:ea typeface="+mn-ea"/>
                <a:cs typeface="+mn-cs"/>
              </a:rPr>
              <a:t> (tidigare Fas 2, steg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FE3EFEDF-2B66-4466-B7E8-17CA373BB2D6}" type="slidenum">
              <a:rPr lang="sv-SE" smtClean="0"/>
              <a:t>61</a:t>
            </a:fld>
            <a:endParaRPr lang="sv-SE"/>
          </a:p>
        </p:txBody>
      </p:sp>
    </p:spTree>
    <p:extLst>
      <p:ext uri="{BB962C8B-B14F-4D97-AF65-F5344CB8AC3E}">
        <p14:creationId xmlns:p14="http://schemas.microsoft.com/office/powerpoint/2010/main" val="5809075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Instruktion</a:t>
            </a:r>
          </a:p>
          <a:p>
            <a:r>
              <a:rPr lang="sv-SE" sz="1200" kern="1200" dirty="0">
                <a:solidFill>
                  <a:schemeClr val="tx1"/>
                </a:solidFill>
                <a:effectLst/>
                <a:latin typeface="+mn-lt"/>
                <a:ea typeface="+mn-ea"/>
                <a:cs typeface="+mn-cs"/>
              </a:rPr>
              <a:t>Nu är det dags att utvärdera och reflektera över arbetet med Fas 3. Det är viktigt att hantera dessa innan ni startar upp Fas 4. Det kan till exempel handla om behov, eventuella motstånd, behov av dokumentation och förutsättningar som behövs för att arbeta vidare med implementeringen. </a:t>
            </a:r>
          </a:p>
          <a:p>
            <a:pPr marL="228600" lvl="0" indent="-228600">
              <a:buFont typeface="+mj-lt"/>
              <a:buAutoNum type="arabicPeriod"/>
            </a:pPr>
            <a:r>
              <a:rPr lang="sv-SE" sz="1200" kern="1200" dirty="0">
                <a:solidFill>
                  <a:schemeClr val="tx1"/>
                </a:solidFill>
                <a:effectLst/>
                <a:latin typeface="+mn-lt"/>
                <a:ea typeface="+mn-ea"/>
                <a:cs typeface="+mn-cs"/>
              </a:rPr>
              <a:t>Utgå från självskattningsfrågorna i bilden, diskutera dem gemensamt och skatta genomfört arbete enligt skalan. Markera ert svar för varje påstående.</a:t>
            </a:r>
          </a:p>
          <a:p>
            <a:pPr marL="228600" lvl="0" indent="-228600">
              <a:buFont typeface="+mj-lt"/>
              <a:buAutoNum type="arabicPeriod"/>
            </a:pPr>
            <a:r>
              <a:rPr lang="sv-SE" sz="1200" kern="1200" dirty="0">
                <a:solidFill>
                  <a:schemeClr val="tx1"/>
                </a:solidFill>
                <a:effectLst/>
                <a:latin typeface="+mn-lt"/>
                <a:ea typeface="+mn-ea"/>
                <a:cs typeface="+mn-cs"/>
              </a:rPr>
              <a:t>Utifrån era svar, avgör om det är steg där ni behöver förtydliga, justera eller förankra mer innan ni kan arbeta vidare. Eller kan det till och med vara så att ni behöver pausa arbetet med implementeringen?</a:t>
            </a:r>
            <a:endParaRPr lang="sv-SE" dirty="0"/>
          </a:p>
          <a:p>
            <a:endParaRPr lang="sv-SE" dirty="0"/>
          </a:p>
          <a:p>
            <a:r>
              <a:rPr lang="sv-SE" u="sng" dirty="0"/>
              <a:t>Översikt, de olika stegen i Fas 3</a:t>
            </a:r>
          </a:p>
          <a:p>
            <a:pPr rtl="0" eaLnBrk="1" fontAlgn="t" latinLnBrk="0" hangingPunct="1"/>
            <a:r>
              <a:rPr lang="sv-SE" sz="1200" b="1" i="0" u="none" strike="noStrike" kern="1200" dirty="0">
                <a:solidFill>
                  <a:schemeClr val="tx1"/>
                </a:solidFill>
                <a:effectLst/>
                <a:latin typeface="+mn-lt"/>
                <a:ea typeface="+mn-ea"/>
                <a:cs typeface="+mn-cs"/>
              </a:rPr>
              <a:t>Steg 11 – </a:t>
            </a:r>
            <a:r>
              <a:rPr lang="sv-SE" sz="1200" b="0" i="0" u="none" strike="noStrike" kern="1200" dirty="0">
                <a:solidFill>
                  <a:schemeClr val="tx1"/>
                </a:solidFill>
                <a:effectLst/>
                <a:latin typeface="+mn-lt"/>
                <a:ea typeface="+mn-ea"/>
                <a:cs typeface="+mn-cs"/>
              </a:rPr>
              <a:t>Genomför implementeringen av FaR utifrån er implementeringsplan och börja ordinera FaR</a:t>
            </a:r>
          </a:p>
          <a:p>
            <a:pPr rtl="0" eaLnBrk="1" fontAlgn="t" latinLnBrk="0" hangingPunct="1"/>
            <a:r>
              <a:rPr lang="sv-SE" sz="1200" b="1" i="0" u="none" strike="noStrike" kern="1200" dirty="0">
                <a:solidFill>
                  <a:schemeClr val="tx1"/>
                </a:solidFill>
                <a:effectLst/>
                <a:latin typeface="+mn-lt"/>
                <a:ea typeface="+mn-ea"/>
                <a:cs typeface="+mn-cs"/>
              </a:rPr>
              <a:t>Steg 12 – </a:t>
            </a:r>
            <a:r>
              <a:rPr lang="sv-SE" sz="1200" b="0" i="0" u="none" strike="noStrike" kern="1200" dirty="0">
                <a:solidFill>
                  <a:schemeClr val="tx1"/>
                </a:solidFill>
                <a:effectLst/>
                <a:latin typeface="+mn-lt"/>
                <a:ea typeface="+mn-ea"/>
                <a:cs typeface="+mn-cs"/>
              </a:rPr>
              <a:t>Följ upp implementeringen</a:t>
            </a:r>
          </a:p>
          <a:p>
            <a:pPr rtl="0" eaLnBrk="1" fontAlgn="t" latinLnBrk="0" hangingPunct="1"/>
            <a:r>
              <a:rPr lang="sv-SE" sz="1200" b="1" i="0" u="none" strike="noStrike" kern="1200" dirty="0">
                <a:solidFill>
                  <a:schemeClr val="tx1"/>
                </a:solidFill>
                <a:effectLst/>
                <a:latin typeface="+mn-lt"/>
                <a:ea typeface="+mn-ea"/>
                <a:cs typeface="+mn-cs"/>
              </a:rPr>
              <a:t>Steg 13 – </a:t>
            </a:r>
            <a:r>
              <a:rPr lang="sv-SE" sz="1200" b="0" i="0" u="none" strike="noStrike" kern="1200" dirty="0">
                <a:solidFill>
                  <a:schemeClr val="tx1"/>
                </a:solidFill>
                <a:effectLst/>
                <a:latin typeface="+mn-lt"/>
                <a:ea typeface="+mn-ea"/>
                <a:cs typeface="+mn-cs"/>
              </a:rPr>
              <a:t>Återkoppla till alla involverade</a:t>
            </a:r>
          </a:p>
        </p:txBody>
      </p:sp>
      <p:sp>
        <p:nvSpPr>
          <p:cNvPr id="4" name="Platshållare för bildnummer 3"/>
          <p:cNvSpPr>
            <a:spLocks noGrp="1"/>
          </p:cNvSpPr>
          <p:nvPr>
            <p:ph type="sldNum" sz="quarter" idx="5"/>
          </p:nvPr>
        </p:nvSpPr>
        <p:spPr/>
        <p:txBody>
          <a:bodyPr/>
          <a:lstStyle/>
          <a:p>
            <a:fld id="{FE3EFEDF-2B66-4466-B7E8-17CA373BB2D6}" type="slidenum">
              <a:rPr lang="sv-SE" smtClean="0"/>
              <a:t>62</a:t>
            </a:fld>
            <a:endParaRPr lang="sv-SE"/>
          </a:p>
        </p:txBody>
      </p:sp>
    </p:spTree>
    <p:extLst>
      <p:ext uri="{BB962C8B-B14F-4D97-AF65-F5344CB8AC3E}">
        <p14:creationId xmlns:p14="http://schemas.microsoft.com/office/powerpoint/2010/main" val="38512275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Grattis! Ni är nu klara med Fas 3.</a:t>
            </a:r>
          </a:p>
          <a:p>
            <a:endParaRPr lang="sv-SE" b="1" dirty="0"/>
          </a:p>
          <a:p>
            <a:r>
              <a:rPr lang="sv-SE" b="0" dirty="0"/>
              <a:t>Kom ihåg att markera var på färdplanen ni befinner er, och att fira era framgångar!</a:t>
            </a:r>
          </a:p>
        </p:txBody>
      </p:sp>
      <p:sp>
        <p:nvSpPr>
          <p:cNvPr id="4" name="Platshållare för bildnummer 3"/>
          <p:cNvSpPr>
            <a:spLocks noGrp="1"/>
          </p:cNvSpPr>
          <p:nvPr>
            <p:ph type="sldNum" sz="quarter" idx="5"/>
          </p:nvPr>
        </p:nvSpPr>
        <p:spPr/>
        <p:txBody>
          <a:bodyPr/>
          <a:lstStyle/>
          <a:p>
            <a:fld id="{FE3EFEDF-2B66-4466-B7E8-17CA373BB2D6}" type="slidenum">
              <a:rPr lang="sv-SE" smtClean="0"/>
              <a:t>63</a:t>
            </a:fld>
            <a:endParaRPr lang="sv-SE"/>
          </a:p>
        </p:txBody>
      </p:sp>
    </p:spTree>
    <p:extLst>
      <p:ext uri="{BB962C8B-B14F-4D97-AF65-F5344CB8AC3E}">
        <p14:creationId xmlns:p14="http://schemas.microsoft.com/office/powerpoint/2010/main" val="13238730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r>
              <a:rPr lang="sv-SE" dirty="0"/>
              <a:t>Den fjärde fasen består av ett steg:</a:t>
            </a:r>
          </a:p>
          <a:p>
            <a:endParaRPr lang="sv-SE" dirty="0"/>
          </a:p>
          <a:p>
            <a:r>
              <a:rPr lang="sv-SE" sz="1200" b="1" i="0" u="none" strike="noStrike" kern="1200" baseline="0" dirty="0">
                <a:solidFill>
                  <a:schemeClr val="tx1"/>
                </a:solidFill>
                <a:latin typeface="+mn-lt"/>
                <a:ea typeface="+mn-ea"/>
                <a:cs typeface="+mn-cs"/>
              </a:rPr>
              <a:t>Steg 14 </a:t>
            </a:r>
            <a:r>
              <a:rPr lang="sv-SE" sz="1200" b="0" i="0" u="none" strike="noStrike" kern="1200" baseline="0" dirty="0">
                <a:solidFill>
                  <a:schemeClr val="tx1"/>
                </a:solidFill>
                <a:latin typeface="+mn-lt"/>
                <a:ea typeface="+mn-ea"/>
                <a:cs typeface="+mn-cs"/>
              </a:rPr>
              <a:t>- </a:t>
            </a:r>
            <a:r>
              <a:rPr lang="sv-SE" dirty="0"/>
              <a:t>Ta tillvara lärdomar och säkerställ förvaltning</a:t>
            </a:r>
          </a:p>
        </p:txBody>
      </p:sp>
      <p:sp>
        <p:nvSpPr>
          <p:cNvPr id="4" name="Platshållare för bildnummer 3"/>
          <p:cNvSpPr>
            <a:spLocks noGrp="1"/>
          </p:cNvSpPr>
          <p:nvPr>
            <p:ph type="sldNum" sz="quarter" idx="5"/>
          </p:nvPr>
        </p:nvSpPr>
        <p:spPr/>
        <p:txBody>
          <a:bodyPr/>
          <a:lstStyle/>
          <a:p>
            <a:fld id="{FE3EFEDF-2B66-4466-B7E8-17CA373BB2D6}" type="slidenum">
              <a:rPr lang="sv-SE" smtClean="0"/>
              <a:t>64</a:t>
            </a:fld>
            <a:endParaRPr lang="sv-SE"/>
          </a:p>
        </p:txBody>
      </p:sp>
    </p:spTree>
    <p:extLst>
      <p:ext uri="{BB962C8B-B14F-4D97-AF65-F5344CB8AC3E}">
        <p14:creationId xmlns:p14="http://schemas.microsoft.com/office/powerpoint/2010/main" val="982410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65</a:t>
            </a:fld>
            <a:endParaRPr lang="sv-SE"/>
          </a:p>
        </p:txBody>
      </p:sp>
    </p:spTree>
    <p:extLst>
      <p:ext uri="{BB962C8B-B14F-4D97-AF65-F5344CB8AC3E}">
        <p14:creationId xmlns:p14="http://schemas.microsoft.com/office/powerpoint/2010/main" val="25472735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u="none" strike="noStrike" kern="1200" baseline="0" dirty="0">
              <a:solidFill>
                <a:schemeClr val="tx1"/>
              </a:solidFill>
              <a:latin typeface="+mn-lt"/>
              <a:ea typeface="+mn-ea"/>
              <a:cs typeface="+mn-cs"/>
            </a:endParaRPr>
          </a:p>
          <a:p>
            <a:pPr marL="0" indent="0">
              <a:buFont typeface="+mj-lt"/>
              <a:buNone/>
            </a:pPr>
            <a:r>
              <a:rPr lang="sv-SE" b="1" dirty="0"/>
              <a:t>a) Inhämta och sprid lärdomar utifrån implementeringsplanen.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Steg 14 handlar om behovet av att lära för framtiden. Vad har ni lärt er av den här implementeringsprocessen som ni och verksamheten kan ta med er och lära er av till framtida implementeringsarbeten? </a:t>
            </a:r>
            <a:r>
              <a:rPr lang="sv-SE" sz="1200" b="0" i="0" kern="1200" dirty="0">
                <a:solidFill>
                  <a:schemeClr val="tx1"/>
                </a:solidFill>
                <a:effectLst/>
                <a:latin typeface="+mn-lt"/>
                <a:ea typeface="+mn-ea"/>
                <a:cs typeface="+mn-cs"/>
              </a:rPr>
              <a:t>Att sammanfatta lärdomar från en implementeringsprocess kan ge värdefulla insikter för framtida projekt.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Arbeta utifrån det ni planerade </a:t>
            </a:r>
            <a:r>
              <a:rPr lang="sv-SE" sz="1200" kern="1200" dirty="0">
                <a:solidFill>
                  <a:schemeClr val="tx1"/>
                </a:solidFill>
                <a:effectLst/>
                <a:latin typeface="+mn-lt"/>
                <a:ea typeface="+mn-ea"/>
                <a:cs typeface="+mn-cs"/>
              </a:rPr>
              <a:t>i </a:t>
            </a:r>
            <a:r>
              <a:rPr lang="sv-SE" sz="1200" u="none" kern="1200" dirty="0">
                <a:solidFill>
                  <a:schemeClr val="tx1"/>
                </a:solidFill>
                <a:effectLst/>
                <a:latin typeface="+mn-lt"/>
                <a:ea typeface="+mn-ea"/>
                <a:cs typeface="+mn-cs"/>
              </a:rPr>
              <a:t>er implementeringsplan </a:t>
            </a:r>
            <a:r>
              <a:rPr lang="sv-SE" sz="1200" kern="1200" dirty="0">
                <a:solidFill>
                  <a:schemeClr val="tx1"/>
                </a:solidFill>
                <a:effectLst/>
                <a:latin typeface="+mn-lt"/>
                <a:ea typeface="+mn-ea"/>
                <a:cs typeface="+mn-cs"/>
              </a:rPr>
              <a:t>under rubriken </a:t>
            </a:r>
            <a:r>
              <a:rPr lang="sv-SE" sz="1200" u="sng" kern="1200" dirty="0">
                <a:solidFill>
                  <a:schemeClr val="tx1"/>
                </a:solidFill>
                <a:effectLst/>
                <a:latin typeface="+mn-lt"/>
                <a:ea typeface="+mn-ea"/>
                <a:cs typeface="+mn-cs"/>
              </a:rPr>
              <a:t>Inhämtning och spridning av lärdomar</a:t>
            </a:r>
            <a:r>
              <a:rPr lang="sv-SE" sz="1200" u="none"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(tidigare Fas 2, steg 10). </a:t>
            </a:r>
            <a:r>
              <a:rPr lang="sv-SE" sz="1200" b="0" i="0" u="none" strike="noStrike" kern="1200" baseline="0" dirty="0">
                <a:solidFill>
                  <a:schemeClr val="tx1"/>
                </a:solidFill>
                <a:latin typeface="+mn-lt"/>
                <a:ea typeface="+mn-ea"/>
                <a:cs typeface="+mn-cs"/>
              </a:rPr>
              <a:t>Diskutera </a:t>
            </a:r>
            <a:r>
              <a:rPr lang="sv-SE" b="0" i="0" dirty="0"/>
              <a:t>vilka lärdomar ni fått med er och genomför er plan att sprida och integrera lärdomarna i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p>
          <a:p>
            <a:pPr marL="0" indent="0">
              <a:buFont typeface="+mj-lt"/>
              <a:buNone/>
            </a:pPr>
            <a:r>
              <a:rPr lang="sv-SE" b="1" i="0" dirty="0"/>
              <a:t>b) </a:t>
            </a:r>
            <a:r>
              <a:rPr lang="sv-SE" b="1" dirty="0"/>
              <a:t>Påbörja arbetet med vidmakthållande och förvaltning. </a:t>
            </a:r>
            <a:endParaRPr lang="sv-SE" b="1"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Påbörja arbetet med långsiktig hållbarhet och vidmakthållande.</a:t>
            </a:r>
            <a:r>
              <a:rPr lang="sv-SE" sz="1200" b="0" i="0" u="none" strike="noStrike" kern="1200" baseline="0" dirty="0">
                <a:solidFill>
                  <a:schemeClr val="tx1"/>
                </a:solidFill>
                <a:latin typeface="+mn-lt"/>
                <a:ea typeface="+mn-ea"/>
                <a:cs typeface="+mn-cs"/>
              </a:rPr>
              <a:t> Detta finns beskrivet i ö</a:t>
            </a:r>
            <a:r>
              <a:rPr lang="sv-SE" dirty="0"/>
              <a:t>vning 10h. Vidmakthållande och förvaltning. </a:t>
            </a:r>
            <a:r>
              <a:rPr lang="sv-SE" sz="1200" b="0" i="0" u="none" strike="noStrike" kern="1200" baseline="0" dirty="0">
                <a:solidFill>
                  <a:schemeClr val="tx1"/>
                </a:solidFill>
                <a:latin typeface="+mn-lt"/>
                <a:ea typeface="+mn-ea"/>
                <a:cs typeface="+mn-cs"/>
              </a:rPr>
              <a:t>Arbeta utifrån det ni planerade </a:t>
            </a:r>
            <a:r>
              <a:rPr lang="sv-SE" sz="1200" kern="1200" dirty="0">
                <a:solidFill>
                  <a:schemeClr val="tx1"/>
                </a:solidFill>
                <a:effectLst/>
                <a:latin typeface="+mn-lt"/>
                <a:ea typeface="+mn-ea"/>
                <a:cs typeface="+mn-cs"/>
              </a:rPr>
              <a:t>i </a:t>
            </a:r>
            <a:r>
              <a:rPr lang="sv-SE" sz="1200" u="none" kern="1200" dirty="0">
                <a:solidFill>
                  <a:schemeClr val="tx1"/>
                </a:solidFill>
                <a:effectLst/>
                <a:latin typeface="+mn-lt"/>
                <a:ea typeface="+mn-ea"/>
                <a:cs typeface="+mn-cs"/>
              </a:rPr>
              <a:t>er implementeringsplan </a:t>
            </a:r>
            <a:r>
              <a:rPr lang="sv-SE" sz="1200" kern="1200" dirty="0">
                <a:solidFill>
                  <a:schemeClr val="tx1"/>
                </a:solidFill>
                <a:effectLst/>
                <a:latin typeface="+mn-lt"/>
                <a:ea typeface="+mn-ea"/>
                <a:cs typeface="+mn-cs"/>
              </a:rPr>
              <a:t>under rubriken </a:t>
            </a:r>
            <a:r>
              <a:rPr lang="sv-SE" sz="1200" u="sng" kern="1200" dirty="0">
                <a:solidFill>
                  <a:schemeClr val="tx1"/>
                </a:solidFill>
                <a:effectLst/>
                <a:latin typeface="+mn-lt"/>
                <a:ea typeface="+mn-ea"/>
                <a:cs typeface="+mn-cs"/>
              </a:rPr>
              <a:t>Vidmakthållande och förvaltning</a:t>
            </a:r>
            <a:r>
              <a:rPr lang="sv-SE" sz="1200" u="none"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(tidigare Fas 2, steg 10). </a:t>
            </a:r>
          </a:p>
        </p:txBody>
      </p:sp>
      <p:sp>
        <p:nvSpPr>
          <p:cNvPr id="4" name="Platshållare för bildnummer 3"/>
          <p:cNvSpPr>
            <a:spLocks noGrp="1"/>
          </p:cNvSpPr>
          <p:nvPr>
            <p:ph type="sldNum" sz="quarter" idx="5"/>
          </p:nvPr>
        </p:nvSpPr>
        <p:spPr/>
        <p:txBody>
          <a:bodyPr/>
          <a:lstStyle/>
          <a:p>
            <a:fld id="{FE3EFEDF-2B66-4466-B7E8-17CA373BB2D6}" type="slidenum">
              <a:rPr lang="sv-SE" smtClean="0"/>
              <a:t>66</a:t>
            </a:fld>
            <a:endParaRPr lang="sv-SE"/>
          </a:p>
        </p:txBody>
      </p:sp>
    </p:spTree>
    <p:extLst>
      <p:ext uri="{BB962C8B-B14F-4D97-AF65-F5344CB8AC3E}">
        <p14:creationId xmlns:p14="http://schemas.microsoft.com/office/powerpoint/2010/main" val="33123382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Instruktion</a:t>
            </a:r>
          </a:p>
          <a:p>
            <a:r>
              <a:rPr lang="sv-SE" sz="1200" kern="1200" dirty="0">
                <a:solidFill>
                  <a:schemeClr val="tx1"/>
                </a:solidFill>
                <a:effectLst/>
                <a:latin typeface="+mn-lt"/>
                <a:ea typeface="+mn-ea"/>
                <a:cs typeface="+mn-cs"/>
              </a:rPr>
              <a:t>Nu är det dags att utvärdera och reflektera över arbetet med Fas 4. Det kan till exempel handla om behov, eventuella motstånd, behov av dokumentation och förutsättningar som behövs för att arbeta vidare med implementeringen. </a:t>
            </a:r>
          </a:p>
          <a:p>
            <a:pPr marL="228600" lvl="0" indent="-228600">
              <a:buFont typeface="+mj-lt"/>
              <a:buAutoNum type="arabicPeriod"/>
            </a:pPr>
            <a:r>
              <a:rPr lang="sv-SE" sz="1200" kern="1200" dirty="0">
                <a:solidFill>
                  <a:schemeClr val="tx1"/>
                </a:solidFill>
                <a:effectLst/>
                <a:latin typeface="+mn-lt"/>
                <a:ea typeface="+mn-ea"/>
                <a:cs typeface="+mn-cs"/>
              </a:rPr>
              <a:t>Utgå från självskattningsfrågorna i bilden, diskutera dem gemensamt och skatta genomfört arbete enligt skalan. Markera ert svar för varje påstående.</a:t>
            </a:r>
          </a:p>
          <a:p>
            <a:pPr marL="228600" lvl="0" indent="-228600">
              <a:buFont typeface="+mj-lt"/>
              <a:buAutoNum type="arabicPeriod"/>
            </a:pPr>
            <a:r>
              <a:rPr lang="sv-SE" sz="1200" kern="1200" dirty="0">
                <a:solidFill>
                  <a:schemeClr val="tx1"/>
                </a:solidFill>
                <a:effectLst/>
                <a:latin typeface="+mn-lt"/>
                <a:ea typeface="+mn-ea"/>
                <a:cs typeface="+mn-cs"/>
              </a:rPr>
              <a:t>Utifrån era svar, avgör om det är steg där ni behöver förtydliga, justera eller förankra mer innan ni kan arbeta vidare. Eller kan det till och med vara så att ni behöver pausa arbetet med implementeringen?</a:t>
            </a:r>
            <a:endParaRPr lang="sv-SE" dirty="0"/>
          </a:p>
          <a:p>
            <a:endParaRPr lang="sv-SE" dirty="0"/>
          </a:p>
          <a:p>
            <a:r>
              <a:rPr lang="sv-SE" u="sng" dirty="0"/>
              <a:t>Översikt, de olika stegen i Fas 4</a:t>
            </a:r>
          </a:p>
          <a:p>
            <a:r>
              <a:rPr lang="sv-SE" b="1" dirty="0"/>
              <a:t>Steg 14 </a:t>
            </a:r>
            <a:r>
              <a:rPr lang="sv-SE" dirty="0"/>
              <a:t>– Ta tillvara lärdomar och säkerställ förvaltning</a:t>
            </a:r>
          </a:p>
        </p:txBody>
      </p:sp>
      <p:sp>
        <p:nvSpPr>
          <p:cNvPr id="4" name="Platshållare för bildnummer 3"/>
          <p:cNvSpPr>
            <a:spLocks noGrp="1"/>
          </p:cNvSpPr>
          <p:nvPr>
            <p:ph type="sldNum" sz="quarter" idx="5"/>
          </p:nvPr>
        </p:nvSpPr>
        <p:spPr/>
        <p:txBody>
          <a:bodyPr/>
          <a:lstStyle/>
          <a:p>
            <a:fld id="{FE3EFEDF-2B66-4466-B7E8-17CA373BB2D6}" type="slidenum">
              <a:rPr lang="sv-SE" smtClean="0"/>
              <a:t>67</a:t>
            </a:fld>
            <a:endParaRPr lang="sv-SE"/>
          </a:p>
        </p:txBody>
      </p:sp>
    </p:spTree>
    <p:extLst>
      <p:ext uri="{BB962C8B-B14F-4D97-AF65-F5344CB8AC3E}">
        <p14:creationId xmlns:p14="http://schemas.microsoft.com/office/powerpoint/2010/main" val="19424165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Grattis! Ni är nu klara med faserna och stegen i denna implementeringsprocess av FaR. </a:t>
            </a:r>
            <a:r>
              <a:rPr lang="sv-SE" b="0" dirty="0"/>
              <a:t>Kom ihåg att fira era framgångar! </a:t>
            </a:r>
            <a:r>
              <a:rPr lang="sv-SE" dirty="0"/>
              <a:t>Lycka till med ert fortsatta arbete!</a:t>
            </a:r>
            <a:endParaRPr lang="sv-SE" b="0" dirty="0"/>
          </a:p>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68</a:t>
            </a:fld>
            <a:endParaRPr lang="sv-SE"/>
          </a:p>
        </p:txBody>
      </p:sp>
    </p:spTree>
    <p:extLst>
      <p:ext uri="{BB962C8B-B14F-4D97-AF65-F5344CB8AC3E}">
        <p14:creationId xmlns:p14="http://schemas.microsoft.com/office/powerpoint/2010/main" val="9098402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E3EFEDF-2B66-4466-B7E8-17CA373BB2D6}" type="slidenum">
              <a:rPr lang="sv-SE" smtClean="0"/>
              <a:t>69</a:t>
            </a:fld>
            <a:endParaRPr lang="sv-SE"/>
          </a:p>
        </p:txBody>
      </p:sp>
    </p:spTree>
    <p:extLst>
      <p:ext uri="{BB962C8B-B14F-4D97-AF65-F5344CB8AC3E}">
        <p14:creationId xmlns:p14="http://schemas.microsoft.com/office/powerpoint/2010/main" val="391541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5470C-D89A-3884-B8F9-9CB840BB57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A37849C-4483-B9B4-47E5-0945FE0755DB}"/>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9E0649E-0D9D-8D51-C6D5-13F6E17455D2}"/>
              </a:ext>
            </a:extLst>
          </p:cNvPr>
          <p:cNvSpPr>
            <a:spLocks noGrp="1"/>
          </p:cNvSpPr>
          <p:nvPr>
            <p:ph type="body" idx="1"/>
          </p:nvPr>
        </p:nvSpPr>
        <p:spPr/>
        <p:txBody>
          <a:bodyPr/>
          <a:lstStyle/>
          <a:p>
            <a:pPr marL="0" indent="0">
              <a:buFont typeface="Arial" panose="020B0604020202020204" pitchFamily="34" charset="0"/>
              <a:buNone/>
            </a:pPr>
            <a:r>
              <a:rPr lang="sv-SE" b="1" dirty="0"/>
              <a:t>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För att kunna sätta igång en implementering av FaR behövs ett inledande arbete med att identifiera främjande och hindrande faktorer som kommer att ligga till grund för beslutet. Detta arbete kallar vi </a:t>
            </a:r>
            <a:r>
              <a:rPr lang="sv-SE" b="0" dirty="0"/>
              <a:t>”Biljetten”. </a:t>
            </a:r>
            <a:r>
              <a:rPr lang="sv-SE" dirty="0"/>
              <a:t>För att få en biljett till Fas 1 behöver ni gå </a:t>
            </a:r>
            <a:r>
              <a:rPr lang="sv-SE" sz="1200" dirty="0"/>
              <a:t>igenom och besvara:</a:t>
            </a:r>
          </a:p>
          <a:p>
            <a:pPr marL="228600" indent="-228600">
              <a:buFont typeface="+mj-lt"/>
              <a:buAutoNum type="alphaUcPeriod"/>
            </a:pPr>
            <a:r>
              <a:rPr lang="sv-SE" sz="1200" b="1" dirty="0"/>
              <a:t>Tre frågor att börja med </a:t>
            </a:r>
          </a:p>
          <a:p>
            <a:pPr marL="228600" indent="-228600">
              <a:buFont typeface="+mj-lt"/>
              <a:buAutoNum type="alphaUcPeriod"/>
            </a:pPr>
            <a:r>
              <a:rPr lang="sv-SE" sz="1200" b="1" dirty="0"/>
              <a:t>Hitta vårt varför</a:t>
            </a:r>
          </a:p>
          <a:p>
            <a:pPr marL="228600" indent="-228600">
              <a:buFont typeface="+mj-lt"/>
              <a:buAutoNum type="alphaUcPeriod"/>
            </a:pPr>
            <a:r>
              <a:rPr lang="sv-SE" sz="1200" b="1" dirty="0"/>
              <a:t>Identifiera nuläge</a:t>
            </a:r>
          </a:p>
          <a:p>
            <a:pPr marL="228600" indent="-228600">
              <a:buFont typeface="+mj-lt"/>
              <a:buAutoNum type="alphaUcPeriod"/>
            </a:pPr>
            <a:r>
              <a:rPr lang="sv-SE" sz="1200" b="1" dirty="0"/>
              <a:t>Organisatoriska förutsättningar</a:t>
            </a:r>
          </a:p>
          <a:p>
            <a:pPr marL="0" indent="0">
              <a:buFont typeface="+mj-lt"/>
              <a:buNone/>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Se instruktioner på kommande sidor! </a:t>
            </a:r>
          </a:p>
        </p:txBody>
      </p:sp>
      <p:sp>
        <p:nvSpPr>
          <p:cNvPr id="4" name="Platshållare för bildnummer 3">
            <a:extLst>
              <a:ext uri="{FF2B5EF4-FFF2-40B4-BE49-F238E27FC236}">
                <a16:creationId xmlns:a16="http://schemas.microsoft.com/office/drawing/2014/main" id="{2220C868-8350-1C9F-D834-26692CF19341}"/>
              </a:ext>
            </a:extLst>
          </p:cNvPr>
          <p:cNvSpPr>
            <a:spLocks noGrp="1"/>
          </p:cNvSpPr>
          <p:nvPr>
            <p:ph type="sldNum" sz="quarter" idx="5"/>
          </p:nvPr>
        </p:nvSpPr>
        <p:spPr/>
        <p:txBody>
          <a:bodyPr/>
          <a:lstStyle/>
          <a:p>
            <a:fld id="{FE3EFEDF-2B66-4466-B7E8-17CA373BB2D6}" type="slidenum">
              <a:rPr lang="sv-SE" smtClean="0"/>
              <a:t>7</a:t>
            </a:fld>
            <a:endParaRPr lang="sv-SE"/>
          </a:p>
        </p:txBody>
      </p:sp>
    </p:spTree>
    <p:extLst>
      <p:ext uri="{BB962C8B-B14F-4D97-AF65-F5344CB8AC3E}">
        <p14:creationId xmlns:p14="http://schemas.microsoft.com/office/powerpoint/2010/main" val="243855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sz="1150" b="1" dirty="0"/>
              <a:t>Instruktion</a:t>
            </a:r>
          </a:p>
          <a:p>
            <a:r>
              <a:rPr lang="sv-SE" sz="1150" dirty="0"/>
              <a:t>Att besvara de tre frågorna är en bra början – och en förutsättning för att bedöma om en implementeringsprocess överhuvudtaget ska inledas. Diskutera de tre frågorna med en eller flera personer (det kan vara kollegor, chef eller medarbetare).</a:t>
            </a:r>
          </a:p>
          <a:p>
            <a:endParaRPr lang="sv-SE" sz="1150" dirty="0"/>
          </a:p>
          <a:p>
            <a:r>
              <a:rPr lang="sv-SE" sz="1150" strike="noStrike" dirty="0"/>
              <a:t>Nedan finns frågor som stöd för er diskussion:</a:t>
            </a:r>
          </a:p>
          <a:p>
            <a:pPr marL="228600" indent="-228600">
              <a:buAutoNum type="arabicPeriod"/>
            </a:pPr>
            <a:r>
              <a:rPr lang="sv-SE" sz="1150" b="1" strike="noStrike" dirty="0"/>
              <a:t>Vilket behov av förändring har identifierats? </a:t>
            </a:r>
            <a:r>
              <a:rPr lang="sv-SE" sz="1150" strike="noStrike" dirty="0"/>
              <a:t>Det kan exempelvis vara att öka andelen som är fysiskt aktiva inom en specifik målgrupp.</a:t>
            </a:r>
          </a:p>
          <a:p>
            <a:pPr marL="228600" indent="-228600">
              <a:buAutoNum type="arabicPeriod"/>
            </a:pPr>
            <a:r>
              <a:rPr lang="sv-SE" sz="1150" b="1" strike="noStrike" dirty="0"/>
              <a:t>I vilken mån finns det stöd för att insatserna kan möta behoven? </a:t>
            </a:r>
            <a:r>
              <a:rPr lang="sv-SE" sz="1150" b="0" strike="noStrike" dirty="0"/>
              <a:t>Det kan exempelvis vara </a:t>
            </a:r>
            <a:r>
              <a:rPr lang="sv-SE" sz="1150" strike="noStrike" dirty="0"/>
              <a:t>kunskapsstöd som underbygger valet av insats eller referens till en relevant rapport, riktlinje, utvärdering och vetenskaplig artikel.</a:t>
            </a:r>
          </a:p>
          <a:p>
            <a:pPr marL="228600" lvl="0" indent="-228600">
              <a:buAutoNum type="arabicPeriod"/>
            </a:pPr>
            <a:r>
              <a:rPr lang="sv-SE" sz="1150" b="1" strike="noStrike" dirty="0"/>
              <a:t>Var ska implementeringen ske? </a:t>
            </a:r>
            <a:r>
              <a:rPr lang="sv-SE" sz="1150" b="0" strike="noStrike" dirty="0"/>
              <a:t>Bestäm var </a:t>
            </a:r>
            <a:r>
              <a:rPr lang="sv-SE" sz="1150" strike="noStrike" dirty="0"/>
              <a:t>implementeringen ska ske, geografiskt eller organisatoriskt. En implementeringsprocess kan genomföras i hela eller i delar av den egna organisationen. Den kan också ske i samverkan med andra organisationer. </a:t>
            </a:r>
          </a:p>
          <a:p>
            <a:pPr marL="0" lvl="0" indent="0">
              <a:buNone/>
            </a:pPr>
            <a:r>
              <a:rPr lang="sv-SE" sz="1150" strike="noStrike" dirty="0"/>
              <a:t>	</a:t>
            </a:r>
          </a:p>
          <a:p>
            <a:pPr marL="0" lvl="0" indent="0">
              <a:buNone/>
            </a:pPr>
            <a:r>
              <a:rPr lang="sv-SE" sz="1150" dirty="0"/>
              <a:t>Börja gärna implementeringen i liten skala, i en </a:t>
            </a:r>
            <a:r>
              <a:rPr lang="sv-SE" sz="1150" b="0" dirty="0"/>
              <a:t>begränsad del av verksamheten. Det underlättar arbetet att i</a:t>
            </a:r>
            <a:r>
              <a:rPr lang="sv-SE" sz="1150" dirty="0"/>
              <a:t>dentifiera problem, hinder och oväntade effekter innan de påverkar hela organisationen. Det minskar risken för stora fel och kostsamma omarbetningar. Ni kan ni också lättare bygga engagemang och lärande samt göra det möjligt att dela erfarenheter och stötta kollegor när implementeringen skalas upp. </a:t>
            </a:r>
            <a:endParaRPr lang="sv-SE" sz="1150" strike="noStrik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8</a:t>
            </a:fld>
            <a:endParaRPr lang="sv-SE"/>
          </a:p>
        </p:txBody>
      </p:sp>
    </p:spTree>
    <p:extLst>
      <p:ext uri="{BB962C8B-B14F-4D97-AF65-F5344CB8AC3E}">
        <p14:creationId xmlns:p14="http://schemas.microsoft.com/office/powerpoint/2010/main" val="239609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n-lt"/>
              </a:rPr>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För att hitta ert varför: diskutera frågorna och avsluta övningen med </a:t>
            </a:r>
            <a:r>
              <a:rPr lang="sv-SE" sz="1200" dirty="0">
                <a:effectLst/>
                <a:latin typeface="+mn-lt"/>
              </a:rPr>
              <a:t>att färdigställa påståendet i pratbubblan. En framgångsfaktor för ett lyckat implementeringsarbete är att börja i en mindre skala, för en begränsad målgrupp. Diskutera också vad som händer om ni inte startar implementeringen av FaR, och inte ökar ordinationen av FaR för målgruppen. I</a:t>
            </a:r>
            <a:r>
              <a:rPr lang="sv-SE" dirty="0"/>
              <a:t> vilken verksamhet eller i vilka delar av verksamheten ska implementeringen ske?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n-lt"/>
              </a:rPr>
              <a:t>Svaren på frågorna kan ni med fördel använda som en del av kommande förankring med ledning och styrning. </a:t>
            </a:r>
            <a:endParaRPr lang="sv-SE" sz="1200" dirty="0">
              <a:latin typeface="+mn-lt"/>
            </a:endParaRPr>
          </a:p>
        </p:txBody>
      </p:sp>
      <p:sp>
        <p:nvSpPr>
          <p:cNvPr id="4" name="Platshållare för bildnummer 3"/>
          <p:cNvSpPr>
            <a:spLocks noGrp="1"/>
          </p:cNvSpPr>
          <p:nvPr>
            <p:ph type="sldNum" sz="quarter" idx="5"/>
          </p:nvPr>
        </p:nvSpPr>
        <p:spPr/>
        <p:txBody>
          <a:bodyPr/>
          <a:lstStyle/>
          <a:p>
            <a:fld id="{FE3EFEDF-2B66-4466-B7E8-17CA373BB2D6}" type="slidenum">
              <a:rPr lang="sv-SE" smtClean="0"/>
              <a:t>9</a:t>
            </a:fld>
            <a:endParaRPr lang="sv-SE"/>
          </a:p>
        </p:txBody>
      </p:sp>
    </p:spTree>
    <p:extLst>
      <p:ext uri="{BB962C8B-B14F-4D97-AF65-F5344CB8AC3E}">
        <p14:creationId xmlns:p14="http://schemas.microsoft.com/office/powerpoint/2010/main" val="3156887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r>
              <a:rPr lang="sv-SE"/>
              <a:t>Februari 2026</a:t>
            </a:r>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Februari 2026</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Februari 2026</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Februari 2026</a:t>
            </a:r>
            <a:endParaRPr lang="sv-SE" dirty="0"/>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Februari 2026</a:t>
            </a:r>
            <a:endParaRPr lang="sv-SE" dirty="0"/>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Februari 2026</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Februari 2026</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r>
              <a:rPr lang="sv-SE"/>
              <a:t>Februari 2026</a:t>
            </a:r>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hf sldNum="0" hdr="0" ftr="0" dt="0"/>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sv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sv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0.sv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sv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0.sv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sv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0.sv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a:xfrm>
            <a:off x="637199" y="2169000"/>
            <a:ext cx="9384625" cy="2520000"/>
          </a:xfrm>
        </p:spPr>
        <p:txBody>
          <a:bodyPr/>
          <a:lstStyle/>
          <a:p>
            <a:r>
              <a:rPr lang="sv-SE" sz="6600" dirty="0"/>
              <a:t>Användarguide</a:t>
            </a:r>
            <a:r>
              <a:rPr lang="sv-SE" sz="8000" dirty="0"/>
              <a:t> </a:t>
            </a:r>
            <a:br>
              <a:rPr lang="sv-SE" dirty="0"/>
            </a:br>
            <a:r>
              <a:rPr lang="sv-SE" sz="4400" dirty="0"/>
              <a:t>Implementering av </a:t>
            </a:r>
            <a:br>
              <a:rPr lang="sv-SE" sz="4400" dirty="0"/>
            </a:br>
            <a:r>
              <a:rPr lang="sv-SE" sz="4400" dirty="0"/>
              <a:t>Fysisk aktivitet på recept (FaR) </a:t>
            </a:r>
            <a:endParaRPr lang="sv-SE" dirty="0"/>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Mars 2026</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3" name="textruta 2">
            <a:extLst>
              <a:ext uri="{FF2B5EF4-FFF2-40B4-BE49-F238E27FC236}">
                <a16:creationId xmlns:a16="http://schemas.microsoft.com/office/drawing/2014/main" id="{73E41C1B-B1D9-6373-B9E6-FE500246040D}"/>
              </a:ext>
            </a:extLst>
          </p:cNvPr>
          <p:cNvSpPr txBox="1"/>
          <p:nvPr/>
        </p:nvSpPr>
        <p:spPr>
          <a:xfrm>
            <a:off x="7671706" y="5676351"/>
            <a:ext cx="4386944" cy="830997"/>
          </a:xfrm>
          <a:prstGeom prst="rect">
            <a:avLst/>
          </a:prstGeom>
          <a:noFill/>
        </p:spPr>
        <p:txBody>
          <a:bodyPr wrap="square">
            <a:spAutoFit/>
          </a:bodyPr>
          <a:lstStyle/>
          <a:p>
            <a:r>
              <a:rPr lang="sv-SE" sz="1600" dirty="0">
                <a:solidFill>
                  <a:schemeClr val="bg1"/>
                </a:solidFill>
              </a:rPr>
              <a:t>Metodstödet är framtaget för att kunna anpassas efter verksamhetens behov. Användaren ansvarar för slutgiltigt innehåll.</a:t>
            </a:r>
          </a:p>
        </p:txBody>
      </p:sp>
    </p:spTree>
    <p:extLst>
      <p:ext uri="{BB962C8B-B14F-4D97-AF65-F5344CB8AC3E}">
        <p14:creationId xmlns:p14="http://schemas.microsoft.com/office/powerpoint/2010/main" val="231348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7AD0696-F638-4D0A-8DA7-B741B18EFC90}"/>
              </a:ext>
            </a:extLst>
          </p:cNvPr>
          <p:cNvSpPr>
            <a:spLocks noGrp="1"/>
          </p:cNvSpPr>
          <p:nvPr>
            <p:ph type="title"/>
          </p:nvPr>
        </p:nvSpPr>
        <p:spPr/>
        <p:txBody>
          <a:bodyPr/>
          <a:lstStyle/>
          <a:p>
            <a:r>
              <a:rPr lang="sv-SE" dirty="0"/>
              <a:t>C. Nuläge - Vad gör vi redan i dag? </a:t>
            </a:r>
            <a:br>
              <a:rPr lang="sv-SE" dirty="0"/>
            </a:br>
            <a:endParaRPr lang="sv-SE" dirty="0"/>
          </a:p>
        </p:txBody>
      </p:sp>
      <p:sp>
        <p:nvSpPr>
          <p:cNvPr id="5" name="Platshållare för text 4">
            <a:extLst>
              <a:ext uri="{FF2B5EF4-FFF2-40B4-BE49-F238E27FC236}">
                <a16:creationId xmlns:a16="http://schemas.microsoft.com/office/drawing/2014/main" id="{594E1F59-0EFB-4E6B-99B0-B620763D38F3}"/>
              </a:ext>
            </a:extLst>
          </p:cNvPr>
          <p:cNvSpPr>
            <a:spLocks noGrp="1"/>
          </p:cNvSpPr>
          <p:nvPr>
            <p:ph type="body" sz="quarter" idx="13"/>
          </p:nvPr>
        </p:nvSpPr>
        <p:spPr>
          <a:xfrm>
            <a:off x="636889" y="1640203"/>
            <a:ext cx="8299409" cy="1794601"/>
          </a:xfrm>
        </p:spPr>
        <p:txBody>
          <a:bodyPr/>
          <a:lstStyle/>
          <a:p>
            <a:pPr marL="342900" indent="-342900">
              <a:buFont typeface="Arial" panose="020B0604020202020204" pitchFamily="34" charset="0"/>
              <a:buChar char="•"/>
            </a:pPr>
            <a:r>
              <a:rPr lang="sv-SE" dirty="0"/>
              <a:t>Hur arbetar vi med ohälsosamma levnadsvanor, specifikt otillräcklig fysisk aktivitet?</a:t>
            </a:r>
          </a:p>
          <a:p>
            <a:pPr marL="342900" indent="-342900">
              <a:buFont typeface="Arial" panose="020B0604020202020204" pitchFamily="34" charset="0"/>
              <a:buChar char="•"/>
            </a:pPr>
            <a:r>
              <a:rPr lang="sv-SE" dirty="0"/>
              <a:t>Hur mäter vi fysisk aktivitet och stillasittande?</a:t>
            </a:r>
          </a:p>
          <a:p>
            <a:pPr marL="342900" indent="-342900">
              <a:buFont typeface="Arial" panose="020B0604020202020204" pitchFamily="34" charset="0"/>
              <a:buChar char="•"/>
            </a:pPr>
            <a:r>
              <a:rPr lang="sv-SE" dirty="0"/>
              <a:t>Hur följer vi upp fysisk aktivitet och stillasittande? Vilka effekter har vi sett hittills?</a:t>
            </a:r>
          </a:p>
        </p:txBody>
      </p:sp>
      <p:sp>
        <p:nvSpPr>
          <p:cNvPr id="2" name="textruta 1">
            <a:extLst>
              <a:ext uri="{FF2B5EF4-FFF2-40B4-BE49-F238E27FC236}">
                <a16:creationId xmlns:a16="http://schemas.microsoft.com/office/drawing/2014/main" id="{62AF071C-DAC6-0295-8570-DC97E55EB421}"/>
              </a:ext>
            </a:extLst>
          </p:cNvPr>
          <p:cNvSpPr txBox="1"/>
          <p:nvPr/>
        </p:nvSpPr>
        <p:spPr>
          <a:xfrm>
            <a:off x="3777830" y="5502387"/>
            <a:ext cx="2381809" cy="369332"/>
          </a:xfrm>
          <a:prstGeom prst="rect">
            <a:avLst/>
          </a:prstGeom>
          <a:noFill/>
        </p:spPr>
        <p:txBody>
          <a:bodyPr wrap="square" rtlCol="0">
            <a:spAutoFit/>
          </a:bodyPr>
          <a:lstStyle/>
          <a:p>
            <a:r>
              <a:rPr lang="sv-SE" i="1" dirty="0">
                <a:sym typeface="Wingdings" panose="05000000000000000000" pitchFamily="2" charset="2"/>
              </a:rPr>
              <a:t> </a:t>
            </a:r>
            <a:r>
              <a:rPr lang="sv-SE" i="1" dirty="0"/>
              <a:t>Anteckna gärna!</a:t>
            </a:r>
          </a:p>
        </p:txBody>
      </p:sp>
    </p:spTree>
    <p:extLst>
      <p:ext uri="{BB962C8B-B14F-4D97-AF65-F5344CB8AC3E}">
        <p14:creationId xmlns:p14="http://schemas.microsoft.com/office/powerpoint/2010/main" val="154629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B1F67-CC0F-6FD1-A275-6E43B45C44C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D6D8641-4BE1-200A-2933-3451B7A84051}"/>
              </a:ext>
            </a:extLst>
          </p:cNvPr>
          <p:cNvSpPr>
            <a:spLocks noGrp="1"/>
          </p:cNvSpPr>
          <p:nvPr>
            <p:ph type="title"/>
          </p:nvPr>
        </p:nvSpPr>
        <p:spPr/>
        <p:txBody>
          <a:bodyPr/>
          <a:lstStyle/>
          <a:p>
            <a:r>
              <a:rPr lang="sv-SE" sz="3200" dirty="0"/>
              <a:t>D. Organisatoriska förutsättningar (del 1 av 2)</a:t>
            </a:r>
            <a:br>
              <a:rPr lang="sv-SE" sz="3200" dirty="0"/>
            </a:br>
            <a:endParaRPr lang="sv-SE" dirty="0"/>
          </a:p>
        </p:txBody>
      </p:sp>
      <p:sp>
        <p:nvSpPr>
          <p:cNvPr id="7" name="textruta">
            <a:extLst>
              <a:ext uri="{FF2B5EF4-FFF2-40B4-BE49-F238E27FC236}">
                <a16:creationId xmlns:a16="http://schemas.microsoft.com/office/drawing/2014/main" id="{732B33A9-8523-88C8-B276-5B3FEFD99BBA}"/>
              </a:ext>
            </a:extLst>
          </p:cNvPr>
          <p:cNvSpPr txBox="1"/>
          <p:nvPr/>
        </p:nvSpPr>
        <p:spPr>
          <a:xfrm>
            <a:off x="1176238" y="1970135"/>
            <a:ext cx="3107532" cy="1569660"/>
          </a:xfrm>
          <a:prstGeom prst="rect">
            <a:avLst/>
          </a:prstGeom>
          <a:noFill/>
        </p:spPr>
        <p:txBody>
          <a:bodyPr wrap="square" rtlCol="0">
            <a:spAutoFit/>
          </a:bodyPr>
          <a:lstStyle/>
          <a:p>
            <a:pPr algn="ctr"/>
            <a:r>
              <a:rPr lang="sv-SE" sz="2400" b="1" dirty="0">
                <a:solidFill>
                  <a:schemeClr val="bg1"/>
                </a:solidFill>
              </a:rPr>
              <a:t>Vem gör vad i implementeringen av FaR? </a:t>
            </a:r>
            <a:br>
              <a:rPr lang="sv-SE" sz="2400" b="1" dirty="0">
                <a:solidFill>
                  <a:schemeClr val="bg1"/>
                </a:solidFill>
              </a:rPr>
            </a:br>
            <a:r>
              <a:rPr lang="sv-SE" sz="2400" dirty="0">
                <a:solidFill>
                  <a:schemeClr val="bg1"/>
                </a:solidFill>
              </a:rPr>
              <a:t>Se nästa bild!</a:t>
            </a:r>
          </a:p>
        </p:txBody>
      </p:sp>
    </p:spTree>
    <p:extLst>
      <p:ext uri="{BB962C8B-B14F-4D97-AF65-F5344CB8AC3E}">
        <p14:creationId xmlns:p14="http://schemas.microsoft.com/office/powerpoint/2010/main" val="273818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a:extLst>
            <a:ext uri="{FF2B5EF4-FFF2-40B4-BE49-F238E27FC236}">
              <a16:creationId xmlns:a16="http://schemas.microsoft.com/office/drawing/2014/main" id="{D85A81D4-383E-21BE-4EB0-33B184736C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ACB4429-A2ED-0F9E-3614-EB4252B03CAA}"/>
              </a:ext>
            </a:extLst>
          </p:cNvPr>
          <p:cNvSpPr>
            <a:spLocks noGrp="1"/>
          </p:cNvSpPr>
          <p:nvPr>
            <p:ph type="title"/>
          </p:nvPr>
        </p:nvSpPr>
        <p:spPr>
          <a:xfrm>
            <a:off x="747899" y="825676"/>
            <a:ext cx="6210710" cy="1080000"/>
          </a:xfrm>
        </p:spPr>
        <p:txBody>
          <a:bodyPr/>
          <a:lstStyle/>
          <a:p>
            <a:r>
              <a:rPr lang="sv-SE" dirty="0"/>
              <a:t>Vem gör vad i implementeringen av FaR?</a:t>
            </a:r>
            <a:endParaRPr lang="sv-SE" dirty="0">
              <a:solidFill>
                <a:srgbClr val="FF0000"/>
              </a:solidFill>
            </a:endParaRPr>
          </a:p>
        </p:txBody>
      </p:sp>
      <p:sp>
        <p:nvSpPr>
          <p:cNvPr id="8" name="textruta 7">
            <a:extLst>
              <a:ext uri="{FF2B5EF4-FFF2-40B4-BE49-F238E27FC236}">
                <a16:creationId xmlns:a16="http://schemas.microsoft.com/office/drawing/2014/main" id="{ABABE8D5-EDA5-9C01-8D25-96BFA73E5016}"/>
              </a:ext>
            </a:extLst>
          </p:cNvPr>
          <p:cNvSpPr txBox="1"/>
          <p:nvPr/>
        </p:nvSpPr>
        <p:spPr>
          <a:xfrm>
            <a:off x="3732632" y="5406889"/>
            <a:ext cx="1922906" cy="584775"/>
          </a:xfrm>
          <a:prstGeom prst="rect">
            <a:avLst/>
          </a:prstGeom>
          <a:noFill/>
        </p:spPr>
        <p:txBody>
          <a:bodyPr wrap="square" rtlCol="0">
            <a:spAutoFit/>
          </a:bodyPr>
          <a:lstStyle/>
          <a:p>
            <a:r>
              <a:rPr lang="sv-SE" sz="1600" dirty="0"/>
              <a:t>Processgrupp och processledare</a:t>
            </a:r>
            <a:endParaRPr lang="sv-SE" sz="1600" dirty="0">
              <a:solidFill>
                <a:srgbClr val="FF0000"/>
              </a:solidFill>
            </a:endParaRPr>
          </a:p>
        </p:txBody>
      </p:sp>
      <p:sp>
        <p:nvSpPr>
          <p:cNvPr id="11" name="textruta 10">
            <a:extLst>
              <a:ext uri="{FF2B5EF4-FFF2-40B4-BE49-F238E27FC236}">
                <a16:creationId xmlns:a16="http://schemas.microsoft.com/office/drawing/2014/main" id="{7F8450B1-28A9-B215-42EA-49C80145191B}"/>
              </a:ext>
            </a:extLst>
          </p:cNvPr>
          <p:cNvSpPr txBox="1"/>
          <p:nvPr/>
        </p:nvSpPr>
        <p:spPr>
          <a:xfrm>
            <a:off x="722909" y="5887174"/>
            <a:ext cx="1696994" cy="584775"/>
          </a:xfrm>
          <a:prstGeom prst="rect">
            <a:avLst/>
          </a:prstGeom>
          <a:noFill/>
        </p:spPr>
        <p:txBody>
          <a:bodyPr wrap="square" rtlCol="0">
            <a:spAutoFit/>
          </a:bodyPr>
          <a:lstStyle/>
          <a:p>
            <a:r>
              <a:rPr lang="sv-SE" sz="1600" dirty="0"/>
              <a:t>Ledningsgrupp </a:t>
            </a:r>
            <a:br>
              <a:rPr lang="sv-SE" sz="1600" dirty="0"/>
            </a:br>
            <a:r>
              <a:rPr lang="sv-SE" sz="1600" dirty="0"/>
              <a:t>eller styrgrupp</a:t>
            </a:r>
          </a:p>
        </p:txBody>
      </p:sp>
      <p:sp>
        <p:nvSpPr>
          <p:cNvPr id="19" name="Ellips 18">
            <a:extLst>
              <a:ext uri="{FF2B5EF4-FFF2-40B4-BE49-F238E27FC236}">
                <a16:creationId xmlns:a16="http://schemas.microsoft.com/office/drawing/2014/main" id="{AB10D4C5-6DB4-85A3-F459-2A41EF72D3D7}"/>
              </a:ext>
            </a:extLst>
          </p:cNvPr>
          <p:cNvSpPr/>
          <p:nvPr/>
        </p:nvSpPr>
        <p:spPr>
          <a:xfrm>
            <a:off x="6530027" y="2435667"/>
            <a:ext cx="2160000" cy="216007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070D6A98-19E4-7076-7570-FCE6E66B6383}"/>
              </a:ext>
            </a:extLst>
          </p:cNvPr>
          <p:cNvSpPr txBox="1"/>
          <p:nvPr/>
        </p:nvSpPr>
        <p:spPr>
          <a:xfrm>
            <a:off x="6689034" y="4637897"/>
            <a:ext cx="1971957" cy="338554"/>
          </a:xfrm>
          <a:prstGeom prst="rect">
            <a:avLst/>
          </a:prstGeom>
          <a:noFill/>
        </p:spPr>
        <p:txBody>
          <a:bodyPr wrap="square" rtlCol="0">
            <a:spAutoFit/>
          </a:bodyPr>
          <a:lstStyle/>
          <a:p>
            <a:r>
              <a:rPr lang="sv-SE" sz="1600" dirty="0"/>
              <a:t>Implementerare</a:t>
            </a:r>
          </a:p>
        </p:txBody>
      </p:sp>
      <p:sp>
        <p:nvSpPr>
          <p:cNvPr id="41" name="Ellips 40">
            <a:extLst>
              <a:ext uri="{FF2B5EF4-FFF2-40B4-BE49-F238E27FC236}">
                <a16:creationId xmlns:a16="http://schemas.microsoft.com/office/drawing/2014/main" id="{72FC66FE-7B4D-F57B-DAE0-2B3F36BB2F27}"/>
              </a:ext>
            </a:extLst>
          </p:cNvPr>
          <p:cNvSpPr/>
          <p:nvPr/>
        </p:nvSpPr>
        <p:spPr>
          <a:xfrm>
            <a:off x="9440851" y="1868175"/>
            <a:ext cx="1260000" cy="12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Ellips 41">
            <a:extLst>
              <a:ext uri="{FF2B5EF4-FFF2-40B4-BE49-F238E27FC236}">
                <a16:creationId xmlns:a16="http://schemas.microsoft.com/office/drawing/2014/main" id="{FD401149-CB5A-9379-219A-7CF113B42578}"/>
              </a:ext>
            </a:extLst>
          </p:cNvPr>
          <p:cNvSpPr/>
          <p:nvPr/>
        </p:nvSpPr>
        <p:spPr>
          <a:xfrm>
            <a:off x="9463582" y="3255297"/>
            <a:ext cx="1260000" cy="12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Pil: vänster-höger 46">
            <a:extLst>
              <a:ext uri="{FF2B5EF4-FFF2-40B4-BE49-F238E27FC236}">
                <a16:creationId xmlns:a16="http://schemas.microsoft.com/office/drawing/2014/main" id="{56945CAF-1341-D8D5-494D-E6FA92045427}"/>
              </a:ext>
            </a:extLst>
          </p:cNvPr>
          <p:cNvSpPr/>
          <p:nvPr/>
        </p:nvSpPr>
        <p:spPr>
          <a:xfrm rot="20646323">
            <a:off x="2652539" y="4294549"/>
            <a:ext cx="792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Pil: vänster-höger 48">
            <a:extLst>
              <a:ext uri="{FF2B5EF4-FFF2-40B4-BE49-F238E27FC236}">
                <a16:creationId xmlns:a16="http://schemas.microsoft.com/office/drawing/2014/main" id="{E9B5EAE4-1908-5294-F62A-AA5CF848A751}"/>
              </a:ext>
            </a:extLst>
          </p:cNvPr>
          <p:cNvSpPr/>
          <p:nvPr/>
        </p:nvSpPr>
        <p:spPr>
          <a:xfrm rot="20488737">
            <a:off x="5677623" y="3536664"/>
            <a:ext cx="78513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Pil: vänster-höger 49">
            <a:extLst>
              <a:ext uri="{FF2B5EF4-FFF2-40B4-BE49-F238E27FC236}">
                <a16:creationId xmlns:a16="http://schemas.microsoft.com/office/drawing/2014/main" id="{A81B998A-EF2A-F33D-33B4-2141EC0E6192}"/>
              </a:ext>
            </a:extLst>
          </p:cNvPr>
          <p:cNvSpPr/>
          <p:nvPr/>
        </p:nvSpPr>
        <p:spPr>
          <a:xfrm rot="16200000">
            <a:off x="7409988" y="1944271"/>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Pil: vänster-höger 50">
            <a:extLst>
              <a:ext uri="{FF2B5EF4-FFF2-40B4-BE49-F238E27FC236}">
                <a16:creationId xmlns:a16="http://schemas.microsoft.com/office/drawing/2014/main" id="{24D75260-84E5-E249-8814-9B6E6B618DE1}"/>
              </a:ext>
            </a:extLst>
          </p:cNvPr>
          <p:cNvSpPr/>
          <p:nvPr/>
        </p:nvSpPr>
        <p:spPr>
          <a:xfrm rot="19708663">
            <a:off x="8716062" y="2880725"/>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Pil: vänster-höger 51">
            <a:extLst>
              <a:ext uri="{FF2B5EF4-FFF2-40B4-BE49-F238E27FC236}">
                <a16:creationId xmlns:a16="http://schemas.microsoft.com/office/drawing/2014/main" id="{8DC35A7F-C9E1-88C7-6652-5EDB712443A9}"/>
              </a:ext>
            </a:extLst>
          </p:cNvPr>
          <p:cNvSpPr/>
          <p:nvPr/>
        </p:nvSpPr>
        <p:spPr>
          <a:xfrm rot="618473">
            <a:off x="8814609" y="3537890"/>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Pil: vänster-höger 52">
            <a:extLst>
              <a:ext uri="{FF2B5EF4-FFF2-40B4-BE49-F238E27FC236}">
                <a16:creationId xmlns:a16="http://schemas.microsoft.com/office/drawing/2014/main" id="{9DDE29E4-B434-0B43-5C3F-696758C5F0B7}"/>
              </a:ext>
            </a:extLst>
          </p:cNvPr>
          <p:cNvSpPr/>
          <p:nvPr/>
        </p:nvSpPr>
        <p:spPr>
          <a:xfrm rot="2460156">
            <a:off x="8492533" y="4289549"/>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Pil: vänster-höger 53">
            <a:extLst>
              <a:ext uri="{FF2B5EF4-FFF2-40B4-BE49-F238E27FC236}">
                <a16:creationId xmlns:a16="http://schemas.microsoft.com/office/drawing/2014/main" id="{162B208A-6005-80EA-59AB-E38591FBE1C4}"/>
              </a:ext>
            </a:extLst>
          </p:cNvPr>
          <p:cNvSpPr/>
          <p:nvPr/>
        </p:nvSpPr>
        <p:spPr>
          <a:xfrm rot="18201423">
            <a:off x="8281379" y="2289504"/>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EC007349-6539-E4B6-E953-ED1BC5722749}"/>
              </a:ext>
            </a:extLst>
          </p:cNvPr>
          <p:cNvSpPr txBox="1"/>
          <p:nvPr/>
        </p:nvSpPr>
        <p:spPr>
          <a:xfrm>
            <a:off x="10672179" y="5016474"/>
            <a:ext cx="1971957" cy="338554"/>
          </a:xfrm>
          <a:prstGeom prst="rect">
            <a:avLst/>
          </a:prstGeom>
          <a:noFill/>
        </p:spPr>
        <p:txBody>
          <a:bodyPr wrap="square" rtlCol="0">
            <a:spAutoFit/>
          </a:bodyPr>
          <a:lstStyle/>
          <a:p>
            <a:r>
              <a:rPr lang="sv-SE" sz="1600" dirty="0"/>
              <a:t>Stödpersoner</a:t>
            </a:r>
          </a:p>
        </p:txBody>
      </p:sp>
      <p:sp>
        <p:nvSpPr>
          <p:cNvPr id="5" name="Rektangel 4">
            <a:extLst>
              <a:ext uri="{FF2B5EF4-FFF2-40B4-BE49-F238E27FC236}">
                <a16:creationId xmlns:a16="http://schemas.microsoft.com/office/drawing/2014/main" id="{88ED34B7-060F-7321-6E94-E2798343D3A0}"/>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8F246C6B-4F12-C5B4-71BB-773E5EB33A06}"/>
              </a:ext>
            </a:extLst>
          </p:cNvPr>
          <p:cNvGrpSpPr>
            <a:grpSpLocks noChangeAspect="1"/>
          </p:cNvGrpSpPr>
          <p:nvPr/>
        </p:nvGrpSpPr>
        <p:grpSpPr>
          <a:xfrm>
            <a:off x="3495538" y="3072271"/>
            <a:ext cx="2160000" cy="2159356"/>
            <a:chOff x="3650986" y="3072268"/>
            <a:chExt cx="2355104" cy="2354400"/>
          </a:xfrm>
        </p:grpSpPr>
        <p:sp>
          <p:nvSpPr>
            <p:cNvPr id="7" name="Ellips 6">
              <a:extLst>
                <a:ext uri="{FF2B5EF4-FFF2-40B4-BE49-F238E27FC236}">
                  <a16:creationId xmlns:a16="http://schemas.microsoft.com/office/drawing/2014/main" id="{215B2DDC-CFE5-D628-08D7-AF0C96CF4D6F}"/>
                </a:ext>
              </a:extLst>
            </p:cNvPr>
            <p:cNvSpPr/>
            <p:nvPr/>
          </p:nvSpPr>
          <p:spPr>
            <a:xfrm>
              <a:off x="3650986" y="3072268"/>
              <a:ext cx="2355104" cy="235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8CADDB7-0A61-1D6D-FE83-03723E6AA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5484" y="3203500"/>
              <a:ext cx="720000" cy="770000"/>
            </a:xfrm>
            <a:prstGeom prst="rect">
              <a:avLst/>
            </a:prstGeom>
          </p:spPr>
        </p:pic>
        <p:pic>
          <p:nvPicPr>
            <p:cNvPr id="12" name="Bildobjekt 11" descr="En bild som visar skärmbild, cirkel, Grafik, design&#10;&#10;AI-genererat innehåll kan vara felaktigt.">
              <a:extLst>
                <a:ext uri="{FF2B5EF4-FFF2-40B4-BE49-F238E27FC236}">
                  <a16:creationId xmlns:a16="http://schemas.microsoft.com/office/drawing/2014/main" id="{5862606A-2DCC-5628-92E0-893CC4A08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636" y="4058854"/>
              <a:ext cx="1440000" cy="920140"/>
            </a:xfrm>
            <a:prstGeom prst="rect">
              <a:avLst/>
            </a:prstGeom>
          </p:spPr>
        </p:pic>
      </p:grpSp>
      <p:grpSp>
        <p:nvGrpSpPr>
          <p:cNvPr id="28" name="Grupp 27">
            <a:extLst>
              <a:ext uri="{FF2B5EF4-FFF2-40B4-BE49-F238E27FC236}">
                <a16:creationId xmlns:a16="http://schemas.microsoft.com/office/drawing/2014/main" id="{B3958EA3-A023-3043-4CD4-8E836A84CE56}"/>
              </a:ext>
            </a:extLst>
          </p:cNvPr>
          <p:cNvGrpSpPr/>
          <p:nvPr/>
        </p:nvGrpSpPr>
        <p:grpSpPr>
          <a:xfrm>
            <a:off x="8860535" y="4573149"/>
            <a:ext cx="1260000" cy="1260000"/>
            <a:chOff x="8918282" y="4501494"/>
            <a:chExt cx="1440712" cy="1332000"/>
          </a:xfrm>
        </p:grpSpPr>
        <p:sp>
          <p:nvSpPr>
            <p:cNvPr id="43" name="Ellips 42">
              <a:extLst>
                <a:ext uri="{FF2B5EF4-FFF2-40B4-BE49-F238E27FC236}">
                  <a16:creationId xmlns:a16="http://schemas.microsoft.com/office/drawing/2014/main" id="{FD201889-955B-E9E3-9C81-AB726AD693B7}"/>
                </a:ext>
              </a:extLst>
            </p:cNvPr>
            <p:cNvSpPr/>
            <p:nvPr/>
          </p:nvSpPr>
          <p:spPr>
            <a:xfrm>
              <a:off x="8918282" y="4501494"/>
              <a:ext cx="1440712" cy="133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descr="En bild som visar Grafik, clipart, design, konst&#10;&#10;AI-genererat innehåll kan vara felaktigt.">
              <a:extLst>
                <a:ext uri="{FF2B5EF4-FFF2-40B4-BE49-F238E27FC236}">
                  <a16:creationId xmlns:a16="http://schemas.microsoft.com/office/drawing/2014/main" id="{D0E5385E-2D49-E9CA-FBB2-C95C09539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94329" y="4674903"/>
              <a:ext cx="612000" cy="881478"/>
            </a:xfrm>
            <a:prstGeom prst="rect">
              <a:avLst/>
            </a:prstGeom>
          </p:spPr>
        </p:pic>
      </p:grpSp>
      <p:grpSp>
        <p:nvGrpSpPr>
          <p:cNvPr id="26" name="Grupp 25">
            <a:extLst>
              <a:ext uri="{FF2B5EF4-FFF2-40B4-BE49-F238E27FC236}">
                <a16:creationId xmlns:a16="http://schemas.microsoft.com/office/drawing/2014/main" id="{AC710B38-6427-8DDA-2771-9BF825C81EC4}"/>
              </a:ext>
            </a:extLst>
          </p:cNvPr>
          <p:cNvGrpSpPr/>
          <p:nvPr/>
        </p:nvGrpSpPr>
        <p:grpSpPr>
          <a:xfrm>
            <a:off x="8491169" y="793874"/>
            <a:ext cx="1224000" cy="1260000"/>
            <a:chOff x="8829497" y="126362"/>
            <a:chExt cx="1440712" cy="1503599"/>
          </a:xfrm>
        </p:grpSpPr>
        <p:sp>
          <p:nvSpPr>
            <p:cNvPr id="40" name="Ellips 39">
              <a:extLst>
                <a:ext uri="{FF2B5EF4-FFF2-40B4-BE49-F238E27FC236}">
                  <a16:creationId xmlns:a16="http://schemas.microsoft.com/office/drawing/2014/main" id="{70DADF9E-6E12-E38F-8795-C717D867D0A3}"/>
                </a:ext>
              </a:extLst>
            </p:cNvPr>
            <p:cNvSpPr/>
            <p:nvPr/>
          </p:nvSpPr>
          <p:spPr>
            <a:xfrm>
              <a:off x="8829497" y="126362"/>
              <a:ext cx="1440712" cy="15035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siluett, konst, design&#10;&#10;AI-genererat innehåll kan vara felaktigt.">
              <a:extLst>
                <a:ext uri="{FF2B5EF4-FFF2-40B4-BE49-F238E27FC236}">
                  <a16:creationId xmlns:a16="http://schemas.microsoft.com/office/drawing/2014/main" id="{AAA14123-4882-D98B-9FE6-35F973FA03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8583" y="329363"/>
              <a:ext cx="684000" cy="1074859"/>
            </a:xfrm>
            <a:prstGeom prst="rect">
              <a:avLst/>
            </a:prstGeom>
          </p:spPr>
        </p:pic>
      </p:grpSp>
      <p:grpSp>
        <p:nvGrpSpPr>
          <p:cNvPr id="10" name="Grupp 9">
            <a:extLst>
              <a:ext uri="{FF2B5EF4-FFF2-40B4-BE49-F238E27FC236}">
                <a16:creationId xmlns:a16="http://schemas.microsoft.com/office/drawing/2014/main" id="{96A9BFA9-2822-AA48-3D83-2E28388D1095}"/>
              </a:ext>
            </a:extLst>
          </p:cNvPr>
          <p:cNvGrpSpPr/>
          <p:nvPr/>
        </p:nvGrpSpPr>
        <p:grpSpPr>
          <a:xfrm>
            <a:off x="459162" y="3727174"/>
            <a:ext cx="2160000" cy="2160000"/>
            <a:chOff x="230562" y="3727174"/>
            <a:chExt cx="2210486" cy="2155466"/>
          </a:xfrm>
        </p:grpSpPr>
        <p:sp>
          <p:nvSpPr>
            <p:cNvPr id="15" name="Ellips 14">
              <a:extLst>
                <a:ext uri="{FF2B5EF4-FFF2-40B4-BE49-F238E27FC236}">
                  <a16:creationId xmlns:a16="http://schemas.microsoft.com/office/drawing/2014/main" id="{9CDE90F8-76DE-DBA4-E72A-BB190437C556}"/>
                </a:ext>
              </a:extLst>
            </p:cNvPr>
            <p:cNvSpPr/>
            <p:nvPr/>
          </p:nvSpPr>
          <p:spPr>
            <a:xfrm>
              <a:off x="230562" y="3727174"/>
              <a:ext cx="2210486" cy="21554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Grafik, cirkel, clipart, design&#10;&#10;AI-genererat innehåll kan vara felaktigt.">
              <a:extLst>
                <a:ext uri="{FF2B5EF4-FFF2-40B4-BE49-F238E27FC236}">
                  <a16:creationId xmlns:a16="http://schemas.microsoft.com/office/drawing/2014/main" id="{A5BF8DE9-E710-E0ED-C6FD-8940769CA6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184" y="4163837"/>
              <a:ext cx="1224000" cy="1282140"/>
            </a:xfrm>
            <a:prstGeom prst="rect">
              <a:avLst/>
            </a:prstGeom>
          </p:spPr>
        </p:pic>
      </p:grpSp>
      <p:pic>
        <p:nvPicPr>
          <p:cNvPr id="22" name="Bildobjekt 21" descr="En bild som visar skärmbild, Grafik, grafisk design, clipart&#10;&#10;AI-genererat innehåll kan vara felaktigt.">
            <a:extLst>
              <a:ext uri="{FF2B5EF4-FFF2-40B4-BE49-F238E27FC236}">
                <a16:creationId xmlns:a16="http://schemas.microsoft.com/office/drawing/2014/main" id="{4837BF8F-8893-2A61-EDA7-77CD594BBA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2322" y="2867045"/>
            <a:ext cx="1429928" cy="1224000"/>
          </a:xfrm>
          <a:prstGeom prst="rect">
            <a:avLst/>
          </a:prstGeom>
        </p:spPr>
      </p:pic>
      <p:grpSp>
        <p:nvGrpSpPr>
          <p:cNvPr id="25" name="Grupp 24">
            <a:extLst>
              <a:ext uri="{FF2B5EF4-FFF2-40B4-BE49-F238E27FC236}">
                <a16:creationId xmlns:a16="http://schemas.microsoft.com/office/drawing/2014/main" id="{D2A70AB3-31FC-B38D-CAE1-D154A4149300}"/>
              </a:ext>
            </a:extLst>
          </p:cNvPr>
          <p:cNvGrpSpPr/>
          <p:nvPr/>
        </p:nvGrpSpPr>
        <p:grpSpPr>
          <a:xfrm>
            <a:off x="7055345" y="347912"/>
            <a:ext cx="1260000" cy="1260000"/>
            <a:chOff x="7238225" y="82736"/>
            <a:chExt cx="1332000" cy="1332000"/>
          </a:xfrm>
        </p:grpSpPr>
        <p:sp>
          <p:nvSpPr>
            <p:cNvPr id="39" name="Ellips 38">
              <a:extLst>
                <a:ext uri="{FF2B5EF4-FFF2-40B4-BE49-F238E27FC236}">
                  <a16:creationId xmlns:a16="http://schemas.microsoft.com/office/drawing/2014/main" id="{6C35ADB9-B9C2-D323-8D01-0B6A567F9E9B}"/>
                </a:ext>
              </a:extLst>
            </p:cNvPr>
            <p:cNvSpPr/>
            <p:nvPr/>
          </p:nvSpPr>
          <p:spPr>
            <a:xfrm>
              <a:off x="7238225" y="82736"/>
              <a:ext cx="1332000" cy="133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descr="En bild som visar Grafik, design, konst&#10;&#10;AI-genererat innehåll kan vara felaktigt.">
              <a:extLst>
                <a:ext uri="{FF2B5EF4-FFF2-40B4-BE49-F238E27FC236}">
                  <a16:creationId xmlns:a16="http://schemas.microsoft.com/office/drawing/2014/main" id="{FC629267-66E7-905C-A7C8-420ED30BE7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1070" y="325461"/>
              <a:ext cx="972000" cy="871709"/>
            </a:xfrm>
            <a:prstGeom prst="rect">
              <a:avLst/>
            </a:prstGeom>
          </p:spPr>
        </p:pic>
      </p:grpSp>
      <p:pic>
        <p:nvPicPr>
          <p:cNvPr id="30" name="Bildobjekt 29" descr="En bild som visar Dans, siluett, konst&#10;&#10;AI-genererat innehåll kan vara felaktigt.">
            <a:extLst>
              <a:ext uri="{FF2B5EF4-FFF2-40B4-BE49-F238E27FC236}">
                <a16:creationId xmlns:a16="http://schemas.microsoft.com/office/drawing/2014/main" id="{F8E64E21-C42F-9046-8CCC-E0C03741EC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79505" y="2049915"/>
            <a:ext cx="828000" cy="886818"/>
          </a:xfrm>
          <a:prstGeom prst="rect">
            <a:avLst/>
          </a:prstGeom>
        </p:spPr>
      </p:pic>
      <p:pic>
        <p:nvPicPr>
          <p:cNvPr id="34" name="Bildobjekt 33" descr="En bild som visar Dans, siluett, konst&#10;&#10;AI-genererat innehåll kan vara felaktigt.">
            <a:extLst>
              <a:ext uri="{FF2B5EF4-FFF2-40B4-BE49-F238E27FC236}">
                <a16:creationId xmlns:a16="http://schemas.microsoft.com/office/drawing/2014/main" id="{BCDA8A58-CCE6-5F4F-357B-678CFA0AEF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36982" y="3374353"/>
            <a:ext cx="1008000" cy="877898"/>
          </a:xfrm>
          <a:prstGeom prst="rect">
            <a:avLst/>
          </a:prstGeom>
        </p:spPr>
      </p:pic>
      <p:pic>
        <p:nvPicPr>
          <p:cNvPr id="14" name="Bildobjekt 13" descr="En bild som visar cirkel, symbol, skärmbild, Grafik&#10;&#10;AI-genererat innehåll kan vara felaktigt.">
            <a:extLst>
              <a:ext uri="{FF2B5EF4-FFF2-40B4-BE49-F238E27FC236}">
                <a16:creationId xmlns:a16="http://schemas.microsoft.com/office/drawing/2014/main" id="{8CD8F1F1-0381-0178-9EF3-F3D87DB2D0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40519" y="1191276"/>
            <a:ext cx="720000" cy="511786"/>
          </a:xfrm>
          <a:prstGeom prst="rect">
            <a:avLst/>
          </a:prstGeom>
        </p:spPr>
      </p:pic>
      <p:pic>
        <p:nvPicPr>
          <p:cNvPr id="17" name="Bildobjekt 16" descr="En bild som visar cirkel, symbol, skärmbild, Grafik&#10;&#10;AI-genererat innehåll kan vara felaktigt.">
            <a:extLst>
              <a:ext uri="{FF2B5EF4-FFF2-40B4-BE49-F238E27FC236}">
                <a16:creationId xmlns:a16="http://schemas.microsoft.com/office/drawing/2014/main" id="{0631762E-EEA0-E6EC-DA91-1B3A6FCD1B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24830" y="4451843"/>
            <a:ext cx="720000" cy="511786"/>
          </a:xfrm>
          <a:prstGeom prst="rect">
            <a:avLst/>
          </a:prstGeom>
        </p:spPr>
      </p:pic>
      <p:pic>
        <p:nvPicPr>
          <p:cNvPr id="18" name="Bildobjekt 17" descr="En bild som visar cirkel, symbol, skärmbild, Grafik&#10;&#10;AI-genererat innehåll kan vara felaktigt.">
            <a:extLst>
              <a:ext uri="{FF2B5EF4-FFF2-40B4-BE49-F238E27FC236}">
                <a16:creationId xmlns:a16="http://schemas.microsoft.com/office/drawing/2014/main" id="{70D578D5-EA61-84F4-EF60-50333D2891E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4830" y="5448797"/>
            <a:ext cx="720000" cy="511789"/>
          </a:xfrm>
          <a:prstGeom prst="rect">
            <a:avLst/>
          </a:prstGeom>
        </p:spPr>
      </p:pic>
      <p:sp>
        <p:nvSpPr>
          <p:cNvPr id="3" name="Info fylld">
            <a:extLst>
              <a:ext uri="{FF2B5EF4-FFF2-40B4-BE49-F238E27FC236}">
                <a16:creationId xmlns:a16="http://schemas.microsoft.com/office/drawing/2014/main" id="{6E2818A0-F2AC-7367-3D94-9AE6A3703552}"/>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sp>
        <p:nvSpPr>
          <p:cNvPr id="23" name="textruta 22">
            <a:extLst>
              <a:ext uri="{FF2B5EF4-FFF2-40B4-BE49-F238E27FC236}">
                <a16:creationId xmlns:a16="http://schemas.microsoft.com/office/drawing/2014/main" id="{3652290D-9FCF-9144-1507-231F53DD87F8}"/>
              </a:ext>
            </a:extLst>
          </p:cNvPr>
          <p:cNvSpPr txBox="1"/>
          <p:nvPr/>
        </p:nvSpPr>
        <p:spPr>
          <a:xfrm>
            <a:off x="6093667" y="360542"/>
            <a:ext cx="1971957" cy="338554"/>
          </a:xfrm>
          <a:prstGeom prst="rect">
            <a:avLst/>
          </a:prstGeom>
          <a:noFill/>
        </p:spPr>
        <p:txBody>
          <a:bodyPr wrap="square" rtlCol="0">
            <a:spAutoFit/>
          </a:bodyPr>
          <a:lstStyle/>
          <a:p>
            <a:r>
              <a:rPr lang="sv-SE" sz="1600" dirty="0"/>
              <a:t>Patienten</a:t>
            </a:r>
          </a:p>
        </p:txBody>
      </p:sp>
    </p:spTree>
    <p:extLst>
      <p:ext uri="{BB962C8B-B14F-4D97-AF65-F5344CB8AC3E}">
        <p14:creationId xmlns:p14="http://schemas.microsoft.com/office/powerpoint/2010/main" val="146054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5E4EC2-2DBC-4CC1-AD49-7A6D0D087F59}"/>
              </a:ext>
            </a:extLst>
          </p:cNvPr>
          <p:cNvSpPr>
            <a:spLocks noGrp="1"/>
          </p:cNvSpPr>
          <p:nvPr>
            <p:ph type="title"/>
          </p:nvPr>
        </p:nvSpPr>
        <p:spPr/>
        <p:txBody>
          <a:bodyPr/>
          <a:lstStyle/>
          <a:p>
            <a:r>
              <a:rPr lang="sv-SE" dirty="0"/>
              <a:t>D. Organisatoriska förutsättningar (del 2 av 2)</a:t>
            </a:r>
            <a:br>
              <a:rPr lang="sv-SE" sz="3200" dirty="0"/>
            </a:br>
            <a:endParaRPr lang="sv-SE" dirty="0"/>
          </a:p>
        </p:txBody>
      </p:sp>
      <p:sp>
        <p:nvSpPr>
          <p:cNvPr id="3" name="Platshållare för text 2">
            <a:extLst>
              <a:ext uri="{FF2B5EF4-FFF2-40B4-BE49-F238E27FC236}">
                <a16:creationId xmlns:a16="http://schemas.microsoft.com/office/drawing/2014/main" id="{B48C46C9-72C5-4710-B292-103C17D1488D}"/>
              </a:ext>
            </a:extLst>
          </p:cNvPr>
          <p:cNvSpPr>
            <a:spLocks noGrp="1"/>
          </p:cNvSpPr>
          <p:nvPr>
            <p:ph type="body" sz="quarter" idx="13"/>
          </p:nvPr>
        </p:nvSpPr>
        <p:spPr>
          <a:xfrm>
            <a:off x="770956" y="1621062"/>
            <a:ext cx="6840000" cy="4583838"/>
          </a:xfrm>
        </p:spPr>
        <p:txBody>
          <a:bodyPr/>
          <a:lstStyle/>
          <a:p>
            <a:r>
              <a:rPr lang="sv-SE" dirty="0"/>
              <a:t>Att göra:</a:t>
            </a:r>
          </a:p>
          <a:p>
            <a:pPr marL="342900" indent="-342900">
              <a:buFont typeface="Arial" panose="020B0604020202020204" pitchFamily="34" charset="0"/>
              <a:buChar char="•"/>
            </a:pPr>
            <a:r>
              <a:rPr lang="sv-SE" dirty="0"/>
              <a:t>Inhämta mandat från ledning och styrning att påbörja implementering av </a:t>
            </a:r>
            <a:r>
              <a:rPr lang="sv-SE" dirty="0" err="1"/>
              <a:t>FaR</a:t>
            </a:r>
            <a:endParaRPr lang="sv-SE" dirty="0"/>
          </a:p>
          <a:p>
            <a:pPr marL="342900" indent="-342900">
              <a:buFont typeface="Arial" panose="020B0604020202020204" pitchFamily="34" charset="0"/>
              <a:buChar char="•"/>
            </a:pPr>
            <a:r>
              <a:rPr lang="sv-SE" dirty="0"/>
              <a:t>Bilda ledningsgrupp eller styrgrupp för implementeringen</a:t>
            </a:r>
          </a:p>
          <a:p>
            <a:pPr marL="342900" indent="-342900">
              <a:buFont typeface="Arial" panose="020B0604020202020204" pitchFamily="34" charset="0"/>
              <a:buChar char="•"/>
            </a:pPr>
            <a:r>
              <a:rPr lang="sv-SE" dirty="0"/>
              <a:t>Utse processledare och processgrupp</a:t>
            </a:r>
          </a:p>
          <a:p>
            <a:endParaRPr lang="sv-SE" dirty="0"/>
          </a:p>
          <a:p>
            <a:endParaRPr lang="sv-SE" dirty="0"/>
          </a:p>
        </p:txBody>
      </p:sp>
      <p:pic>
        <p:nvPicPr>
          <p:cNvPr id="4" name="Bildobjekt 3" descr="En bild som visar text, skärmbild, Teckensnitt, design&#10;&#10;AI-genererat innehåll kan vara felaktigt.">
            <a:extLst>
              <a:ext uri="{FF2B5EF4-FFF2-40B4-BE49-F238E27FC236}">
                <a16:creationId xmlns:a16="http://schemas.microsoft.com/office/drawing/2014/main" id="{67831904-B94A-6F60-0EFC-7AAAB560C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5023" y="2331000"/>
            <a:ext cx="3904000" cy="2196000"/>
          </a:xfrm>
          <a:prstGeom prst="rect">
            <a:avLst/>
          </a:prstGeom>
        </p:spPr>
      </p:pic>
    </p:spTree>
    <p:extLst>
      <p:ext uri="{BB962C8B-B14F-4D97-AF65-F5344CB8AC3E}">
        <p14:creationId xmlns:p14="http://schemas.microsoft.com/office/powerpoint/2010/main" val="403526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183A4-5325-E113-994A-9D321B5C2FA7}"/>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35DC86E2-0A50-C603-09F3-A4480352DD94}"/>
              </a:ext>
            </a:extLst>
          </p:cNvPr>
          <p:cNvSpPr txBox="1"/>
          <p:nvPr/>
        </p:nvSpPr>
        <p:spPr>
          <a:xfrm>
            <a:off x="8340283" y="0"/>
            <a:ext cx="3866147" cy="6858000"/>
          </a:xfrm>
          <a:prstGeom prst="rect">
            <a:avLst/>
          </a:prstGeom>
          <a:solidFill>
            <a:srgbClr val="DBEEF5">
              <a:alpha val="80000"/>
            </a:srgbClr>
          </a:solidFill>
        </p:spPr>
        <p:txBody>
          <a:bodyPr wrap="square" rtlCol="0">
            <a:spAutoFit/>
          </a:bodyPr>
          <a:lstStyle/>
          <a:p>
            <a:endParaRPr lang="sv-SE" dirty="0"/>
          </a:p>
        </p:txBody>
      </p:sp>
      <p:sp>
        <p:nvSpPr>
          <p:cNvPr id="3" name="Rubrik 2">
            <a:extLst>
              <a:ext uri="{FF2B5EF4-FFF2-40B4-BE49-F238E27FC236}">
                <a16:creationId xmlns:a16="http://schemas.microsoft.com/office/drawing/2014/main" id="{761F18B8-941D-DC5F-F614-73172CE03671}"/>
              </a:ext>
            </a:extLst>
          </p:cNvPr>
          <p:cNvSpPr>
            <a:spLocks noGrp="1"/>
          </p:cNvSpPr>
          <p:nvPr>
            <p:ph type="title"/>
          </p:nvPr>
        </p:nvSpPr>
        <p:spPr/>
        <p:txBody>
          <a:bodyPr/>
          <a:lstStyle/>
          <a:p>
            <a:r>
              <a:rPr lang="sv-SE" dirty="0">
                <a:solidFill>
                  <a:schemeClr val="accent1"/>
                </a:solidFill>
              </a:rPr>
              <a:t>Är vi redo att påbörja implementerings-</a:t>
            </a:r>
            <a:br>
              <a:rPr lang="sv-SE" dirty="0">
                <a:solidFill>
                  <a:schemeClr val="accent1"/>
                </a:solidFill>
              </a:rPr>
            </a:br>
            <a:r>
              <a:rPr lang="sv-SE" dirty="0">
                <a:solidFill>
                  <a:schemeClr val="accent1"/>
                </a:solidFill>
              </a:rPr>
              <a:t>arbetet och inleda Fas 1?</a:t>
            </a:r>
            <a:endParaRPr lang="sv-SE" dirty="0"/>
          </a:p>
        </p:txBody>
      </p:sp>
      <p:sp>
        <p:nvSpPr>
          <p:cNvPr id="4" name="Platshållare för text 3">
            <a:extLst>
              <a:ext uri="{FF2B5EF4-FFF2-40B4-BE49-F238E27FC236}">
                <a16:creationId xmlns:a16="http://schemas.microsoft.com/office/drawing/2014/main" id="{83F6418B-BF17-6404-C990-1403C8560E6E}"/>
              </a:ext>
            </a:extLst>
          </p:cNvPr>
          <p:cNvSpPr>
            <a:spLocks noGrp="1"/>
          </p:cNvSpPr>
          <p:nvPr>
            <p:ph type="body" sz="quarter" idx="13"/>
          </p:nvPr>
        </p:nvSpPr>
        <p:spPr>
          <a:xfrm>
            <a:off x="636889" y="2003731"/>
            <a:ext cx="6840000" cy="4583838"/>
          </a:xfrm>
        </p:spPr>
        <p:txBody>
          <a:bodyPr/>
          <a:lstStyle/>
          <a:p>
            <a:r>
              <a:rPr lang="sv-SE" sz="2000" dirty="0"/>
              <a:t>Vi har gjort följande för att få vår biljett:</a:t>
            </a:r>
          </a:p>
          <a:p>
            <a:pPr marL="914400" lvl="1" indent="-457200">
              <a:buFont typeface="Wingdings" panose="05000000000000000000" pitchFamily="2" charset="2"/>
              <a:buChar char="q"/>
            </a:pPr>
            <a:r>
              <a:rPr lang="sv-SE" sz="1800" dirty="0"/>
              <a:t>A. Tre frågor att börja med</a:t>
            </a:r>
          </a:p>
          <a:p>
            <a:pPr marL="914400" lvl="1" indent="-457200">
              <a:buFont typeface="Wingdings" panose="05000000000000000000" pitchFamily="2" charset="2"/>
              <a:buChar char="q"/>
            </a:pPr>
            <a:r>
              <a:rPr lang="sv-SE" sz="1800" dirty="0"/>
              <a:t>B. Hitta vårt varför</a:t>
            </a:r>
          </a:p>
          <a:p>
            <a:pPr marL="914400" lvl="1" indent="-457200">
              <a:buFont typeface="Wingdings" panose="05000000000000000000" pitchFamily="2" charset="2"/>
              <a:buChar char="q"/>
            </a:pPr>
            <a:r>
              <a:rPr lang="sv-SE" sz="1800" dirty="0"/>
              <a:t>C. Identifiera nuläge</a:t>
            </a:r>
          </a:p>
          <a:p>
            <a:pPr marL="914400" lvl="1" indent="-457200">
              <a:buFont typeface="Wingdings" panose="05000000000000000000" pitchFamily="2" charset="2"/>
              <a:buChar char="q"/>
            </a:pPr>
            <a:r>
              <a:rPr lang="sv-SE" sz="1800" dirty="0"/>
              <a:t>D. Organisatoriska förutsättningar</a:t>
            </a:r>
            <a:endParaRPr lang="sv-SE" sz="1800" dirty="0">
              <a:solidFill>
                <a:srgbClr val="FF0000"/>
              </a:solidFill>
            </a:endParaRPr>
          </a:p>
          <a:p>
            <a:endParaRPr lang="sv-SE" sz="2000" dirty="0"/>
          </a:p>
          <a:p>
            <a:endParaRPr lang="sv-SE" sz="2000" dirty="0"/>
          </a:p>
        </p:txBody>
      </p:sp>
      <p:pic>
        <p:nvPicPr>
          <p:cNvPr id="10" name="Bild 223">
            <a:extLst>
              <a:ext uri="{FF2B5EF4-FFF2-40B4-BE49-F238E27FC236}">
                <a16:creationId xmlns:a16="http://schemas.microsoft.com/office/drawing/2014/main" id="{0A52575B-AA0C-DA7F-0C79-163AC523EDBA}"/>
              </a:ext>
            </a:extLst>
          </p:cNvPr>
          <p:cNvPicPr>
            <a:picLocks noChangeAspect="1"/>
          </p:cNvPicPr>
          <p:nvPr/>
        </p:nvPicPr>
        <p:blipFill>
          <a:blip r:embed="rId3">
            <a:extLst>
              <a:ext uri="{28A0092B-C50C-407E-A947-70E740481C1C}">
                <a14:useLocalDpi xmlns:a14="http://schemas.microsoft.com/office/drawing/2010/main" val="0"/>
              </a:ext>
            </a:extLst>
          </a:blip>
          <a:srcRect l="7658" t="14725" r="74599" b="11602"/>
          <a:stretch>
            <a:fillRect/>
          </a:stretch>
        </p:blipFill>
        <p:spPr>
          <a:xfrm>
            <a:off x="9756747" y="1378258"/>
            <a:ext cx="2389217" cy="3800056"/>
          </a:xfrm>
          <a:prstGeom prst="rect">
            <a:avLst/>
          </a:prstGeom>
          <a:noFill/>
        </p:spPr>
      </p:pic>
      <p:pic>
        <p:nvPicPr>
          <p:cNvPr id="11" name="Bildobjekt 10">
            <a:extLst>
              <a:ext uri="{FF2B5EF4-FFF2-40B4-BE49-F238E27FC236}">
                <a16:creationId xmlns:a16="http://schemas.microsoft.com/office/drawing/2014/main" id="{7C2E3CB5-BF78-1B86-884E-3F4D22532089}"/>
              </a:ext>
            </a:extLst>
          </p:cNvPr>
          <p:cNvPicPr>
            <a:picLocks noChangeAspect="1"/>
          </p:cNvPicPr>
          <p:nvPr/>
        </p:nvPicPr>
        <p:blipFill>
          <a:blip r:embed="rId4"/>
          <a:stretch>
            <a:fillRect/>
          </a:stretch>
        </p:blipFill>
        <p:spPr>
          <a:xfrm>
            <a:off x="9756747" y="4201431"/>
            <a:ext cx="866257" cy="558729"/>
          </a:xfrm>
          <a:prstGeom prst="rect">
            <a:avLst/>
          </a:prstGeom>
        </p:spPr>
      </p:pic>
      <p:pic>
        <p:nvPicPr>
          <p:cNvPr id="12" name="Bildobjekt 11">
            <a:extLst>
              <a:ext uri="{FF2B5EF4-FFF2-40B4-BE49-F238E27FC236}">
                <a16:creationId xmlns:a16="http://schemas.microsoft.com/office/drawing/2014/main" id="{81B3D647-84CA-9FD3-184D-F5DD7B9E0664}"/>
              </a:ext>
            </a:extLst>
          </p:cNvPr>
          <p:cNvPicPr>
            <a:picLocks noChangeAspect="1"/>
          </p:cNvPicPr>
          <p:nvPr/>
        </p:nvPicPr>
        <p:blipFill>
          <a:blip r:embed="rId5"/>
          <a:stretch>
            <a:fillRect/>
          </a:stretch>
        </p:blipFill>
        <p:spPr>
          <a:xfrm>
            <a:off x="9691947" y="2732325"/>
            <a:ext cx="995855" cy="913046"/>
          </a:xfrm>
          <a:prstGeom prst="rect">
            <a:avLst/>
          </a:prstGeom>
        </p:spPr>
      </p:pic>
      <p:grpSp>
        <p:nvGrpSpPr>
          <p:cNvPr id="5" name="Grupp 4">
            <a:extLst>
              <a:ext uri="{FF2B5EF4-FFF2-40B4-BE49-F238E27FC236}">
                <a16:creationId xmlns:a16="http://schemas.microsoft.com/office/drawing/2014/main" id="{EDA83325-C2E5-C754-9745-D1CEDF85B5B2}"/>
              </a:ext>
            </a:extLst>
          </p:cNvPr>
          <p:cNvGrpSpPr>
            <a:grpSpLocks/>
          </p:cNvGrpSpPr>
          <p:nvPr/>
        </p:nvGrpSpPr>
        <p:grpSpPr>
          <a:xfrm>
            <a:off x="8893353" y="3079613"/>
            <a:ext cx="672412" cy="1401182"/>
            <a:chOff x="356524" y="2330793"/>
            <a:chExt cx="507118" cy="1056739"/>
          </a:xfrm>
        </p:grpSpPr>
        <p:pic>
          <p:nvPicPr>
            <p:cNvPr id="6" name="Bildobjekt 14" descr="En bild som visar clipart, Grafik, design, tecknad serie&#10;&#10;AI-genererat innehåll kan vara felaktigt.">
              <a:extLst>
                <a:ext uri="{FF2B5EF4-FFF2-40B4-BE49-F238E27FC236}">
                  <a16:creationId xmlns:a16="http://schemas.microsoft.com/office/drawing/2014/main" id="{99AE8E06-5952-C3AA-D54C-EBF1AA866F30}"/>
                </a:ext>
              </a:extLst>
            </p:cNvPr>
            <p:cNvPicPr>
              <a:picLocks noChangeAspect="1"/>
            </p:cNvPicPr>
            <p:nvPr/>
          </p:nvPicPr>
          <p:blipFill>
            <a:blip r:embed="rId6">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7" name="Bild 6" descr="Biljett med hel fyllning">
              <a:extLst>
                <a:ext uri="{FF2B5EF4-FFF2-40B4-BE49-F238E27FC236}">
                  <a16:creationId xmlns:a16="http://schemas.microsoft.com/office/drawing/2014/main" id="{F8554D15-7A68-49DE-D4A4-DEFB6AC3AB27}"/>
                </a:ext>
              </a:extLst>
            </p:cNvPr>
            <p:cNvPicPr>
              <a:picLocks noChangeAspect="1"/>
            </p:cNvPicPr>
            <p:nvPr/>
          </p:nvPicPr>
          <p:blipFill>
            <a:blip r:embed="rId7">
              <a:extLst>
                <a:ext uri="{96DAC541-7B7A-43D3-8B79-37D633B846F1}">
                  <asvg:svgBlip xmlns:asvg="http://schemas.microsoft.com/office/drawing/2016/SVG/main" r:embed="rId8"/>
                </a:ext>
              </a:extLst>
            </a:blip>
            <a:srcRect t="19081" b="3570"/>
            <a:stretch>
              <a:fillRect/>
            </a:stretch>
          </p:blipFill>
          <p:spPr>
            <a:xfrm rot="21422972">
              <a:off x="356524" y="2330793"/>
              <a:ext cx="505063" cy="390657"/>
            </a:xfrm>
            <a:prstGeom prst="rect">
              <a:avLst/>
            </a:prstGeom>
          </p:spPr>
        </p:pic>
      </p:grpSp>
    </p:spTree>
    <p:extLst>
      <p:ext uri="{BB962C8B-B14F-4D97-AF65-F5344CB8AC3E}">
        <p14:creationId xmlns:p14="http://schemas.microsoft.com/office/powerpoint/2010/main" val="231687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B2A46E0-AFFF-4F2A-A35C-C7CBC4E5AA4B}"/>
              </a:ext>
            </a:extLst>
          </p:cNvPr>
          <p:cNvSpPr>
            <a:spLocks noGrp="1"/>
          </p:cNvSpPr>
          <p:nvPr>
            <p:ph type="title"/>
          </p:nvPr>
        </p:nvSpPr>
        <p:spPr/>
        <p:txBody>
          <a:bodyPr/>
          <a:lstStyle/>
          <a:p>
            <a:r>
              <a:rPr lang="sv-SE" dirty="0"/>
              <a:t>Förslag på teman att fördjupa er i</a:t>
            </a:r>
          </a:p>
        </p:txBody>
      </p:sp>
      <p:sp>
        <p:nvSpPr>
          <p:cNvPr id="4" name="Platshållare för text 3">
            <a:extLst>
              <a:ext uri="{FF2B5EF4-FFF2-40B4-BE49-F238E27FC236}">
                <a16:creationId xmlns:a16="http://schemas.microsoft.com/office/drawing/2014/main" id="{77A3A1D3-6545-4962-97CB-04A5FE2CC0A8}"/>
              </a:ext>
            </a:extLst>
          </p:cNvPr>
          <p:cNvSpPr>
            <a:spLocks noGrp="1"/>
          </p:cNvSpPr>
          <p:nvPr>
            <p:ph type="body" sz="quarter" idx="13"/>
          </p:nvPr>
        </p:nvSpPr>
        <p:spPr>
          <a:xfrm>
            <a:off x="636888" y="1368591"/>
            <a:ext cx="7638586" cy="4444381"/>
          </a:xfrm>
        </p:spPr>
        <p:txBody>
          <a:bodyPr/>
          <a:lstStyle/>
          <a:p>
            <a:pPr marL="342900" indent="-342900">
              <a:buFont typeface="Arial" panose="020B0604020202020204" pitchFamily="34" charset="0"/>
              <a:buChar char="•"/>
            </a:pPr>
            <a:r>
              <a:rPr lang="sv-SE" sz="2400" dirty="0"/>
              <a:t>Grupprocesser</a:t>
            </a:r>
          </a:p>
          <a:p>
            <a:pPr marL="342900" indent="-342900">
              <a:buFont typeface="Arial" panose="020B0604020202020204" pitchFamily="34" charset="0"/>
              <a:buChar char="•"/>
            </a:pPr>
            <a:r>
              <a:rPr lang="sv-SE" sz="2400" dirty="0"/>
              <a:t>Beredskap för förändring</a:t>
            </a:r>
          </a:p>
          <a:p>
            <a:pPr marL="342900" indent="-342900">
              <a:buFont typeface="Arial" panose="020B0604020202020204" pitchFamily="34" charset="0"/>
              <a:buChar char="•"/>
            </a:pPr>
            <a:r>
              <a:rPr lang="sv-SE" sz="2400" dirty="0"/>
              <a:t>Förändringsarbete och förändringsledning </a:t>
            </a:r>
          </a:p>
          <a:p>
            <a:pPr marL="342900" indent="-342900">
              <a:buFont typeface="Arial" panose="020B0604020202020204" pitchFamily="34" charset="0"/>
              <a:buChar char="•"/>
            </a:pPr>
            <a:r>
              <a:rPr lang="sv-SE" sz="2400" dirty="0"/>
              <a:t>Möta och bemöta motstånd </a:t>
            </a:r>
          </a:p>
          <a:p>
            <a:pPr marL="342900" indent="-342900">
              <a:buFont typeface="Arial" panose="020B0604020202020204" pitchFamily="34" charset="0"/>
              <a:buChar char="•"/>
            </a:pPr>
            <a:r>
              <a:rPr lang="sv-SE" sz="2400" dirty="0"/>
              <a:t>Riskanalys</a:t>
            </a:r>
          </a:p>
          <a:p>
            <a:pPr marL="342900" indent="-342900">
              <a:buFont typeface="Arial" panose="020B0604020202020204" pitchFamily="34" charset="0"/>
              <a:buChar char="•"/>
            </a:pPr>
            <a:r>
              <a:rPr lang="sv-SE" sz="2400" dirty="0"/>
              <a:t>Samtal om levnadsvanor </a:t>
            </a:r>
          </a:p>
          <a:p>
            <a:pPr marL="342900" indent="-342900">
              <a:buFont typeface="Arial" panose="020B0604020202020204" pitchFamily="34" charset="0"/>
              <a:buChar char="•"/>
            </a:pPr>
            <a:r>
              <a:rPr lang="sv-SE" sz="2400" dirty="0"/>
              <a:t>KVÅ-koder</a:t>
            </a:r>
          </a:p>
        </p:txBody>
      </p:sp>
      <p:sp>
        <p:nvSpPr>
          <p:cNvPr id="6" name="Rektangel 5">
            <a:extLst>
              <a:ext uri="{FF2B5EF4-FFF2-40B4-BE49-F238E27FC236}">
                <a16:creationId xmlns:a16="http://schemas.microsoft.com/office/drawing/2014/main" id="{527CAD4A-69C5-9514-4A05-1CF173262CB1}"/>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Info fylld">
            <a:extLst>
              <a:ext uri="{FF2B5EF4-FFF2-40B4-BE49-F238E27FC236}">
                <a16:creationId xmlns:a16="http://schemas.microsoft.com/office/drawing/2014/main" id="{9D353EC7-5B4E-4348-EA6A-9C712BC877F5}"/>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51939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C4D5-9120-1DBD-4A96-A6CA2F083A5E}"/>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3DCD6F58-A604-2C8B-59B5-683F0B0474C1}"/>
              </a:ext>
            </a:extLst>
          </p:cNvPr>
          <p:cNvSpPr>
            <a:spLocks noGrp="1" noRot="1" noMove="1" noResize="1" noEditPoints="1" noAdjustHandles="1" noChangeArrowheads="1" noChangeShapeType="1"/>
          </p:cNvSpPr>
          <p:nvPr/>
        </p:nvSpPr>
        <p:spPr>
          <a:xfrm>
            <a:off x="-4524" y="-6826"/>
            <a:ext cx="12192000" cy="4842627"/>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118" name="Rectangle: Rounded Corners 53">
            <a:extLst>
              <a:ext uri="{FF2B5EF4-FFF2-40B4-BE49-F238E27FC236}">
                <a16:creationId xmlns:a16="http://schemas.microsoft.com/office/drawing/2014/main" id="{72CD55D0-E40E-7604-513D-29DBC050BC2B}"/>
              </a:ext>
            </a:extLst>
          </p:cNvPr>
          <p:cNvSpPr/>
          <p:nvPr/>
        </p:nvSpPr>
        <p:spPr>
          <a:xfrm>
            <a:off x="317336" y="405173"/>
            <a:ext cx="2936686"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Vår färdplan</a:t>
            </a:r>
          </a:p>
        </p:txBody>
      </p:sp>
      <p:sp>
        <p:nvSpPr>
          <p:cNvPr id="4" name="Rectangle: Rounded Corners 53">
            <a:extLst>
              <a:ext uri="{FF2B5EF4-FFF2-40B4-BE49-F238E27FC236}">
                <a16:creationId xmlns:a16="http://schemas.microsoft.com/office/drawing/2014/main" id="{FA7AC41B-CF8A-7D77-4DA9-228C1A03A98B}"/>
              </a:ext>
            </a:extLst>
          </p:cNvPr>
          <p:cNvSpPr/>
          <p:nvPr/>
        </p:nvSpPr>
        <p:spPr>
          <a:xfrm>
            <a:off x="359763" y="762931"/>
            <a:ext cx="4239073"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ea typeface="Noto Sans SemiBold" panose="020B0502040504020204" pitchFamily="34" charset="0"/>
                <a:cs typeface="Noto Sans SemiBold" panose="020B0502040504020204" pitchFamily="34" charset="0"/>
              </a:rPr>
              <a:t>Implementering av </a:t>
            </a:r>
            <a:r>
              <a:rPr lang="sv-SE" sz="1200" dirty="0" err="1">
                <a:solidFill>
                  <a:schemeClr val="tx1"/>
                </a:solidFill>
                <a:ea typeface="Noto Sans SemiBold" panose="020B0502040504020204" pitchFamily="34" charset="0"/>
                <a:cs typeface="Noto Sans SemiBold" panose="020B0502040504020204" pitchFamily="34" charset="0"/>
              </a:rPr>
              <a:t>FaR</a:t>
            </a:r>
            <a:endParaRPr lang="sv-SE" sz="1200" dirty="0">
              <a:solidFill>
                <a:schemeClr val="tx1"/>
              </a:solidFill>
              <a:ea typeface="Noto Sans SemiBold" panose="020B0502040504020204" pitchFamily="34" charset="0"/>
              <a:cs typeface="Noto Sans SemiBold" panose="020B0502040504020204" pitchFamily="34" charset="0"/>
            </a:endParaRPr>
          </a:p>
        </p:txBody>
      </p:sp>
      <p:sp>
        <p:nvSpPr>
          <p:cNvPr id="15" name="Oval 72">
            <a:extLst>
              <a:ext uri="{FF2B5EF4-FFF2-40B4-BE49-F238E27FC236}">
                <a16:creationId xmlns:a16="http://schemas.microsoft.com/office/drawing/2014/main" id="{1AAEABBB-F9F9-579A-D8FD-F47105E011EE}"/>
              </a:ext>
            </a:extLst>
          </p:cNvPr>
          <p:cNvSpPr>
            <a:spLocks/>
          </p:cNvSpPr>
          <p:nvPr/>
        </p:nvSpPr>
        <p:spPr>
          <a:xfrm>
            <a:off x="1221725" y="25804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6" name="Oval 84">
            <a:extLst>
              <a:ext uri="{FF2B5EF4-FFF2-40B4-BE49-F238E27FC236}">
                <a16:creationId xmlns:a16="http://schemas.microsoft.com/office/drawing/2014/main" id="{B5C29663-D8B8-793E-FE7E-C10E87C3DBE0}"/>
              </a:ext>
            </a:extLst>
          </p:cNvPr>
          <p:cNvSpPr>
            <a:spLocks/>
          </p:cNvSpPr>
          <p:nvPr/>
        </p:nvSpPr>
        <p:spPr>
          <a:xfrm>
            <a:off x="1863118" y="2043792"/>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7" name="Oval 87">
            <a:extLst>
              <a:ext uri="{FF2B5EF4-FFF2-40B4-BE49-F238E27FC236}">
                <a16:creationId xmlns:a16="http://schemas.microsoft.com/office/drawing/2014/main" id="{E95A487F-D26F-69F7-7494-6DD029167142}"/>
              </a:ext>
            </a:extLst>
          </p:cNvPr>
          <p:cNvSpPr>
            <a:spLocks/>
          </p:cNvSpPr>
          <p:nvPr/>
        </p:nvSpPr>
        <p:spPr>
          <a:xfrm>
            <a:off x="2553467"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18" name="Oval 90">
            <a:extLst>
              <a:ext uri="{FF2B5EF4-FFF2-40B4-BE49-F238E27FC236}">
                <a16:creationId xmlns:a16="http://schemas.microsoft.com/office/drawing/2014/main" id="{C9CC8513-F103-FD29-5B91-59909EDBC3E3}"/>
              </a:ext>
            </a:extLst>
          </p:cNvPr>
          <p:cNvSpPr>
            <a:spLocks/>
          </p:cNvSpPr>
          <p:nvPr/>
        </p:nvSpPr>
        <p:spPr>
          <a:xfrm>
            <a:off x="3307101"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19" name="Oval 93">
            <a:extLst>
              <a:ext uri="{FF2B5EF4-FFF2-40B4-BE49-F238E27FC236}">
                <a16:creationId xmlns:a16="http://schemas.microsoft.com/office/drawing/2014/main" id="{E01CB898-4518-1677-BB7F-A47E555BB67A}"/>
              </a:ext>
            </a:extLst>
          </p:cNvPr>
          <p:cNvSpPr>
            <a:spLocks/>
          </p:cNvSpPr>
          <p:nvPr/>
        </p:nvSpPr>
        <p:spPr>
          <a:xfrm>
            <a:off x="3408622" y="2595023"/>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20" name="Oval 96">
            <a:extLst>
              <a:ext uri="{FF2B5EF4-FFF2-40B4-BE49-F238E27FC236}">
                <a16:creationId xmlns:a16="http://schemas.microsoft.com/office/drawing/2014/main" id="{EA847AE7-CA2F-9F5B-8257-357533DD3775}"/>
              </a:ext>
            </a:extLst>
          </p:cNvPr>
          <p:cNvSpPr>
            <a:spLocks/>
          </p:cNvSpPr>
          <p:nvPr/>
        </p:nvSpPr>
        <p:spPr>
          <a:xfrm>
            <a:off x="3785611"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23" name="Oval 99">
            <a:extLst>
              <a:ext uri="{FF2B5EF4-FFF2-40B4-BE49-F238E27FC236}">
                <a16:creationId xmlns:a16="http://schemas.microsoft.com/office/drawing/2014/main" id="{4D1963D5-A0FF-0514-B868-1379B92743CE}"/>
              </a:ext>
            </a:extLst>
          </p:cNvPr>
          <p:cNvSpPr>
            <a:spLocks/>
          </p:cNvSpPr>
          <p:nvPr/>
        </p:nvSpPr>
        <p:spPr>
          <a:xfrm>
            <a:off x="5235178"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25" name="Oval 102">
            <a:extLst>
              <a:ext uri="{FF2B5EF4-FFF2-40B4-BE49-F238E27FC236}">
                <a16:creationId xmlns:a16="http://schemas.microsoft.com/office/drawing/2014/main" id="{FE533712-A54B-0353-EE56-5B98E87DF14A}"/>
              </a:ext>
            </a:extLst>
          </p:cNvPr>
          <p:cNvSpPr>
            <a:spLocks/>
          </p:cNvSpPr>
          <p:nvPr/>
        </p:nvSpPr>
        <p:spPr>
          <a:xfrm>
            <a:off x="5579262" y="2849195"/>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27" name="Oval 123">
            <a:extLst>
              <a:ext uri="{FF2B5EF4-FFF2-40B4-BE49-F238E27FC236}">
                <a16:creationId xmlns:a16="http://schemas.microsoft.com/office/drawing/2014/main" id="{4AF3174C-3382-6367-51FD-CBB57FF213CA}"/>
              </a:ext>
            </a:extLst>
          </p:cNvPr>
          <p:cNvSpPr>
            <a:spLocks/>
          </p:cNvSpPr>
          <p:nvPr/>
        </p:nvSpPr>
        <p:spPr>
          <a:xfrm>
            <a:off x="5643819" y="1728065"/>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grpSp>
        <p:nvGrpSpPr>
          <p:cNvPr id="28" name="Grupp 27">
            <a:extLst>
              <a:ext uri="{FF2B5EF4-FFF2-40B4-BE49-F238E27FC236}">
                <a16:creationId xmlns:a16="http://schemas.microsoft.com/office/drawing/2014/main" id="{F335CCE5-DBEF-28D9-048A-E11E97F92A4E}"/>
              </a:ext>
            </a:extLst>
          </p:cNvPr>
          <p:cNvGrpSpPr>
            <a:grpSpLocks/>
          </p:cNvGrpSpPr>
          <p:nvPr/>
        </p:nvGrpSpPr>
        <p:grpSpPr>
          <a:xfrm>
            <a:off x="7813169" y="4150862"/>
            <a:ext cx="293761" cy="226220"/>
            <a:chOff x="7910957" y="4035161"/>
            <a:chExt cx="293761" cy="226220"/>
          </a:xfrm>
        </p:grpSpPr>
        <p:sp>
          <p:nvSpPr>
            <p:cNvPr id="249" name="Oval 111">
              <a:extLst>
                <a:ext uri="{FF2B5EF4-FFF2-40B4-BE49-F238E27FC236}">
                  <a16:creationId xmlns:a16="http://schemas.microsoft.com/office/drawing/2014/main" id="{FD04516F-885C-729D-7D7A-0E75F5EB3884}"/>
                </a:ext>
              </a:extLst>
            </p:cNvPr>
            <p:cNvSpPr>
              <a:spLocks/>
            </p:cNvSpPr>
            <p:nvPr/>
          </p:nvSpPr>
          <p:spPr>
            <a:xfrm>
              <a:off x="7910957" y="4058338"/>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50" name="TextBox 125">
              <a:extLst>
                <a:ext uri="{FF2B5EF4-FFF2-40B4-BE49-F238E27FC236}">
                  <a16:creationId xmlns:a16="http://schemas.microsoft.com/office/drawing/2014/main" id="{69668D40-D46E-6C88-9F76-C70138B9E46A}"/>
                </a:ext>
              </a:extLst>
            </p:cNvPr>
            <p:cNvSpPr txBox="1">
              <a:spLocks/>
            </p:cNvSpPr>
            <p:nvPr/>
          </p:nvSpPr>
          <p:spPr>
            <a:xfrm>
              <a:off x="7910957" y="403516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grpSp>
      <p:grpSp>
        <p:nvGrpSpPr>
          <p:cNvPr id="29" name="Grupp 28">
            <a:extLst>
              <a:ext uri="{FF2B5EF4-FFF2-40B4-BE49-F238E27FC236}">
                <a16:creationId xmlns:a16="http://schemas.microsoft.com/office/drawing/2014/main" id="{9201E701-2498-B7C7-4F5F-460A8C69DB4A}"/>
              </a:ext>
            </a:extLst>
          </p:cNvPr>
          <p:cNvGrpSpPr>
            <a:grpSpLocks/>
          </p:cNvGrpSpPr>
          <p:nvPr/>
        </p:nvGrpSpPr>
        <p:grpSpPr>
          <a:xfrm>
            <a:off x="8210885" y="1729358"/>
            <a:ext cx="293761" cy="226366"/>
            <a:chOff x="8482660" y="2128201"/>
            <a:chExt cx="293761" cy="226366"/>
          </a:xfrm>
        </p:grpSpPr>
        <p:sp>
          <p:nvSpPr>
            <p:cNvPr id="247" name="Oval 114">
              <a:extLst>
                <a:ext uri="{FF2B5EF4-FFF2-40B4-BE49-F238E27FC236}">
                  <a16:creationId xmlns:a16="http://schemas.microsoft.com/office/drawing/2014/main" id="{84CF7CB4-A876-2D7F-1C0B-F3654DE45B51}"/>
                </a:ext>
              </a:extLst>
            </p:cNvPr>
            <p:cNvSpPr>
              <a:spLocks/>
            </p:cNvSpPr>
            <p:nvPr/>
          </p:nvSpPr>
          <p:spPr>
            <a:xfrm>
              <a:off x="8491320" y="215152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8" name="TextBox 126">
              <a:extLst>
                <a:ext uri="{FF2B5EF4-FFF2-40B4-BE49-F238E27FC236}">
                  <a16:creationId xmlns:a16="http://schemas.microsoft.com/office/drawing/2014/main" id="{CA378EAC-BDDC-D643-1B92-CA2F9B1D67B5}"/>
                </a:ext>
              </a:extLst>
            </p:cNvPr>
            <p:cNvSpPr txBox="1">
              <a:spLocks/>
            </p:cNvSpPr>
            <p:nvPr/>
          </p:nvSpPr>
          <p:spPr>
            <a:xfrm>
              <a:off x="8482660" y="212820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grpSp>
      <p:grpSp>
        <p:nvGrpSpPr>
          <p:cNvPr id="30" name="Grupp 29">
            <a:extLst>
              <a:ext uri="{FF2B5EF4-FFF2-40B4-BE49-F238E27FC236}">
                <a16:creationId xmlns:a16="http://schemas.microsoft.com/office/drawing/2014/main" id="{C6138F33-7BAF-CA91-7303-69D10405724A}"/>
              </a:ext>
            </a:extLst>
          </p:cNvPr>
          <p:cNvGrpSpPr>
            <a:grpSpLocks/>
          </p:cNvGrpSpPr>
          <p:nvPr/>
        </p:nvGrpSpPr>
        <p:grpSpPr>
          <a:xfrm>
            <a:off x="9584345" y="895155"/>
            <a:ext cx="293761" cy="221557"/>
            <a:chOff x="9833744" y="514350"/>
            <a:chExt cx="293761" cy="221557"/>
          </a:xfrm>
        </p:grpSpPr>
        <p:sp>
          <p:nvSpPr>
            <p:cNvPr id="245" name="Oval 122">
              <a:extLst>
                <a:ext uri="{FF2B5EF4-FFF2-40B4-BE49-F238E27FC236}">
                  <a16:creationId xmlns:a16="http://schemas.microsoft.com/office/drawing/2014/main" id="{B2A27F6F-AC91-8DD9-CD47-F10981698C44}"/>
                </a:ext>
              </a:extLst>
            </p:cNvPr>
            <p:cNvSpPr>
              <a:spLocks/>
            </p:cNvSpPr>
            <p:nvPr/>
          </p:nvSpPr>
          <p:spPr>
            <a:xfrm>
              <a:off x="9838900" y="53286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6" name="TextBox 127">
              <a:extLst>
                <a:ext uri="{FF2B5EF4-FFF2-40B4-BE49-F238E27FC236}">
                  <a16:creationId xmlns:a16="http://schemas.microsoft.com/office/drawing/2014/main" id="{3A8D5806-602A-D006-4516-7702E6C74260}"/>
                </a:ext>
              </a:extLst>
            </p:cNvPr>
            <p:cNvSpPr txBox="1">
              <a:spLocks/>
            </p:cNvSpPr>
            <p:nvPr/>
          </p:nvSpPr>
          <p:spPr>
            <a:xfrm>
              <a:off x="9833744" y="514350"/>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grpSp>
      <p:grpSp>
        <p:nvGrpSpPr>
          <p:cNvPr id="31" name="Grupp 30">
            <a:extLst>
              <a:ext uri="{FF2B5EF4-FFF2-40B4-BE49-F238E27FC236}">
                <a16:creationId xmlns:a16="http://schemas.microsoft.com/office/drawing/2014/main" id="{1A37130A-45F4-31C7-A43F-4D3EEC9C77E1}"/>
              </a:ext>
            </a:extLst>
          </p:cNvPr>
          <p:cNvGrpSpPr>
            <a:grpSpLocks/>
          </p:cNvGrpSpPr>
          <p:nvPr/>
        </p:nvGrpSpPr>
        <p:grpSpPr>
          <a:xfrm>
            <a:off x="9699878" y="2313619"/>
            <a:ext cx="293761" cy="229048"/>
            <a:chOff x="10315890" y="1013585"/>
            <a:chExt cx="293761" cy="229048"/>
          </a:xfrm>
        </p:grpSpPr>
        <p:sp>
          <p:nvSpPr>
            <p:cNvPr id="243" name="Oval 120">
              <a:extLst>
                <a:ext uri="{FF2B5EF4-FFF2-40B4-BE49-F238E27FC236}">
                  <a16:creationId xmlns:a16="http://schemas.microsoft.com/office/drawing/2014/main" id="{198C83F9-E433-CC26-6954-FEBA47952B50}"/>
                </a:ext>
              </a:extLst>
            </p:cNvPr>
            <p:cNvSpPr>
              <a:spLocks/>
            </p:cNvSpPr>
            <p:nvPr/>
          </p:nvSpPr>
          <p:spPr>
            <a:xfrm>
              <a:off x="10321432" y="1039590"/>
              <a:ext cx="203043" cy="203043"/>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4" name="TextBox 128">
              <a:extLst>
                <a:ext uri="{FF2B5EF4-FFF2-40B4-BE49-F238E27FC236}">
                  <a16:creationId xmlns:a16="http://schemas.microsoft.com/office/drawing/2014/main" id="{CFE1146E-BE52-C394-490A-2FDBC5DA23BD}"/>
                </a:ext>
              </a:extLst>
            </p:cNvPr>
            <p:cNvSpPr txBox="1">
              <a:spLocks/>
            </p:cNvSpPr>
            <p:nvPr/>
          </p:nvSpPr>
          <p:spPr>
            <a:xfrm>
              <a:off x="10315890" y="1013585"/>
              <a:ext cx="293761"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14</a:t>
              </a:r>
            </a:p>
          </p:txBody>
        </p:sp>
      </p:grpSp>
      <p:grpSp>
        <p:nvGrpSpPr>
          <p:cNvPr id="32" name="Grupp 31">
            <a:extLst>
              <a:ext uri="{FF2B5EF4-FFF2-40B4-BE49-F238E27FC236}">
                <a16:creationId xmlns:a16="http://schemas.microsoft.com/office/drawing/2014/main" id="{C196B286-EB62-38A8-5788-DF9F261E29AE}"/>
              </a:ext>
            </a:extLst>
          </p:cNvPr>
          <p:cNvGrpSpPr>
            <a:grpSpLocks/>
          </p:cNvGrpSpPr>
          <p:nvPr/>
        </p:nvGrpSpPr>
        <p:grpSpPr>
          <a:xfrm>
            <a:off x="7137218" y="2358955"/>
            <a:ext cx="273917" cy="221454"/>
            <a:chOff x="7325701" y="2212320"/>
            <a:chExt cx="273917" cy="221454"/>
          </a:xfrm>
        </p:grpSpPr>
        <p:sp>
          <p:nvSpPr>
            <p:cNvPr id="241" name="Oval 129">
              <a:extLst>
                <a:ext uri="{FF2B5EF4-FFF2-40B4-BE49-F238E27FC236}">
                  <a16:creationId xmlns:a16="http://schemas.microsoft.com/office/drawing/2014/main" id="{FF52417C-A95E-3529-D74B-D561802E9DE4}"/>
                </a:ext>
              </a:extLst>
            </p:cNvPr>
            <p:cNvSpPr>
              <a:spLocks/>
            </p:cNvSpPr>
            <p:nvPr/>
          </p:nvSpPr>
          <p:spPr>
            <a:xfrm>
              <a:off x="7325701" y="2230731"/>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2" name="TextBox 130">
              <a:extLst>
                <a:ext uri="{FF2B5EF4-FFF2-40B4-BE49-F238E27FC236}">
                  <a16:creationId xmlns:a16="http://schemas.microsoft.com/office/drawing/2014/main" id="{C4BB71ED-8B6D-E89E-3026-48C1F6F79C69}"/>
                </a:ext>
              </a:extLst>
            </p:cNvPr>
            <p:cNvSpPr txBox="1">
              <a:spLocks/>
            </p:cNvSpPr>
            <p:nvPr/>
          </p:nvSpPr>
          <p:spPr>
            <a:xfrm>
              <a:off x="7338114" y="2212320"/>
              <a:ext cx="261504"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10</a:t>
              </a:r>
            </a:p>
          </p:txBody>
        </p:sp>
      </p:grpSp>
      <p:grpSp>
        <p:nvGrpSpPr>
          <p:cNvPr id="33" name="Grupp 32">
            <a:extLst>
              <a:ext uri="{FF2B5EF4-FFF2-40B4-BE49-F238E27FC236}">
                <a16:creationId xmlns:a16="http://schemas.microsoft.com/office/drawing/2014/main" id="{8294F330-63C8-8DFA-D5C3-BFD809C0C460}"/>
              </a:ext>
            </a:extLst>
          </p:cNvPr>
          <p:cNvGrpSpPr>
            <a:grpSpLocks/>
          </p:cNvGrpSpPr>
          <p:nvPr/>
        </p:nvGrpSpPr>
        <p:grpSpPr>
          <a:xfrm>
            <a:off x="490271" y="2276609"/>
            <a:ext cx="602004" cy="1254464"/>
            <a:chOff x="356524" y="2330793"/>
            <a:chExt cx="507118" cy="1056739"/>
          </a:xfrm>
        </p:grpSpPr>
        <p:pic>
          <p:nvPicPr>
            <p:cNvPr id="239" name="Bildobjekt 14" descr="En bild som visar clipart, Grafik, design, tecknad serie&#10;&#10;AI-genererat innehåll kan vara felaktigt.">
              <a:extLst>
                <a:ext uri="{FF2B5EF4-FFF2-40B4-BE49-F238E27FC236}">
                  <a16:creationId xmlns:a16="http://schemas.microsoft.com/office/drawing/2014/main" id="{58959A49-505C-040D-FEBF-847B6DF6A682}"/>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240" name="Bild 239" descr="Biljett med hel fyllning">
              <a:extLst>
                <a:ext uri="{FF2B5EF4-FFF2-40B4-BE49-F238E27FC236}">
                  <a16:creationId xmlns:a16="http://schemas.microsoft.com/office/drawing/2014/main" id="{803B75CE-622E-4F14-C389-146D04496885}"/>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356524" y="2330793"/>
              <a:ext cx="505063" cy="390657"/>
            </a:xfrm>
            <a:prstGeom prst="rect">
              <a:avLst/>
            </a:prstGeom>
          </p:spPr>
        </p:pic>
      </p:grpSp>
      <p:grpSp>
        <p:nvGrpSpPr>
          <p:cNvPr id="34" name="Grupp 33">
            <a:extLst>
              <a:ext uri="{FF2B5EF4-FFF2-40B4-BE49-F238E27FC236}">
                <a16:creationId xmlns:a16="http://schemas.microsoft.com/office/drawing/2014/main" id="{7383314E-62F6-945A-1355-6804F9A3E6A8}"/>
              </a:ext>
            </a:extLst>
          </p:cNvPr>
          <p:cNvGrpSpPr>
            <a:grpSpLocks/>
          </p:cNvGrpSpPr>
          <p:nvPr/>
        </p:nvGrpSpPr>
        <p:grpSpPr>
          <a:xfrm>
            <a:off x="1248185" y="3245647"/>
            <a:ext cx="764811" cy="494118"/>
            <a:chOff x="1092740" y="3269605"/>
            <a:chExt cx="764811" cy="494118"/>
          </a:xfrm>
        </p:grpSpPr>
        <p:grpSp>
          <p:nvGrpSpPr>
            <p:cNvPr id="230" name="Grupp 229">
              <a:extLst>
                <a:ext uri="{FF2B5EF4-FFF2-40B4-BE49-F238E27FC236}">
                  <a16:creationId xmlns:a16="http://schemas.microsoft.com/office/drawing/2014/main" id="{8E5BB2DF-F938-02D0-954E-43A4E4260F3F}"/>
                </a:ext>
              </a:extLst>
            </p:cNvPr>
            <p:cNvGrpSpPr>
              <a:grpSpLocks/>
            </p:cNvGrpSpPr>
            <p:nvPr/>
          </p:nvGrpSpPr>
          <p:grpSpPr>
            <a:xfrm>
              <a:off x="1170146" y="3702901"/>
              <a:ext cx="619694" cy="60822"/>
              <a:chOff x="1137617" y="3549932"/>
              <a:chExt cx="619694" cy="60822"/>
            </a:xfrm>
          </p:grpSpPr>
          <p:sp>
            <p:nvSpPr>
              <p:cNvPr id="237" name="Ellips 236">
                <a:extLst>
                  <a:ext uri="{FF2B5EF4-FFF2-40B4-BE49-F238E27FC236}">
                    <a16:creationId xmlns:a16="http://schemas.microsoft.com/office/drawing/2014/main" id="{8836DA91-666F-C44E-AE19-6026389133AF}"/>
                  </a:ext>
                </a:extLst>
              </p:cNvPr>
              <p:cNvSpPr>
                <a:spLocks/>
              </p:cNvSpPr>
              <p:nvPr/>
            </p:nvSpPr>
            <p:spPr>
              <a:xfrm>
                <a:off x="1652903" y="3565035"/>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Ellips 237">
                <a:extLst>
                  <a:ext uri="{FF2B5EF4-FFF2-40B4-BE49-F238E27FC236}">
                    <a16:creationId xmlns:a16="http://schemas.microsoft.com/office/drawing/2014/main" id="{6B965F69-D7F6-6B4C-DD07-BD904A7494A4}"/>
                  </a:ext>
                </a:extLst>
              </p:cNvPr>
              <p:cNvSpPr>
                <a:spLocks/>
              </p:cNvSpPr>
              <p:nvPr/>
            </p:nvSpPr>
            <p:spPr>
              <a:xfrm>
                <a:off x="1137617" y="3549932"/>
                <a:ext cx="104408" cy="5591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upp 230">
              <a:extLst>
                <a:ext uri="{FF2B5EF4-FFF2-40B4-BE49-F238E27FC236}">
                  <a16:creationId xmlns:a16="http://schemas.microsoft.com/office/drawing/2014/main" id="{F01292E0-3E27-FDC5-CE22-AAA73553A121}"/>
                </a:ext>
              </a:extLst>
            </p:cNvPr>
            <p:cNvGrpSpPr>
              <a:grpSpLocks/>
            </p:cNvGrpSpPr>
            <p:nvPr/>
          </p:nvGrpSpPr>
          <p:grpSpPr>
            <a:xfrm>
              <a:off x="1092740" y="3269605"/>
              <a:ext cx="764811" cy="493284"/>
              <a:chOff x="823499" y="3410830"/>
              <a:chExt cx="764811" cy="493284"/>
            </a:xfrm>
          </p:grpSpPr>
          <p:sp>
            <p:nvSpPr>
              <p:cNvPr id="232" name="Cylinder 231">
                <a:extLst>
                  <a:ext uri="{FF2B5EF4-FFF2-40B4-BE49-F238E27FC236}">
                    <a16:creationId xmlns:a16="http://schemas.microsoft.com/office/drawing/2014/main" id="{CCF2F098-73E5-138E-E6F2-96E074759D5C}"/>
                  </a:ext>
                </a:extLst>
              </p:cNvPr>
              <p:cNvSpPr>
                <a:spLocks/>
              </p:cNvSpPr>
              <p:nvPr/>
            </p:nvSpPr>
            <p:spPr>
              <a:xfrm>
                <a:off x="930250" y="370427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ylinder 232">
                <a:extLst>
                  <a:ext uri="{FF2B5EF4-FFF2-40B4-BE49-F238E27FC236}">
                    <a16:creationId xmlns:a16="http://schemas.microsoft.com/office/drawing/2014/main" id="{CAAD3DFB-F9B4-93E2-030F-877DE15A265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upp 233">
                <a:extLst>
                  <a:ext uri="{FF2B5EF4-FFF2-40B4-BE49-F238E27FC236}">
                    <a16:creationId xmlns:a16="http://schemas.microsoft.com/office/drawing/2014/main" id="{6953B38A-7FE4-CEC2-D821-B57A5D3D70E4}"/>
                  </a:ext>
                </a:extLst>
              </p:cNvPr>
              <p:cNvGrpSpPr>
                <a:grpSpLocks/>
              </p:cNvGrpSpPr>
              <p:nvPr/>
            </p:nvGrpSpPr>
            <p:grpSpPr>
              <a:xfrm>
                <a:off x="823499" y="3410830"/>
                <a:ext cx="764811" cy="344760"/>
                <a:chOff x="1034239" y="3512977"/>
                <a:chExt cx="764811" cy="344760"/>
              </a:xfrm>
            </p:grpSpPr>
            <p:sp>
              <p:nvSpPr>
                <p:cNvPr id="235" name="Rectangle: Rounded Corners 53">
                  <a:extLst>
                    <a:ext uri="{FF2B5EF4-FFF2-40B4-BE49-F238E27FC236}">
                      <a16:creationId xmlns:a16="http://schemas.microsoft.com/office/drawing/2014/main" id="{BC8EEA82-220B-4536-600F-6A1CD415B55B}"/>
                    </a:ext>
                  </a:extLst>
                </p:cNvPr>
                <p:cNvSpPr>
                  <a:spLocks/>
                </p:cNvSpPr>
                <p:nvPr/>
              </p:nvSpPr>
              <p:spPr>
                <a:xfrm>
                  <a:off x="1034239" y="3512977"/>
                  <a:ext cx="764811" cy="344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36" name="Rectangle: Rounded Corners 53">
                  <a:extLst>
                    <a:ext uri="{FF2B5EF4-FFF2-40B4-BE49-F238E27FC236}">
                      <a16:creationId xmlns:a16="http://schemas.microsoft.com/office/drawing/2014/main" id="{227D73CA-E151-943C-0BD1-76DBF20A908C}"/>
                    </a:ext>
                  </a:extLst>
                </p:cNvPr>
                <p:cNvSpPr>
                  <a:spLocks/>
                </p:cNvSpPr>
                <p:nvPr/>
              </p:nvSpPr>
              <p:spPr>
                <a:xfrm>
                  <a:off x="1065712" y="3547127"/>
                  <a:ext cx="701864" cy="276999"/>
                </a:xfrm>
                <a:prstGeom prst="roundRect">
                  <a:avLst>
                    <a:gd name="adj" fmla="val 14203"/>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grpSp>
        </p:grpSp>
      </p:grpSp>
      <p:grpSp>
        <p:nvGrpSpPr>
          <p:cNvPr id="35" name="Grupp 34">
            <a:extLst>
              <a:ext uri="{FF2B5EF4-FFF2-40B4-BE49-F238E27FC236}">
                <a16:creationId xmlns:a16="http://schemas.microsoft.com/office/drawing/2014/main" id="{44B757C5-7EE9-1DF3-2306-42FE5013A03A}"/>
              </a:ext>
            </a:extLst>
          </p:cNvPr>
          <p:cNvGrpSpPr>
            <a:grpSpLocks/>
          </p:cNvGrpSpPr>
          <p:nvPr/>
        </p:nvGrpSpPr>
        <p:grpSpPr>
          <a:xfrm>
            <a:off x="4422252" y="1415936"/>
            <a:ext cx="764811" cy="501159"/>
            <a:chOff x="4279158" y="1395606"/>
            <a:chExt cx="764811" cy="501159"/>
          </a:xfrm>
        </p:grpSpPr>
        <p:grpSp>
          <p:nvGrpSpPr>
            <p:cNvPr id="220" name="Grupp 219">
              <a:extLst>
                <a:ext uri="{FF2B5EF4-FFF2-40B4-BE49-F238E27FC236}">
                  <a16:creationId xmlns:a16="http://schemas.microsoft.com/office/drawing/2014/main" id="{BAA4C730-D73F-7220-183B-C2A8ECAFF745}"/>
                </a:ext>
              </a:extLst>
            </p:cNvPr>
            <p:cNvGrpSpPr>
              <a:grpSpLocks/>
            </p:cNvGrpSpPr>
            <p:nvPr/>
          </p:nvGrpSpPr>
          <p:grpSpPr>
            <a:xfrm>
              <a:off x="4353775" y="1845950"/>
              <a:ext cx="619694" cy="50815"/>
              <a:chOff x="1137617" y="3557484"/>
              <a:chExt cx="619694" cy="50815"/>
            </a:xfrm>
          </p:grpSpPr>
          <p:sp>
            <p:nvSpPr>
              <p:cNvPr id="228" name="Ellips 227">
                <a:extLst>
                  <a:ext uri="{FF2B5EF4-FFF2-40B4-BE49-F238E27FC236}">
                    <a16:creationId xmlns:a16="http://schemas.microsoft.com/office/drawing/2014/main" id="{AA53F72E-57AE-FBB3-D82A-801036533A6D}"/>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Ellips 228">
                <a:extLst>
                  <a:ext uri="{FF2B5EF4-FFF2-40B4-BE49-F238E27FC236}">
                    <a16:creationId xmlns:a16="http://schemas.microsoft.com/office/drawing/2014/main" id="{34EAEC7F-6E65-BBC4-B7AB-094D2FE64D1B}"/>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upp 221">
              <a:extLst>
                <a:ext uri="{FF2B5EF4-FFF2-40B4-BE49-F238E27FC236}">
                  <a16:creationId xmlns:a16="http://schemas.microsoft.com/office/drawing/2014/main" id="{000FDEC4-DE63-2C9B-FFF6-8E9F8CD81382}"/>
                </a:ext>
              </a:extLst>
            </p:cNvPr>
            <p:cNvGrpSpPr>
              <a:grpSpLocks/>
            </p:cNvGrpSpPr>
            <p:nvPr/>
          </p:nvGrpSpPr>
          <p:grpSpPr>
            <a:xfrm>
              <a:off x="4279158" y="1395606"/>
              <a:ext cx="764811" cy="493284"/>
              <a:chOff x="823499" y="3410830"/>
              <a:chExt cx="764811" cy="493284"/>
            </a:xfrm>
          </p:grpSpPr>
          <p:sp>
            <p:nvSpPr>
              <p:cNvPr id="223" name="Cylinder 222">
                <a:extLst>
                  <a:ext uri="{FF2B5EF4-FFF2-40B4-BE49-F238E27FC236}">
                    <a16:creationId xmlns:a16="http://schemas.microsoft.com/office/drawing/2014/main" id="{50945E50-2FF9-411E-BD6A-A59810B479FB}"/>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ylinder 223">
                <a:extLst>
                  <a:ext uri="{FF2B5EF4-FFF2-40B4-BE49-F238E27FC236}">
                    <a16:creationId xmlns:a16="http://schemas.microsoft.com/office/drawing/2014/main" id="{62A62C55-A116-5A00-75FF-09DE9C1B24E8}"/>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5" name="Grupp 224">
                <a:extLst>
                  <a:ext uri="{FF2B5EF4-FFF2-40B4-BE49-F238E27FC236}">
                    <a16:creationId xmlns:a16="http://schemas.microsoft.com/office/drawing/2014/main" id="{3E3C38E8-6905-BF79-4AF6-3D260C422C09}"/>
                  </a:ext>
                </a:extLst>
              </p:cNvPr>
              <p:cNvGrpSpPr>
                <a:grpSpLocks/>
              </p:cNvGrpSpPr>
              <p:nvPr/>
            </p:nvGrpSpPr>
            <p:grpSpPr>
              <a:xfrm>
                <a:off x="823499" y="3410830"/>
                <a:ext cx="764811" cy="344760"/>
                <a:chOff x="1034239" y="3512977"/>
                <a:chExt cx="764811" cy="344760"/>
              </a:xfrm>
            </p:grpSpPr>
            <p:sp>
              <p:nvSpPr>
                <p:cNvPr id="226" name="Rectangle: Rounded Corners 53">
                  <a:extLst>
                    <a:ext uri="{FF2B5EF4-FFF2-40B4-BE49-F238E27FC236}">
                      <a16:creationId xmlns:a16="http://schemas.microsoft.com/office/drawing/2014/main" id="{D0891970-951B-C8AD-DA3F-F84730DB716D}"/>
                    </a:ext>
                  </a:extLst>
                </p:cNvPr>
                <p:cNvSpPr>
                  <a:spLocks/>
                </p:cNvSpPr>
                <p:nvPr/>
              </p:nvSpPr>
              <p:spPr>
                <a:xfrm>
                  <a:off x="1034239" y="3512977"/>
                  <a:ext cx="764811" cy="3447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27" name="Rectangle: Rounded Corners 53">
                  <a:extLst>
                    <a:ext uri="{FF2B5EF4-FFF2-40B4-BE49-F238E27FC236}">
                      <a16:creationId xmlns:a16="http://schemas.microsoft.com/office/drawing/2014/main" id="{A9BAB636-2E5E-CEC4-76F5-D56DB1706549}"/>
                    </a:ext>
                  </a:extLst>
                </p:cNvPr>
                <p:cNvSpPr>
                  <a:spLocks/>
                </p:cNvSpPr>
                <p:nvPr/>
              </p:nvSpPr>
              <p:spPr>
                <a:xfrm>
                  <a:off x="1065712" y="3547127"/>
                  <a:ext cx="701864" cy="276999"/>
                </a:xfrm>
                <a:prstGeom prst="roundRect">
                  <a:avLst>
                    <a:gd name="adj" fmla="val 14203"/>
                  </a:avLst>
                </a:prstGeom>
                <a:solidFill>
                  <a:schemeClr val="accent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2</a:t>
                  </a:r>
                </a:p>
              </p:txBody>
            </p:sp>
          </p:grpSp>
        </p:grpSp>
      </p:grpSp>
      <p:grpSp>
        <p:nvGrpSpPr>
          <p:cNvPr id="36" name="Grupp 35">
            <a:extLst>
              <a:ext uri="{FF2B5EF4-FFF2-40B4-BE49-F238E27FC236}">
                <a16:creationId xmlns:a16="http://schemas.microsoft.com/office/drawing/2014/main" id="{231E4410-2304-FDCF-2629-3AD46E59FF44}"/>
              </a:ext>
            </a:extLst>
          </p:cNvPr>
          <p:cNvGrpSpPr>
            <a:grpSpLocks/>
          </p:cNvGrpSpPr>
          <p:nvPr/>
        </p:nvGrpSpPr>
        <p:grpSpPr>
          <a:xfrm>
            <a:off x="7411135" y="3054422"/>
            <a:ext cx="764811" cy="501283"/>
            <a:chOff x="7307669" y="3153941"/>
            <a:chExt cx="764811" cy="501283"/>
          </a:xfrm>
        </p:grpSpPr>
        <p:grpSp>
          <p:nvGrpSpPr>
            <p:cNvPr id="210" name="Grupp 209">
              <a:extLst>
                <a:ext uri="{FF2B5EF4-FFF2-40B4-BE49-F238E27FC236}">
                  <a16:creationId xmlns:a16="http://schemas.microsoft.com/office/drawing/2014/main" id="{915F47A9-91B4-5D0C-5EE4-6FA860D8E080}"/>
                </a:ext>
              </a:extLst>
            </p:cNvPr>
            <p:cNvGrpSpPr>
              <a:grpSpLocks/>
            </p:cNvGrpSpPr>
            <p:nvPr/>
          </p:nvGrpSpPr>
          <p:grpSpPr>
            <a:xfrm>
              <a:off x="7385783" y="3604409"/>
              <a:ext cx="619694" cy="50815"/>
              <a:chOff x="1137617" y="3557484"/>
              <a:chExt cx="619694" cy="50815"/>
            </a:xfrm>
          </p:grpSpPr>
          <p:sp>
            <p:nvSpPr>
              <p:cNvPr id="218" name="Ellips 217">
                <a:extLst>
                  <a:ext uri="{FF2B5EF4-FFF2-40B4-BE49-F238E27FC236}">
                    <a16:creationId xmlns:a16="http://schemas.microsoft.com/office/drawing/2014/main" id="{F0C2EB87-29CC-A01E-748C-E92A71AB8018}"/>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Ellips 218">
                <a:extLst>
                  <a:ext uri="{FF2B5EF4-FFF2-40B4-BE49-F238E27FC236}">
                    <a16:creationId xmlns:a16="http://schemas.microsoft.com/office/drawing/2014/main" id="{9DACEC1E-7B62-70E7-F6F7-568C6F6C6640}"/>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upp 210">
              <a:extLst>
                <a:ext uri="{FF2B5EF4-FFF2-40B4-BE49-F238E27FC236}">
                  <a16:creationId xmlns:a16="http://schemas.microsoft.com/office/drawing/2014/main" id="{8C95125C-B52B-86BB-D597-850EF1760E8D}"/>
                </a:ext>
              </a:extLst>
            </p:cNvPr>
            <p:cNvGrpSpPr>
              <a:grpSpLocks/>
            </p:cNvGrpSpPr>
            <p:nvPr/>
          </p:nvGrpSpPr>
          <p:grpSpPr>
            <a:xfrm>
              <a:off x="7307669" y="3153941"/>
              <a:ext cx="764811" cy="493284"/>
              <a:chOff x="823499" y="3410830"/>
              <a:chExt cx="764811" cy="493284"/>
            </a:xfrm>
          </p:grpSpPr>
          <p:sp>
            <p:nvSpPr>
              <p:cNvPr id="212" name="Cylinder 211">
                <a:extLst>
                  <a:ext uri="{FF2B5EF4-FFF2-40B4-BE49-F238E27FC236}">
                    <a16:creationId xmlns:a16="http://schemas.microsoft.com/office/drawing/2014/main" id="{B468CC42-AF18-65B3-0FA7-A948D57F7EA9}"/>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ylinder 212">
                <a:extLst>
                  <a:ext uri="{FF2B5EF4-FFF2-40B4-BE49-F238E27FC236}">
                    <a16:creationId xmlns:a16="http://schemas.microsoft.com/office/drawing/2014/main" id="{A57DA3DF-D065-4F94-8247-25965D34CA54}"/>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upp 213">
                <a:extLst>
                  <a:ext uri="{FF2B5EF4-FFF2-40B4-BE49-F238E27FC236}">
                    <a16:creationId xmlns:a16="http://schemas.microsoft.com/office/drawing/2014/main" id="{A79491CC-8442-D824-BA3F-B50BF55C7CE6}"/>
                  </a:ext>
                </a:extLst>
              </p:cNvPr>
              <p:cNvGrpSpPr>
                <a:grpSpLocks/>
              </p:cNvGrpSpPr>
              <p:nvPr/>
            </p:nvGrpSpPr>
            <p:grpSpPr>
              <a:xfrm>
                <a:off x="823499" y="3410830"/>
                <a:ext cx="764811" cy="344760"/>
                <a:chOff x="1034239" y="3512977"/>
                <a:chExt cx="764811" cy="344760"/>
              </a:xfrm>
            </p:grpSpPr>
            <p:sp>
              <p:nvSpPr>
                <p:cNvPr id="216" name="Rectangle: Rounded Corners 53">
                  <a:extLst>
                    <a:ext uri="{FF2B5EF4-FFF2-40B4-BE49-F238E27FC236}">
                      <a16:creationId xmlns:a16="http://schemas.microsoft.com/office/drawing/2014/main" id="{4DFF645B-4442-C7AE-654B-634D362FCDFD}"/>
                    </a:ext>
                  </a:extLst>
                </p:cNvPr>
                <p:cNvSpPr>
                  <a:spLocks/>
                </p:cNvSpPr>
                <p:nvPr/>
              </p:nvSpPr>
              <p:spPr>
                <a:xfrm>
                  <a:off x="1034239" y="3512977"/>
                  <a:ext cx="764811" cy="344760"/>
                </a:xfrm>
                <a:prstGeom prst="roundRect">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17" name="Rectangle: Rounded Corners 53">
                  <a:extLst>
                    <a:ext uri="{FF2B5EF4-FFF2-40B4-BE49-F238E27FC236}">
                      <a16:creationId xmlns:a16="http://schemas.microsoft.com/office/drawing/2014/main" id="{C9AD70C4-F540-5B28-E05D-6D89B379B301}"/>
                    </a:ext>
                  </a:extLst>
                </p:cNvPr>
                <p:cNvSpPr>
                  <a:spLocks/>
                </p:cNvSpPr>
                <p:nvPr/>
              </p:nvSpPr>
              <p:spPr>
                <a:xfrm>
                  <a:off x="1065712" y="3547127"/>
                  <a:ext cx="701864" cy="276999"/>
                </a:xfrm>
                <a:prstGeom prst="roundRect">
                  <a:avLst>
                    <a:gd name="adj" fmla="val 14203"/>
                  </a:avLst>
                </a:prstGeom>
                <a:solidFill>
                  <a:srgbClr val="79D3C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FAS 3</a:t>
                  </a:r>
                </a:p>
              </p:txBody>
            </p:sp>
          </p:grpSp>
        </p:grpSp>
      </p:grpSp>
      <p:grpSp>
        <p:nvGrpSpPr>
          <p:cNvPr id="38" name="Bild 275">
            <a:extLst>
              <a:ext uri="{FF2B5EF4-FFF2-40B4-BE49-F238E27FC236}">
                <a16:creationId xmlns:a16="http://schemas.microsoft.com/office/drawing/2014/main" id="{3922D116-9123-BC52-BD59-C6EE494A27AE}"/>
              </a:ext>
            </a:extLst>
          </p:cNvPr>
          <p:cNvGrpSpPr>
            <a:grpSpLocks/>
          </p:cNvGrpSpPr>
          <p:nvPr/>
        </p:nvGrpSpPr>
        <p:grpSpPr>
          <a:xfrm>
            <a:off x="5620293" y="2275922"/>
            <a:ext cx="501131" cy="501120"/>
            <a:chOff x="4234154" y="3769638"/>
            <a:chExt cx="501131" cy="501120"/>
          </a:xfrm>
        </p:grpSpPr>
        <p:sp>
          <p:nvSpPr>
            <p:cNvPr id="147" name="Frihandsfigur: Form 146">
              <a:extLst>
                <a:ext uri="{FF2B5EF4-FFF2-40B4-BE49-F238E27FC236}">
                  <a16:creationId xmlns:a16="http://schemas.microsoft.com/office/drawing/2014/main" id="{7A606DB3-25D5-0B65-FDED-E9996042C80E}"/>
                </a:ext>
              </a:extLst>
            </p:cNvPr>
            <p:cNvSpPr>
              <a:spLocks/>
            </p:cNvSpPr>
            <p:nvPr/>
          </p:nvSpPr>
          <p:spPr>
            <a:xfrm>
              <a:off x="4368189" y="3903642"/>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48" name="Bild 275">
              <a:extLst>
                <a:ext uri="{FF2B5EF4-FFF2-40B4-BE49-F238E27FC236}">
                  <a16:creationId xmlns:a16="http://schemas.microsoft.com/office/drawing/2014/main" id="{D25F6175-ABCF-D007-91A6-92C24130FE43}"/>
                </a:ext>
              </a:extLst>
            </p:cNvPr>
            <p:cNvGrpSpPr>
              <a:grpSpLocks/>
            </p:cNvGrpSpPr>
            <p:nvPr/>
          </p:nvGrpSpPr>
          <p:grpSpPr>
            <a:xfrm>
              <a:off x="4234154" y="3769638"/>
              <a:ext cx="501131" cy="501120"/>
              <a:chOff x="4234154" y="3769638"/>
              <a:chExt cx="501131" cy="501120"/>
            </a:xfrm>
            <a:solidFill>
              <a:srgbClr val="002744"/>
            </a:solidFill>
          </p:grpSpPr>
          <p:sp>
            <p:nvSpPr>
              <p:cNvPr id="149" name="Frihandsfigur: Form 148">
                <a:extLst>
                  <a:ext uri="{FF2B5EF4-FFF2-40B4-BE49-F238E27FC236}">
                    <a16:creationId xmlns:a16="http://schemas.microsoft.com/office/drawing/2014/main" id="{D3CA1EE2-8C88-932E-8F1A-DCE2ACAA47C5}"/>
                  </a:ext>
                </a:extLst>
              </p:cNvPr>
              <p:cNvSpPr>
                <a:spLocks/>
              </p:cNvSpPr>
              <p:nvPr/>
            </p:nvSpPr>
            <p:spPr>
              <a:xfrm>
                <a:off x="4234154" y="3769638"/>
                <a:ext cx="501131" cy="501120"/>
              </a:xfrm>
              <a:custGeom>
                <a:avLst/>
                <a:gdLst>
                  <a:gd name="connsiteX0" fmla="*/ 440800 w 501131"/>
                  <a:gd name="connsiteY0" fmla="*/ 440800 h 501120"/>
                  <a:gd name="connsiteX1" fmla="*/ 440800 w 501131"/>
                  <a:gd name="connsiteY1" fmla="*/ 149501 h 501120"/>
                  <a:gd name="connsiteX2" fmla="*/ 0 w 501131"/>
                  <a:gd name="connsiteY2" fmla="*/ 0 h 501120"/>
                  <a:gd name="connsiteX3" fmla="*/ 149501 w 501131"/>
                  <a:gd name="connsiteY3" fmla="*/ 440800 h 501120"/>
                  <a:gd name="connsiteX4" fmla="*/ 440800 w 501131"/>
                  <a:gd name="connsiteY4" fmla="*/ 440800 h 501120"/>
                  <a:gd name="connsiteX5" fmla="*/ 186600 w 501131"/>
                  <a:gd name="connsiteY5" fmla="*/ 186569 h 501120"/>
                  <a:gd name="connsiteX6" fmla="*/ 414349 w 501131"/>
                  <a:gd name="connsiteY6" fmla="*/ 186569 h 501120"/>
                  <a:gd name="connsiteX7" fmla="*/ 414349 w 501131"/>
                  <a:gd name="connsiteY7" fmla="*/ 414318 h 501120"/>
                  <a:gd name="connsiteX8" fmla="*/ 186600 w 501131"/>
                  <a:gd name="connsiteY8" fmla="*/ 414318 h 501120"/>
                  <a:gd name="connsiteX9" fmla="*/ 186600 w 501131"/>
                  <a:gd name="connsiteY9" fmla="*/ 186569 h 5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131" h="501120">
                    <a:moveTo>
                      <a:pt x="440800" y="440800"/>
                    </a:moveTo>
                    <a:cubicBezTo>
                      <a:pt x="521258" y="360342"/>
                      <a:pt x="521227" y="229928"/>
                      <a:pt x="440800" y="149501"/>
                    </a:cubicBezTo>
                    <a:cubicBezTo>
                      <a:pt x="360342" y="69043"/>
                      <a:pt x="0" y="0"/>
                      <a:pt x="0" y="0"/>
                    </a:cubicBezTo>
                    <a:cubicBezTo>
                      <a:pt x="0" y="0"/>
                      <a:pt x="69073" y="360342"/>
                      <a:pt x="149501" y="440800"/>
                    </a:cubicBezTo>
                    <a:cubicBezTo>
                      <a:pt x="229928" y="521227"/>
                      <a:pt x="360372" y="521227"/>
                      <a:pt x="440800" y="440800"/>
                    </a:cubicBezTo>
                    <a:close/>
                    <a:moveTo>
                      <a:pt x="186600" y="186569"/>
                    </a:moveTo>
                    <a:cubicBezTo>
                      <a:pt x="249505" y="123663"/>
                      <a:pt x="351443" y="123694"/>
                      <a:pt x="414349" y="186569"/>
                    </a:cubicBezTo>
                    <a:cubicBezTo>
                      <a:pt x="477224" y="249444"/>
                      <a:pt x="477254" y="351412"/>
                      <a:pt x="414349" y="414318"/>
                    </a:cubicBezTo>
                    <a:cubicBezTo>
                      <a:pt x="351474" y="477193"/>
                      <a:pt x="249505" y="477193"/>
                      <a:pt x="186600" y="414318"/>
                    </a:cubicBezTo>
                    <a:cubicBezTo>
                      <a:pt x="123724" y="351443"/>
                      <a:pt x="123724" y="249475"/>
                      <a:pt x="186600" y="186569"/>
                    </a:cubicBezTo>
                    <a:close/>
                  </a:path>
                </a:pathLst>
              </a:custGeom>
              <a:solidFill>
                <a:schemeClr val="accent1"/>
              </a:solidFill>
              <a:ln w="3060" cap="flat">
                <a:noFill/>
                <a:prstDash val="solid"/>
                <a:miter/>
              </a:ln>
            </p:spPr>
            <p:txBody>
              <a:bodyPr rtlCol="0" anchor="ctr"/>
              <a:lstStyle/>
              <a:p>
                <a:endParaRPr lang="en-GB" dirty="0"/>
              </a:p>
            </p:txBody>
          </p:sp>
          <p:grpSp>
            <p:nvGrpSpPr>
              <p:cNvPr id="150" name="Bild 275">
                <a:extLst>
                  <a:ext uri="{FF2B5EF4-FFF2-40B4-BE49-F238E27FC236}">
                    <a16:creationId xmlns:a16="http://schemas.microsoft.com/office/drawing/2014/main" id="{244500AF-F840-1AFF-1BBA-8900EF9D7277}"/>
                  </a:ext>
                </a:extLst>
              </p:cNvPr>
              <p:cNvGrpSpPr>
                <a:grpSpLocks/>
              </p:cNvGrpSpPr>
              <p:nvPr/>
            </p:nvGrpSpPr>
            <p:grpSpPr>
              <a:xfrm>
                <a:off x="4397647" y="3937918"/>
                <a:ext cx="267793" cy="254322"/>
                <a:chOff x="4397647" y="3937918"/>
                <a:chExt cx="267793" cy="254322"/>
              </a:xfrm>
              <a:solidFill>
                <a:srgbClr val="002744"/>
              </a:solidFill>
            </p:grpSpPr>
            <p:sp>
              <p:nvSpPr>
                <p:cNvPr id="151" name="Frihandsfigur: Form 150">
                  <a:extLst>
                    <a:ext uri="{FF2B5EF4-FFF2-40B4-BE49-F238E27FC236}">
                      <a16:creationId xmlns:a16="http://schemas.microsoft.com/office/drawing/2014/main" id="{6D0330F4-2B64-8B6C-2A47-97DAF7F8D43B}"/>
                    </a:ext>
                  </a:extLst>
                </p:cNvPr>
                <p:cNvSpPr>
                  <a:spLocks/>
                </p:cNvSpPr>
                <p:nvPr/>
              </p:nvSpPr>
              <p:spPr>
                <a:xfrm>
                  <a:off x="4610636" y="4003923"/>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2744"/>
                </a:solidFill>
                <a:ln w="3060" cap="flat">
                  <a:noFill/>
                  <a:prstDash val="solid"/>
                  <a:miter/>
                </a:ln>
              </p:spPr>
              <p:txBody>
                <a:bodyPr rtlCol="0" anchor="ctr"/>
                <a:lstStyle/>
                <a:p>
                  <a:endParaRPr lang="en-GB"/>
                </a:p>
              </p:txBody>
            </p:sp>
            <p:grpSp>
              <p:nvGrpSpPr>
                <p:cNvPr id="152" name="Bild 275">
                  <a:extLst>
                    <a:ext uri="{FF2B5EF4-FFF2-40B4-BE49-F238E27FC236}">
                      <a16:creationId xmlns:a16="http://schemas.microsoft.com/office/drawing/2014/main" id="{93E4CFBB-FC20-8EEE-B5B4-6A7817217450}"/>
                    </a:ext>
                  </a:extLst>
                </p:cNvPr>
                <p:cNvGrpSpPr>
                  <a:grpSpLocks/>
                </p:cNvGrpSpPr>
                <p:nvPr/>
              </p:nvGrpSpPr>
              <p:grpSpPr>
                <a:xfrm>
                  <a:off x="4397647" y="3937918"/>
                  <a:ext cx="227196" cy="252297"/>
                  <a:chOff x="4397647" y="3937918"/>
                  <a:chExt cx="227196" cy="252297"/>
                </a:xfrm>
                <a:solidFill>
                  <a:srgbClr val="002744"/>
                </a:solidFill>
              </p:grpSpPr>
              <p:sp>
                <p:nvSpPr>
                  <p:cNvPr id="154" name="Frihandsfigur: Form 153">
                    <a:extLst>
                      <a:ext uri="{FF2B5EF4-FFF2-40B4-BE49-F238E27FC236}">
                        <a16:creationId xmlns:a16="http://schemas.microsoft.com/office/drawing/2014/main" id="{552C1AE9-C61B-3911-9A9F-AF4F8908103B}"/>
                      </a:ext>
                    </a:extLst>
                  </p:cNvPr>
                  <p:cNvSpPr>
                    <a:spLocks/>
                  </p:cNvSpPr>
                  <p:nvPr/>
                </p:nvSpPr>
                <p:spPr>
                  <a:xfrm>
                    <a:off x="4415571" y="4024973"/>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2744"/>
                  </a:solidFill>
                  <a:ln w="3060" cap="flat">
                    <a:noFill/>
                    <a:prstDash val="solid"/>
                    <a:miter/>
                  </a:ln>
                </p:spPr>
                <p:txBody>
                  <a:bodyPr rtlCol="0" anchor="ctr"/>
                  <a:lstStyle/>
                  <a:p>
                    <a:endParaRPr lang="en-GB"/>
                  </a:p>
                </p:txBody>
              </p:sp>
              <p:sp>
                <p:nvSpPr>
                  <p:cNvPr id="155" name="Frihandsfigur: Form 154">
                    <a:extLst>
                      <a:ext uri="{FF2B5EF4-FFF2-40B4-BE49-F238E27FC236}">
                        <a16:creationId xmlns:a16="http://schemas.microsoft.com/office/drawing/2014/main" id="{3BB595F8-F0A4-3D89-3A52-97C03733C7FF}"/>
                      </a:ext>
                    </a:extLst>
                  </p:cNvPr>
                  <p:cNvSpPr>
                    <a:spLocks/>
                  </p:cNvSpPr>
                  <p:nvPr/>
                </p:nvSpPr>
                <p:spPr>
                  <a:xfrm>
                    <a:off x="4516217" y="4024973"/>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7"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2744"/>
                  </a:solidFill>
                  <a:ln w="3060" cap="flat">
                    <a:noFill/>
                    <a:prstDash val="solid"/>
                    <a:miter/>
                  </a:ln>
                </p:spPr>
                <p:txBody>
                  <a:bodyPr rtlCol="0" anchor="ctr"/>
                  <a:lstStyle/>
                  <a:p>
                    <a:endParaRPr lang="en-GB"/>
                  </a:p>
                </p:txBody>
              </p:sp>
              <p:sp>
                <p:nvSpPr>
                  <p:cNvPr id="160" name="Frihandsfigur: Form 159">
                    <a:extLst>
                      <a:ext uri="{FF2B5EF4-FFF2-40B4-BE49-F238E27FC236}">
                        <a16:creationId xmlns:a16="http://schemas.microsoft.com/office/drawing/2014/main" id="{2D32D6B2-30BD-C564-FC99-E213213A412A}"/>
                      </a:ext>
                    </a:extLst>
                  </p:cNvPr>
                  <p:cNvSpPr>
                    <a:spLocks/>
                  </p:cNvSpPr>
                  <p:nvPr/>
                </p:nvSpPr>
                <p:spPr>
                  <a:xfrm>
                    <a:off x="4397647" y="4087265"/>
                    <a:ext cx="70392" cy="54804"/>
                  </a:xfrm>
                  <a:custGeom>
                    <a:avLst/>
                    <a:gdLst>
                      <a:gd name="connsiteX0" fmla="*/ 35197 w 70392"/>
                      <a:gd name="connsiteY0" fmla="*/ 54805 h 54804"/>
                      <a:gd name="connsiteX1" fmla="*/ 0 w 70392"/>
                      <a:gd name="connsiteY1" fmla="*/ 0 h 54804"/>
                      <a:gd name="connsiteX2" fmla="*/ 70393 w 70392"/>
                      <a:gd name="connsiteY2" fmla="*/ 0 h 54804"/>
                      <a:gd name="connsiteX3" fmla="*/ 35197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7" y="54805"/>
                        </a:moveTo>
                        <a:lnTo>
                          <a:pt x="0" y="0"/>
                        </a:lnTo>
                        <a:lnTo>
                          <a:pt x="70393" y="0"/>
                        </a:lnTo>
                        <a:lnTo>
                          <a:pt x="35197" y="54805"/>
                        </a:lnTo>
                        <a:close/>
                      </a:path>
                    </a:pathLst>
                  </a:custGeom>
                  <a:solidFill>
                    <a:srgbClr val="002744"/>
                  </a:solidFill>
                  <a:ln w="3060" cap="flat">
                    <a:noFill/>
                    <a:prstDash val="solid"/>
                    <a:miter/>
                  </a:ln>
                </p:spPr>
                <p:txBody>
                  <a:bodyPr rtlCol="0" anchor="ctr"/>
                  <a:lstStyle/>
                  <a:p>
                    <a:endParaRPr lang="en-GB"/>
                  </a:p>
                </p:txBody>
              </p:sp>
              <p:sp>
                <p:nvSpPr>
                  <p:cNvPr id="161" name="Frihandsfigur: Form 160">
                    <a:extLst>
                      <a:ext uri="{FF2B5EF4-FFF2-40B4-BE49-F238E27FC236}">
                        <a16:creationId xmlns:a16="http://schemas.microsoft.com/office/drawing/2014/main" id="{6833D02B-03DD-6699-45F2-DCB50665956F}"/>
                      </a:ext>
                    </a:extLst>
                  </p:cNvPr>
                  <p:cNvSpPr>
                    <a:spLocks/>
                  </p:cNvSpPr>
                  <p:nvPr/>
                </p:nvSpPr>
                <p:spPr>
                  <a:xfrm>
                    <a:off x="4494153" y="3937918"/>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2744"/>
                  </a:solidFill>
                  <a:ln w="3060" cap="flat">
                    <a:noFill/>
                    <a:prstDash val="solid"/>
                    <a:miter/>
                  </a:ln>
                </p:spPr>
                <p:txBody>
                  <a:bodyPr rtlCol="0" anchor="ctr"/>
                  <a:lstStyle/>
                  <a:p>
                    <a:endParaRPr lang="en-GB"/>
                  </a:p>
                </p:txBody>
              </p:sp>
            </p:grpSp>
            <p:sp>
              <p:nvSpPr>
                <p:cNvPr id="153" name="Frihandsfigur: Form 152">
                  <a:extLst>
                    <a:ext uri="{FF2B5EF4-FFF2-40B4-BE49-F238E27FC236}">
                      <a16:creationId xmlns:a16="http://schemas.microsoft.com/office/drawing/2014/main" id="{1203DC58-9C50-6AA5-2AC2-B130BB43819F}"/>
                    </a:ext>
                  </a:extLst>
                </p:cNvPr>
                <p:cNvSpPr>
                  <a:spLocks/>
                </p:cNvSpPr>
                <p:nvPr/>
              </p:nvSpPr>
              <p:spPr>
                <a:xfrm>
                  <a:off x="4513915" y="3987905"/>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2744"/>
                </a:solidFill>
                <a:ln w="3060" cap="flat">
                  <a:noFill/>
                  <a:prstDash val="solid"/>
                  <a:miter/>
                </a:ln>
              </p:spPr>
              <p:txBody>
                <a:bodyPr rtlCol="0" anchor="ctr"/>
                <a:lstStyle/>
                <a:p>
                  <a:endParaRPr lang="en-GB"/>
                </a:p>
              </p:txBody>
            </p:sp>
          </p:grpSp>
        </p:grpSp>
      </p:grpSp>
      <p:grpSp>
        <p:nvGrpSpPr>
          <p:cNvPr id="39" name="Bild 275">
            <a:extLst>
              <a:ext uri="{FF2B5EF4-FFF2-40B4-BE49-F238E27FC236}">
                <a16:creationId xmlns:a16="http://schemas.microsoft.com/office/drawing/2014/main" id="{E1B392D9-2CD2-44DE-542D-E5603EEBF444}"/>
              </a:ext>
            </a:extLst>
          </p:cNvPr>
          <p:cNvGrpSpPr>
            <a:grpSpLocks/>
          </p:cNvGrpSpPr>
          <p:nvPr/>
        </p:nvGrpSpPr>
        <p:grpSpPr>
          <a:xfrm>
            <a:off x="11231676" y="696075"/>
            <a:ext cx="449145" cy="545242"/>
            <a:chOff x="2271713" y="3784593"/>
            <a:chExt cx="449145" cy="545242"/>
          </a:xfrm>
        </p:grpSpPr>
        <p:sp>
          <p:nvSpPr>
            <p:cNvPr id="134" name="Frihandsfigur: Form 133">
              <a:extLst>
                <a:ext uri="{FF2B5EF4-FFF2-40B4-BE49-F238E27FC236}">
                  <a16:creationId xmlns:a16="http://schemas.microsoft.com/office/drawing/2014/main" id="{3D69E546-AC55-C9B7-FC9D-6D16784A8F8F}"/>
                </a:ext>
              </a:extLst>
            </p:cNvPr>
            <p:cNvSpPr>
              <a:spLocks/>
            </p:cNvSpPr>
            <p:nvPr/>
          </p:nvSpPr>
          <p:spPr>
            <a:xfrm>
              <a:off x="2306909" y="3819809"/>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37" name="Bild 275">
              <a:extLst>
                <a:ext uri="{FF2B5EF4-FFF2-40B4-BE49-F238E27FC236}">
                  <a16:creationId xmlns:a16="http://schemas.microsoft.com/office/drawing/2014/main" id="{8EA8F10F-DD92-0619-47EC-86B9B5537F81}"/>
                </a:ext>
              </a:extLst>
            </p:cNvPr>
            <p:cNvGrpSpPr>
              <a:grpSpLocks/>
            </p:cNvGrpSpPr>
            <p:nvPr/>
          </p:nvGrpSpPr>
          <p:grpSpPr>
            <a:xfrm>
              <a:off x="2271713" y="3784593"/>
              <a:ext cx="449145" cy="545242"/>
              <a:chOff x="2271713" y="3784593"/>
              <a:chExt cx="449145" cy="545242"/>
            </a:xfrm>
            <a:solidFill>
              <a:srgbClr val="008276"/>
            </a:solidFill>
          </p:grpSpPr>
          <p:sp>
            <p:nvSpPr>
              <p:cNvPr id="138" name="Frihandsfigur: Form 137">
                <a:extLst>
                  <a:ext uri="{FF2B5EF4-FFF2-40B4-BE49-F238E27FC236}">
                    <a16:creationId xmlns:a16="http://schemas.microsoft.com/office/drawing/2014/main" id="{D0865A3D-CD30-6E72-DFBB-0ED8C9D0544A}"/>
                  </a:ext>
                </a:extLst>
              </p:cNvPr>
              <p:cNvSpPr>
                <a:spLocks/>
              </p:cNvSpPr>
              <p:nvPr/>
            </p:nvSpPr>
            <p:spPr>
              <a:xfrm>
                <a:off x="2271713" y="3784593"/>
                <a:ext cx="449145" cy="545242"/>
              </a:xfrm>
              <a:custGeom>
                <a:avLst/>
                <a:gdLst>
                  <a:gd name="connsiteX0" fmla="*/ 85980 w 449145"/>
                  <a:gd name="connsiteY0" fmla="*/ 38561 h 545242"/>
                  <a:gd name="connsiteX1" fmla="*/ 38571 w 449145"/>
                  <a:gd name="connsiteY1" fmla="*/ 325963 h 545242"/>
                  <a:gd name="connsiteX2" fmla="*/ 449145 w 449145"/>
                  <a:gd name="connsiteY2" fmla="*/ 545242 h 545242"/>
                  <a:gd name="connsiteX3" fmla="*/ 373382 w 449145"/>
                  <a:gd name="connsiteY3" fmla="*/ 86001 h 545242"/>
                  <a:gd name="connsiteX4" fmla="*/ 85980 w 449145"/>
                  <a:gd name="connsiteY4" fmla="*/ 38561 h 545242"/>
                  <a:gd name="connsiteX5" fmla="*/ 295441 w 449145"/>
                  <a:gd name="connsiteY5" fmla="*/ 330780 h 545242"/>
                  <a:gd name="connsiteX6" fmla="*/ 70730 w 449145"/>
                  <a:gd name="connsiteY6" fmla="*/ 293712 h 545242"/>
                  <a:gd name="connsiteX7" fmla="*/ 107798 w 449145"/>
                  <a:gd name="connsiteY7" fmla="*/ 69001 h 545242"/>
                  <a:gd name="connsiteX8" fmla="*/ 332509 w 449145"/>
                  <a:gd name="connsiteY8" fmla="*/ 106069 h 545242"/>
                  <a:gd name="connsiteX9" fmla="*/ 295441 w 449145"/>
                  <a:gd name="connsiteY9" fmla="*/ 330780 h 5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45" h="545242">
                    <a:moveTo>
                      <a:pt x="85980" y="38561"/>
                    </a:moveTo>
                    <a:cubicBezTo>
                      <a:pt x="-6476" y="104842"/>
                      <a:pt x="-27679" y="233537"/>
                      <a:pt x="38571" y="325963"/>
                    </a:cubicBezTo>
                    <a:cubicBezTo>
                      <a:pt x="104852" y="418419"/>
                      <a:pt x="449145" y="545242"/>
                      <a:pt x="449145" y="545242"/>
                    </a:cubicBezTo>
                    <a:cubicBezTo>
                      <a:pt x="449145" y="545242"/>
                      <a:pt x="439664" y="178457"/>
                      <a:pt x="373382" y="86001"/>
                    </a:cubicBezTo>
                    <a:cubicBezTo>
                      <a:pt x="307132" y="-6455"/>
                      <a:pt x="178436" y="-27690"/>
                      <a:pt x="85980" y="38561"/>
                    </a:cubicBezTo>
                    <a:close/>
                    <a:moveTo>
                      <a:pt x="295441" y="330780"/>
                    </a:moveTo>
                    <a:cubicBezTo>
                      <a:pt x="223145" y="382608"/>
                      <a:pt x="122558" y="365977"/>
                      <a:pt x="70730" y="293712"/>
                    </a:cubicBezTo>
                    <a:cubicBezTo>
                      <a:pt x="18932" y="221447"/>
                      <a:pt x="35502" y="120829"/>
                      <a:pt x="107798" y="69001"/>
                    </a:cubicBezTo>
                    <a:cubicBezTo>
                      <a:pt x="180063" y="17203"/>
                      <a:pt x="280681" y="33804"/>
                      <a:pt x="332509" y="106069"/>
                    </a:cubicBezTo>
                    <a:cubicBezTo>
                      <a:pt x="384307" y="178334"/>
                      <a:pt x="367706" y="278952"/>
                      <a:pt x="295441" y="330780"/>
                    </a:cubicBezTo>
                    <a:close/>
                  </a:path>
                </a:pathLst>
              </a:custGeom>
              <a:solidFill>
                <a:srgbClr val="008276"/>
              </a:solidFill>
              <a:ln w="3060" cap="flat">
                <a:noFill/>
                <a:prstDash val="solid"/>
                <a:miter/>
              </a:ln>
            </p:spPr>
            <p:txBody>
              <a:bodyPr rtlCol="0" anchor="ctr"/>
              <a:lstStyle/>
              <a:p>
                <a:endParaRPr lang="en-GB"/>
              </a:p>
            </p:txBody>
          </p:sp>
          <p:grpSp>
            <p:nvGrpSpPr>
              <p:cNvPr id="139" name="Bild 275">
                <a:extLst>
                  <a:ext uri="{FF2B5EF4-FFF2-40B4-BE49-F238E27FC236}">
                    <a16:creationId xmlns:a16="http://schemas.microsoft.com/office/drawing/2014/main" id="{D9798C66-1A7D-A42F-7EFA-20B362B1E839}"/>
                  </a:ext>
                </a:extLst>
              </p:cNvPr>
              <p:cNvGrpSpPr>
                <a:grpSpLocks/>
              </p:cNvGrpSpPr>
              <p:nvPr/>
            </p:nvGrpSpPr>
            <p:grpSpPr>
              <a:xfrm>
                <a:off x="2329402" y="3853072"/>
                <a:ext cx="267793" cy="254353"/>
                <a:chOff x="2329402" y="3853072"/>
                <a:chExt cx="267793" cy="254353"/>
              </a:xfrm>
              <a:solidFill>
                <a:srgbClr val="008276"/>
              </a:solidFill>
            </p:grpSpPr>
            <p:sp>
              <p:nvSpPr>
                <p:cNvPr id="140" name="Frihandsfigur: Form 139">
                  <a:extLst>
                    <a:ext uri="{FF2B5EF4-FFF2-40B4-BE49-F238E27FC236}">
                      <a16:creationId xmlns:a16="http://schemas.microsoft.com/office/drawing/2014/main" id="{9338A2FF-9E10-FB3C-F979-CBB8A7A37658}"/>
                    </a:ext>
                  </a:extLst>
                </p:cNvPr>
                <p:cNvSpPr>
                  <a:spLocks/>
                </p:cNvSpPr>
                <p:nvPr/>
              </p:nvSpPr>
              <p:spPr>
                <a:xfrm>
                  <a:off x="2542391" y="3919077"/>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8276"/>
                </a:solidFill>
                <a:ln w="3060" cap="flat">
                  <a:noFill/>
                  <a:prstDash val="solid"/>
                  <a:miter/>
                </a:ln>
              </p:spPr>
              <p:txBody>
                <a:bodyPr rtlCol="0" anchor="ctr"/>
                <a:lstStyle/>
                <a:p>
                  <a:endParaRPr lang="en-GB"/>
                </a:p>
              </p:txBody>
            </p:sp>
            <p:grpSp>
              <p:nvGrpSpPr>
                <p:cNvPr id="141" name="Bild 275">
                  <a:extLst>
                    <a:ext uri="{FF2B5EF4-FFF2-40B4-BE49-F238E27FC236}">
                      <a16:creationId xmlns:a16="http://schemas.microsoft.com/office/drawing/2014/main" id="{B000E6C7-6454-2FED-9E6F-72856802A8BF}"/>
                    </a:ext>
                  </a:extLst>
                </p:cNvPr>
                <p:cNvGrpSpPr>
                  <a:grpSpLocks/>
                </p:cNvGrpSpPr>
                <p:nvPr/>
              </p:nvGrpSpPr>
              <p:grpSpPr>
                <a:xfrm>
                  <a:off x="2329402" y="3853072"/>
                  <a:ext cx="227196" cy="252297"/>
                  <a:chOff x="2329402" y="3853072"/>
                  <a:chExt cx="227196" cy="252297"/>
                </a:xfrm>
                <a:solidFill>
                  <a:srgbClr val="008276"/>
                </a:solidFill>
              </p:grpSpPr>
              <p:sp>
                <p:nvSpPr>
                  <p:cNvPr id="143" name="Frihandsfigur: Form 142">
                    <a:extLst>
                      <a:ext uri="{FF2B5EF4-FFF2-40B4-BE49-F238E27FC236}">
                        <a16:creationId xmlns:a16="http://schemas.microsoft.com/office/drawing/2014/main" id="{AE41F040-82E5-4E2C-E9EF-1B949A278796}"/>
                      </a:ext>
                    </a:extLst>
                  </p:cNvPr>
                  <p:cNvSpPr>
                    <a:spLocks/>
                  </p:cNvSpPr>
                  <p:nvPr/>
                </p:nvSpPr>
                <p:spPr>
                  <a:xfrm>
                    <a:off x="2347325" y="3940127"/>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8276"/>
                  </a:solidFill>
                  <a:ln w="3060" cap="flat">
                    <a:noFill/>
                    <a:prstDash val="solid"/>
                    <a:miter/>
                  </a:ln>
                </p:spPr>
                <p:txBody>
                  <a:bodyPr rtlCol="0" anchor="ctr"/>
                  <a:lstStyle/>
                  <a:p>
                    <a:endParaRPr lang="en-GB"/>
                  </a:p>
                </p:txBody>
              </p:sp>
              <p:sp>
                <p:nvSpPr>
                  <p:cNvPr id="144" name="Frihandsfigur: Form 143">
                    <a:extLst>
                      <a:ext uri="{FF2B5EF4-FFF2-40B4-BE49-F238E27FC236}">
                        <a16:creationId xmlns:a16="http://schemas.microsoft.com/office/drawing/2014/main" id="{CD6D3E78-AF78-8C82-FC7E-02463A0B7259}"/>
                      </a:ext>
                    </a:extLst>
                  </p:cNvPr>
                  <p:cNvSpPr>
                    <a:spLocks/>
                  </p:cNvSpPr>
                  <p:nvPr/>
                </p:nvSpPr>
                <p:spPr>
                  <a:xfrm>
                    <a:off x="2447971" y="3940127"/>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8276"/>
                  </a:solidFill>
                  <a:ln w="3060" cap="flat">
                    <a:noFill/>
                    <a:prstDash val="solid"/>
                    <a:miter/>
                  </a:ln>
                </p:spPr>
                <p:txBody>
                  <a:bodyPr rtlCol="0" anchor="ctr"/>
                  <a:lstStyle/>
                  <a:p>
                    <a:endParaRPr lang="en-GB"/>
                  </a:p>
                </p:txBody>
              </p:sp>
              <p:sp>
                <p:nvSpPr>
                  <p:cNvPr id="145" name="Frihandsfigur: Form 144">
                    <a:extLst>
                      <a:ext uri="{FF2B5EF4-FFF2-40B4-BE49-F238E27FC236}">
                        <a16:creationId xmlns:a16="http://schemas.microsoft.com/office/drawing/2014/main" id="{6F5D5780-D1CC-E8E1-B20A-EDB7E135A9B0}"/>
                      </a:ext>
                    </a:extLst>
                  </p:cNvPr>
                  <p:cNvSpPr>
                    <a:spLocks/>
                  </p:cNvSpPr>
                  <p:nvPr/>
                </p:nvSpPr>
                <p:spPr>
                  <a:xfrm>
                    <a:off x="2329402" y="4002419"/>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8276"/>
                  </a:solidFill>
                  <a:ln w="3060" cap="flat">
                    <a:noFill/>
                    <a:prstDash val="solid"/>
                    <a:miter/>
                  </a:ln>
                </p:spPr>
                <p:txBody>
                  <a:bodyPr rtlCol="0" anchor="ctr"/>
                  <a:lstStyle/>
                  <a:p>
                    <a:endParaRPr lang="en-GB"/>
                  </a:p>
                </p:txBody>
              </p:sp>
              <p:sp>
                <p:nvSpPr>
                  <p:cNvPr id="146" name="Frihandsfigur: Form 145">
                    <a:extLst>
                      <a:ext uri="{FF2B5EF4-FFF2-40B4-BE49-F238E27FC236}">
                        <a16:creationId xmlns:a16="http://schemas.microsoft.com/office/drawing/2014/main" id="{6C2DC24A-7F8C-C471-48B3-D1607C76A167}"/>
                      </a:ext>
                    </a:extLst>
                  </p:cNvPr>
                  <p:cNvSpPr>
                    <a:spLocks/>
                  </p:cNvSpPr>
                  <p:nvPr/>
                </p:nvSpPr>
                <p:spPr>
                  <a:xfrm>
                    <a:off x="2425908" y="3853072"/>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008276"/>
                  </a:solidFill>
                  <a:ln w="3060" cap="flat">
                    <a:noFill/>
                    <a:prstDash val="solid"/>
                    <a:miter/>
                  </a:ln>
                </p:spPr>
                <p:txBody>
                  <a:bodyPr rtlCol="0" anchor="ctr"/>
                  <a:lstStyle/>
                  <a:p>
                    <a:endParaRPr lang="en-GB"/>
                  </a:p>
                </p:txBody>
              </p:sp>
            </p:grpSp>
            <p:sp>
              <p:nvSpPr>
                <p:cNvPr id="142" name="Frihandsfigur: Form 141">
                  <a:extLst>
                    <a:ext uri="{FF2B5EF4-FFF2-40B4-BE49-F238E27FC236}">
                      <a16:creationId xmlns:a16="http://schemas.microsoft.com/office/drawing/2014/main" id="{E6206237-43A0-8D6B-C612-5F460F69D3ED}"/>
                    </a:ext>
                  </a:extLst>
                </p:cNvPr>
                <p:cNvSpPr>
                  <a:spLocks/>
                </p:cNvSpPr>
                <p:nvPr/>
              </p:nvSpPr>
              <p:spPr>
                <a:xfrm>
                  <a:off x="2445670" y="3903090"/>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8276"/>
                </a:solidFill>
                <a:ln w="3060" cap="flat">
                  <a:noFill/>
                  <a:prstDash val="solid"/>
                  <a:miter/>
                </a:ln>
              </p:spPr>
              <p:txBody>
                <a:bodyPr rtlCol="0" anchor="ctr"/>
                <a:lstStyle/>
                <a:p>
                  <a:endParaRPr lang="en-GB"/>
                </a:p>
              </p:txBody>
            </p:sp>
          </p:grpSp>
        </p:grpSp>
      </p:grpSp>
      <p:grpSp>
        <p:nvGrpSpPr>
          <p:cNvPr id="40" name="Bild 275">
            <a:extLst>
              <a:ext uri="{FF2B5EF4-FFF2-40B4-BE49-F238E27FC236}">
                <a16:creationId xmlns:a16="http://schemas.microsoft.com/office/drawing/2014/main" id="{EF154908-1D4F-C095-56C8-CD17B0309855}"/>
              </a:ext>
            </a:extLst>
          </p:cNvPr>
          <p:cNvGrpSpPr>
            <a:grpSpLocks/>
          </p:cNvGrpSpPr>
          <p:nvPr/>
        </p:nvGrpSpPr>
        <p:grpSpPr>
          <a:xfrm>
            <a:off x="6371332" y="3719123"/>
            <a:ext cx="541517" cy="454247"/>
            <a:chOff x="3590852" y="3754234"/>
            <a:chExt cx="541517" cy="454247"/>
          </a:xfrm>
        </p:grpSpPr>
        <p:sp>
          <p:nvSpPr>
            <p:cNvPr id="55" name="Frihandsfigur: Form 54">
              <a:extLst>
                <a:ext uri="{FF2B5EF4-FFF2-40B4-BE49-F238E27FC236}">
                  <a16:creationId xmlns:a16="http://schemas.microsoft.com/office/drawing/2014/main" id="{9DED5A72-AECF-31B8-4647-709EF17B4AD2}"/>
                </a:ext>
              </a:extLst>
            </p:cNvPr>
            <p:cNvSpPr>
              <a:spLocks/>
            </p:cNvSpPr>
            <p:nvPr/>
          </p:nvSpPr>
          <p:spPr>
            <a:xfrm>
              <a:off x="3624368" y="3839325"/>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sp>
          <p:nvSpPr>
            <p:cNvPr id="56" name="Frihandsfigur: Form 55">
              <a:extLst>
                <a:ext uri="{FF2B5EF4-FFF2-40B4-BE49-F238E27FC236}">
                  <a16:creationId xmlns:a16="http://schemas.microsoft.com/office/drawing/2014/main" id="{606623FB-EFD3-E0C6-B63B-40C3744A978F}"/>
                </a:ext>
              </a:extLst>
            </p:cNvPr>
            <p:cNvSpPr>
              <a:spLocks/>
            </p:cNvSpPr>
            <p:nvPr/>
          </p:nvSpPr>
          <p:spPr>
            <a:xfrm>
              <a:off x="3590852" y="3754234"/>
              <a:ext cx="541517" cy="454247"/>
            </a:xfrm>
            <a:custGeom>
              <a:avLst/>
              <a:gdLst>
                <a:gd name="connsiteX0" fmla="*/ 40359 w 541517"/>
                <a:gd name="connsiteY0" fmla="*/ 370775 h 454247"/>
                <a:gd name="connsiteX1" fmla="*/ 328436 w 541517"/>
                <a:gd name="connsiteY1" fmla="*/ 413858 h 454247"/>
                <a:gd name="connsiteX2" fmla="*/ 541517 w 541517"/>
                <a:gd name="connsiteY2" fmla="*/ 0 h 454247"/>
                <a:gd name="connsiteX3" fmla="*/ 83472 w 541517"/>
                <a:gd name="connsiteY3" fmla="*/ 82667 h 454247"/>
                <a:gd name="connsiteX4" fmla="*/ 40389 w 541517"/>
                <a:gd name="connsiteY4" fmla="*/ 370744 h 454247"/>
                <a:gd name="connsiteX5" fmla="*/ 329387 w 541517"/>
                <a:gd name="connsiteY5" fmla="*/ 156927 h 454247"/>
                <a:gd name="connsiteX6" fmla="*/ 295694 w 541517"/>
                <a:gd name="connsiteY6" fmla="*/ 382159 h 454247"/>
                <a:gd name="connsiteX7" fmla="*/ 70461 w 541517"/>
                <a:gd name="connsiteY7" fmla="*/ 348467 h 454247"/>
                <a:gd name="connsiteX8" fmla="*/ 104154 w 541517"/>
                <a:gd name="connsiteY8" fmla="*/ 123234 h 454247"/>
                <a:gd name="connsiteX9" fmla="*/ 329387 w 541517"/>
                <a:gd name="connsiteY9" fmla="*/ 156927 h 4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17" h="454247">
                  <a:moveTo>
                    <a:pt x="40359" y="370775"/>
                  </a:moveTo>
                  <a:cubicBezTo>
                    <a:pt x="108020" y="462218"/>
                    <a:pt x="237023" y="481489"/>
                    <a:pt x="328436" y="413858"/>
                  </a:cubicBezTo>
                  <a:cubicBezTo>
                    <a:pt x="419910" y="346165"/>
                    <a:pt x="541517" y="0"/>
                    <a:pt x="541517" y="0"/>
                  </a:cubicBezTo>
                  <a:cubicBezTo>
                    <a:pt x="541517" y="0"/>
                    <a:pt x="174915" y="15005"/>
                    <a:pt x="83472" y="82667"/>
                  </a:cubicBezTo>
                  <a:cubicBezTo>
                    <a:pt x="-7971" y="150298"/>
                    <a:pt x="-27242" y="279332"/>
                    <a:pt x="40389" y="370744"/>
                  </a:cubicBezTo>
                  <a:close/>
                  <a:moveTo>
                    <a:pt x="329387" y="156927"/>
                  </a:moveTo>
                  <a:cubicBezTo>
                    <a:pt x="382289" y="228455"/>
                    <a:pt x="367192" y="329257"/>
                    <a:pt x="295694" y="382159"/>
                  </a:cubicBezTo>
                  <a:cubicBezTo>
                    <a:pt x="224197" y="435062"/>
                    <a:pt x="123363" y="419995"/>
                    <a:pt x="70461" y="348467"/>
                  </a:cubicBezTo>
                  <a:cubicBezTo>
                    <a:pt x="17559" y="276969"/>
                    <a:pt x="32656" y="176136"/>
                    <a:pt x="104154" y="123234"/>
                  </a:cubicBezTo>
                  <a:cubicBezTo>
                    <a:pt x="175652" y="70332"/>
                    <a:pt x="276485" y="85429"/>
                    <a:pt x="329387" y="156927"/>
                  </a:cubicBezTo>
                  <a:close/>
                </a:path>
              </a:pathLst>
            </a:custGeom>
            <a:solidFill>
              <a:schemeClr val="accent4"/>
            </a:solidFill>
            <a:ln w="3060" cap="flat">
              <a:noFill/>
              <a:prstDash val="solid"/>
              <a:miter/>
            </a:ln>
          </p:spPr>
          <p:txBody>
            <a:bodyPr rtlCol="0" anchor="ctr"/>
            <a:lstStyle/>
            <a:p>
              <a:endParaRPr lang="en-GB"/>
            </a:p>
          </p:txBody>
        </p:sp>
        <p:grpSp>
          <p:nvGrpSpPr>
            <p:cNvPr id="57" name="Bild 275">
              <a:extLst>
                <a:ext uri="{FF2B5EF4-FFF2-40B4-BE49-F238E27FC236}">
                  <a16:creationId xmlns:a16="http://schemas.microsoft.com/office/drawing/2014/main" id="{B31C975C-4B33-C240-4ECA-3F31AB8CDC93}"/>
                </a:ext>
              </a:extLst>
            </p:cNvPr>
            <p:cNvGrpSpPr>
              <a:grpSpLocks/>
            </p:cNvGrpSpPr>
            <p:nvPr/>
          </p:nvGrpSpPr>
          <p:grpSpPr>
            <a:xfrm>
              <a:off x="3651402" y="3869366"/>
              <a:ext cx="267793" cy="254353"/>
              <a:chOff x="3651402" y="3869366"/>
              <a:chExt cx="267793" cy="254353"/>
            </a:xfrm>
            <a:solidFill>
              <a:srgbClr val="007DC5"/>
            </a:solidFill>
          </p:grpSpPr>
          <p:grpSp>
            <p:nvGrpSpPr>
              <p:cNvPr id="59" name="Bild 275">
                <a:extLst>
                  <a:ext uri="{FF2B5EF4-FFF2-40B4-BE49-F238E27FC236}">
                    <a16:creationId xmlns:a16="http://schemas.microsoft.com/office/drawing/2014/main" id="{857E15B1-4822-6358-1C4C-380CA812C553}"/>
                  </a:ext>
                </a:extLst>
              </p:cNvPr>
              <p:cNvGrpSpPr>
                <a:grpSpLocks/>
              </p:cNvGrpSpPr>
              <p:nvPr/>
            </p:nvGrpSpPr>
            <p:grpSpPr>
              <a:xfrm>
                <a:off x="3651402" y="3869366"/>
                <a:ext cx="267793" cy="252328"/>
                <a:chOff x="3651402" y="3869366"/>
                <a:chExt cx="267793" cy="252328"/>
              </a:xfrm>
              <a:solidFill>
                <a:srgbClr val="007DC5"/>
              </a:solidFill>
            </p:grpSpPr>
            <p:sp>
              <p:nvSpPr>
                <p:cNvPr id="62" name="Frihandsfigur: Form 61">
                  <a:extLst>
                    <a:ext uri="{FF2B5EF4-FFF2-40B4-BE49-F238E27FC236}">
                      <a16:creationId xmlns:a16="http://schemas.microsoft.com/office/drawing/2014/main" id="{29E9C62F-7EFF-FE67-DD4E-B62386D8AA3C}"/>
                    </a:ext>
                  </a:extLst>
                </p:cNvPr>
                <p:cNvSpPr>
                  <a:spLocks/>
                </p:cNvSpPr>
                <p:nvPr/>
              </p:nvSpPr>
              <p:spPr>
                <a:xfrm>
                  <a:off x="3864391" y="3935371"/>
                  <a:ext cx="54804" cy="70392"/>
                </a:xfrm>
                <a:custGeom>
                  <a:avLst/>
                  <a:gdLst>
                    <a:gd name="connsiteX0" fmla="*/ 54805 w 54804"/>
                    <a:gd name="connsiteY0" fmla="*/ 35196 h 70392"/>
                    <a:gd name="connsiteX1" fmla="*/ 0 w 54804"/>
                    <a:gd name="connsiteY1" fmla="*/ 0 h 70392"/>
                    <a:gd name="connsiteX2" fmla="*/ 0 w 54804"/>
                    <a:gd name="connsiteY2" fmla="*/ 70393 h 70392"/>
                    <a:gd name="connsiteX3" fmla="*/ 54805 w 54804"/>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804" h="70392">
                      <a:moveTo>
                        <a:pt x="54805" y="35196"/>
                      </a:moveTo>
                      <a:lnTo>
                        <a:pt x="0" y="0"/>
                      </a:lnTo>
                      <a:lnTo>
                        <a:pt x="0" y="70393"/>
                      </a:lnTo>
                      <a:lnTo>
                        <a:pt x="54805" y="35196"/>
                      </a:lnTo>
                      <a:close/>
                    </a:path>
                  </a:pathLst>
                </a:custGeom>
                <a:solidFill>
                  <a:srgbClr val="007DC5"/>
                </a:solidFill>
                <a:ln w="3060" cap="flat">
                  <a:noFill/>
                  <a:prstDash val="solid"/>
                  <a:miter/>
                </a:ln>
              </p:spPr>
              <p:txBody>
                <a:bodyPr rtlCol="0" anchor="ctr"/>
                <a:lstStyle/>
                <a:p>
                  <a:endParaRPr lang="en-GB"/>
                </a:p>
              </p:txBody>
            </p:sp>
            <p:grpSp>
              <p:nvGrpSpPr>
                <p:cNvPr id="71" name="Bild 275">
                  <a:extLst>
                    <a:ext uri="{FF2B5EF4-FFF2-40B4-BE49-F238E27FC236}">
                      <a16:creationId xmlns:a16="http://schemas.microsoft.com/office/drawing/2014/main" id="{3E48E7A5-2A4A-AC36-1691-42E0B6B630AD}"/>
                    </a:ext>
                  </a:extLst>
                </p:cNvPr>
                <p:cNvGrpSpPr>
                  <a:grpSpLocks/>
                </p:cNvGrpSpPr>
                <p:nvPr/>
              </p:nvGrpSpPr>
              <p:grpSpPr>
                <a:xfrm>
                  <a:off x="3651402" y="3869366"/>
                  <a:ext cx="227196" cy="252328"/>
                  <a:chOff x="3651402" y="3869366"/>
                  <a:chExt cx="227196" cy="252328"/>
                </a:xfrm>
                <a:solidFill>
                  <a:srgbClr val="007DC5"/>
                </a:solidFill>
              </p:grpSpPr>
              <p:sp>
                <p:nvSpPr>
                  <p:cNvPr id="74" name="Frihandsfigur: Form 73">
                    <a:extLst>
                      <a:ext uri="{FF2B5EF4-FFF2-40B4-BE49-F238E27FC236}">
                        <a16:creationId xmlns:a16="http://schemas.microsoft.com/office/drawing/2014/main" id="{9C1C621C-7C5E-FCEB-C2A3-CF0AF6583A02}"/>
                      </a:ext>
                    </a:extLst>
                  </p:cNvPr>
                  <p:cNvSpPr>
                    <a:spLocks/>
                  </p:cNvSpPr>
                  <p:nvPr/>
                </p:nvSpPr>
                <p:spPr>
                  <a:xfrm>
                    <a:off x="3669326" y="395645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7DC5"/>
                  </a:solidFill>
                  <a:ln w="3060" cap="flat">
                    <a:noFill/>
                    <a:prstDash val="solid"/>
                    <a:miter/>
                  </a:ln>
                </p:spPr>
                <p:txBody>
                  <a:bodyPr rtlCol="0" anchor="ctr"/>
                  <a:lstStyle/>
                  <a:p>
                    <a:endParaRPr lang="en-GB"/>
                  </a:p>
                </p:txBody>
              </p:sp>
              <p:sp>
                <p:nvSpPr>
                  <p:cNvPr id="76" name="Frihandsfigur: Form 75">
                    <a:extLst>
                      <a:ext uri="{FF2B5EF4-FFF2-40B4-BE49-F238E27FC236}">
                        <a16:creationId xmlns:a16="http://schemas.microsoft.com/office/drawing/2014/main" id="{6635E8C4-709F-0A2C-1036-514F55AE9427}"/>
                      </a:ext>
                    </a:extLst>
                  </p:cNvPr>
                  <p:cNvSpPr>
                    <a:spLocks/>
                  </p:cNvSpPr>
                  <p:nvPr/>
                </p:nvSpPr>
                <p:spPr>
                  <a:xfrm>
                    <a:off x="3769971" y="395645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7DC5"/>
                  </a:solidFill>
                  <a:ln w="3060" cap="flat">
                    <a:noFill/>
                    <a:prstDash val="solid"/>
                    <a:miter/>
                  </a:ln>
                </p:spPr>
                <p:txBody>
                  <a:bodyPr rtlCol="0" anchor="ctr"/>
                  <a:lstStyle/>
                  <a:p>
                    <a:endParaRPr lang="en-GB"/>
                  </a:p>
                </p:txBody>
              </p:sp>
              <p:sp>
                <p:nvSpPr>
                  <p:cNvPr id="77" name="Frihandsfigur: Form 76">
                    <a:extLst>
                      <a:ext uri="{FF2B5EF4-FFF2-40B4-BE49-F238E27FC236}">
                        <a16:creationId xmlns:a16="http://schemas.microsoft.com/office/drawing/2014/main" id="{3FC8DDA5-CF63-BF91-AA3D-F53DE6D420DF}"/>
                      </a:ext>
                    </a:extLst>
                  </p:cNvPr>
                  <p:cNvSpPr>
                    <a:spLocks/>
                  </p:cNvSpPr>
                  <p:nvPr/>
                </p:nvSpPr>
                <p:spPr>
                  <a:xfrm>
                    <a:off x="3651402" y="401871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7DC5"/>
                  </a:solidFill>
                  <a:ln w="3060" cap="flat">
                    <a:noFill/>
                    <a:prstDash val="solid"/>
                    <a:miter/>
                  </a:ln>
                </p:spPr>
                <p:txBody>
                  <a:bodyPr rtlCol="0" anchor="ctr"/>
                  <a:lstStyle/>
                  <a:p>
                    <a:endParaRPr lang="en-GB"/>
                  </a:p>
                </p:txBody>
              </p:sp>
              <p:sp>
                <p:nvSpPr>
                  <p:cNvPr id="119" name="Frihandsfigur: Form 118">
                    <a:extLst>
                      <a:ext uri="{FF2B5EF4-FFF2-40B4-BE49-F238E27FC236}">
                        <a16:creationId xmlns:a16="http://schemas.microsoft.com/office/drawing/2014/main" id="{C425B425-65FB-044C-F265-78F75A0B4E78}"/>
                      </a:ext>
                    </a:extLst>
                  </p:cNvPr>
                  <p:cNvSpPr>
                    <a:spLocks/>
                  </p:cNvSpPr>
                  <p:nvPr/>
                </p:nvSpPr>
                <p:spPr>
                  <a:xfrm>
                    <a:off x="3747908" y="3869366"/>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7DC5"/>
                  </a:solidFill>
                  <a:ln w="3060" cap="flat">
                    <a:noFill/>
                    <a:prstDash val="solid"/>
                    <a:miter/>
                  </a:ln>
                </p:spPr>
                <p:txBody>
                  <a:bodyPr rtlCol="0" anchor="ctr"/>
                  <a:lstStyle/>
                  <a:p>
                    <a:endParaRPr lang="en-GB"/>
                  </a:p>
                </p:txBody>
              </p:sp>
            </p:grpSp>
          </p:grpSp>
          <p:sp>
            <p:nvSpPr>
              <p:cNvPr id="60" name="Frihandsfigur: Form 59">
                <a:extLst>
                  <a:ext uri="{FF2B5EF4-FFF2-40B4-BE49-F238E27FC236}">
                    <a16:creationId xmlns:a16="http://schemas.microsoft.com/office/drawing/2014/main" id="{45124123-0C9B-21FE-4683-5D056F8EC219}"/>
                  </a:ext>
                </a:extLst>
              </p:cNvPr>
              <p:cNvSpPr>
                <a:spLocks/>
              </p:cNvSpPr>
              <p:nvPr/>
            </p:nvSpPr>
            <p:spPr>
              <a:xfrm>
                <a:off x="3767670" y="391938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7DC5"/>
              </a:solidFill>
              <a:ln w="3060" cap="flat">
                <a:noFill/>
                <a:prstDash val="solid"/>
                <a:miter/>
              </a:ln>
            </p:spPr>
            <p:txBody>
              <a:bodyPr rtlCol="0" anchor="ctr"/>
              <a:lstStyle/>
              <a:p>
                <a:endParaRPr lang="en-GB"/>
              </a:p>
            </p:txBody>
          </p:sp>
        </p:grpSp>
      </p:grpSp>
      <p:grpSp>
        <p:nvGrpSpPr>
          <p:cNvPr id="41" name="Bild 275">
            <a:extLst>
              <a:ext uri="{FF2B5EF4-FFF2-40B4-BE49-F238E27FC236}">
                <a16:creationId xmlns:a16="http://schemas.microsoft.com/office/drawing/2014/main" id="{BAD01F50-45EC-DA53-56CF-F7BC871620A6}"/>
              </a:ext>
            </a:extLst>
          </p:cNvPr>
          <p:cNvGrpSpPr>
            <a:grpSpLocks/>
          </p:cNvGrpSpPr>
          <p:nvPr/>
        </p:nvGrpSpPr>
        <p:grpSpPr>
          <a:xfrm>
            <a:off x="9122982" y="1425346"/>
            <a:ext cx="623379" cy="411924"/>
            <a:chOff x="2837771" y="3930645"/>
            <a:chExt cx="623379" cy="411924"/>
          </a:xfrm>
        </p:grpSpPr>
        <p:sp>
          <p:nvSpPr>
            <p:cNvPr id="42" name="Frihandsfigur: Form 41">
              <a:extLst>
                <a:ext uri="{FF2B5EF4-FFF2-40B4-BE49-F238E27FC236}">
                  <a16:creationId xmlns:a16="http://schemas.microsoft.com/office/drawing/2014/main" id="{7FD2F48C-D387-D987-5E1A-4EB6FEF7E5A3}"/>
                </a:ext>
              </a:extLst>
            </p:cNvPr>
            <p:cNvSpPr>
              <a:spLocks/>
            </p:cNvSpPr>
            <p:nvPr/>
          </p:nvSpPr>
          <p:spPr>
            <a:xfrm>
              <a:off x="2869838" y="3975631"/>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43" name="Bild 275">
              <a:extLst>
                <a:ext uri="{FF2B5EF4-FFF2-40B4-BE49-F238E27FC236}">
                  <a16:creationId xmlns:a16="http://schemas.microsoft.com/office/drawing/2014/main" id="{2BCE6EE6-EE41-D508-19F4-4FB3AC1A2E84}"/>
                </a:ext>
              </a:extLst>
            </p:cNvPr>
            <p:cNvGrpSpPr>
              <a:grpSpLocks/>
            </p:cNvGrpSpPr>
            <p:nvPr/>
          </p:nvGrpSpPr>
          <p:grpSpPr>
            <a:xfrm>
              <a:off x="2837771" y="3930645"/>
              <a:ext cx="623379" cy="411924"/>
              <a:chOff x="2837771" y="3930645"/>
              <a:chExt cx="623379" cy="411924"/>
            </a:xfrm>
            <a:solidFill>
              <a:srgbClr val="79D3C2"/>
            </a:solidFill>
          </p:grpSpPr>
          <p:sp>
            <p:nvSpPr>
              <p:cNvPr id="44" name="Frihandsfigur: Form 43">
                <a:extLst>
                  <a:ext uri="{FF2B5EF4-FFF2-40B4-BE49-F238E27FC236}">
                    <a16:creationId xmlns:a16="http://schemas.microsoft.com/office/drawing/2014/main" id="{F55F76C5-EBEA-5EAE-F212-94EBBCF6CB4F}"/>
                  </a:ext>
                </a:extLst>
              </p:cNvPr>
              <p:cNvSpPr>
                <a:spLocks/>
              </p:cNvSpPr>
              <p:nvPr/>
            </p:nvSpPr>
            <p:spPr>
              <a:xfrm>
                <a:off x="2837771" y="3930645"/>
                <a:ext cx="623379" cy="411924"/>
              </a:xfrm>
              <a:custGeom>
                <a:avLst/>
                <a:gdLst>
                  <a:gd name="connsiteX0" fmla="*/ 0 w 623379"/>
                  <a:gd name="connsiteY0" fmla="*/ 205962 h 411924"/>
                  <a:gd name="connsiteX1" fmla="*/ 205962 w 623379"/>
                  <a:gd name="connsiteY1" fmla="*/ 411925 h 411924"/>
                  <a:gd name="connsiteX2" fmla="*/ 623380 w 623379"/>
                  <a:gd name="connsiteY2" fmla="*/ 205962 h 411924"/>
                  <a:gd name="connsiteX3" fmla="*/ 205962 w 623379"/>
                  <a:gd name="connsiteY3" fmla="*/ 0 h 411924"/>
                  <a:gd name="connsiteX4" fmla="*/ 0 w 623379"/>
                  <a:gd name="connsiteY4" fmla="*/ 205962 h 411924"/>
                  <a:gd name="connsiteX5" fmla="*/ 359544 w 623379"/>
                  <a:gd name="connsiteY5" fmla="*/ 205962 h 411924"/>
                  <a:gd name="connsiteX6" fmla="*/ 198506 w 623379"/>
                  <a:gd name="connsiteY6" fmla="*/ 367001 h 411924"/>
                  <a:gd name="connsiteX7" fmla="*/ 37467 w 623379"/>
                  <a:gd name="connsiteY7" fmla="*/ 205962 h 411924"/>
                  <a:gd name="connsiteX8" fmla="*/ 198506 w 623379"/>
                  <a:gd name="connsiteY8" fmla="*/ 44924 h 411924"/>
                  <a:gd name="connsiteX9" fmla="*/ 359544 w 623379"/>
                  <a:gd name="connsiteY9" fmla="*/ 205962 h 4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379" h="411924">
                    <a:moveTo>
                      <a:pt x="0" y="205962"/>
                    </a:moveTo>
                    <a:cubicBezTo>
                      <a:pt x="0" y="319714"/>
                      <a:pt x="92241" y="411925"/>
                      <a:pt x="205962" y="411925"/>
                    </a:cubicBezTo>
                    <a:cubicBezTo>
                      <a:pt x="319714" y="411925"/>
                      <a:pt x="623380" y="205962"/>
                      <a:pt x="623380" y="205962"/>
                    </a:cubicBezTo>
                    <a:cubicBezTo>
                      <a:pt x="623380" y="205962"/>
                      <a:pt x="319745" y="0"/>
                      <a:pt x="205962" y="0"/>
                    </a:cubicBezTo>
                    <a:cubicBezTo>
                      <a:pt x="92241" y="0"/>
                      <a:pt x="0" y="92241"/>
                      <a:pt x="0" y="205962"/>
                    </a:cubicBezTo>
                    <a:close/>
                    <a:moveTo>
                      <a:pt x="359544" y="205962"/>
                    </a:moveTo>
                    <a:cubicBezTo>
                      <a:pt x="359544" y="294920"/>
                      <a:pt x="287433" y="367001"/>
                      <a:pt x="198506" y="367001"/>
                    </a:cubicBezTo>
                    <a:cubicBezTo>
                      <a:pt x="109579" y="367001"/>
                      <a:pt x="37467" y="294920"/>
                      <a:pt x="37467" y="205962"/>
                    </a:cubicBezTo>
                    <a:cubicBezTo>
                      <a:pt x="37467" y="117035"/>
                      <a:pt x="109579" y="44924"/>
                      <a:pt x="198506" y="44924"/>
                    </a:cubicBezTo>
                    <a:cubicBezTo>
                      <a:pt x="287433" y="44924"/>
                      <a:pt x="359544" y="117035"/>
                      <a:pt x="359544" y="205962"/>
                    </a:cubicBezTo>
                    <a:close/>
                  </a:path>
                </a:pathLst>
              </a:custGeom>
              <a:solidFill>
                <a:srgbClr val="79D3C2"/>
              </a:solidFill>
              <a:ln w="3060" cap="flat">
                <a:noFill/>
                <a:prstDash val="solid"/>
                <a:miter/>
              </a:ln>
            </p:spPr>
            <p:txBody>
              <a:bodyPr rtlCol="0" anchor="ctr"/>
              <a:lstStyle/>
              <a:p>
                <a:endParaRPr lang="en-GB"/>
              </a:p>
            </p:txBody>
          </p:sp>
          <p:grpSp>
            <p:nvGrpSpPr>
              <p:cNvPr id="45" name="Bild 275">
                <a:extLst>
                  <a:ext uri="{FF2B5EF4-FFF2-40B4-BE49-F238E27FC236}">
                    <a16:creationId xmlns:a16="http://schemas.microsoft.com/office/drawing/2014/main" id="{BD586AEB-D105-F117-1B76-DB9912091880}"/>
                  </a:ext>
                </a:extLst>
              </p:cNvPr>
              <p:cNvGrpSpPr>
                <a:grpSpLocks/>
              </p:cNvGrpSpPr>
              <p:nvPr/>
            </p:nvGrpSpPr>
            <p:grpSpPr>
              <a:xfrm>
                <a:off x="2905433" y="4009446"/>
                <a:ext cx="267793" cy="254353"/>
                <a:chOff x="2905433" y="4009446"/>
                <a:chExt cx="267793" cy="254353"/>
              </a:xfrm>
              <a:solidFill>
                <a:srgbClr val="79D3C2"/>
              </a:solidFill>
            </p:grpSpPr>
            <p:grpSp>
              <p:nvGrpSpPr>
                <p:cNvPr id="46" name="Bild 275">
                  <a:extLst>
                    <a:ext uri="{FF2B5EF4-FFF2-40B4-BE49-F238E27FC236}">
                      <a16:creationId xmlns:a16="http://schemas.microsoft.com/office/drawing/2014/main" id="{04D4D77A-6525-9473-A6F4-38DFA4870779}"/>
                    </a:ext>
                  </a:extLst>
                </p:cNvPr>
                <p:cNvGrpSpPr>
                  <a:grpSpLocks/>
                </p:cNvGrpSpPr>
                <p:nvPr/>
              </p:nvGrpSpPr>
              <p:grpSpPr>
                <a:xfrm>
                  <a:off x="2905433" y="4009446"/>
                  <a:ext cx="267793" cy="252328"/>
                  <a:chOff x="2905433" y="4009446"/>
                  <a:chExt cx="267793" cy="252328"/>
                </a:xfrm>
                <a:solidFill>
                  <a:srgbClr val="79D3C2"/>
                </a:solidFill>
              </p:grpSpPr>
              <p:sp>
                <p:nvSpPr>
                  <p:cNvPr id="48" name="Frihandsfigur: Form 47">
                    <a:extLst>
                      <a:ext uri="{FF2B5EF4-FFF2-40B4-BE49-F238E27FC236}">
                        <a16:creationId xmlns:a16="http://schemas.microsoft.com/office/drawing/2014/main" id="{AA7B0B98-6791-D2E6-38DE-6039462A64D0}"/>
                      </a:ext>
                    </a:extLst>
                  </p:cNvPr>
                  <p:cNvSpPr>
                    <a:spLocks/>
                  </p:cNvSpPr>
                  <p:nvPr/>
                </p:nvSpPr>
                <p:spPr>
                  <a:xfrm>
                    <a:off x="3118453" y="4075451"/>
                    <a:ext cx="54773" cy="70392"/>
                  </a:xfrm>
                  <a:custGeom>
                    <a:avLst/>
                    <a:gdLst>
                      <a:gd name="connsiteX0" fmla="*/ 54774 w 54773"/>
                      <a:gd name="connsiteY0" fmla="*/ 35196 h 70392"/>
                      <a:gd name="connsiteX1" fmla="*/ 0 w 54773"/>
                      <a:gd name="connsiteY1" fmla="*/ 0 h 70392"/>
                      <a:gd name="connsiteX2" fmla="*/ 0 w 54773"/>
                      <a:gd name="connsiteY2" fmla="*/ 70393 h 70392"/>
                      <a:gd name="connsiteX3" fmla="*/ 54774 w 54773"/>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773" h="70392">
                        <a:moveTo>
                          <a:pt x="54774" y="35196"/>
                        </a:moveTo>
                        <a:lnTo>
                          <a:pt x="0" y="0"/>
                        </a:lnTo>
                        <a:lnTo>
                          <a:pt x="0" y="70393"/>
                        </a:lnTo>
                        <a:lnTo>
                          <a:pt x="54774" y="35196"/>
                        </a:lnTo>
                        <a:close/>
                      </a:path>
                    </a:pathLst>
                  </a:custGeom>
                  <a:solidFill>
                    <a:srgbClr val="79D3C2"/>
                  </a:solidFill>
                  <a:ln w="3060" cap="flat">
                    <a:noFill/>
                    <a:prstDash val="solid"/>
                    <a:miter/>
                  </a:ln>
                </p:spPr>
                <p:txBody>
                  <a:bodyPr rtlCol="0" anchor="ctr"/>
                  <a:lstStyle/>
                  <a:p>
                    <a:endParaRPr lang="en-GB"/>
                  </a:p>
                </p:txBody>
              </p:sp>
              <p:grpSp>
                <p:nvGrpSpPr>
                  <p:cNvPr id="49" name="Bild 275">
                    <a:extLst>
                      <a:ext uri="{FF2B5EF4-FFF2-40B4-BE49-F238E27FC236}">
                        <a16:creationId xmlns:a16="http://schemas.microsoft.com/office/drawing/2014/main" id="{33189E0D-9DAE-8364-54EC-9616F4BEDC07}"/>
                      </a:ext>
                    </a:extLst>
                  </p:cNvPr>
                  <p:cNvGrpSpPr>
                    <a:grpSpLocks/>
                  </p:cNvGrpSpPr>
                  <p:nvPr/>
                </p:nvGrpSpPr>
                <p:grpSpPr>
                  <a:xfrm>
                    <a:off x="2905433" y="4009446"/>
                    <a:ext cx="227196" cy="252328"/>
                    <a:chOff x="2905433" y="4009446"/>
                    <a:chExt cx="227196" cy="252328"/>
                  </a:xfrm>
                  <a:solidFill>
                    <a:srgbClr val="79D3C2"/>
                  </a:solidFill>
                </p:grpSpPr>
                <p:sp>
                  <p:nvSpPr>
                    <p:cNvPr id="50" name="Frihandsfigur: Form 49">
                      <a:extLst>
                        <a:ext uri="{FF2B5EF4-FFF2-40B4-BE49-F238E27FC236}">
                          <a16:creationId xmlns:a16="http://schemas.microsoft.com/office/drawing/2014/main" id="{E8DE1958-01CE-B4A4-F504-9850BACDB327}"/>
                        </a:ext>
                      </a:extLst>
                    </p:cNvPr>
                    <p:cNvSpPr>
                      <a:spLocks/>
                    </p:cNvSpPr>
                    <p:nvPr/>
                  </p:nvSpPr>
                  <p:spPr>
                    <a:xfrm>
                      <a:off x="2923388" y="409653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79D3C2"/>
                    </a:solidFill>
                    <a:ln w="3060" cap="flat">
                      <a:noFill/>
                      <a:prstDash val="solid"/>
                      <a:miter/>
                    </a:ln>
                  </p:spPr>
                  <p:txBody>
                    <a:bodyPr rtlCol="0" anchor="ctr"/>
                    <a:lstStyle/>
                    <a:p>
                      <a:endParaRPr lang="en-GB"/>
                    </a:p>
                  </p:txBody>
                </p:sp>
                <p:sp>
                  <p:nvSpPr>
                    <p:cNvPr id="51" name="Frihandsfigur: Form 50">
                      <a:extLst>
                        <a:ext uri="{FF2B5EF4-FFF2-40B4-BE49-F238E27FC236}">
                          <a16:creationId xmlns:a16="http://schemas.microsoft.com/office/drawing/2014/main" id="{3B84D9D3-EC07-D985-6E46-FD4F6CD9F772}"/>
                        </a:ext>
                      </a:extLst>
                    </p:cNvPr>
                    <p:cNvSpPr>
                      <a:spLocks/>
                    </p:cNvSpPr>
                    <p:nvPr/>
                  </p:nvSpPr>
                  <p:spPr>
                    <a:xfrm>
                      <a:off x="3024003" y="409653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79D3C2"/>
                    </a:solidFill>
                    <a:ln w="3060" cap="flat">
                      <a:noFill/>
                      <a:prstDash val="solid"/>
                      <a:miter/>
                    </a:ln>
                  </p:spPr>
                  <p:txBody>
                    <a:bodyPr rtlCol="0" anchor="ctr"/>
                    <a:lstStyle/>
                    <a:p>
                      <a:endParaRPr lang="en-GB"/>
                    </a:p>
                  </p:txBody>
                </p:sp>
                <p:sp>
                  <p:nvSpPr>
                    <p:cNvPr id="52" name="Frihandsfigur: Form 51">
                      <a:extLst>
                        <a:ext uri="{FF2B5EF4-FFF2-40B4-BE49-F238E27FC236}">
                          <a16:creationId xmlns:a16="http://schemas.microsoft.com/office/drawing/2014/main" id="{AB746795-F73B-54B4-A58E-82C703E9FADF}"/>
                        </a:ext>
                      </a:extLst>
                    </p:cNvPr>
                    <p:cNvSpPr>
                      <a:spLocks/>
                    </p:cNvSpPr>
                    <p:nvPr/>
                  </p:nvSpPr>
                  <p:spPr>
                    <a:xfrm>
                      <a:off x="2905433" y="415879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79D3C2"/>
                    </a:solidFill>
                    <a:ln w="3060" cap="flat">
                      <a:noFill/>
                      <a:prstDash val="solid"/>
                      <a:miter/>
                    </a:ln>
                  </p:spPr>
                  <p:txBody>
                    <a:bodyPr rtlCol="0" anchor="ctr"/>
                    <a:lstStyle/>
                    <a:p>
                      <a:endParaRPr lang="en-GB"/>
                    </a:p>
                  </p:txBody>
                </p:sp>
                <p:sp>
                  <p:nvSpPr>
                    <p:cNvPr id="53" name="Frihandsfigur: Form 52">
                      <a:extLst>
                        <a:ext uri="{FF2B5EF4-FFF2-40B4-BE49-F238E27FC236}">
                          <a16:creationId xmlns:a16="http://schemas.microsoft.com/office/drawing/2014/main" id="{7C21DFEB-C70B-4231-E9CB-A62DE7A03EBE}"/>
                        </a:ext>
                      </a:extLst>
                    </p:cNvPr>
                    <p:cNvSpPr>
                      <a:spLocks/>
                    </p:cNvSpPr>
                    <p:nvPr/>
                  </p:nvSpPr>
                  <p:spPr>
                    <a:xfrm>
                      <a:off x="3001940" y="4009446"/>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79D3C2"/>
                    </a:solidFill>
                    <a:ln w="3060" cap="flat">
                      <a:noFill/>
                      <a:prstDash val="solid"/>
                      <a:miter/>
                    </a:ln>
                  </p:spPr>
                  <p:txBody>
                    <a:bodyPr rtlCol="0" anchor="ctr"/>
                    <a:lstStyle/>
                    <a:p>
                      <a:endParaRPr lang="en-GB"/>
                    </a:p>
                  </p:txBody>
                </p:sp>
              </p:grpSp>
            </p:grpSp>
            <p:sp>
              <p:nvSpPr>
                <p:cNvPr id="47" name="Frihandsfigur: Form 46">
                  <a:extLst>
                    <a:ext uri="{FF2B5EF4-FFF2-40B4-BE49-F238E27FC236}">
                      <a16:creationId xmlns:a16="http://schemas.microsoft.com/office/drawing/2014/main" id="{0E8B3987-6CFA-EC27-25A5-CA928E795F1A}"/>
                    </a:ext>
                  </a:extLst>
                </p:cNvPr>
                <p:cNvSpPr>
                  <a:spLocks/>
                </p:cNvSpPr>
                <p:nvPr/>
              </p:nvSpPr>
              <p:spPr>
                <a:xfrm>
                  <a:off x="3021732" y="405946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79D3C2"/>
                </a:solidFill>
                <a:ln w="3060" cap="flat">
                  <a:noFill/>
                  <a:prstDash val="solid"/>
                  <a:miter/>
                </a:ln>
              </p:spPr>
              <p:txBody>
                <a:bodyPr rtlCol="0" anchor="ctr"/>
                <a:lstStyle/>
                <a:p>
                  <a:endParaRPr lang="en-GB"/>
                </a:p>
              </p:txBody>
            </p:sp>
          </p:grpSp>
        </p:grpSp>
      </p:grpSp>
      <p:sp>
        <p:nvSpPr>
          <p:cNvPr id="255" name="TextBox 66">
            <a:extLst>
              <a:ext uri="{FF2B5EF4-FFF2-40B4-BE49-F238E27FC236}">
                <a16:creationId xmlns:a16="http://schemas.microsoft.com/office/drawing/2014/main" id="{ADAD103A-B210-C298-3133-8324E016BBB8}"/>
              </a:ext>
            </a:extLst>
          </p:cNvPr>
          <p:cNvSpPr txBox="1"/>
          <p:nvPr/>
        </p:nvSpPr>
        <p:spPr>
          <a:xfrm>
            <a:off x="10977131" y="4408071"/>
            <a:ext cx="483893"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vägval</a:t>
            </a:r>
          </a:p>
        </p:txBody>
      </p:sp>
      <p:pic>
        <p:nvPicPr>
          <p:cNvPr id="258" name="Bild 257">
            <a:extLst>
              <a:ext uri="{FF2B5EF4-FFF2-40B4-BE49-F238E27FC236}">
                <a16:creationId xmlns:a16="http://schemas.microsoft.com/office/drawing/2014/main" id="{F540867F-4CAC-5841-FA6C-9D7EA9B7B2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9073" y="4396642"/>
            <a:ext cx="285277" cy="285277"/>
          </a:xfrm>
          <a:prstGeom prst="rect">
            <a:avLst/>
          </a:prstGeom>
        </p:spPr>
      </p:pic>
      <p:pic>
        <p:nvPicPr>
          <p:cNvPr id="262" name="Graphic 78">
            <a:extLst>
              <a:ext uri="{FF2B5EF4-FFF2-40B4-BE49-F238E27FC236}">
                <a16:creationId xmlns:a16="http://schemas.microsoft.com/office/drawing/2014/main" id="{01C3239C-0445-9060-796E-D3891AB5CD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024" y="4432640"/>
            <a:ext cx="230340" cy="230340"/>
          </a:xfrm>
          <a:prstGeom prst="rect">
            <a:avLst/>
          </a:prstGeom>
        </p:spPr>
      </p:pic>
      <p:sp>
        <p:nvSpPr>
          <p:cNvPr id="263" name="TextBox 71">
            <a:extLst>
              <a:ext uri="{FF2B5EF4-FFF2-40B4-BE49-F238E27FC236}">
                <a16:creationId xmlns:a16="http://schemas.microsoft.com/office/drawing/2014/main" id="{E24FE515-542C-AA0F-444E-1163EB51E7EE}"/>
              </a:ext>
            </a:extLst>
          </p:cNvPr>
          <p:cNvSpPr txBox="1"/>
          <p:nvPr/>
        </p:nvSpPr>
        <p:spPr>
          <a:xfrm>
            <a:off x="11764145" y="4414678"/>
            <a:ext cx="772335"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steg</a:t>
            </a:r>
          </a:p>
        </p:txBody>
      </p:sp>
      <p:grpSp>
        <p:nvGrpSpPr>
          <p:cNvPr id="2" name="Grupp 1">
            <a:extLst>
              <a:ext uri="{FF2B5EF4-FFF2-40B4-BE49-F238E27FC236}">
                <a16:creationId xmlns:a16="http://schemas.microsoft.com/office/drawing/2014/main" id="{BDD4CA17-0D99-B89C-E31F-9E0B24FB4375}"/>
              </a:ext>
            </a:extLst>
          </p:cNvPr>
          <p:cNvGrpSpPr/>
          <p:nvPr/>
        </p:nvGrpSpPr>
        <p:grpSpPr>
          <a:xfrm>
            <a:off x="957384" y="1747848"/>
            <a:ext cx="827660" cy="812100"/>
            <a:chOff x="10402158" y="616032"/>
            <a:chExt cx="827660" cy="812100"/>
          </a:xfrm>
          <a:solidFill>
            <a:srgbClr val="EB805F"/>
          </a:solidFill>
        </p:grpSpPr>
        <p:sp>
          <p:nvSpPr>
            <p:cNvPr id="3" name="Rectangle: Rounded Corners 22">
              <a:extLst>
                <a:ext uri="{FF2B5EF4-FFF2-40B4-BE49-F238E27FC236}">
                  <a16:creationId xmlns:a16="http://schemas.microsoft.com/office/drawing/2014/main" id="{0ED1F29A-7336-85E7-A0FB-992F60CA32A4}"/>
                </a:ext>
              </a:extLst>
            </p:cNvPr>
            <p:cNvSpPr/>
            <p:nvPr/>
          </p:nvSpPr>
          <p:spPr>
            <a:xfrm>
              <a:off x="10402158" y="616032"/>
              <a:ext cx="827660" cy="512626"/>
            </a:xfrm>
            <a:prstGeom prst="roundRect">
              <a:avLst>
                <a:gd name="adj" fmla="val 721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Box 23">
              <a:extLst>
                <a:ext uri="{FF2B5EF4-FFF2-40B4-BE49-F238E27FC236}">
                  <a16:creationId xmlns:a16="http://schemas.microsoft.com/office/drawing/2014/main" id="{BABBEE1A-1AC8-6CA8-3079-606EE829D1AE}"/>
                </a:ext>
              </a:extLst>
            </p:cNvPr>
            <p:cNvSpPr txBox="1"/>
            <p:nvPr/>
          </p:nvSpPr>
          <p:spPr>
            <a:xfrm>
              <a:off x="10461755" y="658094"/>
              <a:ext cx="764080" cy="349498"/>
            </a:xfrm>
            <a:prstGeom prst="rect">
              <a:avLst/>
            </a:prstGeom>
            <a:grpFill/>
          </p:spPr>
          <p:txBody>
            <a:bodyPr vert="horz" wrap="square" lIns="0" tIns="45720" rIns="91440" bIns="45720" rtlCol="0" anchor="t">
              <a:noAutofit/>
            </a:bodyPr>
            <a:lstStyle/>
            <a:p>
              <a:pPr algn="ctr"/>
              <a:r>
                <a:rPr lang="sv-SE" sz="1100" dirty="0">
                  <a:solidFill>
                    <a:srgbClr val="112B43"/>
                  </a:solidFill>
                  <a:latin typeface="Noto Sans SemiBold" panose="020B0702040504020204" pitchFamily="34" charset="0"/>
                  <a:ea typeface="Noto Sans SemiBold" panose="020B0702040504020204" pitchFamily="34" charset="0"/>
                  <a:cs typeface="Noto Sans SemiBold" panose="020B0702040504020204" pitchFamily="34" charset="0"/>
                </a:rPr>
                <a:t>Redo för fas 1!</a:t>
              </a:r>
            </a:p>
          </p:txBody>
        </p:sp>
        <p:sp>
          <p:nvSpPr>
            <p:cNvPr id="6" name="Isosceles Triangle 28">
              <a:extLst>
                <a:ext uri="{FF2B5EF4-FFF2-40B4-BE49-F238E27FC236}">
                  <a16:creationId xmlns:a16="http://schemas.microsoft.com/office/drawing/2014/main" id="{D800A7EB-88A3-E0E3-5359-878556287D0D}"/>
                </a:ext>
              </a:extLst>
            </p:cNvPr>
            <p:cNvSpPr/>
            <p:nvPr/>
          </p:nvSpPr>
          <p:spPr>
            <a:xfrm rot="10800000">
              <a:off x="10639900" y="1033864"/>
              <a:ext cx="238236" cy="394268"/>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7" name="Rectangle: Rounded Corners 9">
            <a:extLst>
              <a:ext uri="{FF2B5EF4-FFF2-40B4-BE49-F238E27FC236}">
                <a16:creationId xmlns:a16="http://schemas.microsoft.com/office/drawing/2014/main" id="{F9BDCEA8-B186-5EEA-7989-4192C7CE6B38}"/>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8" name="Grupp 7">
            <a:extLst>
              <a:ext uri="{FF2B5EF4-FFF2-40B4-BE49-F238E27FC236}">
                <a16:creationId xmlns:a16="http://schemas.microsoft.com/office/drawing/2014/main" id="{09ED772D-62C1-71A9-14FB-E115E4B68FCD}"/>
              </a:ext>
            </a:extLst>
          </p:cNvPr>
          <p:cNvGrpSpPr/>
          <p:nvPr/>
        </p:nvGrpSpPr>
        <p:grpSpPr>
          <a:xfrm>
            <a:off x="258854" y="5272392"/>
            <a:ext cx="2296278" cy="246221"/>
            <a:chOff x="258854" y="5475437"/>
            <a:chExt cx="2296278" cy="246221"/>
          </a:xfrm>
        </p:grpSpPr>
        <p:sp>
          <p:nvSpPr>
            <p:cNvPr id="9" name="Oval 72">
              <a:extLst>
                <a:ext uri="{FF2B5EF4-FFF2-40B4-BE49-F238E27FC236}">
                  <a16:creationId xmlns:a16="http://schemas.microsoft.com/office/drawing/2014/main" id="{4503A4A8-78C5-1793-BAAC-A88D8E104DD1}"/>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0" name="textruta 9">
              <a:extLst>
                <a:ext uri="{FF2B5EF4-FFF2-40B4-BE49-F238E27FC236}">
                  <a16:creationId xmlns:a16="http://schemas.microsoft.com/office/drawing/2014/main" id="{5582725E-DD90-B1D2-6E7C-0E6E40B3E573}"/>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a:t>
              </a:r>
              <a:r>
                <a:rPr lang="sv-SE" sz="800" dirty="0" err="1">
                  <a:solidFill>
                    <a:schemeClr val="accent1"/>
                  </a:solidFill>
                </a:rPr>
                <a:t>FaR</a:t>
              </a:r>
              <a:r>
                <a:rPr lang="sv-SE" sz="800" dirty="0">
                  <a:solidFill>
                    <a:schemeClr val="accent1"/>
                  </a:solidFill>
                </a:rPr>
                <a:t>?</a:t>
              </a:r>
            </a:p>
          </p:txBody>
        </p:sp>
      </p:grpSp>
      <p:grpSp>
        <p:nvGrpSpPr>
          <p:cNvPr id="11" name="Grupp 10">
            <a:extLst>
              <a:ext uri="{FF2B5EF4-FFF2-40B4-BE49-F238E27FC236}">
                <a16:creationId xmlns:a16="http://schemas.microsoft.com/office/drawing/2014/main" id="{565898E3-9525-904E-B36F-A1E3E0A64ADA}"/>
              </a:ext>
            </a:extLst>
          </p:cNvPr>
          <p:cNvGrpSpPr/>
          <p:nvPr/>
        </p:nvGrpSpPr>
        <p:grpSpPr>
          <a:xfrm>
            <a:off x="258854" y="5593804"/>
            <a:ext cx="2368208" cy="246221"/>
            <a:chOff x="258854" y="5728068"/>
            <a:chExt cx="2368208" cy="246221"/>
          </a:xfrm>
        </p:grpSpPr>
        <p:sp>
          <p:nvSpPr>
            <p:cNvPr id="12" name="Oval 72">
              <a:extLst>
                <a:ext uri="{FF2B5EF4-FFF2-40B4-BE49-F238E27FC236}">
                  <a16:creationId xmlns:a16="http://schemas.microsoft.com/office/drawing/2014/main" id="{A2BB12AE-EC7E-642D-8724-CADEF9CC9E2A}"/>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3" name="textruta 12">
              <a:extLst>
                <a:ext uri="{FF2B5EF4-FFF2-40B4-BE49-F238E27FC236}">
                  <a16:creationId xmlns:a16="http://schemas.microsoft.com/office/drawing/2014/main" id="{76E19C53-95F7-08F6-0012-30AA219A46F0}"/>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21" name="Grupp 20">
            <a:extLst>
              <a:ext uri="{FF2B5EF4-FFF2-40B4-BE49-F238E27FC236}">
                <a16:creationId xmlns:a16="http://schemas.microsoft.com/office/drawing/2014/main" id="{F999B475-20DF-B3C9-50CF-FC6FF4765D5D}"/>
              </a:ext>
            </a:extLst>
          </p:cNvPr>
          <p:cNvGrpSpPr/>
          <p:nvPr/>
        </p:nvGrpSpPr>
        <p:grpSpPr>
          <a:xfrm>
            <a:off x="258855" y="5910412"/>
            <a:ext cx="2368207" cy="246221"/>
            <a:chOff x="258855" y="5980699"/>
            <a:chExt cx="2368207" cy="246221"/>
          </a:xfrm>
        </p:grpSpPr>
        <p:sp>
          <p:nvSpPr>
            <p:cNvPr id="22" name="Oval 72">
              <a:extLst>
                <a:ext uri="{FF2B5EF4-FFF2-40B4-BE49-F238E27FC236}">
                  <a16:creationId xmlns:a16="http://schemas.microsoft.com/office/drawing/2014/main" id="{1C474862-FC78-6B29-4D81-AA9DA228490E}"/>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24" name="textruta 23">
              <a:extLst>
                <a:ext uri="{FF2B5EF4-FFF2-40B4-BE49-F238E27FC236}">
                  <a16:creationId xmlns:a16="http://schemas.microsoft.com/office/drawing/2014/main" id="{7E4E6186-32FA-F540-A4BD-4FC0DBEBA05D}"/>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a:t>
              </a:r>
              <a:r>
                <a:rPr lang="sv-SE" sz="800" dirty="0" err="1">
                  <a:solidFill>
                    <a:srgbClr val="112B43"/>
                  </a:solidFill>
                </a:rPr>
                <a:t>FaR</a:t>
              </a:r>
              <a:r>
                <a:rPr lang="sv-SE" sz="800" dirty="0">
                  <a:solidFill>
                    <a:srgbClr val="112B43"/>
                  </a:solidFill>
                </a:rPr>
                <a:t> och för förändring?</a:t>
              </a:r>
            </a:p>
          </p:txBody>
        </p:sp>
      </p:grpSp>
      <p:grpSp>
        <p:nvGrpSpPr>
          <p:cNvPr id="26" name="Grupp 25">
            <a:extLst>
              <a:ext uri="{FF2B5EF4-FFF2-40B4-BE49-F238E27FC236}">
                <a16:creationId xmlns:a16="http://schemas.microsoft.com/office/drawing/2014/main" id="{674A845D-C18F-DA25-1311-AC119AF52C9A}"/>
              </a:ext>
            </a:extLst>
          </p:cNvPr>
          <p:cNvGrpSpPr/>
          <p:nvPr/>
        </p:nvGrpSpPr>
        <p:grpSpPr>
          <a:xfrm>
            <a:off x="258853" y="6229720"/>
            <a:ext cx="2262767" cy="246221"/>
            <a:chOff x="258853" y="6233330"/>
            <a:chExt cx="2262767" cy="246221"/>
          </a:xfrm>
        </p:grpSpPr>
        <p:sp>
          <p:nvSpPr>
            <p:cNvPr id="54" name="Oval 72">
              <a:extLst>
                <a:ext uri="{FF2B5EF4-FFF2-40B4-BE49-F238E27FC236}">
                  <a16:creationId xmlns:a16="http://schemas.microsoft.com/office/drawing/2014/main" id="{CB105964-512B-D722-CFE5-2ABB9577A3BC}"/>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67" name="textruta 66">
              <a:extLst>
                <a:ext uri="{FF2B5EF4-FFF2-40B4-BE49-F238E27FC236}">
                  <a16:creationId xmlns:a16="http://schemas.microsoft.com/office/drawing/2014/main" id="{28AE2905-290F-C53F-957A-DB4E62E5C772}"/>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a:t>
              </a:r>
              <a:r>
                <a:rPr lang="sv-SE" sz="800" dirty="0" err="1">
                  <a:solidFill>
                    <a:srgbClr val="112B43"/>
                  </a:solidFill>
                </a:rPr>
                <a:t>FaR</a:t>
              </a:r>
              <a:r>
                <a:rPr lang="sv-SE" sz="800" dirty="0">
                  <a:solidFill>
                    <a:srgbClr val="112B43"/>
                  </a:solidFill>
                </a:rPr>
                <a:t> behöver vi göra för att passa vår målgrupp? </a:t>
              </a:r>
            </a:p>
          </p:txBody>
        </p:sp>
      </p:grpSp>
      <p:grpSp>
        <p:nvGrpSpPr>
          <p:cNvPr id="72" name="Grupp 71">
            <a:extLst>
              <a:ext uri="{FF2B5EF4-FFF2-40B4-BE49-F238E27FC236}">
                <a16:creationId xmlns:a16="http://schemas.microsoft.com/office/drawing/2014/main" id="{6C502625-B18C-01DD-6A89-ED6D3F4ECC83}"/>
              </a:ext>
            </a:extLst>
          </p:cNvPr>
          <p:cNvGrpSpPr/>
          <p:nvPr/>
        </p:nvGrpSpPr>
        <p:grpSpPr>
          <a:xfrm>
            <a:off x="2521620" y="5272392"/>
            <a:ext cx="2356043" cy="246221"/>
            <a:chOff x="2733256" y="5432871"/>
            <a:chExt cx="2356043" cy="246221"/>
          </a:xfrm>
        </p:grpSpPr>
        <p:sp>
          <p:nvSpPr>
            <p:cNvPr id="73" name="Oval 72">
              <a:extLst>
                <a:ext uri="{FF2B5EF4-FFF2-40B4-BE49-F238E27FC236}">
                  <a16:creationId xmlns:a16="http://schemas.microsoft.com/office/drawing/2014/main" id="{ECA506B3-44BB-DDEF-4730-0DAD64F96825}"/>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79" name="textruta 78">
              <a:extLst>
                <a:ext uri="{FF2B5EF4-FFF2-40B4-BE49-F238E27FC236}">
                  <a16:creationId xmlns:a16="http://schemas.microsoft.com/office/drawing/2014/main" id="{E004AE0F-413F-0B01-D59F-156717CD409F}"/>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a:t>
              </a:r>
              <a:r>
                <a:rPr lang="sv-SE" sz="800" dirty="0" err="1">
                  <a:solidFill>
                    <a:srgbClr val="112B43"/>
                  </a:solidFill>
                </a:rPr>
                <a:t>FaR</a:t>
              </a:r>
              <a:r>
                <a:rPr lang="sv-SE" sz="800" dirty="0">
                  <a:solidFill>
                    <a:srgbClr val="112B43"/>
                  </a:solidFill>
                </a:rPr>
                <a:t> ska passa in?</a:t>
              </a:r>
            </a:p>
          </p:txBody>
        </p:sp>
      </p:grpSp>
      <p:grpSp>
        <p:nvGrpSpPr>
          <p:cNvPr id="85" name="Grupp 84">
            <a:extLst>
              <a:ext uri="{FF2B5EF4-FFF2-40B4-BE49-F238E27FC236}">
                <a16:creationId xmlns:a16="http://schemas.microsoft.com/office/drawing/2014/main" id="{070AA877-EC9E-1946-2D71-62F05170DBAF}"/>
              </a:ext>
            </a:extLst>
          </p:cNvPr>
          <p:cNvGrpSpPr/>
          <p:nvPr/>
        </p:nvGrpSpPr>
        <p:grpSpPr>
          <a:xfrm>
            <a:off x="2521620" y="5593804"/>
            <a:ext cx="2338148" cy="246221"/>
            <a:chOff x="2733256" y="5724456"/>
            <a:chExt cx="2338148" cy="246221"/>
          </a:xfrm>
        </p:grpSpPr>
        <p:sp>
          <p:nvSpPr>
            <p:cNvPr id="88" name="Oval 72">
              <a:extLst>
                <a:ext uri="{FF2B5EF4-FFF2-40B4-BE49-F238E27FC236}">
                  <a16:creationId xmlns:a16="http://schemas.microsoft.com/office/drawing/2014/main" id="{72C8BB20-CF3B-36D0-108A-1CCDE26EF5E8}"/>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91" name="textruta 90">
              <a:extLst>
                <a:ext uri="{FF2B5EF4-FFF2-40B4-BE49-F238E27FC236}">
                  <a16:creationId xmlns:a16="http://schemas.microsoft.com/office/drawing/2014/main" id="{6C7D5B96-7690-0ECD-1228-584F83EBA984}"/>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a:t>
              </a:r>
              <a:r>
                <a:rPr lang="sv-SE" sz="800" dirty="0" err="1">
                  <a:solidFill>
                    <a:srgbClr val="112B43"/>
                  </a:solidFill>
                </a:rPr>
                <a:t>FaR</a:t>
              </a:r>
              <a:r>
                <a:rPr lang="sv-SE" sz="800" dirty="0">
                  <a:solidFill>
                    <a:srgbClr val="112B43"/>
                  </a:solidFill>
                </a:rPr>
                <a:t> i verksamheten och finns det resurser? </a:t>
              </a:r>
            </a:p>
          </p:txBody>
        </p:sp>
      </p:grpSp>
      <p:grpSp>
        <p:nvGrpSpPr>
          <p:cNvPr id="94" name="Grupp 93">
            <a:extLst>
              <a:ext uri="{FF2B5EF4-FFF2-40B4-BE49-F238E27FC236}">
                <a16:creationId xmlns:a16="http://schemas.microsoft.com/office/drawing/2014/main" id="{67256B96-B5E3-621A-9BC3-C87EADAA4490}"/>
              </a:ext>
            </a:extLst>
          </p:cNvPr>
          <p:cNvGrpSpPr/>
          <p:nvPr/>
        </p:nvGrpSpPr>
        <p:grpSpPr>
          <a:xfrm>
            <a:off x="2521620" y="5910412"/>
            <a:ext cx="2239723" cy="246221"/>
            <a:chOff x="2733256" y="5977087"/>
            <a:chExt cx="2239723" cy="246221"/>
          </a:xfrm>
        </p:grpSpPr>
        <p:sp>
          <p:nvSpPr>
            <p:cNvPr id="97" name="Oval 72">
              <a:extLst>
                <a:ext uri="{FF2B5EF4-FFF2-40B4-BE49-F238E27FC236}">
                  <a16:creationId xmlns:a16="http://schemas.microsoft.com/office/drawing/2014/main" id="{AD2FDCFD-BD66-869F-9D8E-EB7F46B3ECFD}"/>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100" name="textruta 99">
              <a:extLst>
                <a:ext uri="{FF2B5EF4-FFF2-40B4-BE49-F238E27FC236}">
                  <a16:creationId xmlns:a16="http://schemas.microsoft.com/office/drawing/2014/main" id="{F82F7824-3EA8-5E81-94AC-F7785A7A2219}"/>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103" name="Grupp 102">
            <a:extLst>
              <a:ext uri="{FF2B5EF4-FFF2-40B4-BE49-F238E27FC236}">
                <a16:creationId xmlns:a16="http://schemas.microsoft.com/office/drawing/2014/main" id="{DA09F257-F3C6-7547-0C15-2785FF76019F}"/>
              </a:ext>
            </a:extLst>
          </p:cNvPr>
          <p:cNvGrpSpPr/>
          <p:nvPr/>
        </p:nvGrpSpPr>
        <p:grpSpPr>
          <a:xfrm>
            <a:off x="2521620" y="6234130"/>
            <a:ext cx="2178128" cy="246221"/>
            <a:chOff x="2733256" y="6229720"/>
            <a:chExt cx="2178128" cy="246221"/>
          </a:xfrm>
        </p:grpSpPr>
        <p:sp>
          <p:nvSpPr>
            <p:cNvPr id="112" name="Oval 72">
              <a:extLst>
                <a:ext uri="{FF2B5EF4-FFF2-40B4-BE49-F238E27FC236}">
                  <a16:creationId xmlns:a16="http://schemas.microsoft.com/office/drawing/2014/main" id="{36B6ECD4-89CA-57D8-F862-B1C4B4D34424}"/>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115" name="textruta 114">
              <a:extLst>
                <a:ext uri="{FF2B5EF4-FFF2-40B4-BE49-F238E27FC236}">
                  <a16:creationId xmlns:a16="http://schemas.microsoft.com/office/drawing/2014/main" id="{E20BF9ED-ADBD-6313-4B11-8F798EFC9E36}"/>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21" name="Rectangle: Rounded Corners 9">
            <a:extLst>
              <a:ext uri="{FF2B5EF4-FFF2-40B4-BE49-F238E27FC236}">
                <a16:creationId xmlns:a16="http://schemas.microsoft.com/office/drawing/2014/main" id="{A0A7E978-8010-C2DE-8B09-368F756E6D15}"/>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23" name="Grupp 122">
            <a:extLst>
              <a:ext uri="{FF2B5EF4-FFF2-40B4-BE49-F238E27FC236}">
                <a16:creationId xmlns:a16="http://schemas.microsoft.com/office/drawing/2014/main" id="{799A51B4-F863-024D-BF87-167963499515}"/>
              </a:ext>
            </a:extLst>
          </p:cNvPr>
          <p:cNvGrpSpPr/>
          <p:nvPr/>
        </p:nvGrpSpPr>
        <p:grpSpPr>
          <a:xfrm>
            <a:off x="4894497" y="5708104"/>
            <a:ext cx="2240004" cy="246221"/>
            <a:chOff x="5658856" y="4743334"/>
            <a:chExt cx="2240004" cy="246221"/>
          </a:xfrm>
        </p:grpSpPr>
        <p:sp>
          <p:nvSpPr>
            <p:cNvPr id="124" name="Oval 72">
              <a:extLst>
                <a:ext uri="{FF2B5EF4-FFF2-40B4-BE49-F238E27FC236}">
                  <a16:creationId xmlns:a16="http://schemas.microsoft.com/office/drawing/2014/main" id="{58D143A1-2973-9E45-FDFF-59FAFF1DEE07}"/>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26" name="textruta 125">
              <a:extLst>
                <a:ext uri="{FF2B5EF4-FFF2-40B4-BE49-F238E27FC236}">
                  <a16:creationId xmlns:a16="http://schemas.microsoft.com/office/drawing/2014/main" id="{45648CDA-9382-2166-F4C4-7D84E09E59C2}"/>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a:t>
              </a:r>
              <a:r>
                <a:rPr lang="sv-SE" sz="800" dirty="0" err="1">
                  <a:solidFill>
                    <a:srgbClr val="112B43"/>
                  </a:solidFill>
                </a:rPr>
                <a:t>FaR</a:t>
              </a:r>
              <a:r>
                <a:rPr lang="sv-SE" sz="800" dirty="0">
                  <a:solidFill>
                    <a:srgbClr val="112B43"/>
                  </a:solidFill>
                </a:rPr>
                <a:t>?</a:t>
              </a:r>
            </a:p>
          </p:txBody>
        </p:sp>
      </p:grpSp>
      <p:grpSp>
        <p:nvGrpSpPr>
          <p:cNvPr id="127" name="Grupp 126">
            <a:extLst>
              <a:ext uri="{FF2B5EF4-FFF2-40B4-BE49-F238E27FC236}">
                <a16:creationId xmlns:a16="http://schemas.microsoft.com/office/drawing/2014/main" id="{13D28080-198D-1AB3-5385-1F40C23AE62A}"/>
              </a:ext>
            </a:extLst>
          </p:cNvPr>
          <p:cNvGrpSpPr/>
          <p:nvPr/>
        </p:nvGrpSpPr>
        <p:grpSpPr>
          <a:xfrm>
            <a:off x="4894501" y="5272392"/>
            <a:ext cx="2324901" cy="369332"/>
            <a:chOff x="5658860" y="4477355"/>
            <a:chExt cx="2324901" cy="369332"/>
          </a:xfrm>
        </p:grpSpPr>
        <p:sp>
          <p:nvSpPr>
            <p:cNvPr id="128" name="Oval 72">
              <a:extLst>
                <a:ext uri="{FF2B5EF4-FFF2-40B4-BE49-F238E27FC236}">
                  <a16:creationId xmlns:a16="http://schemas.microsoft.com/office/drawing/2014/main" id="{E46A8A3A-5F54-A6EC-BBC9-C3A227A6FED9}"/>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29" name="textruta 128">
              <a:extLst>
                <a:ext uri="{FF2B5EF4-FFF2-40B4-BE49-F238E27FC236}">
                  <a16:creationId xmlns:a16="http://schemas.microsoft.com/office/drawing/2014/main" id="{1E87D71A-3901-1E69-E915-4F485ECB2928}"/>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30" name="Rectangle: Rounded Corners 9">
            <a:extLst>
              <a:ext uri="{FF2B5EF4-FFF2-40B4-BE49-F238E27FC236}">
                <a16:creationId xmlns:a16="http://schemas.microsoft.com/office/drawing/2014/main" id="{35CAB228-3E0A-0551-AC53-28547C5EE654}"/>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31" name="Grupp 130">
            <a:extLst>
              <a:ext uri="{FF2B5EF4-FFF2-40B4-BE49-F238E27FC236}">
                <a16:creationId xmlns:a16="http://schemas.microsoft.com/office/drawing/2014/main" id="{5114E6EE-90F6-8237-3083-E6F13BAD2376}"/>
              </a:ext>
            </a:extLst>
          </p:cNvPr>
          <p:cNvGrpSpPr/>
          <p:nvPr/>
        </p:nvGrpSpPr>
        <p:grpSpPr>
          <a:xfrm>
            <a:off x="7318250" y="5733660"/>
            <a:ext cx="2240005" cy="189591"/>
            <a:chOff x="5658855" y="4744039"/>
            <a:chExt cx="2240005" cy="189591"/>
          </a:xfrm>
        </p:grpSpPr>
        <p:sp>
          <p:nvSpPr>
            <p:cNvPr id="156" name="Oval 72">
              <a:extLst>
                <a:ext uri="{FF2B5EF4-FFF2-40B4-BE49-F238E27FC236}">
                  <a16:creationId xmlns:a16="http://schemas.microsoft.com/office/drawing/2014/main" id="{705A9281-1BC0-5705-BF38-6210C0233278}"/>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57" name="textruta 156">
              <a:extLst>
                <a:ext uri="{FF2B5EF4-FFF2-40B4-BE49-F238E27FC236}">
                  <a16:creationId xmlns:a16="http://schemas.microsoft.com/office/drawing/2014/main" id="{C92F73C2-AF5B-78B1-31B4-FAFE063848AF}"/>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58" name="Grupp 157">
            <a:extLst>
              <a:ext uri="{FF2B5EF4-FFF2-40B4-BE49-F238E27FC236}">
                <a16:creationId xmlns:a16="http://schemas.microsoft.com/office/drawing/2014/main" id="{3A50443B-011A-3D93-6710-1C52C4E4DFFD}"/>
              </a:ext>
            </a:extLst>
          </p:cNvPr>
          <p:cNvGrpSpPr/>
          <p:nvPr/>
        </p:nvGrpSpPr>
        <p:grpSpPr>
          <a:xfrm>
            <a:off x="7318250" y="5272392"/>
            <a:ext cx="2352130" cy="369332"/>
            <a:chOff x="5658857" y="4477355"/>
            <a:chExt cx="2352130" cy="369332"/>
          </a:xfrm>
        </p:grpSpPr>
        <p:sp>
          <p:nvSpPr>
            <p:cNvPr id="159" name="Oval 72">
              <a:extLst>
                <a:ext uri="{FF2B5EF4-FFF2-40B4-BE49-F238E27FC236}">
                  <a16:creationId xmlns:a16="http://schemas.microsoft.com/office/drawing/2014/main" id="{05EFA44B-08B5-CF32-FBC2-99A64E9255C3}"/>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67" name="textruta 166">
              <a:extLst>
                <a:ext uri="{FF2B5EF4-FFF2-40B4-BE49-F238E27FC236}">
                  <a16:creationId xmlns:a16="http://schemas.microsoft.com/office/drawing/2014/main" id="{ACAEC48D-E897-8860-553A-40628072D789}"/>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a:t>
              </a:r>
              <a:r>
                <a:rPr lang="sv-SE" sz="800" dirty="0" err="1">
                  <a:solidFill>
                    <a:srgbClr val="112B43"/>
                  </a:solidFill>
                </a:rPr>
                <a:t>FaR</a:t>
              </a:r>
              <a:r>
                <a:rPr lang="sv-SE" sz="800" dirty="0">
                  <a:solidFill>
                    <a:srgbClr val="112B43"/>
                  </a:solidFill>
                </a:rPr>
                <a:t> utifrån en implementeringsplan och börja ordinera </a:t>
              </a:r>
              <a:r>
                <a:rPr lang="sv-SE" sz="800" dirty="0" err="1">
                  <a:solidFill>
                    <a:srgbClr val="112B43"/>
                  </a:solidFill>
                </a:rPr>
                <a:t>FaR</a:t>
              </a:r>
              <a:r>
                <a:rPr lang="sv-SE" sz="800" dirty="0">
                  <a:solidFill>
                    <a:srgbClr val="112B43"/>
                  </a:solidFill>
                </a:rPr>
                <a:t>.</a:t>
              </a:r>
            </a:p>
          </p:txBody>
        </p:sp>
      </p:grpSp>
      <p:grpSp>
        <p:nvGrpSpPr>
          <p:cNvPr id="168" name="Grupp 167">
            <a:extLst>
              <a:ext uri="{FF2B5EF4-FFF2-40B4-BE49-F238E27FC236}">
                <a16:creationId xmlns:a16="http://schemas.microsoft.com/office/drawing/2014/main" id="{A0DBE545-167A-26E8-B46C-130ABE60767C}"/>
              </a:ext>
            </a:extLst>
          </p:cNvPr>
          <p:cNvGrpSpPr/>
          <p:nvPr/>
        </p:nvGrpSpPr>
        <p:grpSpPr>
          <a:xfrm>
            <a:off x="7318250" y="6015187"/>
            <a:ext cx="2240005" cy="189591"/>
            <a:chOff x="5658855" y="4744039"/>
            <a:chExt cx="2240005" cy="189591"/>
          </a:xfrm>
        </p:grpSpPr>
        <p:sp>
          <p:nvSpPr>
            <p:cNvPr id="169" name="Oval 72">
              <a:extLst>
                <a:ext uri="{FF2B5EF4-FFF2-40B4-BE49-F238E27FC236}">
                  <a16:creationId xmlns:a16="http://schemas.microsoft.com/office/drawing/2014/main" id="{A4469638-940F-86FA-F063-C532062ED61C}"/>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70" name="textruta 169">
              <a:extLst>
                <a:ext uri="{FF2B5EF4-FFF2-40B4-BE49-F238E27FC236}">
                  <a16:creationId xmlns:a16="http://schemas.microsoft.com/office/drawing/2014/main" id="{BBE828FF-0DEA-A3DF-C04F-B42698D5AEC7}"/>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71" name="Rectangle: Rounded Corners 9">
            <a:extLst>
              <a:ext uri="{FF2B5EF4-FFF2-40B4-BE49-F238E27FC236}">
                <a16:creationId xmlns:a16="http://schemas.microsoft.com/office/drawing/2014/main" id="{82BCCFE0-8A53-79EF-E243-F49874EBEAE0}"/>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72" name="Grupp 171">
            <a:extLst>
              <a:ext uri="{FF2B5EF4-FFF2-40B4-BE49-F238E27FC236}">
                <a16:creationId xmlns:a16="http://schemas.microsoft.com/office/drawing/2014/main" id="{41C58B03-125B-65DC-48E6-4BA273239715}"/>
              </a:ext>
            </a:extLst>
          </p:cNvPr>
          <p:cNvGrpSpPr/>
          <p:nvPr/>
        </p:nvGrpSpPr>
        <p:grpSpPr>
          <a:xfrm>
            <a:off x="9761814" y="5264620"/>
            <a:ext cx="2387722" cy="246221"/>
            <a:chOff x="5658856" y="4471415"/>
            <a:chExt cx="2387722" cy="246221"/>
          </a:xfrm>
        </p:grpSpPr>
        <p:sp>
          <p:nvSpPr>
            <p:cNvPr id="173" name="Oval 72">
              <a:extLst>
                <a:ext uri="{FF2B5EF4-FFF2-40B4-BE49-F238E27FC236}">
                  <a16:creationId xmlns:a16="http://schemas.microsoft.com/office/drawing/2014/main" id="{7062EAD2-67B8-B37C-45E0-E8F2682D6ADD}"/>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74" name="textruta 173">
              <a:extLst>
                <a:ext uri="{FF2B5EF4-FFF2-40B4-BE49-F238E27FC236}">
                  <a16:creationId xmlns:a16="http://schemas.microsoft.com/office/drawing/2014/main" id="{DF428D1C-402D-01BA-69AE-30A62286A2B1}"/>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grpSp>
        <p:nvGrpSpPr>
          <p:cNvPr id="58" name="Grupp 57">
            <a:extLst>
              <a:ext uri="{FF2B5EF4-FFF2-40B4-BE49-F238E27FC236}">
                <a16:creationId xmlns:a16="http://schemas.microsoft.com/office/drawing/2014/main" id="{23D78BCC-9025-0AC0-467A-E8DE631902AE}"/>
              </a:ext>
            </a:extLst>
          </p:cNvPr>
          <p:cNvGrpSpPr>
            <a:grpSpLocks/>
          </p:cNvGrpSpPr>
          <p:nvPr/>
        </p:nvGrpSpPr>
        <p:grpSpPr>
          <a:xfrm>
            <a:off x="10325746" y="1844489"/>
            <a:ext cx="764811" cy="495135"/>
            <a:chOff x="10414551" y="1999999"/>
            <a:chExt cx="764811" cy="495135"/>
          </a:xfrm>
        </p:grpSpPr>
        <p:grpSp>
          <p:nvGrpSpPr>
            <p:cNvPr id="61" name="Grupp 60">
              <a:extLst>
                <a:ext uri="{FF2B5EF4-FFF2-40B4-BE49-F238E27FC236}">
                  <a16:creationId xmlns:a16="http://schemas.microsoft.com/office/drawing/2014/main" id="{0542AACE-B78D-0CF8-CEA2-A5FECDD0D951}"/>
                </a:ext>
              </a:extLst>
            </p:cNvPr>
            <p:cNvGrpSpPr>
              <a:grpSpLocks/>
            </p:cNvGrpSpPr>
            <p:nvPr/>
          </p:nvGrpSpPr>
          <p:grpSpPr>
            <a:xfrm>
              <a:off x="10493961" y="2444319"/>
              <a:ext cx="619694" cy="50815"/>
              <a:chOff x="1137617" y="3557484"/>
              <a:chExt cx="619694" cy="50815"/>
            </a:xfrm>
          </p:grpSpPr>
          <p:sp>
            <p:nvSpPr>
              <p:cNvPr id="70" name="Ellips 69">
                <a:extLst>
                  <a:ext uri="{FF2B5EF4-FFF2-40B4-BE49-F238E27FC236}">
                    <a16:creationId xmlns:a16="http://schemas.microsoft.com/office/drawing/2014/main" id="{74E37AD6-1665-ED99-E65F-D137099ECB3D}"/>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Ellips 74">
                <a:extLst>
                  <a:ext uri="{FF2B5EF4-FFF2-40B4-BE49-F238E27FC236}">
                    <a16:creationId xmlns:a16="http://schemas.microsoft.com/office/drawing/2014/main" id="{A8617618-CD20-D7D1-6F0F-DF7F8493E56A}"/>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3" name="Grupp 62">
              <a:extLst>
                <a:ext uri="{FF2B5EF4-FFF2-40B4-BE49-F238E27FC236}">
                  <a16:creationId xmlns:a16="http://schemas.microsoft.com/office/drawing/2014/main" id="{D92192B1-319C-FC4A-09BA-C52EEAD7B101}"/>
                </a:ext>
              </a:extLst>
            </p:cNvPr>
            <p:cNvGrpSpPr>
              <a:grpSpLocks/>
            </p:cNvGrpSpPr>
            <p:nvPr/>
          </p:nvGrpSpPr>
          <p:grpSpPr>
            <a:xfrm>
              <a:off x="10414551" y="1999999"/>
              <a:ext cx="764811" cy="493284"/>
              <a:chOff x="823499" y="3410830"/>
              <a:chExt cx="764811" cy="493284"/>
            </a:xfrm>
          </p:grpSpPr>
          <p:sp>
            <p:nvSpPr>
              <p:cNvPr id="64" name="Cylinder 63">
                <a:extLst>
                  <a:ext uri="{FF2B5EF4-FFF2-40B4-BE49-F238E27FC236}">
                    <a16:creationId xmlns:a16="http://schemas.microsoft.com/office/drawing/2014/main" id="{35CAA074-4091-15DC-1597-A4338A2E4A36}"/>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Cylinder 64">
                <a:extLst>
                  <a:ext uri="{FF2B5EF4-FFF2-40B4-BE49-F238E27FC236}">
                    <a16:creationId xmlns:a16="http://schemas.microsoft.com/office/drawing/2014/main" id="{BAE25ECF-20CF-42D2-5C20-C1A3DD2FB7C5}"/>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p 65">
                <a:extLst>
                  <a:ext uri="{FF2B5EF4-FFF2-40B4-BE49-F238E27FC236}">
                    <a16:creationId xmlns:a16="http://schemas.microsoft.com/office/drawing/2014/main" id="{DCB530D7-0C45-5BDD-E45C-8280493724D0}"/>
                  </a:ext>
                </a:extLst>
              </p:cNvPr>
              <p:cNvGrpSpPr>
                <a:grpSpLocks/>
              </p:cNvGrpSpPr>
              <p:nvPr/>
            </p:nvGrpSpPr>
            <p:grpSpPr>
              <a:xfrm>
                <a:off x="823499" y="3410830"/>
                <a:ext cx="764811" cy="344760"/>
                <a:chOff x="1034239" y="3512977"/>
                <a:chExt cx="764811" cy="344760"/>
              </a:xfrm>
            </p:grpSpPr>
            <p:sp>
              <p:nvSpPr>
                <p:cNvPr id="68" name="Rectangle: Rounded Corners 53">
                  <a:extLst>
                    <a:ext uri="{FF2B5EF4-FFF2-40B4-BE49-F238E27FC236}">
                      <a16:creationId xmlns:a16="http://schemas.microsoft.com/office/drawing/2014/main" id="{C11E10FA-4907-5600-813B-728DB65C2A13}"/>
                    </a:ext>
                  </a:extLst>
                </p:cNvPr>
                <p:cNvSpPr>
                  <a:spLocks/>
                </p:cNvSpPr>
                <p:nvPr/>
              </p:nvSpPr>
              <p:spPr>
                <a:xfrm>
                  <a:off x="1034239" y="3512977"/>
                  <a:ext cx="764811" cy="344760"/>
                </a:xfrm>
                <a:prstGeom prst="roundRect">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69" name="Rectangle: Rounded Corners 53">
                  <a:extLst>
                    <a:ext uri="{FF2B5EF4-FFF2-40B4-BE49-F238E27FC236}">
                      <a16:creationId xmlns:a16="http://schemas.microsoft.com/office/drawing/2014/main" id="{02538B1C-A8C7-747F-EC26-A69AE2AF050C}"/>
                    </a:ext>
                  </a:extLst>
                </p:cNvPr>
                <p:cNvSpPr>
                  <a:spLocks/>
                </p:cNvSpPr>
                <p:nvPr/>
              </p:nvSpPr>
              <p:spPr>
                <a:xfrm>
                  <a:off x="1065712" y="3547127"/>
                  <a:ext cx="701864" cy="276999"/>
                </a:xfrm>
                <a:prstGeom prst="roundRect">
                  <a:avLst>
                    <a:gd name="adj" fmla="val 14203"/>
                  </a:avLst>
                </a:prstGeom>
                <a:solidFill>
                  <a:srgbClr val="0083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4</a:t>
                  </a:r>
                </a:p>
              </p:txBody>
            </p:sp>
          </p:grpSp>
        </p:grpSp>
      </p:grpSp>
      <p:grpSp>
        <p:nvGrpSpPr>
          <p:cNvPr id="78" name="Grupp 77">
            <a:extLst>
              <a:ext uri="{FF2B5EF4-FFF2-40B4-BE49-F238E27FC236}">
                <a16:creationId xmlns:a16="http://schemas.microsoft.com/office/drawing/2014/main" id="{9FA9FF7F-4AB9-0159-38F7-1669C98CA4AA}"/>
              </a:ext>
            </a:extLst>
          </p:cNvPr>
          <p:cNvGrpSpPr/>
          <p:nvPr/>
        </p:nvGrpSpPr>
        <p:grpSpPr>
          <a:xfrm>
            <a:off x="1254599" y="773324"/>
            <a:ext cx="10944000" cy="3877115"/>
            <a:chOff x="1254599" y="773324"/>
            <a:chExt cx="10944000" cy="3877115"/>
          </a:xfrm>
        </p:grpSpPr>
        <p:pic>
          <p:nvPicPr>
            <p:cNvPr id="14" name="Bild 223">
              <a:extLst>
                <a:ext uri="{FF2B5EF4-FFF2-40B4-BE49-F238E27FC236}">
                  <a16:creationId xmlns:a16="http://schemas.microsoft.com/office/drawing/2014/main" id="{5F722F51-CD98-57F7-8D8E-41E89635D4CB}"/>
                </a:ext>
              </a:extLst>
            </p:cNvPr>
            <p:cNvPicPr>
              <a:picLocks noChangeAspect="1"/>
            </p:cNvPicPr>
            <p:nvPr/>
          </p:nvPicPr>
          <p:blipFill>
            <a:blip r:embed="rId10">
              <a:extLst>
                <a:ext uri="{28A0092B-C50C-407E-A947-70E740481C1C}">
                  <a14:useLocalDpi xmlns:a14="http://schemas.microsoft.com/office/drawing/2010/main" val="0"/>
                </a:ext>
              </a:extLst>
            </a:blip>
            <a:srcRect l="7658" t="14725" r="1411" b="11602"/>
            <a:stretch>
              <a:fillRect/>
            </a:stretch>
          </p:blipFill>
          <p:spPr>
            <a:xfrm>
              <a:off x="1254599" y="773324"/>
              <a:ext cx="10944000" cy="3400046"/>
            </a:xfrm>
            <a:prstGeom prst="rect">
              <a:avLst/>
            </a:prstGeom>
            <a:noFill/>
          </p:spPr>
        </p:pic>
        <p:sp>
          <p:nvSpPr>
            <p:cNvPr id="37" name="textruta 36">
              <a:extLst>
                <a:ext uri="{FF2B5EF4-FFF2-40B4-BE49-F238E27FC236}">
                  <a16:creationId xmlns:a16="http://schemas.microsoft.com/office/drawing/2014/main" id="{A7DDD578-82C8-1B93-04DD-BC908FCB7F37}"/>
                </a:ext>
              </a:extLst>
            </p:cNvPr>
            <p:cNvSpPr txBox="1"/>
            <p:nvPr/>
          </p:nvSpPr>
          <p:spPr>
            <a:xfrm>
              <a:off x="11522783" y="4398439"/>
              <a:ext cx="180000" cy="252000"/>
            </a:xfrm>
            <a:prstGeom prst="rect">
              <a:avLst/>
            </a:prstGeom>
          </p:spPr>
          <p:txBody>
            <a:bodyPr vert="horz" wrap="square" lIns="0" tIns="45720" rIns="91440" bIns="45720" rtlCol="0" anchor="t">
              <a:noAutofit/>
            </a:bodyPr>
            <a:lstStyle/>
            <a:p>
              <a:pPr algn="l"/>
              <a:r>
                <a:rPr lang="sv-SE" sz="1400" dirty="0">
                  <a:solidFill>
                    <a:schemeClr val="bg1"/>
                  </a:solidFill>
                </a:rPr>
                <a:t>X</a:t>
              </a:r>
            </a:p>
          </p:txBody>
        </p:sp>
      </p:grpSp>
      <p:pic>
        <p:nvPicPr>
          <p:cNvPr id="83" name="Bildobjekt 82">
            <a:extLst>
              <a:ext uri="{FF2B5EF4-FFF2-40B4-BE49-F238E27FC236}">
                <a16:creationId xmlns:a16="http://schemas.microsoft.com/office/drawing/2014/main" id="{60E750DB-00E0-A000-85C7-656FD3652CB6}"/>
              </a:ext>
            </a:extLst>
          </p:cNvPr>
          <p:cNvPicPr>
            <a:picLocks noChangeAspect="1"/>
          </p:cNvPicPr>
          <p:nvPr/>
        </p:nvPicPr>
        <p:blipFill>
          <a:blip r:embed="rId11"/>
          <a:stretch>
            <a:fillRect/>
          </a:stretch>
        </p:blipFill>
        <p:spPr>
          <a:xfrm>
            <a:off x="11579445" y="48209"/>
            <a:ext cx="540000" cy="540000"/>
          </a:xfrm>
          <a:prstGeom prst="rect">
            <a:avLst/>
          </a:prstGeom>
        </p:spPr>
      </p:pic>
    </p:spTree>
    <p:extLst>
      <p:ext uri="{BB962C8B-B14F-4D97-AF65-F5344CB8AC3E}">
        <p14:creationId xmlns:p14="http://schemas.microsoft.com/office/powerpoint/2010/main" val="36641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Fas 1 – Initial bedömning</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669351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a:extLst>
            <a:ext uri="{FF2B5EF4-FFF2-40B4-BE49-F238E27FC236}">
              <a16:creationId xmlns:a16="http://schemas.microsoft.com/office/drawing/2014/main" id="{F121CD6F-A220-AA0B-CE51-00D6E35727C1}"/>
            </a:ext>
          </a:extLst>
        </p:cNvPr>
        <p:cNvGrpSpPr/>
        <p:nvPr/>
      </p:nvGrpSpPr>
      <p:grpSpPr>
        <a:xfrm>
          <a:off x="0" y="0"/>
          <a:ext cx="0" cy="0"/>
          <a:chOff x="0" y="0"/>
          <a:chExt cx="0" cy="0"/>
        </a:xfrm>
      </p:grpSpPr>
      <p:pic>
        <p:nvPicPr>
          <p:cNvPr id="9" name="Bildobjekt 8" descr="En bild som visar text, skärmbild, Teckensnitt, design&#10;&#10;AI-genererat innehåll kan vara felaktigt.">
            <a:extLst>
              <a:ext uri="{FF2B5EF4-FFF2-40B4-BE49-F238E27FC236}">
                <a16:creationId xmlns:a16="http://schemas.microsoft.com/office/drawing/2014/main" id="{7CDD2C89-BB41-2F52-CFB9-2877B72BCD1B}"/>
              </a:ext>
            </a:extLst>
          </p:cNvPr>
          <p:cNvPicPr>
            <a:picLocks noChangeAspect="1"/>
          </p:cNvPicPr>
          <p:nvPr/>
        </p:nvPicPr>
        <p:blipFill>
          <a:blip r:embed="rId4"/>
          <a:stretch>
            <a:fillRect/>
          </a:stretch>
        </p:blipFill>
        <p:spPr>
          <a:xfrm>
            <a:off x="496119" y="1360054"/>
            <a:ext cx="3123743" cy="1760400"/>
          </a:xfrm>
          <a:prstGeom prst="rect">
            <a:avLst/>
          </a:prstGeom>
        </p:spPr>
      </p:pic>
      <p:sp>
        <p:nvSpPr>
          <p:cNvPr id="2" name="Rubrik 1">
            <a:extLst>
              <a:ext uri="{FF2B5EF4-FFF2-40B4-BE49-F238E27FC236}">
                <a16:creationId xmlns:a16="http://schemas.microsoft.com/office/drawing/2014/main" id="{F12155DD-9CDA-F2BD-CB61-3CCB13FD70DB}"/>
              </a:ext>
            </a:extLst>
          </p:cNvPr>
          <p:cNvSpPr>
            <a:spLocks noGrp="1"/>
          </p:cNvSpPr>
          <p:nvPr>
            <p:ph type="title"/>
          </p:nvPr>
        </p:nvSpPr>
        <p:spPr/>
        <p:txBody>
          <a:bodyPr/>
          <a:lstStyle/>
          <a:p>
            <a:r>
              <a:rPr lang="sv-SE" dirty="0"/>
              <a:t>Material som används i Fas 1</a:t>
            </a:r>
          </a:p>
        </p:txBody>
      </p:sp>
      <p:sp>
        <p:nvSpPr>
          <p:cNvPr id="8" name="Rektangel 7">
            <a:extLst>
              <a:ext uri="{FF2B5EF4-FFF2-40B4-BE49-F238E27FC236}">
                <a16:creationId xmlns:a16="http://schemas.microsoft.com/office/drawing/2014/main" id="{F1079967-618A-06B8-FD41-7F96A3FCA421}"/>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Info fylld">
            <a:extLst>
              <a:ext uri="{FF2B5EF4-FFF2-40B4-BE49-F238E27FC236}">
                <a16:creationId xmlns:a16="http://schemas.microsoft.com/office/drawing/2014/main" id="{4AE6EEB9-9279-8220-250E-5AB2E368E46F}"/>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pic>
        <p:nvPicPr>
          <p:cNvPr id="19" name="Bildobjekt 18" descr="En bild som visar text, skärmbild, Teckensnitt, design&#10;&#10;AI-genererat innehåll kan vara felaktigt.">
            <a:extLst>
              <a:ext uri="{FF2B5EF4-FFF2-40B4-BE49-F238E27FC236}">
                <a16:creationId xmlns:a16="http://schemas.microsoft.com/office/drawing/2014/main" id="{CE841CF4-00FA-AEA4-57F4-38E2644A6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375" y="4433115"/>
            <a:ext cx="3129600" cy="1760400"/>
          </a:xfrm>
          <a:prstGeom prst="rect">
            <a:avLst/>
          </a:prstGeom>
        </p:spPr>
      </p:pic>
      <p:sp>
        <p:nvSpPr>
          <p:cNvPr id="10" name="Pil: höger 9">
            <a:extLst>
              <a:ext uri="{FF2B5EF4-FFF2-40B4-BE49-F238E27FC236}">
                <a16:creationId xmlns:a16="http://schemas.microsoft.com/office/drawing/2014/main" id="{21679737-B2D3-0B33-C4BA-756C622BB7F3}"/>
              </a:ext>
            </a:extLst>
          </p:cNvPr>
          <p:cNvSpPr/>
          <p:nvPr/>
        </p:nvSpPr>
        <p:spPr>
          <a:xfrm>
            <a:off x="7910934" y="2834999"/>
            <a:ext cx="1632109" cy="45719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Dokumentera</a:t>
            </a:r>
          </a:p>
        </p:txBody>
      </p:sp>
      <p:pic>
        <p:nvPicPr>
          <p:cNvPr id="4" name="Bildobjekt 3">
            <a:extLst>
              <a:ext uri="{FF2B5EF4-FFF2-40B4-BE49-F238E27FC236}">
                <a16:creationId xmlns:a16="http://schemas.microsoft.com/office/drawing/2014/main" id="{1BA4506F-7B76-E76D-EF9E-6AB7ADD80B32}"/>
              </a:ext>
            </a:extLst>
          </p:cNvPr>
          <p:cNvPicPr>
            <a:picLocks noChangeAspect="1"/>
          </p:cNvPicPr>
          <p:nvPr/>
        </p:nvPicPr>
        <p:blipFill>
          <a:blip r:embed="rId6"/>
          <a:stretch>
            <a:fillRect/>
          </a:stretch>
        </p:blipFill>
        <p:spPr>
          <a:xfrm>
            <a:off x="9682676" y="1696413"/>
            <a:ext cx="1911315" cy="2734370"/>
          </a:xfrm>
          <a:prstGeom prst="rect">
            <a:avLst/>
          </a:prstGeom>
          <a:ln>
            <a:solidFill>
              <a:schemeClr val="tx1"/>
            </a:solidFill>
          </a:ln>
        </p:spPr>
      </p:pic>
      <p:pic>
        <p:nvPicPr>
          <p:cNvPr id="5" name="Bildobjekt 4">
            <a:extLst>
              <a:ext uri="{FF2B5EF4-FFF2-40B4-BE49-F238E27FC236}">
                <a16:creationId xmlns:a16="http://schemas.microsoft.com/office/drawing/2014/main" id="{A4CAC931-AB26-FF17-0E65-E23D0166184A}"/>
              </a:ext>
            </a:extLst>
          </p:cNvPr>
          <p:cNvPicPr>
            <a:picLocks noChangeAspect="1"/>
          </p:cNvPicPr>
          <p:nvPr/>
        </p:nvPicPr>
        <p:blipFill>
          <a:blip r:embed="rId7"/>
          <a:stretch>
            <a:fillRect/>
          </a:stretch>
        </p:blipFill>
        <p:spPr>
          <a:xfrm>
            <a:off x="2633957" y="1981303"/>
            <a:ext cx="3129600" cy="1760400"/>
          </a:xfrm>
          <a:prstGeom prst="rect">
            <a:avLst/>
          </a:prstGeom>
        </p:spPr>
      </p:pic>
      <p:pic>
        <p:nvPicPr>
          <p:cNvPr id="17" name="Bildobjekt 16" descr="En bild som visar text, skärmbild, diagram, Teckensnitt&#10;&#10;AI-genererat innehåll kan vara felaktigt.">
            <a:extLst>
              <a:ext uri="{FF2B5EF4-FFF2-40B4-BE49-F238E27FC236}">
                <a16:creationId xmlns:a16="http://schemas.microsoft.com/office/drawing/2014/main" id="{14B244A2-50B6-603F-2DC4-3AF2827128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4682917" y="2716945"/>
            <a:ext cx="2818420" cy="1990725"/>
          </a:xfrm>
          <a:prstGeom prst="rect">
            <a:avLst/>
          </a:prstGeom>
        </p:spPr>
      </p:pic>
      <p:sp>
        <p:nvSpPr>
          <p:cNvPr id="6" name="Vänster klammerparentes 5">
            <a:extLst>
              <a:ext uri="{FF2B5EF4-FFF2-40B4-BE49-F238E27FC236}">
                <a16:creationId xmlns:a16="http://schemas.microsoft.com/office/drawing/2014/main" id="{3349CA9A-3508-2BF0-1AA1-EEDD18D8379B}"/>
              </a:ext>
            </a:extLst>
          </p:cNvPr>
          <p:cNvSpPr/>
          <p:nvPr/>
        </p:nvSpPr>
        <p:spPr>
          <a:xfrm rot="10800000">
            <a:off x="7493687" y="1465817"/>
            <a:ext cx="333877" cy="3311973"/>
          </a:xfrm>
          <a:prstGeom prst="leftBrace">
            <a:avLst>
              <a:gd name="adj1" fmla="val 60090"/>
              <a:gd name="adj2" fmla="val 523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50136207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950D9FA-3315-6E82-38BA-E6F3560F1854}"/>
              </a:ext>
            </a:extLst>
          </p:cNvPr>
          <p:cNvSpPr/>
          <p:nvPr/>
        </p:nvSpPr>
        <p:spPr>
          <a:xfrm>
            <a:off x="8077201" y="0"/>
            <a:ext cx="4114799"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0700B88-7AED-A924-0433-8D10789CB7C7}"/>
              </a:ext>
            </a:extLst>
          </p:cNvPr>
          <p:cNvSpPr>
            <a:spLocks noGrp="1"/>
          </p:cNvSpPr>
          <p:nvPr>
            <p:ph type="title"/>
          </p:nvPr>
        </p:nvSpPr>
        <p:spPr/>
        <p:txBody>
          <a:bodyPr/>
          <a:lstStyle/>
          <a:p>
            <a:r>
              <a:rPr lang="sv-SE" dirty="0"/>
              <a:t>Uppstart av Fas 1</a:t>
            </a:r>
          </a:p>
        </p:txBody>
      </p:sp>
      <p:sp>
        <p:nvSpPr>
          <p:cNvPr id="3" name="Platshållare för text 2">
            <a:extLst>
              <a:ext uri="{FF2B5EF4-FFF2-40B4-BE49-F238E27FC236}">
                <a16:creationId xmlns:a16="http://schemas.microsoft.com/office/drawing/2014/main" id="{78B2BD36-F3C8-6353-C56B-2E8C2AE91975}"/>
              </a:ext>
            </a:extLst>
          </p:cNvPr>
          <p:cNvSpPr>
            <a:spLocks noGrp="1"/>
          </p:cNvSpPr>
          <p:nvPr>
            <p:ph type="body" sz="quarter" idx="13"/>
          </p:nvPr>
        </p:nvSpPr>
        <p:spPr/>
        <p:txBody>
          <a:bodyPr/>
          <a:lstStyle/>
          <a:p>
            <a:r>
              <a:rPr lang="sv-SE" dirty="0"/>
              <a:t> </a:t>
            </a:r>
          </a:p>
          <a:p>
            <a:endParaRPr lang="sv-SE" dirty="0"/>
          </a:p>
        </p:txBody>
      </p:sp>
      <p:pic>
        <p:nvPicPr>
          <p:cNvPr id="6" name="Bildobjekt 5">
            <a:extLst>
              <a:ext uri="{FF2B5EF4-FFF2-40B4-BE49-F238E27FC236}">
                <a16:creationId xmlns:a16="http://schemas.microsoft.com/office/drawing/2014/main" id="{7B6EDE9F-18DC-B8C1-93BD-08F94110BF05}"/>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353603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a:extLst>
            <a:ext uri="{FF2B5EF4-FFF2-40B4-BE49-F238E27FC236}">
              <a16:creationId xmlns:a16="http://schemas.microsoft.com/office/drawing/2014/main" id="{EB104ADC-3E14-42F1-4617-89504848C509}"/>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80C20F5-D7DC-696D-1BFB-F58801EFF6C4}"/>
              </a:ext>
            </a:extLst>
          </p:cNvPr>
          <p:cNvSpPr>
            <a:spLocks noGrp="1"/>
          </p:cNvSpPr>
          <p:nvPr>
            <p:ph type="body" sz="quarter" idx="13"/>
          </p:nvPr>
        </p:nvSpPr>
        <p:spPr>
          <a:xfrm>
            <a:off x="1030100" y="823220"/>
            <a:ext cx="7680146" cy="5014871"/>
          </a:xfrm>
        </p:spPr>
        <p:txBody>
          <a:bodyPr/>
          <a:lstStyle/>
          <a:p>
            <a:r>
              <a:rPr lang="sv-SE" sz="3000" b="1" dirty="0"/>
              <a:t>Om metodstödet</a:t>
            </a:r>
            <a:endParaRPr lang="sv-SE" b="1" dirty="0"/>
          </a:p>
          <a:p>
            <a:r>
              <a:rPr lang="sv-SE" dirty="0"/>
              <a:t>Socialstyrelsens metodstöd har utformats efter en förlaga av Folkhälsomyndighetens </a:t>
            </a:r>
            <a:r>
              <a:rPr lang="sv-SE" i="1" dirty="0"/>
              <a:t>Checklista för implementering med kvalitet</a:t>
            </a:r>
            <a:r>
              <a:rPr lang="sv-SE" dirty="0"/>
              <a:t> och används med Folkhälsomyndighetens medgivande.</a:t>
            </a:r>
          </a:p>
          <a:p>
            <a:r>
              <a:rPr lang="sv-SE" dirty="0"/>
              <a:t>Metodstödet riktar sig både till de verksamheter som vill implementera FaR, och till de som vill öka ordinationen av FaR.</a:t>
            </a:r>
          </a:p>
        </p:txBody>
      </p:sp>
      <p:sp>
        <p:nvSpPr>
          <p:cNvPr id="4" name="Rektangel 3">
            <a:extLst>
              <a:ext uri="{FF2B5EF4-FFF2-40B4-BE49-F238E27FC236}">
                <a16:creationId xmlns:a16="http://schemas.microsoft.com/office/drawing/2014/main" id="{FD5CC6BF-B50E-2042-CA0A-125D61FE270E}"/>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Info fylld">
            <a:extLst>
              <a:ext uri="{FF2B5EF4-FFF2-40B4-BE49-F238E27FC236}">
                <a16:creationId xmlns:a16="http://schemas.microsoft.com/office/drawing/2014/main" id="{D6FC99E3-C607-C88E-A635-A20EEC94BD41}"/>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27508796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63249-4575-46CA-B3D4-EC64078FD12E}"/>
              </a:ext>
            </a:extLst>
          </p:cNvPr>
          <p:cNvSpPr>
            <a:spLocks noGrp="1"/>
          </p:cNvSpPr>
          <p:nvPr>
            <p:ph type="title"/>
          </p:nvPr>
        </p:nvSpPr>
        <p:spPr>
          <a:xfrm>
            <a:off x="637199" y="540000"/>
            <a:ext cx="5625055" cy="2847601"/>
          </a:xfrm>
        </p:spPr>
        <p:txBody>
          <a:bodyPr/>
          <a:lstStyle/>
          <a:p>
            <a:r>
              <a:rPr lang="sv-SE" dirty="0"/>
              <a:t>Steg 1 – </a:t>
            </a:r>
            <a:br>
              <a:rPr lang="sv-SE" dirty="0"/>
            </a:br>
            <a:r>
              <a:rPr lang="sv-SE" dirty="0"/>
              <a:t>Vem berörs av eller involveras i vårt arbete med FaR?</a:t>
            </a:r>
          </a:p>
        </p:txBody>
      </p:sp>
      <p:sp>
        <p:nvSpPr>
          <p:cNvPr id="3" name="Platshållare för text 2">
            <a:extLst>
              <a:ext uri="{FF2B5EF4-FFF2-40B4-BE49-F238E27FC236}">
                <a16:creationId xmlns:a16="http://schemas.microsoft.com/office/drawing/2014/main" id="{A022C03D-9F4C-42E4-A38E-B770BCF58298}"/>
              </a:ext>
            </a:extLst>
          </p:cNvPr>
          <p:cNvSpPr>
            <a:spLocks noGrp="1"/>
          </p:cNvSpPr>
          <p:nvPr>
            <p:ph type="body" idx="1"/>
          </p:nvPr>
        </p:nvSpPr>
        <p:spPr/>
        <p:txBody>
          <a:bodyPr/>
          <a:lstStyle/>
          <a:p>
            <a:r>
              <a:rPr lang="sv-SE" dirty="0"/>
              <a:t>1</a:t>
            </a:r>
          </a:p>
        </p:txBody>
      </p:sp>
    </p:spTree>
    <p:extLst>
      <p:ext uri="{BB962C8B-B14F-4D97-AF65-F5344CB8AC3E}">
        <p14:creationId xmlns:p14="http://schemas.microsoft.com/office/powerpoint/2010/main" val="167942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8E6AD4-C0F0-4444-9B96-99D56B51BAAB}"/>
              </a:ext>
            </a:extLst>
          </p:cNvPr>
          <p:cNvSpPr>
            <a:spLocks noGrp="1"/>
          </p:cNvSpPr>
          <p:nvPr>
            <p:ph type="title"/>
          </p:nvPr>
        </p:nvSpPr>
        <p:spPr/>
        <p:txBody>
          <a:bodyPr/>
          <a:lstStyle/>
          <a:p>
            <a:r>
              <a:rPr lang="sv-SE" dirty="0"/>
              <a:t>Övning: Vem berörs av eller involveras i vårt arbete med FaR?</a:t>
            </a:r>
          </a:p>
        </p:txBody>
      </p:sp>
      <p:sp>
        <p:nvSpPr>
          <p:cNvPr id="4" name="Platshållare för text 3">
            <a:extLst>
              <a:ext uri="{FF2B5EF4-FFF2-40B4-BE49-F238E27FC236}">
                <a16:creationId xmlns:a16="http://schemas.microsoft.com/office/drawing/2014/main" id="{E276C148-EEDE-4D1C-88B2-32F6B018E463}"/>
              </a:ext>
            </a:extLst>
          </p:cNvPr>
          <p:cNvSpPr>
            <a:spLocks noGrp="1"/>
          </p:cNvSpPr>
          <p:nvPr>
            <p:ph type="body" sz="quarter" idx="13"/>
          </p:nvPr>
        </p:nvSpPr>
        <p:spPr>
          <a:xfrm>
            <a:off x="636888" y="2044321"/>
            <a:ext cx="7198068" cy="3022939"/>
          </a:xfrm>
        </p:spPr>
        <p:txBody>
          <a:bodyPr/>
          <a:lstStyle/>
          <a:p>
            <a:pPr marL="457200" indent="-457200" fontAlgn="ctr">
              <a:buFont typeface="+mj-lt"/>
              <a:buAutoNum type="alphaLcParenR"/>
            </a:pPr>
            <a:r>
              <a:rPr lang="sv-SE" sz="2400" dirty="0"/>
              <a:t>Vilka vinner på att FaR införs?</a:t>
            </a:r>
          </a:p>
          <a:p>
            <a:pPr marL="457200" indent="-457200" fontAlgn="ctr">
              <a:buFont typeface="+mj-lt"/>
              <a:buAutoNum type="alphaLcParenR"/>
            </a:pPr>
            <a:r>
              <a:rPr lang="sv-SE" sz="2400" dirty="0"/>
              <a:t>Vilka utför olika delar?</a:t>
            </a:r>
          </a:p>
          <a:p>
            <a:pPr fontAlgn="ctr"/>
            <a:endParaRPr lang="sv-SE" b="1" dirty="0"/>
          </a:p>
        </p:txBody>
      </p:sp>
      <p:sp>
        <p:nvSpPr>
          <p:cNvPr id="17" name="Rektangel 16">
            <a:extLst>
              <a:ext uri="{FF2B5EF4-FFF2-40B4-BE49-F238E27FC236}">
                <a16:creationId xmlns:a16="http://schemas.microsoft.com/office/drawing/2014/main" id="{5107D2ED-C245-4C9C-1E49-3869ABBF0AD8}"/>
              </a:ext>
            </a:extLst>
          </p:cNvPr>
          <p:cNvSpPr/>
          <p:nvPr/>
        </p:nvSpPr>
        <p:spPr>
          <a:xfrm>
            <a:off x="8217074" y="1"/>
            <a:ext cx="3974926"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text, Teckensnitt, skärmbild, cirkel&#10;&#10;AI-genererat innehåll kan vara felaktigt.">
            <a:extLst>
              <a:ext uri="{FF2B5EF4-FFF2-40B4-BE49-F238E27FC236}">
                <a16:creationId xmlns:a16="http://schemas.microsoft.com/office/drawing/2014/main" id="{9EB497D0-412C-BDA7-0B65-A23500AA7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124537" y="697896"/>
            <a:ext cx="2160000" cy="2160000"/>
          </a:xfrm>
          <a:prstGeom prst="rect">
            <a:avLst/>
          </a:prstGeom>
        </p:spPr>
      </p:pic>
      <p:pic>
        <p:nvPicPr>
          <p:cNvPr id="7" name="Bildobjekt 6" descr="En bild som visar text, skärmbild, Teckensnitt, linje&#10;&#10;AI-genererat innehåll kan vara felaktigt.">
            <a:extLst>
              <a:ext uri="{FF2B5EF4-FFF2-40B4-BE49-F238E27FC236}">
                <a16:creationId xmlns:a16="http://schemas.microsoft.com/office/drawing/2014/main" id="{A0D04474-6073-8274-07EE-5B64F1A0B064}"/>
              </a:ext>
            </a:extLst>
          </p:cNvPr>
          <p:cNvPicPr>
            <a:picLocks noChangeAspect="1"/>
          </p:cNvPicPr>
          <p:nvPr/>
        </p:nvPicPr>
        <p:blipFill>
          <a:blip r:embed="rId4">
            <a:extLst>
              <a:ext uri="{28A0092B-C50C-407E-A947-70E740481C1C}">
                <a14:useLocalDpi xmlns:a14="http://schemas.microsoft.com/office/drawing/2010/main" val="0"/>
              </a:ext>
            </a:extLst>
          </a:blip>
          <a:srcRect b="3850"/>
          <a:stretch>
            <a:fillRect/>
          </a:stretch>
        </p:blipFill>
        <p:spPr>
          <a:xfrm rot="10800000">
            <a:off x="8368537" y="3642287"/>
            <a:ext cx="3672000" cy="2160000"/>
          </a:xfrm>
          <a:prstGeom prst="rect">
            <a:avLst/>
          </a:prstGeom>
          <a:ln w="19050">
            <a:solidFill>
              <a:schemeClr val="bg1"/>
            </a:solidFill>
          </a:ln>
        </p:spPr>
      </p:pic>
    </p:spTree>
    <p:extLst>
      <p:ext uri="{BB962C8B-B14F-4D97-AF65-F5344CB8AC3E}">
        <p14:creationId xmlns:p14="http://schemas.microsoft.com/office/powerpoint/2010/main" val="108424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91D57E8-C7BB-4026-A4FD-54143F4815B4}"/>
              </a:ext>
            </a:extLst>
          </p:cNvPr>
          <p:cNvSpPr>
            <a:spLocks noGrp="1"/>
          </p:cNvSpPr>
          <p:nvPr>
            <p:ph type="title"/>
          </p:nvPr>
        </p:nvSpPr>
        <p:spPr/>
        <p:txBody>
          <a:bodyPr/>
          <a:lstStyle/>
          <a:p>
            <a:r>
              <a:rPr lang="sv-SE" dirty="0"/>
              <a:t>Steg 2 – </a:t>
            </a:r>
            <a:br>
              <a:rPr lang="sv-SE" dirty="0"/>
            </a:br>
            <a:r>
              <a:rPr lang="sv-SE" dirty="0"/>
              <a:t>Går FaR i linje med vårt uppdrag, våra värderingar och vår vision? </a:t>
            </a:r>
            <a:br>
              <a:rPr lang="sv-SE" dirty="0"/>
            </a:br>
            <a:endParaRPr lang="sv-SE" dirty="0"/>
          </a:p>
        </p:txBody>
      </p:sp>
      <p:sp>
        <p:nvSpPr>
          <p:cNvPr id="4" name="Platshållare för text 3">
            <a:extLst>
              <a:ext uri="{FF2B5EF4-FFF2-40B4-BE49-F238E27FC236}">
                <a16:creationId xmlns:a16="http://schemas.microsoft.com/office/drawing/2014/main" id="{89297B05-288D-41BD-9974-F725E48B305A}"/>
              </a:ext>
            </a:extLst>
          </p:cNvPr>
          <p:cNvSpPr>
            <a:spLocks noGrp="1"/>
          </p:cNvSpPr>
          <p:nvPr>
            <p:ph type="body" idx="1"/>
          </p:nvPr>
        </p:nvSpPr>
        <p:spPr/>
        <p:txBody>
          <a:bodyPr/>
          <a:lstStyle/>
          <a:p>
            <a:r>
              <a:rPr lang="sv-SE" dirty="0"/>
              <a:t>2</a:t>
            </a:r>
          </a:p>
        </p:txBody>
      </p:sp>
    </p:spTree>
    <p:extLst>
      <p:ext uri="{BB962C8B-B14F-4D97-AF65-F5344CB8AC3E}">
        <p14:creationId xmlns:p14="http://schemas.microsoft.com/office/powerpoint/2010/main" val="3196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8E6AD4-C0F0-4444-9B96-99D56B51BAAB}"/>
              </a:ext>
            </a:extLst>
          </p:cNvPr>
          <p:cNvSpPr>
            <a:spLocks noGrp="1"/>
          </p:cNvSpPr>
          <p:nvPr>
            <p:ph type="title"/>
          </p:nvPr>
        </p:nvSpPr>
        <p:spPr/>
        <p:txBody>
          <a:bodyPr/>
          <a:lstStyle/>
          <a:p>
            <a:r>
              <a:rPr lang="sv-SE" dirty="0"/>
              <a:t>Övning: Går FaR i linje med vårt uppdrag, våra värderingar och vår vision? </a:t>
            </a:r>
            <a:endParaRPr lang="sv-SE" dirty="0">
              <a:solidFill>
                <a:srgbClr val="FF0000"/>
              </a:solidFill>
            </a:endParaRPr>
          </a:p>
        </p:txBody>
      </p:sp>
      <p:sp>
        <p:nvSpPr>
          <p:cNvPr id="4" name="Platshållare för text 3">
            <a:extLst>
              <a:ext uri="{FF2B5EF4-FFF2-40B4-BE49-F238E27FC236}">
                <a16:creationId xmlns:a16="http://schemas.microsoft.com/office/drawing/2014/main" id="{E276C148-EEDE-4D1C-88B2-32F6B018E463}"/>
              </a:ext>
            </a:extLst>
          </p:cNvPr>
          <p:cNvSpPr>
            <a:spLocks noGrp="1"/>
          </p:cNvSpPr>
          <p:nvPr>
            <p:ph type="body" sz="quarter" idx="13"/>
          </p:nvPr>
        </p:nvSpPr>
        <p:spPr>
          <a:xfrm>
            <a:off x="636888" y="2254172"/>
            <a:ext cx="7020000" cy="2677680"/>
          </a:xfrm>
        </p:spPr>
        <p:txBody>
          <a:bodyPr/>
          <a:lstStyle/>
          <a:p>
            <a:pPr marL="457200" indent="-457200">
              <a:buFont typeface="+mj-lt"/>
              <a:buAutoNum type="alphaLcParenR"/>
            </a:pPr>
            <a:r>
              <a:rPr lang="sv-SE" sz="2400" dirty="0"/>
              <a:t>Passar FaR vårt uppdrag?  </a:t>
            </a:r>
          </a:p>
          <a:p>
            <a:pPr marL="457200" indent="-457200">
              <a:buFont typeface="+mj-lt"/>
              <a:buAutoNum type="alphaLcParenR"/>
            </a:pPr>
            <a:r>
              <a:rPr lang="sv-SE" sz="2400" dirty="0"/>
              <a:t>Stämmer FaR med vår organisations värderingar och vision?</a:t>
            </a:r>
          </a:p>
          <a:p>
            <a:endParaRPr lang="sv-SE" sz="2400" dirty="0"/>
          </a:p>
        </p:txBody>
      </p:sp>
      <p:sp>
        <p:nvSpPr>
          <p:cNvPr id="9" name="Rektangel 8">
            <a:extLst>
              <a:ext uri="{FF2B5EF4-FFF2-40B4-BE49-F238E27FC236}">
                <a16:creationId xmlns:a16="http://schemas.microsoft.com/office/drawing/2014/main" id="{574E60EA-896F-1684-9627-B0D6272C52F7}"/>
              </a:ext>
            </a:extLst>
          </p:cNvPr>
          <p:cNvSpPr/>
          <p:nvPr/>
        </p:nvSpPr>
        <p:spPr>
          <a:xfrm>
            <a:off x="8217074" y="1"/>
            <a:ext cx="3974926"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bild som visar text, Teckensnitt, skärmbild, cirkel&#10;&#10;AI-genererat innehåll kan vara felaktigt.">
            <a:extLst>
              <a:ext uri="{FF2B5EF4-FFF2-40B4-BE49-F238E27FC236}">
                <a16:creationId xmlns:a16="http://schemas.microsoft.com/office/drawing/2014/main" id="{0565F32B-793A-2FDF-CED5-198F80ECB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124537" y="697896"/>
            <a:ext cx="2160000" cy="2160000"/>
          </a:xfrm>
          <a:prstGeom prst="rect">
            <a:avLst/>
          </a:prstGeom>
        </p:spPr>
      </p:pic>
      <p:pic>
        <p:nvPicPr>
          <p:cNvPr id="10" name="Bildobjekt 9" descr="En bild som visar text, skärmbild, Teckensnitt, diagram&#10;&#10;AI-genererat innehåll kan vara felaktigt.">
            <a:extLst>
              <a:ext uri="{FF2B5EF4-FFF2-40B4-BE49-F238E27FC236}">
                <a16:creationId xmlns:a16="http://schemas.microsoft.com/office/drawing/2014/main" id="{2A390FAD-69C9-31D0-6385-72D9A0E98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368537" y="3315967"/>
            <a:ext cx="3672000" cy="2204195"/>
          </a:xfrm>
          <a:prstGeom prst="rect">
            <a:avLst/>
          </a:prstGeom>
          <a:ln w="19050">
            <a:solidFill>
              <a:schemeClr val="bg1"/>
            </a:solidFill>
          </a:ln>
        </p:spPr>
      </p:pic>
    </p:spTree>
    <p:extLst>
      <p:ext uri="{BB962C8B-B14F-4D97-AF65-F5344CB8AC3E}">
        <p14:creationId xmlns:p14="http://schemas.microsoft.com/office/powerpoint/2010/main" val="19397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63249-4575-46CA-B3D4-EC64078FD12E}"/>
              </a:ext>
            </a:extLst>
          </p:cNvPr>
          <p:cNvSpPr>
            <a:spLocks noGrp="1"/>
          </p:cNvSpPr>
          <p:nvPr>
            <p:ph type="title"/>
          </p:nvPr>
        </p:nvSpPr>
        <p:spPr/>
        <p:txBody>
          <a:bodyPr/>
          <a:lstStyle/>
          <a:p>
            <a:r>
              <a:rPr lang="sv-SE" dirty="0"/>
              <a:t>Steg 3 – </a:t>
            </a:r>
            <a:br>
              <a:rPr lang="sv-SE" dirty="0"/>
            </a:br>
            <a:r>
              <a:rPr lang="sv-SE" dirty="0"/>
              <a:t>Är vår verksamhet redo för FaR och för förändring?</a:t>
            </a:r>
          </a:p>
        </p:txBody>
      </p:sp>
      <p:sp>
        <p:nvSpPr>
          <p:cNvPr id="3" name="Platshållare för text 2">
            <a:extLst>
              <a:ext uri="{FF2B5EF4-FFF2-40B4-BE49-F238E27FC236}">
                <a16:creationId xmlns:a16="http://schemas.microsoft.com/office/drawing/2014/main" id="{A022C03D-9F4C-42E4-A38E-B770BCF58298}"/>
              </a:ext>
            </a:extLst>
          </p:cNvPr>
          <p:cNvSpPr>
            <a:spLocks noGrp="1"/>
          </p:cNvSpPr>
          <p:nvPr>
            <p:ph type="body" idx="1"/>
          </p:nvPr>
        </p:nvSpPr>
        <p:spPr/>
        <p:txBody>
          <a:bodyPr/>
          <a:lstStyle/>
          <a:p>
            <a:r>
              <a:rPr lang="sv-SE" dirty="0"/>
              <a:t>3</a:t>
            </a:r>
          </a:p>
        </p:txBody>
      </p:sp>
    </p:spTree>
    <p:extLst>
      <p:ext uri="{BB962C8B-B14F-4D97-AF65-F5344CB8AC3E}">
        <p14:creationId xmlns:p14="http://schemas.microsoft.com/office/powerpoint/2010/main" val="329626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A83C7CD-EB81-5B95-0D10-1CA140B5637B}"/>
              </a:ext>
            </a:extLst>
          </p:cNvPr>
          <p:cNvSpPr/>
          <p:nvPr/>
        </p:nvSpPr>
        <p:spPr>
          <a:xfrm>
            <a:off x="7872000" y="0"/>
            <a:ext cx="4320000"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758E6AD4-C0F0-4444-9B96-99D56B51BAAB}"/>
              </a:ext>
            </a:extLst>
          </p:cNvPr>
          <p:cNvSpPr>
            <a:spLocks noGrp="1"/>
          </p:cNvSpPr>
          <p:nvPr>
            <p:ph type="title"/>
          </p:nvPr>
        </p:nvSpPr>
        <p:spPr>
          <a:xfrm>
            <a:off x="515335" y="250068"/>
            <a:ext cx="7263103" cy="1080000"/>
          </a:xfrm>
        </p:spPr>
        <p:txBody>
          <a:bodyPr/>
          <a:lstStyle/>
          <a:p>
            <a:r>
              <a:rPr lang="sv-SE" dirty="0"/>
              <a:t>Övning: Är vår verksamhet redo för FaR och för förändring?</a:t>
            </a:r>
            <a:br>
              <a:rPr lang="sv-SE" dirty="0"/>
            </a:br>
            <a:endParaRPr lang="sv-SE" dirty="0"/>
          </a:p>
        </p:txBody>
      </p:sp>
      <p:pic>
        <p:nvPicPr>
          <p:cNvPr id="2" name="Bildobjekt 1" descr="En bild som visar text, Teckensnitt, skärmbild, cirkel&#10;&#10;AI-genererat innehåll kan vara felaktigt.">
            <a:extLst>
              <a:ext uri="{FF2B5EF4-FFF2-40B4-BE49-F238E27FC236}">
                <a16:creationId xmlns:a16="http://schemas.microsoft.com/office/drawing/2014/main" id="{1081D881-BE2E-0DBE-8B7D-2F78D5D7C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52000" y="697896"/>
            <a:ext cx="2160000" cy="2160000"/>
          </a:xfrm>
          <a:prstGeom prst="rect">
            <a:avLst/>
          </a:prstGeom>
        </p:spPr>
      </p:pic>
      <p:pic>
        <p:nvPicPr>
          <p:cNvPr id="5" name="Bildobjekt 4" descr="En bild som visar text, skärmbild, linje, Teckensnitt&#10;&#10;AI-genererat innehåll kan vara felaktigt.">
            <a:extLst>
              <a:ext uri="{FF2B5EF4-FFF2-40B4-BE49-F238E27FC236}">
                <a16:creationId xmlns:a16="http://schemas.microsoft.com/office/drawing/2014/main" id="{2158D261-FE8E-9164-435C-533950EB7DB3}"/>
              </a:ext>
            </a:extLst>
          </p:cNvPr>
          <p:cNvPicPr>
            <a:picLocks noChangeAspect="1"/>
          </p:cNvPicPr>
          <p:nvPr/>
        </p:nvPicPr>
        <p:blipFill>
          <a:blip r:embed="rId4">
            <a:extLst>
              <a:ext uri="{28A0092B-C50C-407E-A947-70E740481C1C}">
                <a14:useLocalDpi xmlns:a14="http://schemas.microsoft.com/office/drawing/2010/main" val="0"/>
              </a:ext>
            </a:extLst>
          </a:blip>
          <a:srcRect t="13515" b="2984"/>
          <a:stretch>
            <a:fillRect/>
          </a:stretch>
        </p:blipFill>
        <p:spPr>
          <a:xfrm rot="10800000">
            <a:off x="8196000" y="3428998"/>
            <a:ext cx="3672000" cy="2085681"/>
          </a:xfrm>
          <a:prstGeom prst="rect">
            <a:avLst/>
          </a:prstGeom>
          <a:ln w="19050">
            <a:solidFill>
              <a:schemeClr val="bg1"/>
            </a:solidFill>
          </a:ln>
        </p:spPr>
      </p:pic>
    </p:spTree>
    <p:extLst>
      <p:ext uri="{BB962C8B-B14F-4D97-AF65-F5344CB8AC3E}">
        <p14:creationId xmlns:p14="http://schemas.microsoft.com/office/powerpoint/2010/main" val="186327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25280-6985-4EC5-8953-BFB428BEC173}"/>
              </a:ext>
            </a:extLst>
          </p:cNvPr>
          <p:cNvSpPr>
            <a:spLocks noGrp="1"/>
          </p:cNvSpPr>
          <p:nvPr>
            <p:ph type="title"/>
          </p:nvPr>
        </p:nvSpPr>
        <p:spPr>
          <a:xfrm>
            <a:off x="637199" y="540000"/>
            <a:ext cx="5625377" cy="2847601"/>
          </a:xfrm>
        </p:spPr>
        <p:txBody>
          <a:bodyPr/>
          <a:lstStyle/>
          <a:p>
            <a:r>
              <a:rPr lang="sv-SE" dirty="0"/>
              <a:t>Steg 4 –  Vilka kompletteringar av FaR behöver vi göra för att passa vår målgrupp? </a:t>
            </a:r>
          </a:p>
        </p:txBody>
      </p:sp>
      <p:sp>
        <p:nvSpPr>
          <p:cNvPr id="3" name="Platshållare för text 2">
            <a:extLst>
              <a:ext uri="{FF2B5EF4-FFF2-40B4-BE49-F238E27FC236}">
                <a16:creationId xmlns:a16="http://schemas.microsoft.com/office/drawing/2014/main" id="{4A9FFC6B-1305-4F10-8240-80FD51AC0FE3}"/>
              </a:ext>
            </a:extLst>
          </p:cNvPr>
          <p:cNvSpPr>
            <a:spLocks noGrp="1"/>
          </p:cNvSpPr>
          <p:nvPr>
            <p:ph type="body" idx="1"/>
          </p:nvPr>
        </p:nvSpPr>
        <p:spPr/>
        <p:txBody>
          <a:bodyPr/>
          <a:lstStyle/>
          <a:p>
            <a:r>
              <a:rPr lang="sv-SE" dirty="0"/>
              <a:t>4</a:t>
            </a:r>
          </a:p>
        </p:txBody>
      </p:sp>
    </p:spTree>
    <p:extLst>
      <p:ext uri="{BB962C8B-B14F-4D97-AF65-F5344CB8AC3E}">
        <p14:creationId xmlns:p14="http://schemas.microsoft.com/office/powerpoint/2010/main" val="285463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182D3-05ED-AA05-293A-CA981F64E672}"/>
              </a:ext>
            </a:extLst>
          </p:cNvPr>
          <p:cNvSpPr>
            <a:spLocks noGrp="1"/>
          </p:cNvSpPr>
          <p:nvPr>
            <p:ph type="title"/>
          </p:nvPr>
        </p:nvSpPr>
        <p:spPr/>
        <p:txBody>
          <a:bodyPr/>
          <a:lstStyle/>
          <a:p>
            <a:r>
              <a:rPr lang="sv-SE" dirty="0"/>
              <a:t>Först kort om </a:t>
            </a:r>
            <a:r>
              <a:rPr lang="sv-SE" dirty="0" err="1"/>
              <a:t>FaR</a:t>
            </a:r>
            <a:r>
              <a:rPr lang="sv-SE" dirty="0"/>
              <a:t>-metoden</a:t>
            </a:r>
          </a:p>
        </p:txBody>
      </p:sp>
      <p:pic>
        <p:nvPicPr>
          <p:cNvPr id="6" name="Bildobjekt 5" descr="En bild som visar text, skärmbild, Teckensnitt, design&#10;&#10;AI-genererat innehåll kan vara felaktigt.">
            <a:extLst>
              <a:ext uri="{FF2B5EF4-FFF2-40B4-BE49-F238E27FC236}">
                <a16:creationId xmlns:a16="http://schemas.microsoft.com/office/drawing/2014/main" id="{A66082FA-D97F-4D48-56DF-CE02AF0A85C7}"/>
              </a:ext>
            </a:extLst>
          </p:cNvPr>
          <p:cNvPicPr>
            <a:picLocks noChangeAspect="1"/>
          </p:cNvPicPr>
          <p:nvPr/>
        </p:nvPicPr>
        <p:blipFill>
          <a:blip r:embed="rId3">
            <a:extLst>
              <a:ext uri="{28A0092B-C50C-407E-A947-70E740481C1C}">
                <a14:useLocalDpi xmlns:a14="http://schemas.microsoft.com/office/drawing/2010/main" val="0"/>
              </a:ext>
            </a:extLst>
          </a:blip>
          <a:srcRect l="1458" t="6135" r="1458" b="4306"/>
          <a:stretch>
            <a:fillRect/>
          </a:stretch>
        </p:blipFill>
        <p:spPr>
          <a:xfrm>
            <a:off x="177800" y="1772399"/>
            <a:ext cx="11836400" cy="4358769"/>
          </a:xfrm>
          <a:prstGeom prst="rect">
            <a:avLst/>
          </a:prstGeom>
        </p:spPr>
      </p:pic>
      <p:sp>
        <p:nvSpPr>
          <p:cNvPr id="3" name="Info fylld">
            <a:extLst>
              <a:ext uri="{FF2B5EF4-FFF2-40B4-BE49-F238E27FC236}">
                <a16:creationId xmlns:a16="http://schemas.microsoft.com/office/drawing/2014/main" id="{E1233C25-4199-D360-347A-CC1CC0358F4C}"/>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416209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8D1438A-2DF8-2834-0895-F1573AA39F6C}"/>
              </a:ext>
            </a:extLst>
          </p:cNvPr>
          <p:cNvSpPr/>
          <p:nvPr/>
        </p:nvSpPr>
        <p:spPr>
          <a:xfrm>
            <a:off x="8217074" y="1"/>
            <a:ext cx="3974926"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758E6AD4-C0F0-4444-9B96-99D56B51BAAB}"/>
              </a:ext>
            </a:extLst>
          </p:cNvPr>
          <p:cNvSpPr>
            <a:spLocks noGrp="1"/>
          </p:cNvSpPr>
          <p:nvPr>
            <p:ph type="title"/>
          </p:nvPr>
        </p:nvSpPr>
        <p:spPr>
          <a:xfrm>
            <a:off x="515335" y="423746"/>
            <a:ext cx="7263103" cy="1080000"/>
          </a:xfrm>
        </p:spPr>
        <p:txBody>
          <a:bodyPr/>
          <a:lstStyle/>
          <a:p>
            <a:r>
              <a:rPr lang="sv-SE" dirty="0"/>
              <a:t>Övning: Vilka kompletteringar av FaR behöver vi göra för att passa vår målgrupp? </a:t>
            </a:r>
            <a:br>
              <a:rPr lang="sv-SE" dirty="0"/>
            </a:br>
            <a:endParaRPr lang="sv-SE" dirty="0"/>
          </a:p>
        </p:txBody>
      </p:sp>
      <p:pic>
        <p:nvPicPr>
          <p:cNvPr id="2" name="Bildobjekt 1" descr="En bild som visar text, Teckensnitt, skärmbild, cirkel&#10;&#10;AI-genererat innehåll kan vara felaktigt.">
            <a:extLst>
              <a:ext uri="{FF2B5EF4-FFF2-40B4-BE49-F238E27FC236}">
                <a16:creationId xmlns:a16="http://schemas.microsoft.com/office/drawing/2014/main" id="{A0D3F792-B323-1B3E-1B93-0F9F255A8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124537" y="697896"/>
            <a:ext cx="2160000" cy="2160000"/>
          </a:xfrm>
          <a:prstGeom prst="rect">
            <a:avLst/>
          </a:prstGeom>
        </p:spPr>
      </p:pic>
      <p:pic>
        <p:nvPicPr>
          <p:cNvPr id="5" name="Bildobjekt 4" descr="En bild som visar text, skärmbild, Parallell, Teckensnitt&#10;&#10;AI-genererat innehåll kan vara felaktigt.">
            <a:extLst>
              <a:ext uri="{FF2B5EF4-FFF2-40B4-BE49-F238E27FC236}">
                <a16:creationId xmlns:a16="http://schemas.microsoft.com/office/drawing/2014/main" id="{A2780E9E-4250-7148-35CB-5D0F25F4E54B}"/>
              </a:ext>
            </a:extLst>
          </p:cNvPr>
          <p:cNvPicPr>
            <a:picLocks noChangeAspect="1"/>
          </p:cNvPicPr>
          <p:nvPr/>
        </p:nvPicPr>
        <p:blipFill>
          <a:blip r:embed="rId4">
            <a:extLst>
              <a:ext uri="{28A0092B-C50C-407E-A947-70E740481C1C}">
                <a14:useLocalDpi xmlns:a14="http://schemas.microsoft.com/office/drawing/2010/main" val="0"/>
              </a:ext>
            </a:extLst>
          </a:blip>
          <a:srcRect l="3620" r="1700"/>
          <a:stretch>
            <a:fillRect/>
          </a:stretch>
        </p:blipFill>
        <p:spPr>
          <a:xfrm rot="5400000">
            <a:off x="8466223" y="3312453"/>
            <a:ext cx="3476628" cy="2833424"/>
          </a:xfrm>
          <a:prstGeom prst="rect">
            <a:avLst/>
          </a:prstGeom>
          <a:ln w="19050">
            <a:solidFill>
              <a:schemeClr val="bg1"/>
            </a:solidFill>
          </a:ln>
        </p:spPr>
      </p:pic>
    </p:spTree>
    <p:extLst>
      <p:ext uri="{BB962C8B-B14F-4D97-AF65-F5344CB8AC3E}">
        <p14:creationId xmlns:p14="http://schemas.microsoft.com/office/powerpoint/2010/main" val="155922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1ADC96F-8405-410F-ABD6-482B860B3A92}"/>
              </a:ext>
            </a:extLst>
          </p:cNvPr>
          <p:cNvSpPr>
            <a:spLocks noGrp="1"/>
          </p:cNvSpPr>
          <p:nvPr>
            <p:ph type="title"/>
          </p:nvPr>
        </p:nvSpPr>
        <p:spPr/>
        <p:txBody>
          <a:bodyPr/>
          <a:lstStyle/>
          <a:p>
            <a:r>
              <a:rPr lang="sv-SE" dirty="0"/>
              <a:t>Steg 5 – Vilka anpassningar behövs i vår verksamhet för att FaR ska passa in?</a:t>
            </a:r>
          </a:p>
        </p:txBody>
      </p:sp>
      <p:sp>
        <p:nvSpPr>
          <p:cNvPr id="5" name="Platshållare för text 4">
            <a:extLst>
              <a:ext uri="{FF2B5EF4-FFF2-40B4-BE49-F238E27FC236}">
                <a16:creationId xmlns:a16="http://schemas.microsoft.com/office/drawing/2014/main" id="{2DC1AD91-6B5C-473F-847D-F9CA069EF75F}"/>
              </a:ext>
            </a:extLst>
          </p:cNvPr>
          <p:cNvSpPr>
            <a:spLocks noGrp="1"/>
          </p:cNvSpPr>
          <p:nvPr>
            <p:ph type="body" idx="1"/>
          </p:nvPr>
        </p:nvSpPr>
        <p:spPr/>
        <p:txBody>
          <a:bodyPr/>
          <a:lstStyle/>
          <a:p>
            <a:r>
              <a:rPr lang="sv-SE" dirty="0"/>
              <a:t>5</a:t>
            </a:r>
          </a:p>
        </p:txBody>
      </p:sp>
    </p:spTree>
    <p:extLst>
      <p:ext uri="{BB962C8B-B14F-4D97-AF65-F5344CB8AC3E}">
        <p14:creationId xmlns:p14="http://schemas.microsoft.com/office/powerpoint/2010/main" val="131677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a:extLst>
            <a:ext uri="{FF2B5EF4-FFF2-40B4-BE49-F238E27FC236}">
              <a16:creationId xmlns:a16="http://schemas.microsoft.com/office/drawing/2014/main" id="{2674398B-CBE7-ADF3-92DA-280B52FCED4B}"/>
            </a:ext>
          </a:extLst>
        </p:cNvPr>
        <p:cNvGrpSpPr/>
        <p:nvPr/>
      </p:nvGrpSpPr>
      <p:grpSpPr>
        <a:xfrm>
          <a:off x="0" y="0"/>
          <a:ext cx="0" cy="0"/>
          <a:chOff x="0" y="0"/>
          <a:chExt cx="0" cy="0"/>
        </a:xfrm>
      </p:grpSpPr>
      <p:pic>
        <p:nvPicPr>
          <p:cNvPr id="13" name="Bildobjekt 12" descr="En bild som visar text, skärmbild, Teckensnitt, design&#10;&#10;AI-genererat innehåll kan vara felaktigt.">
            <a:extLst>
              <a:ext uri="{FF2B5EF4-FFF2-40B4-BE49-F238E27FC236}">
                <a16:creationId xmlns:a16="http://schemas.microsoft.com/office/drawing/2014/main" id="{B30488D9-838F-A7F9-A0AA-50F9CEB12A15}"/>
              </a:ext>
            </a:extLst>
          </p:cNvPr>
          <p:cNvPicPr>
            <a:picLocks noChangeAspect="1"/>
          </p:cNvPicPr>
          <p:nvPr/>
        </p:nvPicPr>
        <p:blipFill>
          <a:blip r:embed="rId3"/>
          <a:stretch>
            <a:fillRect/>
          </a:stretch>
        </p:blipFill>
        <p:spPr>
          <a:xfrm>
            <a:off x="636889" y="1620000"/>
            <a:ext cx="4088335" cy="2304000"/>
          </a:xfrm>
          <a:prstGeom prst="rect">
            <a:avLst/>
          </a:prstGeom>
        </p:spPr>
      </p:pic>
      <p:sp>
        <p:nvSpPr>
          <p:cNvPr id="2" name="Rubrik 1">
            <a:extLst>
              <a:ext uri="{FF2B5EF4-FFF2-40B4-BE49-F238E27FC236}">
                <a16:creationId xmlns:a16="http://schemas.microsoft.com/office/drawing/2014/main" id="{ECE95D30-FDB9-3EBC-AC17-F22431175C44}"/>
              </a:ext>
            </a:extLst>
          </p:cNvPr>
          <p:cNvSpPr>
            <a:spLocks noGrp="1"/>
          </p:cNvSpPr>
          <p:nvPr>
            <p:ph type="title"/>
          </p:nvPr>
        </p:nvSpPr>
        <p:spPr/>
        <p:txBody>
          <a:bodyPr/>
          <a:lstStyle/>
          <a:p>
            <a:r>
              <a:rPr lang="sv-SE" dirty="0"/>
              <a:t>Användarguiden – syfte och användningsområden</a:t>
            </a:r>
          </a:p>
        </p:txBody>
      </p:sp>
      <p:sp>
        <p:nvSpPr>
          <p:cNvPr id="8" name="Rektangel 7">
            <a:extLst>
              <a:ext uri="{FF2B5EF4-FFF2-40B4-BE49-F238E27FC236}">
                <a16:creationId xmlns:a16="http://schemas.microsoft.com/office/drawing/2014/main" id="{C943B282-8961-B4BF-95FE-4B344884FF20}"/>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A7AA5394-4D30-B986-2642-8EFB81A47C46}"/>
              </a:ext>
            </a:extLst>
          </p:cNvPr>
          <p:cNvSpPr txBox="1"/>
          <p:nvPr/>
        </p:nvSpPr>
        <p:spPr>
          <a:xfrm>
            <a:off x="4656617" y="1521043"/>
            <a:ext cx="6339569" cy="2677656"/>
          </a:xfrm>
          <a:prstGeom prst="rect">
            <a:avLst/>
          </a:prstGeom>
          <a:noFill/>
        </p:spPr>
        <p:txBody>
          <a:bodyPr wrap="square" rtlCol="0">
            <a:spAutoFit/>
          </a:bodyPr>
          <a:lstStyle/>
          <a:p>
            <a:pPr marL="800100" lvl="1" indent="-342900">
              <a:buFont typeface="Arial" panose="020B0604020202020204" pitchFamily="34" charset="0"/>
              <a:buChar char="•"/>
            </a:pPr>
            <a:r>
              <a:rPr lang="sv-SE" sz="2400" dirty="0"/>
              <a:t>Att guida genom implementeringsarbetet</a:t>
            </a:r>
          </a:p>
          <a:p>
            <a:pPr marL="800100" lvl="1" indent="-342900">
              <a:buFont typeface="Arial" panose="020B0604020202020204" pitchFamily="34" charset="0"/>
              <a:buChar char="•"/>
            </a:pPr>
            <a:r>
              <a:rPr lang="sv-SE" sz="2400" dirty="0"/>
              <a:t>Att vara ett stöd för processledaren</a:t>
            </a:r>
          </a:p>
          <a:p>
            <a:pPr marL="800100" lvl="1" indent="-342900">
              <a:buFont typeface="Arial" panose="020B0604020202020204" pitchFamily="34" charset="0"/>
              <a:buChar char="•"/>
            </a:pPr>
            <a:r>
              <a:rPr lang="sv-SE" sz="2400" dirty="0"/>
              <a:t>Att använda i möten för information och övningar till hela processgruppen</a:t>
            </a:r>
          </a:p>
          <a:p>
            <a:endParaRPr lang="sv-SE" sz="2400" dirty="0"/>
          </a:p>
        </p:txBody>
      </p:sp>
      <p:grpSp>
        <p:nvGrpSpPr>
          <p:cNvPr id="11" name="Grupp 10">
            <a:extLst>
              <a:ext uri="{FF2B5EF4-FFF2-40B4-BE49-F238E27FC236}">
                <a16:creationId xmlns:a16="http://schemas.microsoft.com/office/drawing/2014/main" id="{62377FE3-BFFA-A53E-E7E8-C1011BBBDC51}"/>
              </a:ext>
            </a:extLst>
          </p:cNvPr>
          <p:cNvGrpSpPr/>
          <p:nvPr/>
        </p:nvGrpSpPr>
        <p:grpSpPr>
          <a:xfrm>
            <a:off x="5496889" y="4386149"/>
            <a:ext cx="2881382" cy="2119301"/>
            <a:chOff x="4655309" y="4297656"/>
            <a:chExt cx="2881382" cy="2119301"/>
          </a:xfrm>
          <a:solidFill>
            <a:schemeClr val="accent2"/>
          </a:solidFill>
        </p:grpSpPr>
        <p:grpSp>
          <p:nvGrpSpPr>
            <p:cNvPr id="3" name="Rektangulär pratbubbla med text">
              <a:extLst>
                <a:ext uri="{FF2B5EF4-FFF2-40B4-BE49-F238E27FC236}">
                  <a16:creationId xmlns:a16="http://schemas.microsoft.com/office/drawing/2014/main" id="{76599892-1B90-9D51-662A-3EBBDB64E9FC}"/>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6" name="Rektangel: rundade hörn">
                <a:extLst>
                  <a:ext uri="{FF2B5EF4-FFF2-40B4-BE49-F238E27FC236}">
                    <a16:creationId xmlns:a16="http://schemas.microsoft.com/office/drawing/2014/main" id="{6D940634-ABB2-5D27-1CC4-84A41461B4AE}"/>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Likbent triangel">
                <a:extLst>
                  <a:ext uri="{FF2B5EF4-FFF2-40B4-BE49-F238E27FC236}">
                    <a16:creationId xmlns:a16="http://schemas.microsoft.com/office/drawing/2014/main" id="{C6B163C0-5FE4-B050-32D6-5848535C047B}"/>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textruta">
              <a:extLst>
                <a:ext uri="{FF2B5EF4-FFF2-40B4-BE49-F238E27FC236}">
                  <a16:creationId xmlns:a16="http://schemas.microsoft.com/office/drawing/2014/main" id="{5BACDA86-9D6C-BD3D-4A9A-BABF07005F62}"/>
                </a:ext>
              </a:extLst>
            </p:cNvPr>
            <p:cNvSpPr txBox="1"/>
            <p:nvPr/>
          </p:nvSpPr>
          <p:spPr>
            <a:xfrm>
              <a:off x="4788446" y="4530716"/>
              <a:ext cx="2583904" cy="1200329"/>
            </a:xfrm>
            <a:prstGeom prst="rect">
              <a:avLst/>
            </a:prstGeom>
            <a:grpFill/>
          </p:spPr>
          <p:txBody>
            <a:bodyPr wrap="square" rtlCol="0">
              <a:spAutoFit/>
            </a:bodyPr>
            <a:lstStyle/>
            <a:p>
              <a:pPr algn="ctr"/>
              <a:r>
                <a:rPr lang="sv-SE" b="1" dirty="0">
                  <a:solidFill>
                    <a:schemeClr val="bg1"/>
                  </a:solidFill>
                </a:rPr>
                <a:t>Instruktioner till dig som ska leda arbetet finns i antecknings-fältet här nedan!</a:t>
              </a:r>
            </a:p>
          </p:txBody>
        </p:sp>
      </p:grpSp>
      <p:sp>
        <p:nvSpPr>
          <p:cNvPr id="5" name="Info fylld">
            <a:extLst>
              <a:ext uri="{FF2B5EF4-FFF2-40B4-BE49-F238E27FC236}">
                <a16:creationId xmlns:a16="http://schemas.microsoft.com/office/drawing/2014/main" id="{7F53F80D-1F55-5F94-EB7C-009080916495}"/>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12821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69C5F56-0AFC-8373-9A00-045ACA9B1748}"/>
              </a:ext>
            </a:extLst>
          </p:cNvPr>
          <p:cNvSpPr/>
          <p:nvPr/>
        </p:nvSpPr>
        <p:spPr>
          <a:xfrm>
            <a:off x="8077201" y="0"/>
            <a:ext cx="4114799"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758E6AD4-C0F0-4444-9B96-99D56B51BAAB}"/>
              </a:ext>
            </a:extLst>
          </p:cNvPr>
          <p:cNvSpPr>
            <a:spLocks noGrp="1"/>
          </p:cNvSpPr>
          <p:nvPr>
            <p:ph type="title"/>
          </p:nvPr>
        </p:nvSpPr>
        <p:spPr>
          <a:xfrm>
            <a:off x="515335" y="423746"/>
            <a:ext cx="7561866" cy="1080000"/>
          </a:xfrm>
        </p:spPr>
        <p:txBody>
          <a:bodyPr/>
          <a:lstStyle/>
          <a:p>
            <a:r>
              <a:rPr lang="sv-SE" dirty="0"/>
              <a:t>Övning: Vilka anpassningar behövs i vår verksamhet för att FaR ska passa in?</a:t>
            </a:r>
            <a:br>
              <a:rPr lang="sv-SE" dirty="0"/>
            </a:br>
            <a:br>
              <a:rPr lang="sv-SE" dirty="0"/>
            </a:br>
            <a:endParaRPr lang="sv-SE" dirty="0"/>
          </a:p>
        </p:txBody>
      </p:sp>
      <p:pic>
        <p:nvPicPr>
          <p:cNvPr id="2" name="Bildobjekt 1" descr="En bild som visar text, Teckensnitt, skärmbild, cirkel&#10;&#10;AI-genererat innehåll kan vara felaktigt.">
            <a:extLst>
              <a:ext uri="{FF2B5EF4-FFF2-40B4-BE49-F238E27FC236}">
                <a16:creationId xmlns:a16="http://schemas.microsoft.com/office/drawing/2014/main" id="{ABFF4847-47D6-BD62-521E-E6B92041B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54600" y="697896"/>
            <a:ext cx="2160000" cy="2160000"/>
          </a:xfrm>
          <a:prstGeom prst="rect">
            <a:avLst/>
          </a:prstGeom>
        </p:spPr>
      </p:pic>
      <p:pic>
        <p:nvPicPr>
          <p:cNvPr id="6" name="Bildobjekt 5" descr="En bild som visar text, skärmbild, Teckensnitt, nummer&#10;&#10;AI-genererat innehåll kan vara felaktigt.">
            <a:extLst>
              <a:ext uri="{FF2B5EF4-FFF2-40B4-BE49-F238E27FC236}">
                <a16:creationId xmlns:a16="http://schemas.microsoft.com/office/drawing/2014/main" id="{83D94C5A-B579-EEAB-2774-D9F88FECE83B}"/>
              </a:ext>
            </a:extLst>
          </p:cNvPr>
          <p:cNvPicPr>
            <a:picLocks noChangeAspect="1"/>
          </p:cNvPicPr>
          <p:nvPr/>
        </p:nvPicPr>
        <p:blipFill>
          <a:blip r:embed="rId4">
            <a:extLst>
              <a:ext uri="{28A0092B-C50C-407E-A947-70E740481C1C}">
                <a14:useLocalDpi xmlns:a14="http://schemas.microsoft.com/office/drawing/2010/main" val="0"/>
              </a:ext>
            </a:extLst>
          </a:blip>
          <a:srcRect b="4592"/>
          <a:stretch>
            <a:fillRect/>
          </a:stretch>
        </p:blipFill>
        <p:spPr>
          <a:xfrm>
            <a:off x="8298600" y="3555793"/>
            <a:ext cx="3672000" cy="2205037"/>
          </a:xfrm>
          <a:prstGeom prst="rect">
            <a:avLst/>
          </a:prstGeom>
          <a:ln w="19050">
            <a:solidFill>
              <a:schemeClr val="bg1"/>
            </a:solidFill>
          </a:ln>
        </p:spPr>
      </p:pic>
    </p:spTree>
    <p:extLst>
      <p:ext uri="{BB962C8B-B14F-4D97-AF65-F5344CB8AC3E}">
        <p14:creationId xmlns:p14="http://schemas.microsoft.com/office/powerpoint/2010/main" val="376183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24B8E2-69F0-48E8-9254-40F358CD0C4F}"/>
              </a:ext>
            </a:extLst>
          </p:cNvPr>
          <p:cNvSpPr>
            <a:spLocks noGrp="1"/>
          </p:cNvSpPr>
          <p:nvPr>
            <p:ph type="title"/>
          </p:nvPr>
        </p:nvSpPr>
        <p:spPr/>
        <p:txBody>
          <a:bodyPr/>
          <a:lstStyle/>
          <a:p>
            <a:r>
              <a:rPr lang="sv-SE" dirty="0"/>
              <a:t>Steg 6 – </a:t>
            </a:r>
            <a:br>
              <a:rPr lang="sv-SE" dirty="0"/>
            </a:br>
            <a:r>
              <a:rPr lang="sv-SE" dirty="0"/>
              <a:t>Vilket stöd har FaR i verksamheten och finns det resurser? </a:t>
            </a:r>
          </a:p>
        </p:txBody>
      </p:sp>
      <p:sp>
        <p:nvSpPr>
          <p:cNvPr id="5" name="Platshållare för text 4">
            <a:extLst>
              <a:ext uri="{FF2B5EF4-FFF2-40B4-BE49-F238E27FC236}">
                <a16:creationId xmlns:a16="http://schemas.microsoft.com/office/drawing/2014/main" id="{4009824B-A7C5-4BF4-8187-367409AE8C2E}"/>
              </a:ext>
            </a:extLst>
          </p:cNvPr>
          <p:cNvSpPr>
            <a:spLocks noGrp="1"/>
          </p:cNvSpPr>
          <p:nvPr>
            <p:ph type="body" idx="1"/>
          </p:nvPr>
        </p:nvSpPr>
        <p:spPr/>
        <p:txBody>
          <a:bodyPr/>
          <a:lstStyle/>
          <a:p>
            <a:r>
              <a:rPr lang="sv-SE" dirty="0"/>
              <a:t>6</a:t>
            </a:r>
          </a:p>
        </p:txBody>
      </p:sp>
    </p:spTree>
    <p:extLst>
      <p:ext uri="{BB962C8B-B14F-4D97-AF65-F5344CB8AC3E}">
        <p14:creationId xmlns:p14="http://schemas.microsoft.com/office/powerpoint/2010/main" val="654743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58E6AD4-C0F0-4444-9B96-99D56B51BAAB}"/>
              </a:ext>
            </a:extLst>
          </p:cNvPr>
          <p:cNvSpPr>
            <a:spLocks noGrp="1"/>
          </p:cNvSpPr>
          <p:nvPr>
            <p:ph type="title"/>
          </p:nvPr>
        </p:nvSpPr>
        <p:spPr>
          <a:xfrm>
            <a:off x="515335" y="423746"/>
            <a:ext cx="7263103" cy="1080000"/>
          </a:xfrm>
        </p:spPr>
        <p:txBody>
          <a:bodyPr/>
          <a:lstStyle/>
          <a:p>
            <a:r>
              <a:rPr lang="sv-SE" dirty="0"/>
              <a:t>Övning 6a: Hur tror vi att olika intressenter förhåller sig till implementeringen av FaR?</a:t>
            </a:r>
            <a:br>
              <a:rPr lang="sv-SE" dirty="0"/>
            </a:br>
            <a:endParaRPr lang="sv-SE" dirty="0"/>
          </a:p>
        </p:txBody>
      </p:sp>
      <p:sp>
        <p:nvSpPr>
          <p:cNvPr id="5" name="Platshållare för text 4">
            <a:extLst>
              <a:ext uri="{FF2B5EF4-FFF2-40B4-BE49-F238E27FC236}">
                <a16:creationId xmlns:a16="http://schemas.microsoft.com/office/drawing/2014/main" id="{CF3B04F4-19B8-4803-86DA-D6F121C1701E}"/>
              </a:ext>
            </a:extLst>
          </p:cNvPr>
          <p:cNvSpPr>
            <a:spLocks noGrp="1"/>
          </p:cNvSpPr>
          <p:nvPr>
            <p:ph type="body" sz="quarter" idx="13"/>
          </p:nvPr>
        </p:nvSpPr>
        <p:spPr>
          <a:xfrm>
            <a:off x="515335" y="2322528"/>
            <a:ext cx="7457787" cy="4111726"/>
          </a:xfrm>
        </p:spPr>
        <p:txBody>
          <a:bodyPr/>
          <a:lstStyle/>
          <a:p>
            <a:endParaRPr lang="sv-SE" sz="2000" dirty="0"/>
          </a:p>
          <a:p>
            <a:endParaRPr lang="sv-SE" sz="2000" dirty="0"/>
          </a:p>
        </p:txBody>
      </p:sp>
      <p:sp>
        <p:nvSpPr>
          <p:cNvPr id="7" name="Rektangel 6">
            <a:extLst>
              <a:ext uri="{FF2B5EF4-FFF2-40B4-BE49-F238E27FC236}">
                <a16:creationId xmlns:a16="http://schemas.microsoft.com/office/drawing/2014/main" id="{203D86EC-F83D-8B11-CD46-85C18E8E12A3}"/>
              </a:ext>
            </a:extLst>
          </p:cNvPr>
          <p:cNvSpPr/>
          <p:nvPr/>
        </p:nvSpPr>
        <p:spPr>
          <a:xfrm>
            <a:off x="8077201" y="0"/>
            <a:ext cx="4114799"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bild som visar text, Teckensnitt, skärmbild, cirkel&#10;&#10;AI-genererat innehåll kan vara felaktigt.">
            <a:extLst>
              <a:ext uri="{FF2B5EF4-FFF2-40B4-BE49-F238E27FC236}">
                <a16:creationId xmlns:a16="http://schemas.microsoft.com/office/drawing/2014/main" id="{0C8C1505-0DDB-8FF2-1C89-559923393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54600" y="697896"/>
            <a:ext cx="2160000" cy="2160000"/>
          </a:xfrm>
          <a:prstGeom prst="rect">
            <a:avLst/>
          </a:prstGeom>
        </p:spPr>
      </p:pic>
      <p:pic>
        <p:nvPicPr>
          <p:cNvPr id="10" name="Bildobjekt 9" descr="En bild som visar text, skärmbild, diagram, Teckensnitt&#10;&#10;AI-genererat innehåll kan vara felaktigt.">
            <a:extLst>
              <a:ext uri="{FF2B5EF4-FFF2-40B4-BE49-F238E27FC236}">
                <a16:creationId xmlns:a16="http://schemas.microsoft.com/office/drawing/2014/main" id="{5CB8469F-F6B2-F8CA-4EB5-51E93CE92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600" y="3397696"/>
            <a:ext cx="3672000" cy="2125011"/>
          </a:xfrm>
          <a:prstGeom prst="rect">
            <a:avLst/>
          </a:prstGeom>
          <a:ln w="19050">
            <a:solidFill>
              <a:schemeClr val="bg1"/>
            </a:solidFill>
          </a:ln>
        </p:spPr>
      </p:pic>
    </p:spTree>
    <p:extLst>
      <p:ext uri="{BB962C8B-B14F-4D97-AF65-F5344CB8AC3E}">
        <p14:creationId xmlns:p14="http://schemas.microsoft.com/office/powerpoint/2010/main" val="1425560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E0BB56F-D654-AAAC-0FA2-7BFDA782B413}"/>
              </a:ext>
            </a:extLst>
          </p:cNvPr>
          <p:cNvSpPr/>
          <p:nvPr/>
        </p:nvSpPr>
        <p:spPr>
          <a:xfrm>
            <a:off x="8077201" y="0"/>
            <a:ext cx="4114799"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p:txBody>
          <a:bodyPr/>
          <a:lstStyle/>
          <a:p>
            <a:r>
              <a:rPr lang="sv-SE" dirty="0"/>
              <a:t>Övning 6b: Bedömning av resursbehov</a:t>
            </a:r>
          </a:p>
        </p:txBody>
      </p:sp>
      <p:pic>
        <p:nvPicPr>
          <p:cNvPr id="2" name="Bildobjekt 1">
            <a:extLst>
              <a:ext uri="{FF2B5EF4-FFF2-40B4-BE49-F238E27FC236}">
                <a16:creationId xmlns:a16="http://schemas.microsoft.com/office/drawing/2014/main" id="{C2308F4A-9375-F244-3E1B-15F5B076D462}"/>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1619740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B287242-2185-4759-BDBD-E204583B4D53}"/>
              </a:ext>
            </a:extLst>
          </p:cNvPr>
          <p:cNvSpPr>
            <a:spLocks noGrp="1"/>
          </p:cNvSpPr>
          <p:nvPr>
            <p:ph type="title"/>
          </p:nvPr>
        </p:nvSpPr>
        <p:spPr>
          <a:xfrm>
            <a:off x="637199" y="540000"/>
            <a:ext cx="6321809" cy="3032540"/>
          </a:xfrm>
        </p:spPr>
        <p:txBody>
          <a:bodyPr/>
          <a:lstStyle/>
          <a:p>
            <a:r>
              <a:rPr lang="sv-SE" dirty="0"/>
              <a:t>Steg 7 –</a:t>
            </a:r>
            <a:br>
              <a:rPr lang="sv-SE" dirty="0"/>
            </a:br>
            <a:r>
              <a:rPr lang="sv-SE" dirty="0"/>
              <a:t>Vilka kommer att implementera FaR i vår verksamhet? </a:t>
            </a:r>
            <a:br>
              <a:rPr lang="sv-SE" dirty="0"/>
            </a:br>
            <a:br>
              <a:rPr lang="sv-SE" dirty="0"/>
            </a:br>
            <a:br>
              <a:rPr lang="sv-SE" dirty="0"/>
            </a:br>
            <a:endParaRPr lang="sv-SE" dirty="0"/>
          </a:p>
        </p:txBody>
      </p:sp>
      <p:sp>
        <p:nvSpPr>
          <p:cNvPr id="9" name="Platshållare för text 7">
            <a:extLst>
              <a:ext uri="{FF2B5EF4-FFF2-40B4-BE49-F238E27FC236}">
                <a16:creationId xmlns:a16="http://schemas.microsoft.com/office/drawing/2014/main" id="{069A482F-DDF3-4A3C-8312-93F157AD0222}"/>
              </a:ext>
            </a:extLst>
          </p:cNvPr>
          <p:cNvSpPr txBox="1">
            <a:spLocks/>
          </p:cNvSpPr>
          <p:nvPr/>
        </p:nvSpPr>
        <p:spPr>
          <a:xfrm>
            <a:off x="4966466" y="1227541"/>
            <a:ext cx="7229708" cy="6215551"/>
          </a:xfrm>
          <a:prstGeom prst="rect">
            <a:avLst/>
          </a:prstGeom>
        </p:spPr>
        <p:txBody>
          <a:bodyPr vert="horz" lIns="0" tIns="45720" rIns="0" bIns="45720" rtlCol="0">
            <a:noAutofit/>
          </a:bodyPr>
          <a:lstStyle>
            <a:lvl1pPr marL="0" indent="0" algn="r" defTabSz="914400" rtl="0" eaLnBrk="1" latinLnBrk="0" hangingPunct="1">
              <a:lnSpc>
                <a:spcPct val="110000"/>
              </a:lnSpc>
              <a:spcBef>
                <a:spcPts val="1000"/>
              </a:spcBef>
              <a:buFont typeface="Arial" panose="020B0604020202020204" pitchFamily="34" charset="0"/>
              <a:buNone/>
              <a:defRPr sz="40000" b="1" kern="1200">
                <a:solidFill>
                  <a:srgbClr val="00385C">
                    <a:alpha val="50000"/>
                  </a:srgbClr>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sz="27800" dirty="0"/>
              <a:t>7</a:t>
            </a:r>
          </a:p>
        </p:txBody>
      </p:sp>
    </p:spTree>
    <p:extLst>
      <p:ext uri="{BB962C8B-B14F-4D97-AF65-F5344CB8AC3E}">
        <p14:creationId xmlns:p14="http://schemas.microsoft.com/office/powerpoint/2010/main" val="9071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358599" y="346817"/>
            <a:ext cx="7020000" cy="1080000"/>
          </a:xfrm>
        </p:spPr>
        <p:txBody>
          <a:bodyPr/>
          <a:lstStyle/>
          <a:p>
            <a:r>
              <a:rPr lang="sv-SE" dirty="0"/>
              <a:t>Övning: Vilka kommer att implementera FaR i vår verksamhet? </a:t>
            </a:r>
          </a:p>
        </p:txBody>
      </p:sp>
      <p:sp>
        <p:nvSpPr>
          <p:cNvPr id="3" name="textruta 2">
            <a:extLst>
              <a:ext uri="{FF2B5EF4-FFF2-40B4-BE49-F238E27FC236}">
                <a16:creationId xmlns:a16="http://schemas.microsoft.com/office/drawing/2014/main" id="{E842BD59-E868-47DD-A2EE-3BCBDCE4601D}"/>
              </a:ext>
            </a:extLst>
          </p:cNvPr>
          <p:cNvSpPr txBox="1"/>
          <p:nvPr/>
        </p:nvSpPr>
        <p:spPr>
          <a:xfrm>
            <a:off x="358599" y="2772174"/>
            <a:ext cx="7304049" cy="2308324"/>
          </a:xfrm>
          <a:prstGeom prst="rect">
            <a:avLst/>
          </a:prstGeom>
          <a:noFill/>
        </p:spPr>
        <p:txBody>
          <a:bodyPr wrap="square" rtlCol="0">
            <a:spAutoFit/>
          </a:bodyPr>
          <a:lstStyle/>
          <a:p>
            <a:pPr marL="342900" indent="-342900">
              <a:buFont typeface="+mj-lt"/>
              <a:buAutoNum type="alphaLcParenR"/>
            </a:pPr>
            <a:r>
              <a:rPr lang="sv-SE" sz="2400" dirty="0"/>
              <a:t>Vilka i er verksamhet kommer att vara implementerare, det vill säga vilka kommer vara ordinatörer av FaR?</a:t>
            </a:r>
            <a:br>
              <a:rPr lang="sv-SE" sz="2400" dirty="0"/>
            </a:br>
            <a:endParaRPr lang="sv-SE" sz="2400" dirty="0"/>
          </a:p>
          <a:p>
            <a:pPr marL="342900" indent="-342900">
              <a:buFont typeface="+mj-lt"/>
              <a:buAutoNum type="alphaLcParenR"/>
            </a:pPr>
            <a:r>
              <a:rPr lang="sv-SE" sz="2400" dirty="0"/>
              <a:t>Vilka i processgruppen (hela eller delar) ska fungera som stöd till implementerarna? </a:t>
            </a:r>
          </a:p>
        </p:txBody>
      </p:sp>
      <p:sp>
        <p:nvSpPr>
          <p:cNvPr id="8" name="Rektangel 7">
            <a:extLst>
              <a:ext uri="{FF2B5EF4-FFF2-40B4-BE49-F238E27FC236}">
                <a16:creationId xmlns:a16="http://schemas.microsoft.com/office/drawing/2014/main" id="{DFFDE64C-99D1-3A4A-D535-3710FD58D076}"/>
              </a:ext>
            </a:extLst>
          </p:cNvPr>
          <p:cNvSpPr/>
          <p:nvPr/>
        </p:nvSpPr>
        <p:spPr>
          <a:xfrm>
            <a:off x="7912100" y="0"/>
            <a:ext cx="4279900"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bild som visar text, Teckensnitt, skärmbild, cirkel&#10;&#10;AI-genererat innehåll kan vara felaktigt.">
            <a:extLst>
              <a:ext uri="{FF2B5EF4-FFF2-40B4-BE49-F238E27FC236}">
                <a16:creationId xmlns:a16="http://schemas.microsoft.com/office/drawing/2014/main" id="{B13191E8-D93B-E214-C9EE-C62FC6BA7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72050" y="697896"/>
            <a:ext cx="2160000" cy="2160000"/>
          </a:xfrm>
          <a:prstGeom prst="rect">
            <a:avLst/>
          </a:prstGeom>
        </p:spPr>
      </p:pic>
      <p:pic>
        <p:nvPicPr>
          <p:cNvPr id="10" name="Bildobjekt 9" descr="En bild som visar text, skärmbild, Teckensnitt, linje&#10;&#10;AI-genererat innehåll kan vara felaktigt.">
            <a:extLst>
              <a:ext uri="{FF2B5EF4-FFF2-40B4-BE49-F238E27FC236}">
                <a16:creationId xmlns:a16="http://schemas.microsoft.com/office/drawing/2014/main" id="{2E7E8D2D-5192-1BC6-FD7F-66D31B327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050" y="3555793"/>
            <a:ext cx="3672000" cy="2190359"/>
          </a:xfrm>
          <a:prstGeom prst="rect">
            <a:avLst/>
          </a:prstGeom>
          <a:ln w="19050">
            <a:solidFill>
              <a:schemeClr val="bg1"/>
            </a:solidFill>
          </a:ln>
        </p:spPr>
      </p:pic>
    </p:spTree>
    <p:extLst>
      <p:ext uri="{BB962C8B-B14F-4D97-AF65-F5344CB8AC3E}">
        <p14:creationId xmlns:p14="http://schemas.microsoft.com/office/powerpoint/2010/main" val="3084615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78BE4-363A-446A-8483-F2B374DFE105}"/>
              </a:ext>
            </a:extLst>
          </p:cNvPr>
          <p:cNvSpPr>
            <a:spLocks noGrp="1"/>
          </p:cNvSpPr>
          <p:nvPr>
            <p:ph type="title"/>
          </p:nvPr>
        </p:nvSpPr>
        <p:spPr>
          <a:xfrm>
            <a:off x="637200" y="540000"/>
            <a:ext cx="5199062" cy="1689633"/>
          </a:xfrm>
        </p:spPr>
        <p:txBody>
          <a:bodyPr/>
          <a:lstStyle/>
          <a:p>
            <a:r>
              <a:rPr lang="sv-SE" dirty="0"/>
              <a:t>Steg 8 –</a:t>
            </a:r>
            <a:br>
              <a:rPr lang="sv-SE" dirty="0"/>
            </a:br>
            <a:r>
              <a:rPr lang="sv-SE" dirty="0"/>
              <a:t>Vilken utbildning och stöd kan vi erbjuda berörd personal?</a:t>
            </a:r>
            <a:br>
              <a:rPr lang="sv-SE" dirty="0"/>
            </a:br>
            <a:endParaRPr lang="sv-SE" dirty="0"/>
          </a:p>
        </p:txBody>
      </p:sp>
      <p:sp>
        <p:nvSpPr>
          <p:cNvPr id="3" name="Platshållare för text 2">
            <a:extLst>
              <a:ext uri="{FF2B5EF4-FFF2-40B4-BE49-F238E27FC236}">
                <a16:creationId xmlns:a16="http://schemas.microsoft.com/office/drawing/2014/main" id="{4D15B6CD-EA86-4097-87E2-F68B341D140F}"/>
              </a:ext>
            </a:extLst>
          </p:cNvPr>
          <p:cNvSpPr>
            <a:spLocks noGrp="1"/>
          </p:cNvSpPr>
          <p:nvPr>
            <p:ph type="body" idx="1"/>
          </p:nvPr>
        </p:nvSpPr>
        <p:spPr/>
        <p:txBody>
          <a:bodyPr/>
          <a:lstStyle/>
          <a:p>
            <a:r>
              <a:rPr lang="sv-SE" dirty="0"/>
              <a:t>8</a:t>
            </a:r>
          </a:p>
        </p:txBody>
      </p:sp>
    </p:spTree>
    <p:extLst>
      <p:ext uri="{BB962C8B-B14F-4D97-AF65-F5344CB8AC3E}">
        <p14:creationId xmlns:p14="http://schemas.microsoft.com/office/powerpoint/2010/main" val="299492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p:txBody>
          <a:bodyPr/>
          <a:lstStyle/>
          <a:p>
            <a:r>
              <a:rPr lang="sv-SE" dirty="0"/>
              <a:t>Övning: </a:t>
            </a:r>
            <a:r>
              <a:rPr lang="sv-SE" sz="3200" dirty="0"/>
              <a:t>Vilken utbildning och stöd kan vi erbjuda berörd personal?</a:t>
            </a:r>
            <a:br>
              <a:rPr lang="sv-SE" sz="3200" dirty="0"/>
            </a:br>
            <a:endParaRPr lang="sv-SE" dirty="0"/>
          </a:p>
        </p:txBody>
      </p:sp>
      <p:sp>
        <p:nvSpPr>
          <p:cNvPr id="3" name="textruta 2">
            <a:extLst>
              <a:ext uri="{FF2B5EF4-FFF2-40B4-BE49-F238E27FC236}">
                <a16:creationId xmlns:a16="http://schemas.microsoft.com/office/drawing/2014/main" id="{E842BD59-E868-47DD-A2EE-3BCBDCE4601D}"/>
              </a:ext>
            </a:extLst>
          </p:cNvPr>
          <p:cNvSpPr txBox="1"/>
          <p:nvPr/>
        </p:nvSpPr>
        <p:spPr>
          <a:xfrm>
            <a:off x="352839" y="2081476"/>
            <a:ext cx="7304049" cy="1938992"/>
          </a:xfrm>
          <a:prstGeom prst="rect">
            <a:avLst/>
          </a:prstGeom>
          <a:noFill/>
        </p:spPr>
        <p:txBody>
          <a:bodyPr wrap="square" rtlCol="0">
            <a:spAutoFit/>
          </a:bodyPr>
          <a:lstStyle/>
          <a:p>
            <a:pPr marL="342900" indent="-342900">
              <a:buFont typeface="+mj-lt"/>
              <a:buAutoNum type="alphaLcParenR"/>
            </a:pPr>
            <a:r>
              <a:rPr lang="sv-SE" sz="2400" dirty="0"/>
              <a:t>Vilken utbildning och stöd behöver implementerarna?</a:t>
            </a:r>
          </a:p>
          <a:p>
            <a:pPr marL="342900" indent="-342900">
              <a:buFont typeface="+mj-lt"/>
              <a:buAutoNum type="alphaLcParenR"/>
            </a:pPr>
            <a:endParaRPr lang="sv-SE" sz="2400" dirty="0"/>
          </a:p>
          <a:p>
            <a:pPr marL="342900" indent="-342900">
              <a:buFont typeface="+mj-lt"/>
              <a:buAutoNum type="alphaLcParenR"/>
            </a:pPr>
            <a:r>
              <a:rPr lang="sv-SE" sz="2400" dirty="0"/>
              <a:t>Vilken utbildning och stöd behövs för att kunna ge stöd till implementerarna?</a:t>
            </a:r>
          </a:p>
        </p:txBody>
      </p:sp>
      <p:sp>
        <p:nvSpPr>
          <p:cNvPr id="7" name="Rektangel 6">
            <a:extLst>
              <a:ext uri="{FF2B5EF4-FFF2-40B4-BE49-F238E27FC236}">
                <a16:creationId xmlns:a16="http://schemas.microsoft.com/office/drawing/2014/main" id="{B1CE7202-CB5C-BD1A-9E24-2963AF2E2712}"/>
              </a:ext>
            </a:extLst>
          </p:cNvPr>
          <p:cNvSpPr/>
          <p:nvPr/>
        </p:nvSpPr>
        <p:spPr>
          <a:xfrm>
            <a:off x="8077201" y="0"/>
            <a:ext cx="4114799" cy="6858000"/>
          </a:xfrm>
          <a:prstGeom prst="rect">
            <a:avLst/>
          </a:prstGeom>
          <a:solidFill>
            <a:srgbClr val="DBEE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bild som visar text, Teckensnitt, skärmbild, cirkel&#10;&#10;AI-genererat innehåll kan vara felaktigt.">
            <a:extLst>
              <a:ext uri="{FF2B5EF4-FFF2-40B4-BE49-F238E27FC236}">
                <a16:creationId xmlns:a16="http://schemas.microsoft.com/office/drawing/2014/main" id="{C490304C-E6E6-19F7-E0BC-B25CF1AE8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54600" y="697896"/>
            <a:ext cx="2160000" cy="2160000"/>
          </a:xfrm>
          <a:prstGeom prst="rect">
            <a:avLst/>
          </a:prstGeom>
        </p:spPr>
      </p:pic>
      <p:pic>
        <p:nvPicPr>
          <p:cNvPr id="6" name="Bildobjekt 5" descr="En bild som visar text, skärmbild, linje, Teckensnitt&#10;&#10;AI-genererat innehåll kan vara felaktigt.">
            <a:extLst>
              <a:ext uri="{FF2B5EF4-FFF2-40B4-BE49-F238E27FC236}">
                <a16:creationId xmlns:a16="http://schemas.microsoft.com/office/drawing/2014/main" id="{D4C97B4D-4463-37D5-6058-0E85A422135D}"/>
              </a:ext>
            </a:extLst>
          </p:cNvPr>
          <p:cNvPicPr>
            <a:picLocks noChangeAspect="1"/>
          </p:cNvPicPr>
          <p:nvPr/>
        </p:nvPicPr>
        <p:blipFill>
          <a:blip r:embed="rId4">
            <a:extLst>
              <a:ext uri="{28A0092B-C50C-407E-A947-70E740481C1C}">
                <a14:useLocalDpi xmlns:a14="http://schemas.microsoft.com/office/drawing/2010/main" val="0"/>
              </a:ext>
            </a:extLst>
          </a:blip>
          <a:srcRect l="8513"/>
          <a:stretch>
            <a:fillRect/>
          </a:stretch>
        </p:blipFill>
        <p:spPr>
          <a:xfrm rot="16200000">
            <a:off x="8454902" y="3232598"/>
            <a:ext cx="3359397" cy="2938098"/>
          </a:xfrm>
          <a:prstGeom prst="rect">
            <a:avLst/>
          </a:prstGeom>
          <a:ln w="19050">
            <a:solidFill>
              <a:schemeClr val="bg1"/>
            </a:solidFill>
          </a:ln>
        </p:spPr>
      </p:pic>
    </p:spTree>
    <p:extLst>
      <p:ext uri="{BB962C8B-B14F-4D97-AF65-F5344CB8AC3E}">
        <p14:creationId xmlns:p14="http://schemas.microsoft.com/office/powerpoint/2010/main" val="3263269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FC6E-D3F0-FDAA-7A58-F20681E0D9F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B899F3F-B46F-2BAD-9001-0A62468BFF10}"/>
              </a:ext>
            </a:extLst>
          </p:cNvPr>
          <p:cNvSpPr>
            <a:spLocks noGrp="1"/>
          </p:cNvSpPr>
          <p:nvPr>
            <p:ph type="title"/>
          </p:nvPr>
        </p:nvSpPr>
        <p:spPr>
          <a:xfrm>
            <a:off x="276669" y="645802"/>
            <a:ext cx="10833917" cy="556695"/>
          </a:xfrm>
        </p:spPr>
        <p:txBody>
          <a:bodyPr/>
          <a:lstStyle/>
          <a:p>
            <a:r>
              <a:rPr lang="sv-SE" spc="-10" dirty="0">
                <a:solidFill>
                  <a:schemeClr val="accent1"/>
                </a:solidFill>
              </a:rPr>
              <a:t>Övning: Är vi redo att avsluta Fas 1 och börja med Fas 2? </a:t>
            </a:r>
            <a:endParaRPr lang="sv-SE" spc="-10" dirty="0">
              <a:solidFill>
                <a:srgbClr val="FF0000"/>
              </a:solidFill>
            </a:endParaRPr>
          </a:p>
        </p:txBody>
      </p:sp>
      <p:sp>
        <p:nvSpPr>
          <p:cNvPr id="3" name="Platshållare för text 2">
            <a:extLst>
              <a:ext uri="{FF2B5EF4-FFF2-40B4-BE49-F238E27FC236}">
                <a16:creationId xmlns:a16="http://schemas.microsoft.com/office/drawing/2014/main" id="{6E931D75-2B21-98CE-15AC-7B1EA6582AAC}"/>
              </a:ext>
            </a:extLst>
          </p:cNvPr>
          <p:cNvSpPr>
            <a:spLocks noGrp="1"/>
          </p:cNvSpPr>
          <p:nvPr>
            <p:ph type="body" sz="quarter" idx="13"/>
          </p:nvPr>
        </p:nvSpPr>
        <p:spPr>
          <a:xfrm>
            <a:off x="276670" y="2086210"/>
            <a:ext cx="11206794" cy="4306197"/>
          </a:xfrm>
        </p:spPr>
        <p:txBody>
          <a:bodyPr numCol="1"/>
          <a:lstStyle/>
          <a:p>
            <a:r>
              <a:rPr lang="sv-SE" sz="1800" dirty="0" err="1"/>
              <a:t>FaR</a:t>
            </a:r>
            <a:r>
              <a:rPr lang="sv-SE" sz="1800" dirty="0"/>
              <a:t>-metoden stämmer lämpar sig väl med vår verksamhet, målgrupp och kultur. </a:t>
            </a:r>
            <a:r>
              <a:rPr lang="sv-SE" sz="1400" dirty="0"/>
              <a:t>(Kopplar till Steg 1 och 2: vinnare, värderingar, relevans, hinder)</a:t>
            </a:r>
          </a:p>
          <a:p>
            <a:pPr marL="0" indent="0" algn="ctr">
              <a:buNone/>
            </a:pPr>
            <a:r>
              <a:rPr lang="sv-SE" sz="1800" dirty="0"/>
              <a:t>1		2		3		4		5</a:t>
            </a:r>
          </a:p>
          <a:p>
            <a:r>
              <a:rPr lang="sv-SE" sz="1800" dirty="0"/>
              <a:t>Det finns ett organisatoriskt stöd och resurser för att arbeta med implementeringen.</a:t>
            </a:r>
            <a:r>
              <a:rPr lang="sv-SE" sz="1400" dirty="0"/>
              <a:t> (Kopplar till Steg 3 och 5: stöd, resurser, risk, personal)</a:t>
            </a:r>
          </a:p>
          <a:p>
            <a:pPr marL="0" indent="0" algn="ctr">
              <a:buNone/>
            </a:pPr>
            <a:r>
              <a:rPr lang="sv-SE" sz="1800" dirty="0"/>
              <a:t>1		2		3		4		5</a:t>
            </a:r>
          </a:p>
          <a:p>
            <a:r>
              <a:rPr lang="sv-SE" sz="1800" dirty="0"/>
              <a:t>Roller, ansvar och mandat är förankrade med ledning och styrning.</a:t>
            </a:r>
            <a:r>
              <a:rPr lang="sv-SE" sz="1400" dirty="0"/>
              <a:t> (Kopplar till Steg 6 och 7: ledning, ansvariga, förutsättningar)</a:t>
            </a:r>
          </a:p>
          <a:p>
            <a:pPr marL="0" indent="0" algn="ctr">
              <a:buNone/>
            </a:pPr>
            <a:r>
              <a:rPr lang="sv-SE" sz="1800" dirty="0"/>
              <a:t>1		2		3		4		5</a:t>
            </a:r>
          </a:p>
          <a:p>
            <a:r>
              <a:rPr lang="sv-SE" sz="1800" dirty="0"/>
              <a:t>Vi har en plan för utbildning och den är anpassad efter behov som finns hos implementerarna. </a:t>
            </a:r>
            <a:r>
              <a:rPr lang="sv-SE" sz="1400" dirty="0"/>
              <a:t>(Kopplar till Steg 4 och 8: anpassningar, utbildning, kompetens)</a:t>
            </a:r>
          </a:p>
          <a:p>
            <a:pPr marL="0" indent="0" algn="ctr">
              <a:buNone/>
            </a:pPr>
            <a:r>
              <a:rPr lang="sv-SE" sz="1800" dirty="0"/>
              <a:t>1		2		3		4		5</a:t>
            </a:r>
          </a:p>
        </p:txBody>
      </p:sp>
      <p:sp>
        <p:nvSpPr>
          <p:cNvPr id="5" name="textruta 4">
            <a:extLst>
              <a:ext uri="{FF2B5EF4-FFF2-40B4-BE49-F238E27FC236}">
                <a16:creationId xmlns:a16="http://schemas.microsoft.com/office/drawing/2014/main" id="{ABE2627E-1A99-E02C-48E9-0556E06F33B7}"/>
              </a:ext>
            </a:extLst>
          </p:cNvPr>
          <p:cNvSpPr txBox="1"/>
          <p:nvPr/>
        </p:nvSpPr>
        <p:spPr>
          <a:xfrm>
            <a:off x="427494" y="1515879"/>
            <a:ext cx="11337012" cy="353943"/>
          </a:xfrm>
          <a:prstGeom prst="rect">
            <a:avLst/>
          </a:prstGeom>
          <a:noFill/>
          <a:ln w="3175">
            <a:solidFill>
              <a:schemeClr val="tx1"/>
            </a:solidFill>
          </a:ln>
        </p:spPr>
        <p:txBody>
          <a:bodyPr wrap="square">
            <a:spAutoFit/>
          </a:bodyPr>
          <a:lstStyle/>
          <a:p>
            <a:r>
              <a:rPr lang="sv-SE" sz="1700" i="1" dirty="0"/>
              <a:t>1- Instämmer inte alls, 2 - Instämmer i liten grad, 3 - Instämmer delvis, 4 - Instämmer i hög grad, 5 - Instämmer helt</a:t>
            </a:r>
          </a:p>
        </p:txBody>
      </p:sp>
      <p:pic>
        <p:nvPicPr>
          <p:cNvPr id="6" name="Bildobjekt 5" descr="En bild som visar symbol, logotyp, cirkel, Teckensnitt&#10;&#10;AI-genererat innehåll kan vara felaktigt.">
            <a:extLst>
              <a:ext uri="{FF2B5EF4-FFF2-40B4-BE49-F238E27FC236}">
                <a16:creationId xmlns:a16="http://schemas.microsoft.com/office/drawing/2014/main" id="{D2770E13-7C01-E452-3BF8-31B120F2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586" y="174981"/>
            <a:ext cx="905035" cy="899041"/>
          </a:xfrm>
          <a:prstGeom prst="rect">
            <a:avLst/>
          </a:prstGeom>
        </p:spPr>
      </p:pic>
    </p:spTree>
    <p:extLst>
      <p:ext uri="{BB962C8B-B14F-4D97-AF65-F5344CB8AC3E}">
        <p14:creationId xmlns:p14="http://schemas.microsoft.com/office/powerpoint/2010/main" val="139590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16440-6995-B906-EE87-42E6B494D896}"/>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7AFBED88-A56D-C8B9-B7F6-50864F9D6E12}"/>
              </a:ext>
            </a:extLst>
          </p:cNvPr>
          <p:cNvSpPr>
            <a:spLocks noGrp="1" noRot="1" noMove="1" noResize="1" noEditPoints="1" noAdjustHandles="1" noChangeArrowheads="1" noChangeShapeType="1"/>
          </p:cNvSpPr>
          <p:nvPr/>
        </p:nvSpPr>
        <p:spPr>
          <a:xfrm>
            <a:off x="-4524" y="-6826"/>
            <a:ext cx="12192000" cy="4842627"/>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118" name="Rectangle: Rounded Corners 53">
            <a:extLst>
              <a:ext uri="{FF2B5EF4-FFF2-40B4-BE49-F238E27FC236}">
                <a16:creationId xmlns:a16="http://schemas.microsoft.com/office/drawing/2014/main" id="{6599D8F6-077C-69B6-8F43-E722FE02579D}"/>
              </a:ext>
            </a:extLst>
          </p:cNvPr>
          <p:cNvSpPr/>
          <p:nvPr/>
        </p:nvSpPr>
        <p:spPr>
          <a:xfrm>
            <a:off x="317336" y="405173"/>
            <a:ext cx="2936686"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Vår färdplan</a:t>
            </a:r>
          </a:p>
        </p:txBody>
      </p:sp>
      <p:sp>
        <p:nvSpPr>
          <p:cNvPr id="4" name="Rectangle: Rounded Corners 53">
            <a:extLst>
              <a:ext uri="{FF2B5EF4-FFF2-40B4-BE49-F238E27FC236}">
                <a16:creationId xmlns:a16="http://schemas.microsoft.com/office/drawing/2014/main" id="{77C75865-8D02-8DF0-B062-9C1603AF88EE}"/>
              </a:ext>
            </a:extLst>
          </p:cNvPr>
          <p:cNvSpPr/>
          <p:nvPr/>
        </p:nvSpPr>
        <p:spPr>
          <a:xfrm>
            <a:off x="359763" y="762931"/>
            <a:ext cx="4239073"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ea typeface="Noto Sans SemiBold" panose="020B0502040504020204" pitchFamily="34" charset="0"/>
                <a:cs typeface="Noto Sans SemiBold" panose="020B0502040504020204" pitchFamily="34" charset="0"/>
              </a:rPr>
              <a:t>Implementering av FaR</a:t>
            </a:r>
          </a:p>
        </p:txBody>
      </p:sp>
      <p:sp>
        <p:nvSpPr>
          <p:cNvPr id="15" name="Oval 72">
            <a:extLst>
              <a:ext uri="{FF2B5EF4-FFF2-40B4-BE49-F238E27FC236}">
                <a16:creationId xmlns:a16="http://schemas.microsoft.com/office/drawing/2014/main" id="{9F27531D-0F9E-9507-A1B5-DCF9C19B8228}"/>
              </a:ext>
            </a:extLst>
          </p:cNvPr>
          <p:cNvSpPr>
            <a:spLocks/>
          </p:cNvSpPr>
          <p:nvPr/>
        </p:nvSpPr>
        <p:spPr>
          <a:xfrm>
            <a:off x="1221725" y="25804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6" name="Oval 84">
            <a:extLst>
              <a:ext uri="{FF2B5EF4-FFF2-40B4-BE49-F238E27FC236}">
                <a16:creationId xmlns:a16="http://schemas.microsoft.com/office/drawing/2014/main" id="{652827DC-41F8-7CF6-3C4C-15F853FE3C6E}"/>
              </a:ext>
            </a:extLst>
          </p:cNvPr>
          <p:cNvSpPr>
            <a:spLocks/>
          </p:cNvSpPr>
          <p:nvPr/>
        </p:nvSpPr>
        <p:spPr>
          <a:xfrm>
            <a:off x="1863118" y="2043792"/>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7" name="Oval 87">
            <a:extLst>
              <a:ext uri="{FF2B5EF4-FFF2-40B4-BE49-F238E27FC236}">
                <a16:creationId xmlns:a16="http://schemas.microsoft.com/office/drawing/2014/main" id="{17FBAE8C-D194-4029-2CA8-C13B2C17AD92}"/>
              </a:ext>
            </a:extLst>
          </p:cNvPr>
          <p:cNvSpPr>
            <a:spLocks/>
          </p:cNvSpPr>
          <p:nvPr/>
        </p:nvSpPr>
        <p:spPr>
          <a:xfrm>
            <a:off x="2553467"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18" name="Oval 90">
            <a:extLst>
              <a:ext uri="{FF2B5EF4-FFF2-40B4-BE49-F238E27FC236}">
                <a16:creationId xmlns:a16="http://schemas.microsoft.com/office/drawing/2014/main" id="{933EDA79-CDEB-B7F9-5F41-69F8F86B8BE1}"/>
              </a:ext>
            </a:extLst>
          </p:cNvPr>
          <p:cNvSpPr>
            <a:spLocks/>
          </p:cNvSpPr>
          <p:nvPr/>
        </p:nvSpPr>
        <p:spPr>
          <a:xfrm>
            <a:off x="3307101"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19" name="Oval 93">
            <a:extLst>
              <a:ext uri="{FF2B5EF4-FFF2-40B4-BE49-F238E27FC236}">
                <a16:creationId xmlns:a16="http://schemas.microsoft.com/office/drawing/2014/main" id="{EA0884F7-8863-C5F1-AE92-BEA9BE12A691}"/>
              </a:ext>
            </a:extLst>
          </p:cNvPr>
          <p:cNvSpPr>
            <a:spLocks/>
          </p:cNvSpPr>
          <p:nvPr/>
        </p:nvSpPr>
        <p:spPr>
          <a:xfrm>
            <a:off x="3408622" y="2595023"/>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20" name="Oval 96">
            <a:extLst>
              <a:ext uri="{FF2B5EF4-FFF2-40B4-BE49-F238E27FC236}">
                <a16:creationId xmlns:a16="http://schemas.microsoft.com/office/drawing/2014/main" id="{83319029-8451-310D-3CE6-EAB956B68599}"/>
              </a:ext>
            </a:extLst>
          </p:cNvPr>
          <p:cNvSpPr>
            <a:spLocks/>
          </p:cNvSpPr>
          <p:nvPr/>
        </p:nvSpPr>
        <p:spPr>
          <a:xfrm>
            <a:off x="3785611"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23" name="Oval 99">
            <a:extLst>
              <a:ext uri="{FF2B5EF4-FFF2-40B4-BE49-F238E27FC236}">
                <a16:creationId xmlns:a16="http://schemas.microsoft.com/office/drawing/2014/main" id="{F68D8A4E-B628-AD06-BFFE-75531D5A3080}"/>
              </a:ext>
            </a:extLst>
          </p:cNvPr>
          <p:cNvSpPr>
            <a:spLocks/>
          </p:cNvSpPr>
          <p:nvPr/>
        </p:nvSpPr>
        <p:spPr>
          <a:xfrm>
            <a:off x="5235178"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25" name="Oval 102">
            <a:extLst>
              <a:ext uri="{FF2B5EF4-FFF2-40B4-BE49-F238E27FC236}">
                <a16:creationId xmlns:a16="http://schemas.microsoft.com/office/drawing/2014/main" id="{D9CDA8C7-FD20-21EB-D8AF-FDB1805F1C96}"/>
              </a:ext>
            </a:extLst>
          </p:cNvPr>
          <p:cNvSpPr>
            <a:spLocks/>
          </p:cNvSpPr>
          <p:nvPr/>
        </p:nvSpPr>
        <p:spPr>
          <a:xfrm>
            <a:off x="5579262" y="2849195"/>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27" name="Oval 123">
            <a:extLst>
              <a:ext uri="{FF2B5EF4-FFF2-40B4-BE49-F238E27FC236}">
                <a16:creationId xmlns:a16="http://schemas.microsoft.com/office/drawing/2014/main" id="{604CA595-33FA-807A-594A-50BEE892A410}"/>
              </a:ext>
            </a:extLst>
          </p:cNvPr>
          <p:cNvSpPr>
            <a:spLocks/>
          </p:cNvSpPr>
          <p:nvPr/>
        </p:nvSpPr>
        <p:spPr>
          <a:xfrm>
            <a:off x="5643819" y="1728065"/>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grpSp>
        <p:nvGrpSpPr>
          <p:cNvPr id="28" name="Grupp 27">
            <a:extLst>
              <a:ext uri="{FF2B5EF4-FFF2-40B4-BE49-F238E27FC236}">
                <a16:creationId xmlns:a16="http://schemas.microsoft.com/office/drawing/2014/main" id="{B0626BD3-4D79-ACEA-86D6-768A67039E4F}"/>
              </a:ext>
            </a:extLst>
          </p:cNvPr>
          <p:cNvGrpSpPr>
            <a:grpSpLocks/>
          </p:cNvGrpSpPr>
          <p:nvPr/>
        </p:nvGrpSpPr>
        <p:grpSpPr>
          <a:xfrm>
            <a:off x="7813169" y="4150862"/>
            <a:ext cx="293761" cy="226220"/>
            <a:chOff x="7910957" y="4035161"/>
            <a:chExt cx="293761" cy="226220"/>
          </a:xfrm>
        </p:grpSpPr>
        <p:sp>
          <p:nvSpPr>
            <p:cNvPr id="249" name="Oval 111">
              <a:extLst>
                <a:ext uri="{FF2B5EF4-FFF2-40B4-BE49-F238E27FC236}">
                  <a16:creationId xmlns:a16="http://schemas.microsoft.com/office/drawing/2014/main" id="{16A69760-8038-0123-8E94-E1E75DE56658}"/>
                </a:ext>
              </a:extLst>
            </p:cNvPr>
            <p:cNvSpPr>
              <a:spLocks/>
            </p:cNvSpPr>
            <p:nvPr/>
          </p:nvSpPr>
          <p:spPr>
            <a:xfrm>
              <a:off x="7910957" y="4058338"/>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50" name="TextBox 125">
              <a:extLst>
                <a:ext uri="{FF2B5EF4-FFF2-40B4-BE49-F238E27FC236}">
                  <a16:creationId xmlns:a16="http://schemas.microsoft.com/office/drawing/2014/main" id="{3E3F398B-11E5-8CDF-6F7C-5D9AFD4D9D27}"/>
                </a:ext>
              </a:extLst>
            </p:cNvPr>
            <p:cNvSpPr txBox="1">
              <a:spLocks/>
            </p:cNvSpPr>
            <p:nvPr/>
          </p:nvSpPr>
          <p:spPr>
            <a:xfrm>
              <a:off x="7910957" y="403516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grpSp>
      <p:grpSp>
        <p:nvGrpSpPr>
          <p:cNvPr id="29" name="Grupp 28">
            <a:extLst>
              <a:ext uri="{FF2B5EF4-FFF2-40B4-BE49-F238E27FC236}">
                <a16:creationId xmlns:a16="http://schemas.microsoft.com/office/drawing/2014/main" id="{6863A652-ADA0-5535-A09E-EA1E0AB702DC}"/>
              </a:ext>
            </a:extLst>
          </p:cNvPr>
          <p:cNvGrpSpPr>
            <a:grpSpLocks/>
          </p:cNvGrpSpPr>
          <p:nvPr/>
        </p:nvGrpSpPr>
        <p:grpSpPr>
          <a:xfrm>
            <a:off x="8210885" y="1729358"/>
            <a:ext cx="293761" cy="226366"/>
            <a:chOff x="8482660" y="2128201"/>
            <a:chExt cx="293761" cy="226366"/>
          </a:xfrm>
        </p:grpSpPr>
        <p:sp>
          <p:nvSpPr>
            <p:cNvPr id="247" name="Oval 114">
              <a:extLst>
                <a:ext uri="{FF2B5EF4-FFF2-40B4-BE49-F238E27FC236}">
                  <a16:creationId xmlns:a16="http://schemas.microsoft.com/office/drawing/2014/main" id="{FC8BEC01-C12D-B5C1-A7F6-03F9572FE1B3}"/>
                </a:ext>
              </a:extLst>
            </p:cNvPr>
            <p:cNvSpPr>
              <a:spLocks/>
            </p:cNvSpPr>
            <p:nvPr/>
          </p:nvSpPr>
          <p:spPr>
            <a:xfrm>
              <a:off x="8491320" y="215152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8" name="TextBox 126">
              <a:extLst>
                <a:ext uri="{FF2B5EF4-FFF2-40B4-BE49-F238E27FC236}">
                  <a16:creationId xmlns:a16="http://schemas.microsoft.com/office/drawing/2014/main" id="{88E10B73-C7F4-E565-2A2B-8B836BE790AE}"/>
                </a:ext>
              </a:extLst>
            </p:cNvPr>
            <p:cNvSpPr txBox="1">
              <a:spLocks/>
            </p:cNvSpPr>
            <p:nvPr/>
          </p:nvSpPr>
          <p:spPr>
            <a:xfrm>
              <a:off x="8482660" y="212820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grpSp>
      <p:grpSp>
        <p:nvGrpSpPr>
          <p:cNvPr id="30" name="Grupp 29">
            <a:extLst>
              <a:ext uri="{FF2B5EF4-FFF2-40B4-BE49-F238E27FC236}">
                <a16:creationId xmlns:a16="http://schemas.microsoft.com/office/drawing/2014/main" id="{07AC1079-6BC0-2AF0-5374-F688A44DB7F3}"/>
              </a:ext>
            </a:extLst>
          </p:cNvPr>
          <p:cNvGrpSpPr>
            <a:grpSpLocks/>
          </p:cNvGrpSpPr>
          <p:nvPr/>
        </p:nvGrpSpPr>
        <p:grpSpPr>
          <a:xfrm>
            <a:off x="9584345" y="895155"/>
            <a:ext cx="293761" cy="221557"/>
            <a:chOff x="9833744" y="514350"/>
            <a:chExt cx="293761" cy="221557"/>
          </a:xfrm>
        </p:grpSpPr>
        <p:sp>
          <p:nvSpPr>
            <p:cNvPr id="245" name="Oval 122">
              <a:extLst>
                <a:ext uri="{FF2B5EF4-FFF2-40B4-BE49-F238E27FC236}">
                  <a16:creationId xmlns:a16="http://schemas.microsoft.com/office/drawing/2014/main" id="{52D01E7D-AF2A-36C4-CB9C-5D71F372016D}"/>
                </a:ext>
              </a:extLst>
            </p:cNvPr>
            <p:cNvSpPr>
              <a:spLocks/>
            </p:cNvSpPr>
            <p:nvPr/>
          </p:nvSpPr>
          <p:spPr>
            <a:xfrm>
              <a:off x="9838900" y="53286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6" name="TextBox 127">
              <a:extLst>
                <a:ext uri="{FF2B5EF4-FFF2-40B4-BE49-F238E27FC236}">
                  <a16:creationId xmlns:a16="http://schemas.microsoft.com/office/drawing/2014/main" id="{6112EE71-50E2-ABB0-91A5-7B9C062D3D48}"/>
                </a:ext>
              </a:extLst>
            </p:cNvPr>
            <p:cNvSpPr txBox="1">
              <a:spLocks/>
            </p:cNvSpPr>
            <p:nvPr/>
          </p:nvSpPr>
          <p:spPr>
            <a:xfrm>
              <a:off x="9833744" y="514350"/>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grpSp>
      <p:grpSp>
        <p:nvGrpSpPr>
          <p:cNvPr id="31" name="Grupp 30">
            <a:extLst>
              <a:ext uri="{FF2B5EF4-FFF2-40B4-BE49-F238E27FC236}">
                <a16:creationId xmlns:a16="http://schemas.microsoft.com/office/drawing/2014/main" id="{6EA8A14B-BC4F-2A75-EB9C-E74921EEB9C2}"/>
              </a:ext>
            </a:extLst>
          </p:cNvPr>
          <p:cNvGrpSpPr>
            <a:grpSpLocks/>
          </p:cNvGrpSpPr>
          <p:nvPr/>
        </p:nvGrpSpPr>
        <p:grpSpPr>
          <a:xfrm>
            <a:off x="9699878" y="2313619"/>
            <a:ext cx="293761" cy="229048"/>
            <a:chOff x="10315890" y="1013585"/>
            <a:chExt cx="293761" cy="229048"/>
          </a:xfrm>
        </p:grpSpPr>
        <p:sp>
          <p:nvSpPr>
            <p:cNvPr id="243" name="Oval 120">
              <a:extLst>
                <a:ext uri="{FF2B5EF4-FFF2-40B4-BE49-F238E27FC236}">
                  <a16:creationId xmlns:a16="http://schemas.microsoft.com/office/drawing/2014/main" id="{C38D75B0-B103-8E46-232D-8B91A0B85420}"/>
                </a:ext>
              </a:extLst>
            </p:cNvPr>
            <p:cNvSpPr>
              <a:spLocks/>
            </p:cNvSpPr>
            <p:nvPr/>
          </p:nvSpPr>
          <p:spPr>
            <a:xfrm>
              <a:off x="10321432" y="1039590"/>
              <a:ext cx="203043" cy="203043"/>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4" name="TextBox 128">
              <a:extLst>
                <a:ext uri="{FF2B5EF4-FFF2-40B4-BE49-F238E27FC236}">
                  <a16:creationId xmlns:a16="http://schemas.microsoft.com/office/drawing/2014/main" id="{B4858F1D-AEDE-CC9D-C715-3AD65071B428}"/>
                </a:ext>
              </a:extLst>
            </p:cNvPr>
            <p:cNvSpPr txBox="1">
              <a:spLocks/>
            </p:cNvSpPr>
            <p:nvPr/>
          </p:nvSpPr>
          <p:spPr>
            <a:xfrm>
              <a:off x="10315890" y="1013585"/>
              <a:ext cx="293761"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14</a:t>
              </a:r>
            </a:p>
          </p:txBody>
        </p:sp>
      </p:grpSp>
      <p:grpSp>
        <p:nvGrpSpPr>
          <p:cNvPr id="32" name="Grupp 31">
            <a:extLst>
              <a:ext uri="{FF2B5EF4-FFF2-40B4-BE49-F238E27FC236}">
                <a16:creationId xmlns:a16="http://schemas.microsoft.com/office/drawing/2014/main" id="{2EC3F184-83CF-5CE3-4A6C-94DEE7DBC85A}"/>
              </a:ext>
            </a:extLst>
          </p:cNvPr>
          <p:cNvGrpSpPr>
            <a:grpSpLocks/>
          </p:cNvGrpSpPr>
          <p:nvPr/>
        </p:nvGrpSpPr>
        <p:grpSpPr>
          <a:xfrm>
            <a:off x="7137218" y="2358955"/>
            <a:ext cx="273917" cy="221454"/>
            <a:chOff x="7325701" y="2212320"/>
            <a:chExt cx="273917" cy="221454"/>
          </a:xfrm>
        </p:grpSpPr>
        <p:sp>
          <p:nvSpPr>
            <p:cNvPr id="241" name="Oval 129">
              <a:extLst>
                <a:ext uri="{FF2B5EF4-FFF2-40B4-BE49-F238E27FC236}">
                  <a16:creationId xmlns:a16="http://schemas.microsoft.com/office/drawing/2014/main" id="{51C3490C-7E71-F30D-5252-F5DAEEB921F5}"/>
                </a:ext>
              </a:extLst>
            </p:cNvPr>
            <p:cNvSpPr>
              <a:spLocks/>
            </p:cNvSpPr>
            <p:nvPr/>
          </p:nvSpPr>
          <p:spPr>
            <a:xfrm>
              <a:off x="7325701" y="2230731"/>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2" name="TextBox 130">
              <a:extLst>
                <a:ext uri="{FF2B5EF4-FFF2-40B4-BE49-F238E27FC236}">
                  <a16:creationId xmlns:a16="http://schemas.microsoft.com/office/drawing/2014/main" id="{BF00BA6D-E15E-7126-7C8E-23E0361EC016}"/>
                </a:ext>
              </a:extLst>
            </p:cNvPr>
            <p:cNvSpPr txBox="1">
              <a:spLocks/>
            </p:cNvSpPr>
            <p:nvPr/>
          </p:nvSpPr>
          <p:spPr>
            <a:xfrm>
              <a:off x="7338114" y="2212320"/>
              <a:ext cx="261504"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10</a:t>
              </a:r>
            </a:p>
          </p:txBody>
        </p:sp>
      </p:grpSp>
      <p:grpSp>
        <p:nvGrpSpPr>
          <p:cNvPr id="33" name="Grupp 32">
            <a:extLst>
              <a:ext uri="{FF2B5EF4-FFF2-40B4-BE49-F238E27FC236}">
                <a16:creationId xmlns:a16="http://schemas.microsoft.com/office/drawing/2014/main" id="{FBD8210C-EB6B-8B75-CFB4-A7A1F34C34C7}"/>
              </a:ext>
            </a:extLst>
          </p:cNvPr>
          <p:cNvGrpSpPr>
            <a:grpSpLocks/>
          </p:cNvGrpSpPr>
          <p:nvPr/>
        </p:nvGrpSpPr>
        <p:grpSpPr>
          <a:xfrm>
            <a:off x="490271" y="2276609"/>
            <a:ext cx="602004" cy="1254464"/>
            <a:chOff x="356524" y="2330793"/>
            <a:chExt cx="507118" cy="1056739"/>
          </a:xfrm>
        </p:grpSpPr>
        <p:pic>
          <p:nvPicPr>
            <p:cNvPr id="239" name="Bildobjekt 14" descr="En bild som visar clipart, Grafik, design, tecknad serie&#10;&#10;AI-genererat innehåll kan vara felaktigt.">
              <a:extLst>
                <a:ext uri="{FF2B5EF4-FFF2-40B4-BE49-F238E27FC236}">
                  <a16:creationId xmlns:a16="http://schemas.microsoft.com/office/drawing/2014/main" id="{A69A8229-D4FA-0AA4-F310-4E676F3C1D6E}"/>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240" name="Bild 239" descr="Biljett med hel fyllning">
              <a:extLst>
                <a:ext uri="{FF2B5EF4-FFF2-40B4-BE49-F238E27FC236}">
                  <a16:creationId xmlns:a16="http://schemas.microsoft.com/office/drawing/2014/main" id="{34E6D480-203D-2399-0205-75B99C110C06}"/>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356524" y="2330793"/>
              <a:ext cx="505063" cy="390657"/>
            </a:xfrm>
            <a:prstGeom prst="rect">
              <a:avLst/>
            </a:prstGeom>
          </p:spPr>
        </p:pic>
      </p:grpSp>
      <p:grpSp>
        <p:nvGrpSpPr>
          <p:cNvPr id="34" name="Grupp 33">
            <a:extLst>
              <a:ext uri="{FF2B5EF4-FFF2-40B4-BE49-F238E27FC236}">
                <a16:creationId xmlns:a16="http://schemas.microsoft.com/office/drawing/2014/main" id="{5F92E1B1-96FA-8B22-9E9B-77ECE419C723}"/>
              </a:ext>
            </a:extLst>
          </p:cNvPr>
          <p:cNvGrpSpPr>
            <a:grpSpLocks/>
          </p:cNvGrpSpPr>
          <p:nvPr/>
        </p:nvGrpSpPr>
        <p:grpSpPr>
          <a:xfrm>
            <a:off x="1248185" y="3245647"/>
            <a:ext cx="764811" cy="494118"/>
            <a:chOff x="1092740" y="3269605"/>
            <a:chExt cx="764811" cy="494118"/>
          </a:xfrm>
        </p:grpSpPr>
        <p:grpSp>
          <p:nvGrpSpPr>
            <p:cNvPr id="230" name="Grupp 229">
              <a:extLst>
                <a:ext uri="{FF2B5EF4-FFF2-40B4-BE49-F238E27FC236}">
                  <a16:creationId xmlns:a16="http://schemas.microsoft.com/office/drawing/2014/main" id="{2A81DC12-1245-2383-7145-8FE8BDCB8EEF}"/>
                </a:ext>
              </a:extLst>
            </p:cNvPr>
            <p:cNvGrpSpPr>
              <a:grpSpLocks/>
            </p:cNvGrpSpPr>
            <p:nvPr/>
          </p:nvGrpSpPr>
          <p:grpSpPr>
            <a:xfrm>
              <a:off x="1170146" y="3702901"/>
              <a:ext cx="619694" cy="60822"/>
              <a:chOff x="1137617" y="3549932"/>
              <a:chExt cx="619694" cy="60822"/>
            </a:xfrm>
          </p:grpSpPr>
          <p:sp>
            <p:nvSpPr>
              <p:cNvPr id="237" name="Ellips 236">
                <a:extLst>
                  <a:ext uri="{FF2B5EF4-FFF2-40B4-BE49-F238E27FC236}">
                    <a16:creationId xmlns:a16="http://schemas.microsoft.com/office/drawing/2014/main" id="{F7B35293-DEE6-9635-0630-EC076C50D633}"/>
                  </a:ext>
                </a:extLst>
              </p:cNvPr>
              <p:cNvSpPr>
                <a:spLocks/>
              </p:cNvSpPr>
              <p:nvPr/>
            </p:nvSpPr>
            <p:spPr>
              <a:xfrm>
                <a:off x="1652903" y="3565035"/>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Ellips 237">
                <a:extLst>
                  <a:ext uri="{FF2B5EF4-FFF2-40B4-BE49-F238E27FC236}">
                    <a16:creationId xmlns:a16="http://schemas.microsoft.com/office/drawing/2014/main" id="{547C36E1-3630-7436-257D-FAD955B41FD2}"/>
                  </a:ext>
                </a:extLst>
              </p:cNvPr>
              <p:cNvSpPr>
                <a:spLocks/>
              </p:cNvSpPr>
              <p:nvPr/>
            </p:nvSpPr>
            <p:spPr>
              <a:xfrm>
                <a:off x="1137617" y="3549932"/>
                <a:ext cx="104408" cy="5591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upp 230">
              <a:extLst>
                <a:ext uri="{FF2B5EF4-FFF2-40B4-BE49-F238E27FC236}">
                  <a16:creationId xmlns:a16="http://schemas.microsoft.com/office/drawing/2014/main" id="{ACE215F4-5A91-1050-D6F8-05E4EC579168}"/>
                </a:ext>
              </a:extLst>
            </p:cNvPr>
            <p:cNvGrpSpPr>
              <a:grpSpLocks/>
            </p:cNvGrpSpPr>
            <p:nvPr/>
          </p:nvGrpSpPr>
          <p:grpSpPr>
            <a:xfrm>
              <a:off x="1092740" y="3269605"/>
              <a:ext cx="764811" cy="493284"/>
              <a:chOff x="823499" y="3410830"/>
              <a:chExt cx="764811" cy="493284"/>
            </a:xfrm>
          </p:grpSpPr>
          <p:sp>
            <p:nvSpPr>
              <p:cNvPr id="232" name="Cylinder 231">
                <a:extLst>
                  <a:ext uri="{FF2B5EF4-FFF2-40B4-BE49-F238E27FC236}">
                    <a16:creationId xmlns:a16="http://schemas.microsoft.com/office/drawing/2014/main" id="{ECC9A336-49ED-386C-45B3-604D6A8E9F7F}"/>
                  </a:ext>
                </a:extLst>
              </p:cNvPr>
              <p:cNvSpPr>
                <a:spLocks/>
              </p:cNvSpPr>
              <p:nvPr/>
            </p:nvSpPr>
            <p:spPr>
              <a:xfrm>
                <a:off x="930250" y="370427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ylinder 232">
                <a:extLst>
                  <a:ext uri="{FF2B5EF4-FFF2-40B4-BE49-F238E27FC236}">
                    <a16:creationId xmlns:a16="http://schemas.microsoft.com/office/drawing/2014/main" id="{94532C8F-BCCC-6337-BD1B-9E0CAC3BF463}"/>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upp 233">
                <a:extLst>
                  <a:ext uri="{FF2B5EF4-FFF2-40B4-BE49-F238E27FC236}">
                    <a16:creationId xmlns:a16="http://schemas.microsoft.com/office/drawing/2014/main" id="{5571514F-0591-F5F5-D7EC-310641C7DF00}"/>
                  </a:ext>
                </a:extLst>
              </p:cNvPr>
              <p:cNvGrpSpPr>
                <a:grpSpLocks/>
              </p:cNvGrpSpPr>
              <p:nvPr/>
            </p:nvGrpSpPr>
            <p:grpSpPr>
              <a:xfrm>
                <a:off x="823499" y="3410830"/>
                <a:ext cx="764811" cy="344760"/>
                <a:chOff x="1034239" y="3512977"/>
                <a:chExt cx="764811" cy="344760"/>
              </a:xfrm>
            </p:grpSpPr>
            <p:sp>
              <p:nvSpPr>
                <p:cNvPr id="235" name="Rectangle: Rounded Corners 53">
                  <a:extLst>
                    <a:ext uri="{FF2B5EF4-FFF2-40B4-BE49-F238E27FC236}">
                      <a16:creationId xmlns:a16="http://schemas.microsoft.com/office/drawing/2014/main" id="{9679660D-53FB-EB54-2E77-35C70937CF8A}"/>
                    </a:ext>
                  </a:extLst>
                </p:cNvPr>
                <p:cNvSpPr>
                  <a:spLocks/>
                </p:cNvSpPr>
                <p:nvPr/>
              </p:nvSpPr>
              <p:spPr>
                <a:xfrm>
                  <a:off x="1034239" y="3512977"/>
                  <a:ext cx="764811" cy="344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36" name="Rectangle: Rounded Corners 53">
                  <a:extLst>
                    <a:ext uri="{FF2B5EF4-FFF2-40B4-BE49-F238E27FC236}">
                      <a16:creationId xmlns:a16="http://schemas.microsoft.com/office/drawing/2014/main" id="{15837B77-F427-44C9-DFE3-9F9361277242}"/>
                    </a:ext>
                  </a:extLst>
                </p:cNvPr>
                <p:cNvSpPr>
                  <a:spLocks/>
                </p:cNvSpPr>
                <p:nvPr/>
              </p:nvSpPr>
              <p:spPr>
                <a:xfrm>
                  <a:off x="1065712" y="3547127"/>
                  <a:ext cx="701864" cy="276999"/>
                </a:xfrm>
                <a:prstGeom prst="roundRect">
                  <a:avLst>
                    <a:gd name="adj" fmla="val 14203"/>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grpSp>
        </p:grpSp>
      </p:grpSp>
      <p:grpSp>
        <p:nvGrpSpPr>
          <p:cNvPr id="35" name="Grupp 34">
            <a:extLst>
              <a:ext uri="{FF2B5EF4-FFF2-40B4-BE49-F238E27FC236}">
                <a16:creationId xmlns:a16="http://schemas.microsoft.com/office/drawing/2014/main" id="{1F8A5CB0-185B-226B-D1B6-F100E77C998B}"/>
              </a:ext>
            </a:extLst>
          </p:cNvPr>
          <p:cNvGrpSpPr>
            <a:grpSpLocks/>
          </p:cNvGrpSpPr>
          <p:nvPr/>
        </p:nvGrpSpPr>
        <p:grpSpPr>
          <a:xfrm>
            <a:off x="4422252" y="1415936"/>
            <a:ext cx="764811" cy="501159"/>
            <a:chOff x="4279158" y="1395606"/>
            <a:chExt cx="764811" cy="501159"/>
          </a:xfrm>
        </p:grpSpPr>
        <p:grpSp>
          <p:nvGrpSpPr>
            <p:cNvPr id="220" name="Grupp 219">
              <a:extLst>
                <a:ext uri="{FF2B5EF4-FFF2-40B4-BE49-F238E27FC236}">
                  <a16:creationId xmlns:a16="http://schemas.microsoft.com/office/drawing/2014/main" id="{E43585CB-E068-2E43-9C97-8A16E257B7E4}"/>
                </a:ext>
              </a:extLst>
            </p:cNvPr>
            <p:cNvGrpSpPr>
              <a:grpSpLocks/>
            </p:cNvGrpSpPr>
            <p:nvPr/>
          </p:nvGrpSpPr>
          <p:grpSpPr>
            <a:xfrm>
              <a:off x="4353775" y="1845950"/>
              <a:ext cx="619694" cy="50815"/>
              <a:chOff x="1137617" y="3557484"/>
              <a:chExt cx="619694" cy="50815"/>
            </a:xfrm>
          </p:grpSpPr>
          <p:sp>
            <p:nvSpPr>
              <p:cNvPr id="228" name="Ellips 227">
                <a:extLst>
                  <a:ext uri="{FF2B5EF4-FFF2-40B4-BE49-F238E27FC236}">
                    <a16:creationId xmlns:a16="http://schemas.microsoft.com/office/drawing/2014/main" id="{5F235A87-06B3-BE53-A2CD-7A8C95BCA975}"/>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Ellips 228">
                <a:extLst>
                  <a:ext uri="{FF2B5EF4-FFF2-40B4-BE49-F238E27FC236}">
                    <a16:creationId xmlns:a16="http://schemas.microsoft.com/office/drawing/2014/main" id="{F0C6D81B-E081-5F58-F9C0-6C1E562B8C5B}"/>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upp 221">
              <a:extLst>
                <a:ext uri="{FF2B5EF4-FFF2-40B4-BE49-F238E27FC236}">
                  <a16:creationId xmlns:a16="http://schemas.microsoft.com/office/drawing/2014/main" id="{114AE7E5-CCAC-781F-CF61-2778A9E559B3}"/>
                </a:ext>
              </a:extLst>
            </p:cNvPr>
            <p:cNvGrpSpPr>
              <a:grpSpLocks/>
            </p:cNvGrpSpPr>
            <p:nvPr/>
          </p:nvGrpSpPr>
          <p:grpSpPr>
            <a:xfrm>
              <a:off x="4279158" y="1395606"/>
              <a:ext cx="764811" cy="493284"/>
              <a:chOff x="823499" y="3410830"/>
              <a:chExt cx="764811" cy="493284"/>
            </a:xfrm>
          </p:grpSpPr>
          <p:sp>
            <p:nvSpPr>
              <p:cNvPr id="223" name="Cylinder 222">
                <a:extLst>
                  <a:ext uri="{FF2B5EF4-FFF2-40B4-BE49-F238E27FC236}">
                    <a16:creationId xmlns:a16="http://schemas.microsoft.com/office/drawing/2014/main" id="{5CBD74EA-BEC4-4BC7-834C-C7D95FBD930F}"/>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ylinder 223">
                <a:extLst>
                  <a:ext uri="{FF2B5EF4-FFF2-40B4-BE49-F238E27FC236}">
                    <a16:creationId xmlns:a16="http://schemas.microsoft.com/office/drawing/2014/main" id="{049EFA91-B58B-13B7-5FA3-9B0A38A9798D}"/>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5" name="Grupp 224">
                <a:extLst>
                  <a:ext uri="{FF2B5EF4-FFF2-40B4-BE49-F238E27FC236}">
                    <a16:creationId xmlns:a16="http://schemas.microsoft.com/office/drawing/2014/main" id="{2B54E505-12C2-8C46-24DB-9E7F25931B90}"/>
                  </a:ext>
                </a:extLst>
              </p:cNvPr>
              <p:cNvGrpSpPr>
                <a:grpSpLocks/>
              </p:cNvGrpSpPr>
              <p:nvPr/>
            </p:nvGrpSpPr>
            <p:grpSpPr>
              <a:xfrm>
                <a:off x="823499" y="3410830"/>
                <a:ext cx="764811" cy="344760"/>
                <a:chOff x="1034239" y="3512977"/>
                <a:chExt cx="764811" cy="344760"/>
              </a:xfrm>
            </p:grpSpPr>
            <p:sp>
              <p:nvSpPr>
                <p:cNvPr id="226" name="Rectangle: Rounded Corners 53">
                  <a:extLst>
                    <a:ext uri="{FF2B5EF4-FFF2-40B4-BE49-F238E27FC236}">
                      <a16:creationId xmlns:a16="http://schemas.microsoft.com/office/drawing/2014/main" id="{95B8E472-54B6-CE48-B8DB-12AC609F8748}"/>
                    </a:ext>
                  </a:extLst>
                </p:cNvPr>
                <p:cNvSpPr>
                  <a:spLocks/>
                </p:cNvSpPr>
                <p:nvPr/>
              </p:nvSpPr>
              <p:spPr>
                <a:xfrm>
                  <a:off x="1034239" y="3512977"/>
                  <a:ext cx="764811" cy="3447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27" name="Rectangle: Rounded Corners 53">
                  <a:extLst>
                    <a:ext uri="{FF2B5EF4-FFF2-40B4-BE49-F238E27FC236}">
                      <a16:creationId xmlns:a16="http://schemas.microsoft.com/office/drawing/2014/main" id="{4889954D-2A39-F632-18B3-CB75920100C9}"/>
                    </a:ext>
                  </a:extLst>
                </p:cNvPr>
                <p:cNvSpPr>
                  <a:spLocks/>
                </p:cNvSpPr>
                <p:nvPr/>
              </p:nvSpPr>
              <p:spPr>
                <a:xfrm>
                  <a:off x="1065712" y="3547127"/>
                  <a:ext cx="701864" cy="276999"/>
                </a:xfrm>
                <a:prstGeom prst="roundRect">
                  <a:avLst>
                    <a:gd name="adj" fmla="val 14203"/>
                  </a:avLst>
                </a:prstGeom>
                <a:solidFill>
                  <a:schemeClr val="accent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2</a:t>
                  </a:r>
                </a:p>
              </p:txBody>
            </p:sp>
          </p:grpSp>
        </p:grpSp>
      </p:grpSp>
      <p:grpSp>
        <p:nvGrpSpPr>
          <p:cNvPr id="36" name="Grupp 35">
            <a:extLst>
              <a:ext uri="{FF2B5EF4-FFF2-40B4-BE49-F238E27FC236}">
                <a16:creationId xmlns:a16="http://schemas.microsoft.com/office/drawing/2014/main" id="{87974B89-0BA0-B82D-2CF5-11A2EBDAB067}"/>
              </a:ext>
            </a:extLst>
          </p:cNvPr>
          <p:cNvGrpSpPr>
            <a:grpSpLocks/>
          </p:cNvGrpSpPr>
          <p:nvPr/>
        </p:nvGrpSpPr>
        <p:grpSpPr>
          <a:xfrm>
            <a:off x="7411135" y="3054422"/>
            <a:ext cx="764811" cy="501283"/>
            <a:chOff x="7307669" y="3153941"/>
            <a:chExt cx="764811" cy="501283"/>
          </a:xfrm>
        </p:grpSpPr>
        <p:grpSp>
          <p:nvGrpSpPr>
            <p:cNvPr id="210" name="Grupp 209">
              <a:extLst>
                <a:ext uri="{FF2B5EF4-FFF2-40B4-BE49-F238E27FC236}">
                  <a16:creationId xmlns:a16="http://schemas.microsoft.com/office/drawing/2014/main" id="{4E71A735-C475-548C-40DD-B81216C9B9C9}"/>
                </a:ext>
              </a:extLst>
            </p:cNvPr>
            <p:cNvGrpSpPr>
              <a:grpSpLocks/>
            </p:cNvGrpSpPr>
            <p:nvPr/>
          </p:nvGrpSpPr>
          <p:grpSpPr>
            <a:xfrm>
              <a:off x="7385783" y="3604409"/>
              <a:ext cx="619694" cy="50815"/>
              <a:chOff x="1137617" y="3557484"/>
              <a:chExt cx="619694" cy="50815"/>
            </a:xfrm>
          </p:grpSpPr>
          <p:sp>
            <p:nvSpPr>
              <p:cNvPr id="218" name="Ellips 217">
                <a:extLst>
                  <a:ext uri="{FF2B5EF4-FFF2-40B4-BE49-F238E27FC236}">
                    <a16:creationId xmlns:a16="http://schemas.microsoft.com/office/drawing/2014/main" id="{2B7BADD4-A636-8324-74F2-8189FF3968EB}"/>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Ellips 218">
                <a:extLst>
                  <a:ext uri="{FF2B5EF4-FFF2-40B4-BE49-F238E27FC236}">
                    <a16:creationId xmlns:a16="http://schemas.microsoft.com/office/drawing/2014/main" id="{0188BEEB-8BFD-4068-A8C1-C36D07711AD8}"/>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upp 210">
              <a:extLst>
                <a:ext uri="{FF2B5EF4-FFF2-40B4-BE49-F238E27FC236}">
                  <a16:creationId xmlns:a16="http://schemas.microsoft.com/office/drawing/2014/main" id="{D07C0D3A-9441-129A-6797-3EF5751D52D5}"/>
                </a:ext>
              </a:extLst>
            </p:cNvPr>
            <p:cNvGrpSpPr>
              <a:grpSpLocks/>
            </p:cNvGrpSpPr>
            <p:nvPr/>
          </p:nvGrpSpPr>
          <p:grpSpPr>
            <a:xfrm>
              <a:off x="7307669" y="3153941"/>
              <a:ext cx="764811" cy="493284"/>
              <a:chOff x="823499" y="3410830"/>
              <a:chExt cx="764811" cy="493284"/>
            </a:xfrm>
          </p:grpSpPr>
          <p:sp>
            <p:nvSpPr>
              <p:cNvPr id="212" name="Cylinder 211">
                <a:extLst>
                  <a:ext uri="{FF2B5EF4-FFF2-40B4-BE49-F238E27FC236}">
                    <a16:creationId xmlns:a16="http://schemas.microsoft.com/office/drawing/2014/main" id="{6EC07F90-CF65-6F06-8C3B-51F4DF022446}"/>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ylinder 212">
                <a:extLst>
                  <a:ext uri="{FF2B5EF4-FFF2-40B4-BE49-F238E27FC236}">
                    <a16:creationId xmlns:a16="http://schemas.microsoft.com/office/drawing/2014/main" id="{02E3B976-FF22-EB6A-982D-73231918E18B}"/>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upp 213">
                <a:extLst>
                  <a:ext uri="{FF2B5EF4-FFF2-40B4-BE49-F238E27FC236}">
                    <a16:creationId xmlns:a16="http://schemas.microsoft.com/office/drawing/2014/main" id="{E63558BB-85DA-3D41-7907-DFD62506DD8E}"/>
                  </a:ext>
                </a:extLst>
              </p:cNvPr>
              <p:cNvGrpSpPr>
                <a:grpSpLocks/>
              </p:cNvGrpSpPr>
              <p:nvPr/>
            </p:nvGrpSpPr>
            <p:grpSpPr>
              <a:xfrm>
                <a:off x="823499" y="3410830"/>
                <a:ext cx="764811" cy="344760"/>
                <a:chOff x="1034239" y="3512977"/>
                <a:chExt cx="764811" cy="344760"/>
              </a:xfrm>
            </p:grpSpPr>
            <p:sp>
              <p:nvSpPr>
                <p:cNvPr id="216" name="Rectangle: Rounded Corners 53">
                  <a:extLst>
                    <a:ext uri="{FF2B5EF4-FFF2-40B4-BE49-F238E27FC236}">
                      <a16:creationId xmlns:a16="http://schemas.microsoft.com/office/drawing/2014/main" id="{6FC10C52-4B73-7B29-8BCC-9C08BD35C3EA}"/>
                    </a:ext>
                  </a:extLst>
                </p:cNvPr>
                <p:cNvSpPr>
                  <a:spLocks/>
                </p:cNvSpPr>
                <p:nvPr/>
              </p:nvSpPr>
              <p:spPr>
                <a:xfrm>
                  <a:off x="1034239" y="3512977"/>
                  <a:ext cx="764811" cy="344760"/>
                </a:xfrm>
                <a:prstGeom prst="roundRect">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17" name="Rectangle: Rounded Corners 53">
                  <a:extLst>
                    <a:ext uri="{FF2B5EF4-FFF2-40B4-BE49-F238E27FC236}">
                      <a16:creationId xmlns:a16="http://schemas.microsoft.com/office/drawing/2014/main" id="{413D1C3E-CF52-AF52-5167-3541C8DDCA9C}"/>
                    </a:ext>
                  </a:extLst>
                </p:cNvPr>
                <p:cNvSpPr>
                  <a:spLocks/>
                </p:cNvSpPr>
                <p:nvPr/>
              </p:nvSpPr>
              <p:spPr>
                <a:xfrm>
                  <a:off x="1065712" y="3547127"/>
                  <a:ext cx="701864" cy="276999"/>
                </a:xfrm>
                <a:prstGeom prst="roundRect">
                  <a:avLst>
                    <a:gd name="adj" fmla="val 14203"/>
                  </a:avLst>
                </a:prstGeom>
                <a:solidFill>
                  <a:srgbClr val="79D3C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FAS 3</a:t>
                  </a:r>
                </a:p>
              </p:txBody>
            </p:sp>
          </p:grpSp>
        </p:grpSp>
      </p:grpSp>
      <p:grpSp>
        <p:nvGrpSpPr>
          <p:cNvPr id="38" name="Bild 275">
            <a:extLst>
              <a:ext uri="{FF2B5EF4-FFF2-40B4-BE49-F238E27FC236}">
                <a16:creationId xmlns:a16="http://schemas.microsoft.com/office/drawing/2014/main" id="{C1BB4933-2CD4-6FD4-0DC6-2E85BD7363F4}"/>
              </a:ext>
            </a:extLst>
          </p:cNvPr>
          <p:cNvGrpSpPr>
            <a:grpSpLocks/>
          </p:cNvGrpSpPr>
          <p:nvPr/>
        </p:nvGrpSpPr>
        <p:grpSpPr>
          <a:xfrm>
            <a:off x="5620293" y="2275922"/>
            <a:ext cx="501131" cy="501120"/>
            <a:chOff x="4234154" y="3769638"/>
            <a:chExt cx="501131" cy="501120"/>
          </a:xfrm>
        </p:grpSpPr>
        <p:sp>
          <p:nvSpPr>
            <p:cNvPr id="147" name="Frihandsfigur: Form 146">
              <a:extLst>
                <a:ext uri="{FF2B5EF4-FFF2-40B4-BE49-F238E27FC236}">
                  <a16:creationId xmlns:a16="http://schemas.microsoft.com/office/drawing/2014/main" id="{1FC6EC4A-2B7C-51DD-53B8-65996C591F60}"/>
                </a:ext>
              </a:extLst>
            </p:cNvPr>
            <p:cNvSpPr>
              <a:spLocks/>
            </p:cNvSpPr>
            <p:nvPr/>
          </p:nvSpPr>
          <p:spPr>
            <a:xfrm>
              <a:off x="4368189" y="3903642"/>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48" name="Bild 275">
              <a:extLst>
                <a:ext uri="{FF2B5EF4-FFF2-40B4-BE49-F238E27FC236}">
                  <a16:creationId xmlns:a16="http://schemas.microsoft.com/office/drawing/2014/main" id="{2A5DBB2E-0455-4A79-58B9-B050A4D0D8C9}"/>
                </a:ext>
              </a:extLst>
            </p:cNvPr>
            <p:cNvGrpSpPr>
              <a:grpSpLocks/>
            </p:cNvGrpSpPr>
            <p:nvPr/>
          </p:nvGrpSpPr>
          <p:grpSpPr>
            <a:xfrm>
              <a:off x="4234154" y="3769638"/>
              <a:ext cx="501131" cy="501120"/>
              <a:chOff x="4234154" y="3769638"/>
              <a:chExt cx="501131" cy="501120"/>
            </a:xfrm>
            <a:solidFill>
              <a:srgbClr val="002744"/>
            </a:solidFill>
          </p:grpSpPr>
          <p:sp>
            <p:nvSpPr>
              <p:cNvPr id="149" name="Frihandsfigur: Form 148">
                <a:extLst>
                  <a:ext uri="{FF2B5EF4-FFF2-40B4-BE49-F238E27FC236}">
                    <a16:creationId xmlns:a16="http://schemas.microsoft.com/office/drawing/2014/main" id="{C5B6FBF0-08A0-67FF-64D4-5DF02D83E0AF}"/>
                  </a:ext>
                </a:extLst>
              </p:cNvPr>
              <p:cNvSpPr>
                <a:spLocks/>
              </p:cNvSpPr>
              <p:nvPr/>
            </p:nvSpPr>
            <p:spPr>
              <a:xfrm>
                <a:off x="4234154" y="3769638"/>
                <a:ext cx="501131" cy="501120"/>
              </a:xfrm>
              <a:custGeom>
                <a:avLst/>
                <a:gdLst>
                  <a:gd name="connsiteX0" fmla="*/ 440800 w 501131"/>
                  <a:gd name="connsiteY0" fmla="*/ 440800 h 501120"/>
                  <a:gd name="connsiteX1" fmla="*/ 440800 w 501131"/>
                  <a:gd name="connsiteY1" fmla="*/ 149501 h 501120"/>
                  <a:gd name="connsiteX2" fmla="*/ 0 w 501131"/>
                  <a:gd name="connsiteY2" fmla="*/ 0 h 501120"/>
                  <a:gd name="connsiteX3" fmla="*/ 149501 w 501131"/>
                  <a:gd name="connsiteY3" fmla="*/ 440800 h 501120"/>
                  <a:gd name="connsiteX4" fmla="*/ 440800 w 501131"/>
                  <a:gd name="connsiteY4" fmla="*/ 440800 h 501120"/>
                  <a:gd name="connsiteX5" fmla="*/ 186600 w 501131"/>
                  <a:gd name="connsiteY5" fmla="*/ 186569 h 501120"/>
                  <a:gd name="connsiteX6" fmla="*/ 414349 w 501131"/>
                  <a:gd name="connsiteY6" fmla="*/ 186569 h 501120"/>
                  <a:gd name="connsiteX7" fmla="*/ 414349 w 501131"/>
                  <a:gd name="connsiteY7" fmla="*/ 414318 h 501120"/>
                  <a:gd name="connsiteX8" fmla="*/ 186600 w 501131"/>
                  <a:gd name="connsiteY8" fmla="*/ 414318 h 501120"/>
                  <a:gd name="connsiteX9" fmla="*/ 186600 w 501131"/>
                  <a:gd name="connsiteY9" fmla="*/ 186569 h 5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131" h="501120">
                    <a:moveTo>
                      <a:pt x="440800" y="440800"/>
                    </a:moveTo>
                    <a:cubicBezTo>
                      <a:pt x="521258" y="360342"/>
                      <a:pt x="521227" y="229928"/>
                      <a:pt x="440800" y="149501"/>
                    </a:cubicBezTo>
                    <a:cubicBezTo>
                      <a:pt x="360342" y="69043"/>
                      <a:pt x="0" y="0"/>
                      <a:pt x="0" y="0"/>
                    </a:cubicBezTo>
                    <a:cubicBezTo>
                      <a:pt x="0" y="0"/>
                      <a:pt x="69073" y="360342"/>
                      <a:pt x="149501" y="440800"/>
                    </a:cubicBezTo>
                    <a:cubicBezTo>
                      <a:pt x="229928" y="521227"/>
                      <a:pt x="360372" y="521227"/>
                      <a:pt x="440800" y="440800"/>
                    </a:cubicBezTo>
                    <a:close/>
                    <a:moveTo>
                      <a:pt x="186600" y="186569"/>
                    </a:moveTo>
                    <a:cubicBezTo>
                      <a:pt x="249505" y="123663"/>
                      <a:pt x="351443" y="123694"/>
                      <a:pt x="414349" y="186569"/>
                    </a:cubicBezTo>
                    <a:cubicBezTo>
                      <a:pt x="477224" y="249444"/>
                      <a:pt x="477254" y="351412"/>
                      <a:pt x="414349" y="414318"/>
                    </a:cubicBezTo>
                    <a:cubicBezTo>
                      <a:pt x="351474" y="477193"/>
                      <a:pt x="249505" y="477193"/>
                      <a:pt x="186600" y="414318"/>
                    </a:cubicBezTo>
                    <a:cubicBezTo>
                      <a:pt x="123724" y="351443"/>
                      <a:pt x="123724" y="249475"/>
                      <a:pt x="186600" y="186569"/>
                    </a:cubicBezTo>
                    <a:close/>
                  </a:path>
                </a:pathLst>
              </a:custGeom>
              <a:solidFill>
                <a:schemeClr val="accent1"/>
              </a:solidFill>
              <a:ln w="3060" cap="flat">
                <a:noFill/>
                <a:prstDash val="solid"/>
                <a:miter/>
              </a:ln>
            </p:spPr>
            <p:txBody>
              <a:bodyPr rtlCol="0" anchor="ctr"/>
              <a:lstStyle/>
              <a:p>
                <a:endParaRPr lang="en-GB" dirty="0"/>
              </a:p>
            </p:txBody>
          </p:sp>
          <p:grpSp>
            <p:nvGrpSpPr>
              <p:cNvPr id="150" name="Bild 275">
                <a:extLst>
                  <a:ext uri="{FF2B5EF4-FFF2-40B4-BE49-F238E27FC236}">
                    <a16:creationId xmlns:a16="http://schemas.microsoft.com/office/drawing/2014/main" id="{54F7D316-C65C-D196-60C8-C0378FE56385}"/>
                  </a:ext>
                </a:extLst>
              </p:cNvPr>
              <p:cNvGrpSpPr>
                <a:grpSpLocks/>
              </p:cNvGrpSpPr>
              <p:nvPr/>
            </p:nvGrpSpPr>
            <p:grpSpPr>
              <a:xfrm>
                <a:off x="4397647" y="3937918"/>
                <a:ext cx="267793" cy="254322"/>
                <a:chOff x="4397647" y="3937918"/>
                <a:chExt cx="267793" cy="254322"/>
              </a:xfrm>
              <a:solidFill>
                <a:srgbClr val="002744"/>
              </a:solidFill>
            </p:grpSpPr>
            <p:sp>
              <p:nvSpPr>
                <p:cNvPr id="151" name="Frihandsfigur: Form 150">
                  <a:extLst>
                    <a:ext uri="{FF2B5EF4-FFF2-40B4-BE49-F238E27FC236}">
                      <a16:creationId xmlns:a16="http://schemas.microsoft.com/office/drawing/2014/main" id="{CE0657ED-3485-A2C1-09E7-7F0753F94FAC}"/>
                    </a:ext>
                  </a:extLst>
                </p:cNvPr>
                <p:cNvSpPr>
                  <a:spLocks/>
                </p:cNvSpPr>
                <p:nvPr/>
              </p:nvSpPr>
              <p:spPr>
                <a:xfrm>
                  <a:off x="4610636" y="4003923"/>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2744"/>
                </a:solidFill>
                <a:ln w="3060" cap="flat">
                  <a:noFill/>
                  <a:prstDash val="solid"/>
                  <a:miter/>
                </a:ln>
              </p:spPr>
              <p:txBody>
                <a:bodyPr rtlCol="0" anchor="ctr"/>
                <a:lstStyle/>
                <a:p>
                  <a:endParaRPr lang="en-GB"/>
                </a:p>
              </p:txBody>
            </p:sp>
            <p:grpSp>
              <p:nvGrpSpPr>
                <p:cNvPr id="152" name="Bild 275">
                  <a:extLst>
                    <a:ext uri="{FF2B5EF4-FFF2-40B4-BE49-F238E27FC236}">
                      <a16:creationId xmlns:a16="http://schemas.microsoft.com/office/drawing/2014/main" id="{DFD27132-F4C4-439D-A932-4CC0E162493A}"/>
                    </a:ext>
                  </a:extLst>
                </p:cNvPr>
                <p:cNvGrpSpPr>
                  <a:grpSpLocks/>
                </p:cNvGrpSpPr>
                <p:nvPr/>
              </p:nvGrpSpPr>
              <p:grpSpPr>
                <a:xfrm>
                  <a:off x="4397647" y="3937918"/>
                  <a:ext cx="227196" cy="252297"/>
                  <a:chOff x="4397647" y="3937918"/>
                  <a:chExt cx="227196" cy="252297"/>
                </a:xfrm>
                <a:solidFill>
                  <a:srgbClr val="002744"/>
                </a:solidFill>
              </p:grpSpPr>
              <p:sp>
                <p:nvSpPr>
                  <p:cNvPr id="154" name="Frihandsfigur: Form 153">
                    <a:extLst>
                      <a:ext uri="{FF2B5EF4-FFF2-40B4-BE49-F238E27FC236}">
                        <a16:creationId xmlns:a16="http://schemas.microsoft.com/office/drawing/2014/main" id="{670F624A-14BD-C2D6-2E3C-115421DEEF63}"/>
                      </a:ext>
                    </a:extLst>
                  </p:cNvPr>
                  <p:cNvSpPr>
                    <a:spLocks/>
                  </p:cNvSpPr>
                  <p:nvPr/>
                </p:nvSpPr>
                <p:spPr>
                  <a:xfrm>
                    <a:off x="4415571" y="4024973"/>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2744"/>
                  </a:solidFill>
                  <a:ln w="3060" cap="flat">
                    <a:noFill/>
                    <a:prstDash val="solid"/>
                    <a:miter/>
                  </a:ln>
                </p:spPr>
                <p:txBody>
                  <a:bodyPr rtlCol="0" anchor="ctr"/>
                  <a:lstStyle/>
                  <a:p>
                    <a:endParaRPr lang="en-GB"/>
                  </a:p>
                </p:txBody>
              </p:sp>
              <p:sp>
                <p:nvSpPr>
                  <p:cNvPr id="155" name="Frihandsfigur: Form 154">
                    <a:extLst>
                      <a:ext uri="{FF2B5EF4-FFF2-40B4-BE49-F238E27FC236}">
                        <a16:creationId xmlns:a16="http://schemas.microsoft.com/office/drawing/2014/main" id="{BCE7B328-B316-A8ED-7BFD-05DDD4572EA8}"/>
                      </a:ext>
                    </a:extLst>
                  </p:cNvPr>
                  <p:cNvSpPr>
                    <a:spLocks/>
                  </p:cNvSpPr>
                  <p:nvPr/>
                </p:nvSpPr>
                <p:spPr>
                  <a:xfrm>
                    <a:off x="4516217" y="4024973"/>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7"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2744"/>
                  </a:solidFill>
                  <a:ln w="3060" cap="flat">
                    <a:noFill/>
                    <a:prstDash val="solid"/>
                    <a:miter/>
                  </a:ln>
                </p:spPr>
                <p:txBody>
                  <a:bodyPr rtlCol="0" anchor="ctr"/>
                  <a:lstStyle/>
                  <a:p>
                    <a:endParaRPr lang="en-GB"/>
                  </a:p>
                </p:txBody>
              </p:sp>
              <p:sp>
                <p:nvSpPr>
                  <p:cNvPr id="160" name="Frihandsfigur: Form 159">
                    <a:extLst>
                      <a:ext uri="{FF2B5EF4-FFF2-40B4-BE49-F238E27FC236}">
                        <a16:creationId xmlns:a16="http://schemas.microsoft.com/office/drawing/2014/main" id="{CCBDD0D8-F328-E7D9-6EC0-5351C0D25D33}"/>
                      </a:ext>
                    </a:extLst>
                  </p:cNvPr>
                  <p:cNvSpPr>
                    <a:spLocks/>
                  </p:cNvSpPr>
                  <p:nvPr/>
                </p:nvSpPr>
                <p:spPr>
                  <a:xfrm>
                    <a:off x="4397647" y="4087265"/>
                    <a:ext cx="70392" cy="54804"/>
                  </a:xfrm>
                  <a:custGeom>
                    <a:avLst/>
                    <a:gdLst>
                      <a:gd name="connsiteX0" fmla="*/ 35197 w 70392"/>
                      <a:gd name="connsiteY0" fmla="*/ 54805 h 54804"/>
                      <a:gd name="connsiteX1" fmla="*/ 0 w 70392"/>
                      <a:gd name="connsiteY1" fmla="*/ 0 h 54804"/>
                      <a:gd name="connsiteX2" fmla="*/ 70393 w 70392"/>
                      <a:gd name="connsiteY2" fmla="*/ 0 h 54804"/>
                      <a:gd name="connsiteX3" fmla="*/ 35197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7" y="54805"/>
                        </a:moveTo>
                        <a:lnTo>
                          <a:pt x="0" y="0"/>
                        </a:lnTo>
                        <a:lnTo>
                          <a:pt x="70393" y="0"/>
                        </a:lnTo>
                        <a:lnTo>
                          <a:pt x="35197" y="54805"/>
                        </a:lnTo>
                        <a:close/>
                      </a:path>
                    </a:pathLst>
                  </a:custGeom>
                  <a:solidFill>
                    <a:srgbClr val="002744"/>
                  </a:solidFill>
                  <a:ln w="3060" cap="flat">
                    <a:noFill/>
                    <a:prstDash val="solid"/>
                    <a:miter/>
                  </a:ln>
                </p:spPr>
                <p:txBody>
                  <a:bodyPr rtlCol="0" anchor="ctr"/>
                  <a:lstStyle/>
                  <a:p>
                    <a:endParaRPr lang="en-GB"/>
                  </a:p>
                </p:txBody>
              </p:sp>
              <p:sp>
                <p:nvSpPr>
                  <p:cNvPr id="161" name="Frihandsfigur: Form 160">
                    <a:extLst>
                      <a:ext uri="{FF2B5EF4-FFF2-40B4-BE49-F238E27FC236}">
                        <a16:creationId xmlns:a16="http://schemas.microsoft.com/office/drawing/2014/main" id="{4648F5FA-A204-3A30-0E19-A73196E87A8C}"/>
                      </a:ext>
                    </a:extLst>
                  </p:cNvPr>
                  <p:cNvSpPr>
                    <a:spLocks/>
                  </p:cNvSpPr>
                  <p:nvPr/>
                </p:nvSpPr>
                <p:spPr>
                  <a:xfrm>
                    <a:off x="4494153" y="3937918"/>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2744"/>
                  </a:solidFill>
                  <a:ln w="3060" cap="flat">
                    <a:noFill/>
                    <a:prstDash val="solid"/>
                    <a:miter/>
                  </a:ln>
                </p:spPr>
                <p:txBody>
                  <a:bodyPr rtlCol="0" anchor="ctr"/>
                  <a:lstStyle/>
                  <a:p>
                    <a:endParaRPr lang="en-GB"/>
                  </a:p>
                </p:txBody>
              </p:sp>
            </p:grpSp>
            <p:sp>
              <p:nvSpPr>
                <p:cNvPr id="153" name="Frihandsfigur: Form 152">
                  <a:extLst>
                    <a:ext uri="{FF2B5EF4-FFF2-40B4-BE49-F238E27FC236}">
                      <a16:creationId xmlns:a16="http://schemas.microsoft.com/office/drawing/2014/main" id="{47B309A8-059D-C6F5-60CE-C2CB5B53FEFA}"/>
                    </a:ext>
                  </a:extLst>
                </p:cNvPr>
                <p:cNvSpPr>
                  <a:spLocks/>
                </p:cNvSpPr>
                <p:nvPr/>
              </p:nvSpPr>
              <p:spPr>
                <a:xfrm>
                  <a:off x="4513915" y="3987905"/>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2744"/>
                </a:solidFill>
                <a:ln w="3060" cap="flat">
                  <a:noFill/>
                  <a:prstDash val="solid"/>
                  <a:miter/>
                </a:ln>
              </p:spPr>
              <p:txBody>
                <a:bodyPr rtlCol="0" anchor="ctr"/>
                <a:lstStyle/>
                <a:p>
                  <a:endParaRPr lang="en-GB"/>
                </a:p>
              </p:txBody>
            </p:sp>
          </p:grpSp>
        </p:grpSp>
      </p:grpSp>
      <p:grpSp>
        <p:nvGrpSpPr>
          <p:cNvPr id="39" name="Bild 275">
            <a:extLst>
              <a:ext uri="{FF2B5EF4-FFF2-40B4-BE49-F238E27FC236}">
                <a16:creationId xmlns:a16="http://schemas.microsoft.com/office/drawing/2014/main" id="{39008807-0CB0-5E60-A009-0C40E8341C08}"/>
              </a:ext>
            </a:extLst>
          </p:cNvPr>
          <p:cNvGrpSpPr>
            <a:grpSpLocks/>
          </p:cNvGrpSpPr>
          <p:nvPr/>
        </p:nvGrpSpPr>
        <p:grpSpPr>
          <a:xfrm>
            <a:off x="11231676" y="696075"/>
            <a:ext cx="449145" cy="545242"/>
            <a:chOff x="2271713" y="3784593"/>
            <a:chExt cx="449145" cy="545242"/>
          </a:xfrm>
        </p:grpSpPr>
        <p:sp>
          <p:nvSpPr>
            <p:cNvPr id="134" name="Frihandsfigur: Form 133">
              <a:extLst>
                <a:ext uri="{FF2B5EF4-FFF2-40B4-BE49-F238E27FC236}">
                  <a16:creationId xmlns:a16="http://schemas.microsoft.com/office/drawing/2014/main" id="{4E76C97D-5DF7-66D1-1D6E-05F63089AA2F}"/>
                </a:ext>
              </a:extLst>
            </p:cNvPr>
            <p:cNvSpPr>
              <a:spLocks/>
            </p:cNvSpPr>
            <p:nvPr/>
          </p:nvSpPr>
          <p:spPr>
            <a:xfrm>
              <a:off x="2306909" y="3819809"/>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37" name="Bild 275">
              <a:extLst>
                <a:ext uri="{FF2B5EF4-FFF2-40B4-BE49-F238E27FC236}">
                  <a16:creationId xmlns:a16="http://schemas.microsoft.com/office/drawing/2014/main" id="{E864C846-36DF-B6DD-384E-34D5A3AD5B99}"/>
                </a:ext>
              </a:extLst>
            </p:cNvPr>
            <p:cNvGrpSpPr>
              <a:grpSpLocks/>
            </p:cNvGrpSpPr>
            <p:nvPr/>
          </p:nvGrpSpPr>
          <p:grpSpPr>
            <a:xfrm>
              <a:off x="2271713" y="3784593"/>
              <a:ext cx="449145" cy="545242"/>
              <a:chOff x="2271713" y="3784593"/>
              <a:chExt cx="449145" cy="545242"/>
            </a:xfrm>
            <a:solidFill>
              <a:srgbClr val="008276"/>
            </a:solidFill>
          </p:grpSpPr>
          <p:sp>
            <p:nvSpPr>
              <p:cNvPr id="138" name="Frihandsfigur: Form 137">
                <a:extLst>
                  <a:ext uri="{FF2B5EF4-FFF2-40B4-BE49-F238E27FC236}">
                    <a16:creationId xmlns:a16="http://schemas.microsoft.com/office/drawing/2014/main" id="{FC1D6058-B867-F633-BD9C-46EC8500E214}"/>
                  </a:ext>
                </a:extLst>
              </p:cNvPr>
              <p:cNvSpPr>
                <a:spLocks/>
              </p:cNvSpPr>
              <p:nvPr/>
            </p:nvSpPr>
            <p:spPr>
              <a:xfrm>
                <a:off x="2271713" y="3784593"/>
                <a:ext cx="449145" cy="545242"/>
              </a:xfrm>
              <a:custGeom>
                <a:avLst/>
                <a:gdLst>
                  <a:gd name="connsiteX0" fmla="*/ 85980 w 449145"/>
                  <a:gd name="connsiteY0" fmla="*/ 38561 h 545242"/>
                  <a:gd name="connsiteX1" fmla="*/ 38571 w 449145"/>
                  <a:gd name="connsiteY1" fmla="*/ 325963 h 545242"/>
                  <a:gd name="connsiteX2" fmla="*/ 449145 w 449145"/>
                  <a:gd name="connsiteY2" fmla="*/ 545242 h 545242"/>
                  <a:gd name="connsiteX3" fmla="*/ 373382 w 449145"/>
                  <a:gd name="connsiteY3" fmla="*/ 86001 h 545242"/>
                  <a:gd name="connsiteX4" fmla="*/ 85980 w 449145"/>
                  <a:gd name="connsiteY4" fmla="*/ 38561 h 545242"/>
                  <a:gd name="connsiteX5" fmla="*/ 295441 w 449145"/>
                  <a:gd name="connsiteY5" fmla="*/ 330780 h 545242"/>
                  <a:gd name="connsiteX6" fmla="*/ 70730 w 449145"/>
                  <a:gd name="connsiteY6" fmla="*/ 293712 h 545242"/>
                  <a:gd name="connsiteX7" fmla="*/ 107798 w 449145"/>
                  <a:gd name="connsiteY7" fmla="*/ 69001 h 545242"/>
                  <a:gd name="connsiteX8" fmla="*/ 332509 w 449145"/>
                  <a:gd name="connsiteY8" fmla="*/ 106069 h 545242"/>
                  <a:gd name="connsiteX9" fmla="*/ 295441 w 449145"/>
                  <a:gd name="connsiteY9" fmla="*/ 330780 h 5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45" h="545242">
                    <a:moveTo>
                      <a:pt x="85980" y="38561"/>
                    </a:moveTo>
                    <a:cubicBezTo>
                      <a:pt x="-6476" y="104842"/>
                      <a:pt x="-27679" y="233537"/>
                      <a:pt x="38571" y="325963"/>
                    </a:cubicBezTo>
                    <a:cubicBezTo>
                      <a:pt x="104852" y="418419"/>
                      <a:pt x="449145" y="545242"/>
                      <a:pt x="449145" y="545242"/>
                    </a:cubicBezTo>
                    <a:cubicBezTo>
                      <a:pt x="449145" y="545242"/>
                      <a:pt x="439664" y="178457"/>
                      <a:pt x="373382" y="86001"/>
                    </a:cubicBezTo>
                    <a:cubicBezTo>
                      <a:pt x="307132" y="-6455"/>
                      <a:pt x="178436" y="-27690"/>
                      <a:pt x="85980" y="38561"/>
                    </a:cubicBezTo>
                    <a:close/>
                    <a:moveTo>
                      <a:pt x="295441" y="330780"/>
                    </a:moveTo>
                    <a:cubicBezTo>
                      <a:pt x="223145" y="382608"/>
                      <a:pt x="122558" y="365977"/>
                      <a:pt x="70730" y="293712"/>
                    </a:cubicBezTo>
                    <a:cubicBezTo>
                      <a:pt x="18932" y="221447"/>
                      <a:pt x="35502" y="120829"/>
                      <a:pt x="107798" y="69001"/>
                    </a:cubicBezTo>
                    <a:cubicBezTo>
                      <a:pt x="180063" y="17203"/>
                      <a:pt x="280681" y="33804"/>
                      <a:pt x="332509" y="106069"/>
                    </a:cubicBezTo>
                    <a:cubicBezTo>
                      <a:pt x="384307" y="178334"/>
                      <a:pt x="367706" y="278952"/>
                      <a:pt x="295441" y="330780"/>
                    </a:cubicBezTo>
                    <a:close/>
                  </a:path>
                </a:pathLst>
              </a:custGeom>
              <a:solidFill>
                <a:srgbClr val="008276"/>
              </a:solidFill>
              <a:ln w="3060" cap="flat">
                <a:noFill/>
                <a:prstDash val="solid"/>
                <a:miter/>
              </a:ln>
            </p:spPr>
            <p:txBody>
              <a:bodyPr rtlCol="0" anchor="ctr"/>
              <a:lstStyle/>
              <a:p>
                <a:endParaRPr lang="en-GB"/>
              </a:p>
            </p:txBody>
          </p:sp>
          <p:grpSp>
            <p:nvGrpSpPr>
              <p:cNvPr id="139" name="Bild 275">
                <a:extLst>
                  <a:ext uri="{FF2B5EF4-FFF2-40B4-BE49-F238E27FC236}">
                    <a16:creationId xmlns:a16="http://schemas.microsoft.com/office/drawing/2014/main" id="{A262341B-C454-87CB-FE6A-4DEE1F4B7A0C}"/>
                  </a:ext>
                </a:extLst>
              </p:cNvPr>
              <p:cNvGrpSpPr>
                <a:grpSpLocks/>
              </p:cNvGrpSpPr>
              <p:nvPr/>
            </p:nvGrpSpPr>
            <p:grpSpPr>
              <a:xfrm>
                <a:off x="2329402" y="3853072"/>
                <a:ext cx="267793" cy="254353"/>
                <a:chOff x="2329402" y="3853072"/>
                <a:chExt cx="267793" cy="254353"/>
              </a:xfrm>
              <a:solidFill>
                <a:srgbClr val="008276"/>
              </a:solidFill>
            </p:grpSpPr>
            <p:sp>
              <p:nvSpPr>
                <p:cNvPr id="140" name="Frihandsfigur: Form 139">
                  <a:extLst>
                    <a:ext uri="{FF2B5EF4-FFF2-40B4-BE49-F238E27FC236}">
                      <a16:creationId xmlns:a16="http://schemas.microsoft.com/office/drawing/2014/main" id="{6D6EE810-BB97-AB46-0365-C66D5E49BD8F}"/>
                    </a:ext>
                  </a:extLst>
                </p:cNvPr>
                <p:cNvSpPr>
                  <a:spLocks/>
                </p:cNvSpPr>
                <p:nvPr/>
              </p:nvSpPr>
              <p:spPr>
                <a:xfrm>
                  <a:off x="2542391" y="3919077"/>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8276"/>
                </a:solidFill>
                <a:ln w="3060" cap="flat">
                  <a:noFill/>
                  <a:prstDash val="solid"/>
                  <a:miter/>
                </a:ln>
              </p:spPr>
              <p:txBody>
                <a:bodyPr rtlCol="0" anchor="ctr"/>
                <a:lstStyle/>
                <a:p>
                  <a:endParaRPr lang="en-GB"/>
                </a:p>
              </p:txBody>
            </p:sp>
            <p:grpSp>
              <p:nvGrpSpPr>
                <p:cNvPr id="141" name="Bild 275">
                  <a:extLst>
                    <a:ext uri="{FF2B5EF4-FFF2-40B4-BE49-F238E27FC236}">
                      <a16:creationId xmlns:a16="http://schemas.microsoft.com/office/drawing/2014/main" id="{C63B8016-FB9B-86F8-C765-E1925EF65E6E}"/>
                    </a:ext>
                  </a:extLst>
                </p:cNvPr>
                <p:cNvGrpSpPr>
                  <a:grpSpLocks/>
                </p:cNvGrpSpPr>
                <p:nvPr/>
              </p:nvGrpSpPr>
              <p:grpSpPr>
                <a:xfrm>
                  <a:off x="2329402" y="3853072"/>
                  <a:ext cx="227196" cy="252297"/>
                  <a:chOff x="2329402" y="3853072"/>
                  <a:chExt cx="227196" cy="252297"/>
                </a:xfrm>
                <a:solidFill>
                  <a:srgbClr val="008276"/>
                </a:solidFill>
              </p:grpSpPr>
              <p:sp>
                <p:nvSpPr>
                  <p:cNvPr id="143" name="Frihandsfigur: Form 142">
                    <a:extLst>
                      <a:ext uri="{FF2B5EF4-FFF2-40B4-BE49-F238E27FC236}">
                        <a16:creationId xmlns:a16="http://schemas.microsoft.com/office/drawing/2014/main" id="{C27FE304-9D44-BAAE-AF73-5E35AA1B3CFB}"/>
                      </a:ext>
                    </a:extLst>
                  </p:cNvPr>
                  <p:cNvSpPr>
                    <a:spLocks/>
                  </p:cNvSpPr>
                  <p:nvPr/>
                </p:nvSpPr>
                <p:spPr>
                  <a:xfrm>
                    <a:off x="2347325" y="3940127"/>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8276"/>
                  </a:solidFill>
                  <a:ln w="3060" cap="flat">
                    <a:noFill/>
                    <a:prstDash val="solid"/>
                    <a:miter/>
                  </a:ln>
                </p:spPr>
                <p:txBody>
                  <a:bodyPr rtlCol="0" anchor="ctr"/>
                  <a:lstStyle/>
                  <a:p>
                    <a:endParaRPr lang="en-GB"/>
                  </a:p>
                </p:txBody>
              </p:sp>
              <p:sp>
                <p:nvSpPr>
                  <p:cNvPr id="144" name="Frihandsfigur: Form 143">
                    <a:extLst>
                      <a:ext uri="{FF2B5EF4-FFF2-40B4-BE49-F238E27FC236}">
                        <a16:creationId xmlns:a16="http://schemas.microsoft.com/office/drawing/2014/main" id="{67F12E77-DB09-2E35-1B3C-B9B05091B559}"/>
                      </a:ext>
                    </a:extLst>
                  </p:cNvPr>
                  <p:cNvSpPr>
                    <a:spLocks/>
                  </p:cNvSpPr>
                  <p:nvPr/>
                </p:nvSpPr>
                <p:spPr>
                  <a:xfrm>
                    <a:off x="2447971" y="3940127"/>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8276"/>
                  </a:solidFill>
                  <a:ln w="3060" cap="flat">
                    <a:noFill/>
                    <a:prstDash val="solid"/>
                    <a:miter/>
                  </a:ln>
                </p:spPr>
                <p:txBody>
                  <a:bodyPr rtlCol="0" anchor="ctr"/>
                  <a:lstStyle/>
                  <a:p>
                    <a:endParaRPr lang="en-GB"/>
                  </a:p>
                </p:txBody>
              </p:sp>
              <p:sp>
                <p:nvSpPr>
                  <p:cNvPr id="145" name="Frihandsfigur: Form 144">
                    <a:extLst>
                      <a:ext uri="{FF2B5EF4-FFF2-40B4-BE49-F238E27FC236}">
                        <a16:creationId xmlns:a16="http://schemas.microsoft.com/office/drawing/2014/main" id="{5DD9EF34-1BBF-6039-78DD-9C052975FF4A}"/>
                      </a:ext>
                    </a:extLst>
                  </p:cNvPr>
                  <p:cNvSpPr>
                    <a:spLocks/>
                  </p:cNvSpPr>
                  <p:nvPr/>
                </p:nvSpPr>
                <p:spPr>
                  <a:xfrm>
                    <a:off x="2329402" y="4002419"/>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8276"/>
                  </a:solidFill>
                  <a:ln w="3060" cap="flat">
                    <a:noFill/>
                    <a:prstDash val="solid"/>
                    <a:miter/>
                  </a:ln>
                </p:spPr>
                <p:txBody>
                  <a:bodyPr rtlCol="0" anchor="ctr"/>
                  <a:lstStyle/>
                  <a:p>
                    <a:endParaRPr lang="en-GB"/>
                  </a:p>
                </p:txBody>
              </p:sp>
              <p:sp>
                <p:nvSpPr>
                  <p:cNvPr id="146" name="Frihandsfigur: Form 145">
                    <a:extLst>
                      <a:ext uri="{FF2B5EF4-FFF2-40B4-BE49-F238E27FC236}">
                        <a16:creationId xmlns:a16="http://schemas.microsoft.com/office/drawing/2014/main" id="{F1D3C6A8-E812-9718-809B-841F3BA0E719}"/>
                      </a:ext>
                    </a:extLst>
                  </p:cNvPr>
                  <p:cNvSpPr>
                    <a:spLocks/>
                  </p:cNvSpPr>
                  <p:nvPr/>
                </p:nvSpPr>
                <p:spPr>
                  <a:xfrm>
                    <a:off x="2425908" y="3853072"/>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008276"/>
                  </a:solidFill>
                  <a:ln w="3060" cap="flat">
                    <a:noFill/>
                    <a:prstDash val="solid"/>
                    <a:miter/>
                  </a:ln>
                </p:spPr>
                <p:txBody>
                  <a:bodyPr rtlCol="0" anchor="ctr"/>
                  <a:lstStyle/>
                  <a:p>
                    <a:endParaRPr lang="en-GB"/>
                  </a:p>
                </p:txBody>
              </p:sp>
            </p:grpSp>
            <p:sp>
              <p:nvSpPr>
                <p:cNvPr id="142" name="Frihandsfigur: Form 141">
                  <a:extLst>
                    <a:ext uri="{FF2B5EF4-FFF2-40B4-BE49-F238E27FC236}">
                      <a16:creationId xmlns:a16="http://schemas.microsoft.com/office/drawing/2014/main" id="{C43B7AD8-1070-6CE7-200F-E6883CCA5B05}"/>
                    </a:ext>
                  </a:extLst>
                </p:cNvPr>
                <p:cNvSpPr>
                  <a:spLocks/>
                </p:cNvSpPr>
                <p:nvPr/>
              </p:nvSpPr>
              <p:spPr>
                <a:xfrm>
                  <a:off x="2445670" y="3903090"/>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8276"/>
                </a:solidFill>
                <a:ln w="3060" cap="flat">
                  <a:noFill/>
                  <a:prstDash val="solid"/>
                  <a:miter/>
                </a:ln>
              </p:spPr>
              <p:txBody>
                <a:bodyPr rtlCol="0" anchor="ctr"/>
                <a:lstStyle/>
                <a:p>
                  <a:endParaRPr lang="en-GB"/>
                </a:p>
              </p:txBody>
            </p:sp>
          </p:grpSp>
        </p:grpSp>
      </p:grpSp>
      <p:grpSp>
        <p:nvGrpSpPr>
          <p:cNvPr id="40" name="Bild 275">
            <a:extLst>
              <a:ext uri="{FF2B5EF4-FFF2-40B4-BE49-F238E27FC236}">
                <a16:creationId xmlns:a16="http://schemas.microsoft.com/office/drawing/2014/main" id="{229F8A03-D6C4-37F6-875F-5BC4197F33B7}"/>
              </a:ext>
            </a:extLst>
          </p:cNvPr>
          <p:cNvGrpSpPr>
            <a:grpSpLocks/>
          </p:cNvGrpSpPr>
          <p:nvPr/>
        </p:nvGrpSpPr>
        <p:grpSpPr>
          <a:xfrm>
            <a:off x="6371332" y="3719123"/>
            <a:ext cx="541517" cy="454247"/>
            <a:chOff x="3590852" y="3754234"/>
            <a:chExt cx="541517" cy="454247"/>
          </a:xfrm>
        </p:grpSpPr>
        <p:sp>
          <p:nvSpPr>
            <p:cNvPr id="55" name="Frihandsfigur: Form 54">
              <a:extLst>
                <a:ext uri="{FF2B5EF4-FFF2-40B4-BE49-F238E27FC236}">
                  <a16:creationId xmlns:a16="http://schemas.microsoft.com/office/drawing/2014/main" id="{690A78F1-1600-BB6D-372B-52BD471DD5E7}"/>
                </a:ext>
              </a:extLst>
            </p:cNvPr>
            <p:cNvSpPr>
              <a:spLocks/>
            </p:cNvSpPr>
            <p:nvPr/>
          </p:nvSpPr>
          <p:spPr>
            <a:xfrm>
              <a:off x="3624368" y="3839325"/>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sp>
          <p:nvSpPr>
            <p:cNvPr id="56" name="Frihandsfigur: Form 55">
              <a:extLst>
                <a:ext uri="{FF2B5EF4-FFF2-40B4-BE49-F238E27FC236}">
                  <a16:creationId xmlns:a16="http://schemas.microsoft.com/office/drawing/2014/main" id="{B6E1CAE0-8631-9D2D-DC30-F907AEF49DCA}"/>
                </a:ext>
              </a:extLst>
            </p:cNvPr>
            <p:cNvSpPr>
              <a:spLocks/>
            </p:cNvSpPr>
            <p:nvPr/>
          </p:nvSpPr>
          <p:spPr>
            <a:xfrm>
              <a:off x="3590852" y="3754234"/>
              <a:ext cx="541517" cy="454247"/>
            </a:xfrm>
            <a:custGeom>
              <a:avLst/>
              <a:gdLst>
                <a:gd name="connsiteX0" fmla="*/ 40359 w 541517"/>
                <a:gd name="connsiteY0" fmla="*/ 370775 h 454247"/>
                <a:gd name="connsiteX1" fmla="*/ 328436 w 541517"/>
                <a:gd name="connsiteY1" fmla="*/ 413858 h 454247"/>
                <a:gd name="connsiteX2" fmla="*/ 541517 w 541517"/>
                <a:gd name="connsiteY2" fmla="*/ 0 h 454247"/>
                <a:gd name="connsiteX3" fmla="*/ 83472 w 541517"/>
                <a:gd name="connsiteY3" fmla="*/ 82667 h 454247"/>
                <a:gd name="connsiteX4" fmla="*/ 40389 w 541517"/>
                <a:gd name="connsiteY4" fmla="*/ 370744 h 454247"/>
                <a:gd name="connsiteX5" fmla="*/ 329387 w 541517"/>
                <a:gd name="connsiteY5" fmla="*/ 156927 h 454247"/>
                <a:gd name="connsiteX6" fmla="*/ 295694 w 541517"/>
                <a:gd name="connsiteY6" fmla="*/ 382159 h 454247"/>
                <a:gd name="connsiteX7" fmla="*/ 70461 w 541517"/>
                <a:gd name="connsiteY7" fmla="*/ 348467 h 454247"/>
                <a:gd name="connsiteX8" fmla="*/ 104154 w 541517"/>
                <a:gd name="connsiteY8" fmla="*/ 123234 h 454247"/>
                <a:gd name="connsiteX9" fmla="*/ 329387 w 541517"/>
                <a:gd name="connsiteY9" fmla="*/ 156927 h 4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17" h="454247">
                  <a:moveTo>
                    <a:pt x="40359" y="370775"/>
                  </a:moveTo>
                  <a:cubicBezTo>
                    <a:pt x="108020" y="462218"/>
                    <a:pt x="237023" y="481489"/>
                    <a:pt x="328436" y="413858"/>
                  </a:cubicBezTo>
                  <a:cubicBezTo>
                    <a:pt x="419910" y="346165"/>
                    <a:pt x="541517" y="0"/>
                    <a:pt x="541517" y="0"/>
                  </a:cubicBezTo>
                  <a:cubicBezTo>
                    <a:pt x="541517" y="0"/>
                    <a:pt x="174915" y="15005"/>
                    <a:pt x="83472" y="82667"/>
                  </a:cubicBezTo>
                  <a:cubicBezTo>
                    <a:pt x="-7971" y="150298"/>
                    <a:pt x="-27242" y="279332"/>
                    <a:pt x="40389" y="370744"/>
                  </a:cubicBezTo>
                  <a:close/>
                  <a:moveTo>
                    <a:pt x="329387" y="156927"/>
                  </a:moveTo>
                  <a:cubicBezTo>
                    <a:pt x="382289" y="228455"/>
                    <a:pt x="367192" y="329257"/>
                    <a:pt x="295694" y="382159"/>
                  </a:cubicBezTo>
                  <a:cubicBezTo>
                    <a:pt x="224197" y="435062"/>
                    <a:pt x="123363" y="419995"/>
                    <a:pt x="70461" y="348467"/>
                  </a:cubicBezTo>
                  <a:cubicBezTo>
                    <a:pt x="17559" y="276969"/>
                    <a:pt x="32656" y="176136"/>
                    <a:pt x="104154" y="123234"/>
                  </a:cubicBezTo>
                  <a:cubicBezTo>
                    <a:pt x="175652" y="70332"/>
                    <a:pt x="276485" y="85429"/>
                    <a:pt x="329387" y="156927"/>
                  </a:cubicBezTo>
                  <a:close/>
                </a:path>
              </a:pathLst>
            </a:custGeom>
            <a:solidFill>
              <a:schemeClr val="accent4"/>
            </a:solidFill>
            <a:ln w="3060" cap="flat">
              <a:noFill/>
              <a:prstDash val="solid"/>
              <a:miter/>
            </a:ln>
          </p:spPr>
          <p:txBody>
            <a:bodyPr rtlCol="0" anchor="ctr"/>
            <a:lstStyle/>
            <a:p>
              <a:endParaRPr lang="en-GB"/>
            </a:p>
          </p:txBody>
        </p:sp>
        <p:grpSp>
          <p:nvGrpSpPr>
            <p:cNvPr id="57" name="Bild 275">
              <a:extLst>
                <a:ext uri="{FF2B5EF4-FFF2-40B4-BE49-F238E27FC236}">
                  <a16:creationId xmlns:a16="http://schemas.microsoft.com/office/drawing/2014/main" id="{1321F6ED-20D3-F5BF-B235-9DF7D36DE8D4}"/>
                </a:ext>
              </a:extLst>
            </p:cNvPr>
            <p:cNvGrpSpPr>
              <a:grpSpLocks/>
            </p:cNvGrpSpPr>
            <p:nvPr/>
          </p:nvGrpSpPr>
          <p:grpSpPr>
            <a:xfrm>
              <a:off x="3651402" y="3869366"/>
              <a:ext cx="267793" cy="254353"/>
              <a:chOff x="3651402" y="3869366"/>
              <a:chExt cx="267793" cy="254353"/>
            </a:xfrm>
            <a:solidFill>
              <a:srgbClr val="007DC5"/>
            </a:solidFill>
          </p:grpSpPr>
          <p:grpSp>
            <p:nvGrpSpPr>
              <p:cNvPr id="59" name="Bild 275">
                <a:extLst>
                  <a:ext uri="{FF2B5EF4-FFF2-40B4-BE49-F238E27FC236}">
                    <a16:creationId xmlns:a16="http://schemas.microsoft.com/office/drawing/2014/main" id="{130F9778-F567-5AE3-3B60-357E420C516D}"/>
                  </a:ext>
                </a:extLst>
              </p:cNvPr>
              <p:cNvGrpSpPr>
                <a:grpSpLocks/>
              </p:cNvGrpSpPr>
              <p:nvPr/>
            </p:nvGrpSpPr>
            <p:grpSpPr>
              <a:xfrm>
                <a:off x="3651402" y="3869366"/>
                <a:ext cx="267793" cy="252328"/>
                <a:chOff x="3651402" y="3869366"/>
                <a:chExt cx="267793" cy="252328"/>
              </a:xfrm>
              <a:solidFill>
                <a:srgbClr val="007DC5"/>
              </a:solidFill>
            </p:grpSpPr>
            <p:sp>
              <p:nvSpPr>
                <p:cNvPr id="62" name="Frihandsfigur: Form 61">
                  <a:extLst>
                    <a:ext uri="{FF2B5EF4-FFF2-40B4-BE49-F238E27FC236}">
                      <a16:creationId xmlns:a16="http://schemas.microsoft.com/office/drawing/2014/main" id="{82268C49-E038-8EB5-EDAF-8D822E421DD2}"/>
                    </a:ext>
                  </a:extLst>
                </p:cNvPr>
                <p:cNvSpPr>
                  <a:spLocks/>
                </p:cNvSpPr>
                <p:nvPr/>
              </p:nvSpPr>
              <p:spPr>
                <a:xfrm>
                  <a:off x="3864391" y="3935371"/>
                  <a:ext cx="54804" cy="70392"/>
                </a:xfrm>
                <a:custGeom>
                  <a:avLst/>
                  <a:gdLst>
                    <a:gd name="connsiteX0" fmla="*/ 54805 w 54804"/>
                    <a:gd name="connsiteY0" fmla="*/ 35196 h 70392"/>
                    <a:gd name="connsiteX1" fmla="*/ 0 w 54804"/>
                    <a:gd name="connsiteY1" fmla="*/ 0 h 70392"/>
                    <a:gd name="connsiteX2" fmla="*/ 0 w 54804"/>
                    <a:gd name="connsiteY2" fmla="*/ 70393 h 70392"/>
                    <a:gd name="connsiteX3" fmla="*/ 54805 w 54804"/>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804" h="70392">
                      <a:moveTo>
                        <a:pt x="54805" y="35196"/>
                      </a:moveTo>
                      <a:lnTo>
                        <a:pt x="0" y="0"/>
                      </a:lnTo>
                      <a:lnTo>
                        <a:pt x="0" y="70393"/>
                      </a:lnTo>
                      <a:lnTo>
                        <a:pt x="54805" y="35196"/>
                      </a:lnTo>
                      <a:close/>
                    </a:path>
                  </a:pathLst>
                </a:custGeom>
                <a:solidFill>
                  <a:srgbClr val="007DC5"/>
                </a:solidFill>
                <a:ln w="3060" cap="flat">
                  <a:noFill/>
                  <a:prstDash val="solid"/>
                  <a:miter/>
                </a:ln>
              </p:spPr>
              <p:txBody>
                <a:bodyPr rtlCol="0" anchor="ctr"/>
                <a:lstStyle/>
                <a:p>
                  <a:endParaRPr lang="en-GB"/>
                </a:p>
              </p:txBody>
            </p:sp>
            <p:grpSp>
              <p:nvGrpSpPr>
                <p:cNvPr id="71" name="Bild 275">
                  <a:extLst>
                    <a:ext uri="{FF2B5EF4-FFF2-40B4-BE49-F238E27FC236}">
                      <a16:creationId xmlns:a16="http://schemas.microsoft.com/office/drawing/2014/main" id="{B8BDE81D-37EF-E902-A0BB-888C4B7BEB39}"/>
                    </a:ext>
                  </a:extLst>
                </p:cNvPr>
                <p:cNvGrpSpPr>
                  <a:grpSpLocks/>
                </p:cNvGrpSpPr>
                <p:nvPr/>
              </p:nvGrpSpPr>
              <p:grpSpPr>
                <a:xfrm>
                  <a:off x="3651402" y="3869366"/>
                  <a:ext cx="227196" cy="252328"/>
                  <a:chOff x="3651402" y="3869366"/>
                  <a:chExt cx="227196" cy="252328"/>
                </a:xfrm>
                <a:solidFill>
                  <a:srgbClr val="007DC5"/>
                </a:solidFill>
              </p:grpSpPr>
              <p:sp>
                <p:nvSpPr>
                  <p:cNvPr id="74" name="Frihandsfigur: Form 73">
                    <a:extLst>
                      <a:ext uri="{FF2B5EF4-FFF2-40B4-BE49-F238E27FC236}">
                        <a16:creationId xmlns:a16="http://schemas.microsoft.com/office/drawing/2014/main" id="{5BBF7492-E81C-6B1F-F2F8-8E9B72030F96}"/>
                      </a:ext>
                    </a:extLst>
                  </p:cNvPr>
                  <p:cNvSpPr>
                    <a:spLocks/>
                  </p:cNvSpPr>
                  <p:nvPr/>
                </p:nvSpPr>
                <p:spPr>
                  <a:xfrm>
                    <a:off x="3669326" y="395645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7DC5"/>
                  </a:solidFill>
                  <a:ln w="3060" cap="flat">
                    <a:noFill/>
                    <a:prstDash val="solid"/>
                    <a:miter/>
                  </a:ln>
                </p:spPr>
                <p:txBody>
                  <a:bodyPr rtlCol="0" anchor="ctr"/>
                  <a:lstStyle/>
                  <a:p>
                    <a:endParaRPr lang="en-GB"/>
                  </a:p>
                </p:txBody>
              </p:sp>
              <p:sp>
                <p:nvSpPr>
                  <p:cNvPr id="76" name="Frihandsfigur: Form 75">
                    <a:extLst>
                      <a:ext uri="{FF2B5EF4-FFF2-40B4-BE49-F238E27FC236}">
                        <a16:creationId xmlns:a16="http://schemas.microsoft.com/office/drawing/2014/main" id="{D52E39D4-AFAB-E2A6-12A9-1536B2D68E71}"/>
                      </a:ext>
                    </a:extLst>
                  </p:cNvPr>
                  <p:cNvSpPr>
                    <a:spLocks/>
                  </p:cNvSpPr>
                  <p:nvPr/>
                </p:nvSpPr>
                <p:spPr>
                  <a:xfrm>
                    <a:off x="3769971" y="395645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7DC5"/>
                  </a:solidFill>
                  <a:ln w="3060" cap="flat">
                    <a:noFill/>
                    <a:prstDash val="solid"/>
                    <a:miter/>
                  </a:ln>
                </p:spPr>
                <p:txBody>
                  <a:bodyPr rtlCol="0" anchor="ctr"/>
                  <a:lstStyle/>
                  <a:p>
                    <a:endParaRPr lang="en-GB"/>
                  </a:p>
                </p:txBody>
              </p:sp>
              <p:sp>
                <p:nvSpPr>
                  <p:cNvPr id="77" name="Frihandsfigur: Form 76">
                    <a:extLst>
                      <a:ext uri="{FF2B5EF4-FFF2-40B4-BE49-F238E27FC236}">
                        <a16:creationId xmlns:a16="http://schemas.microsoft.com/office/drawing/2014/main" id="{4AEA0C60-1D8B-79D5-CF90-72955E579285}"/>
                      </a:ext>
                    </a:extLst>
                  </p:cNvPr>
                  <p:cNvSpPr>
                    <a:spLocks/>
                  </p:cNvSpPr>
                  <p:nvPr/>
                </p:nvSpPr>
                <p:spPr>
                  <a:xfrm>
                    <a:off x="3651402" y="401871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7DC5"/>
                  </a:solidFill>
                  <a:ln w="3060" cap="flat">
                    <a:noFill/>
                    <a:prstDash val="solid"/>
                    <a:miter/>
                  </a:ln>
                </p:spPr>
                <p:txBody>
                  <a:bodyPr rtlCol="0" anchor="ctr"/>
                  <a:lstStyle/>
                  <a:p>
                    <a:endParaRPr lang="en-GB"/>
                  </a:p>
                </p:txBody>
              </p:sp>
              <p:sp>
                <p:nvSpPr>
                  <p:cNvPr id="119" name="Frihandsfigur: Form 118">
                    <a:extLst>
                      <a:ext uri="{FF2B5EF4-FFF2-40B4-BE49-F238E27FC236}">
                        <a16:creationId xmlns:a16="http://schemas.microsoft.com/office/drawing/2014/main" id="{262C03D4-7332-50FC-4A58-7EF7F09BE88A}"/>
                      </a:ext>
                    </a:extLst>
                  </p:cNvPr>
                  <p:cNvSpPr>
                    <a:spLocks/>
                  </p:cNvSpPr>
                  <p:nvPr/>
                </p:nvSpPr>
                <p:spPr>
                  <a:xfrm>
                    <a:off x="3747908" y="3869366"/>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7DC5"/>
                  </a:solidFill>
                  <a:ln w="3060" cap="flat">
                    <a:noFill/>
                    <a:prstDash val="solid"/>
                    <a:miter/>
                  </a:ln>
                </p:spPr>
                <p:txBody>
                  <a:bodyPr rtlCol="0" anchor="ctr"/>
                  <a:lstStyle/>
                  <a:p>
                    <a:endParaRPr lang="en-GB"/>
                  </a:p>
                </p:txBody>
              </p:sp>
            </p:grpSp>
          </p:grpSp>
          <p:sp>
            <p:nvSpPr>
              <p:cNvPr id="60" name="Frihandsfigur: Form 59">
                <a:extLst>
                  <a:ext uri="{FF2B5EF4-FFF2-40B4-BE49-F238E27FC236}">
                    <a16:creationId xmlns:a16="http://schemas.microsoft.com/office/drawing/2014/main" id="{091D0A80-4E03-AE55-D6DC-7331D9F7965B}"/>
                  </a:ext>
                </a:extLst>
              </p:cNvPr>
              <p:cNvSpPr>
                <a:spLocks/>
              </p:cNvSpPr>
              <p:nvPr/>
            </p:nvSpPr>
            <p:spPr>
              <a:xfrm>
                <a:off x="3767670" y="391938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7DC5"/>
              </a:solidFill>
              <a:ln w="3060" cap="flat">
                <a:noFill/>
                <a:prstDash val="solid"/>
                <a:miter/>
              </a:ln>
            </p:spPr>
            <p:txBody>
              <a:bodyPr rtlCol="0" anchor="ctr"/>
              <a:lstStyle/>
              <a:p>
                <a:endParaRPr lang="en-GB"/>
              </a:p>
            </p:txBody>
          </p:sp>
        </p:grpSp>
      </p:grpSp>
      <p:grpSp>
        <p:nvGrpSpPr>
          <p:cNvPr id="41" name="Bild 275">
            <a:extLst>
              <a:ext uri="{FF2B5EF4-FFF2-40B4-BE49-F238E27FC236}">
                <a16:creationId xmlns:a16="http://schemas.microsoft.com/office/drawing/2014/main" id="{E1C14F05-4D45-C08C-C740-D137AB150D00}"/>
              </a:ext>
            </a:extLst>
          </p:cNvPr>
          <p:cNvGrpSpPr>
            <a:grpSpLocks/>
          </p:cNvGrpSpPr>
          <p:nvPr/>
        </p:nvGrpSpPr>
        <p:grpSpPr>
          <a:xfrm>
            <a:off x="9122982" y="1425346"/>
            <a:ext cx="623379" cy="411924"/>
            <a:chOff x="2837771" y="3930645"/>
            <a:chExt cx="623379" cy="411924"/>
          </a:xfrm>
        </p:grpSpPr>
        <p:sp>
          <p:nvSpPr>
            <p:cNvPr id="42" name="Frihandsfigur: Form 41">
              <a:extLst>
                <a:ext uri="{FF2B5EF4-FFF2-40B4-BE49-F238E27FC236}">
                  <a16:creationId xmlns:a16="http://schemas.microsoft.com/office/drawing/2014/main" id="{8C024E11-5566-D1D7-1DB1-FF7184D6DA87}"/>
                </a:ext>
              </a:extLst>
            </p:cNvPr>
            <p:cNvSpPr>
              <a:spLocks/>
            </p:cNvSpPr>
            <p:nvPr/>
          </p:nvSpPr>
          <p:spPr>
            <a:xfrm>
              <a:off x="2869838" y="3975631"/>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43" name="Bild 275">
              <a:extLst>
                <a:ext uri="{FF2B5EF4-FFF2-40B4-BE49-F238E27FC236}">
                  <a16:creationId xmlns:a16="http://schemas.microsoft.com/office/drawing/2014/main" id="{234309D1-7ED5-6D5E-1C5B-A4219B5E7E36}"/>
                </a:ext>
              </a:extLst>
            </p:cNvPr>
            <p:cNvGrpSpPr>
              <a:grpSpLocks/>
            </p:cNvGrpSpPr>
            <p:nvPr/>
          </p:nvGrpSpPr>
          <p:grpSpPr>
            <a:xfrm>
              <a:off x="2837771" y="3930645"/>
              <a:ext cx="623379" cy="411924"/>
              <a:chOff x="2837771" y="3930645"/>
              <a:chExt cx="623379" cy="411924"/>
            </a:xfrm>
            <a:solidFill>
              <a:srgbClr val="79D3C2"/>
            </a:solidFill>
          </p:grpSpPr>
          <p:sp>
            <p:nvSpPr>
              <p:cNvPr id="44" name="Frihandsfigur: Form 43">
                <a:extLst>
                  <a:ext uri="{FF2B5EF4-FFF2-40B4-BE49-F238E27FC236}">
                    <a16:creationId xmlns:a16="http://schemas.microsoft.com/office/drawing/2014/main" id="{FF050D2E-6474-FADC-E797-0E73DC53B576}"/>
                  </a:ext>
                </a:extLst>
              </p:cNvPr>
              <p:cNvSpPr>
                <a:spLocks/>
              </p:cNvSpPr>
              <p:nvPr/>
            </p:nvSpPr>
            <p:spPr>
              <a:xfrm>
                <a:off x="2837771" y="3930645"/>
                <a:ext cx="623379" cy="411924"/>
              </a:xfrm>
              <a:custGeom>
                <a:avLst/>
                <a:gdLst>
                  <a:gd name="connsiteX0" fmla="*/ 0 w 623379"/>
                  <a:gd name="connsiteY0" fmla="*/ 205962 h 411924"/>
                  <a:gd name="connsiteX1" fmla="*/ 205962 w 623379"/>
                  <a:gd name="connsiteY1" fmla="*/ 411925 h 411924"/>
                  <a:gd name="connsiteX2" fmla="*/ 623380 w 623379"/>
                  <a:gd name="connsiteY2" fmla="*/ 205962 h 411924"/>
                  <a:gd name="connsiteX3" fmla="*/ 205962 w 623379"/>
                  <a:gd name="connsiteY3" fmla="*/ 0 h 411924"/>
                  <a:gd name="connsiteX4" fmla="*/ 0 w 623379"/>
                  <a:gd name="connsiteY4" fmla="*/ 205962 h 411924"/>
                  <a:gd name="connsiteX5" fmla="*/ 359544 w 623379"/>
                  <a:gd name="connsiteY5" fmla="*/ 205962 h 411924"/>
                  <a:gd name="connsiteX6" fmla="*/ 198506 w 623379"/>
                  <a:gd name="connsiteY6" fmla="*/ 367001 h 411924"/>
                  <a:gd name="connsiteX7" fmla="*/ 37467 w 623379"/>
                  <a:gd name="connsiteY7" fmla="*/ 205962 h 411924"/>
                  <a:gd name="connsiteX8" fmla="*/ 198506 w 623379"/>
                  <a:gd name="connsiteY8" fmla="*/ 44924 h 411924"/>
                  <a:gd name="connsiteX9" fmla="*/ 359544 w 623379"/>
                  <a:gd name="connsiteY9" fmla="*/ 205962 h 4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379" h="411924">
                    <a:moveTo>
                      <a:pt x="0" y="205962"/>
                    </a:moveTo>
                    <a:cubicBezTo>
                      <a:pt x="0" y="319714"/>
                      <a:pt x="92241" y="411925"/>
                      <a:pt x="205962" y="411925"/>
                    </a:cubicBezTo>
                    <a:cubicBezTo>
                      <a:pt x="319714" y="411925"/>
                      <a:pt x="623380" y="205962"/>
                      <a:pt x="623380" y="205962"/>
                    </a:cubicBezTo>
                    <a:cubicBezTo>
                      <a:pt x="623380" y="205962"/>
                      <a:pt x="319745" y="0"/>
                      <a:pt x="205962" y="0"/>
                    </a:cubicBezTo>
                    <a:cubicBezTo>
                      <a:pt x="92241" y="0"/>
                      <a:pt x="0" y="92241"/>
                      <a:pt x="0" y="205962"/>
                    </a:cubicBezTo>
                    <a:close/>
                    <a:moveTo>
                      <a:pt x="359544" y="205962"/>
                    </a:moveTo>
                    <a:cubicBezTo>
                      <a:pt x="359544" y="294920"/>
                      <a:pt x="287433" y="367001"/>
                      <a:pt x="198506" y="367001"/>
                    </a:cubicBezTo>
                    <a:cubicBezTo>
                      <a:pt x="109579" y="367001"/>
                      <a:pt x="37467" y="294920"/>
                      <a:pt x="37467" y="205962"/>
                    </a:cubicBezTo>
                    <a:cubicBezTo>
                      <a:pt x="37467" y="117035"/>
                      <a:pt x="109579" y="44924"/>
                      <a:pt x="198506" y="44924"/>
                    </a:cubicBezTo>
                    <a:cubicBezTo>
                      <a:pt x="287433" y="44924"/>
                      <a:pt x="359544" y="117035"/>
                      <a:pt x="359544" y="205962"/>
                    </a:cubicBezTo>
                    <a:close/>
                  </a:path>
                </a:pathLst>
              </a:custGeom>
              <a:solidFill>
                <a:srgbClr val="79D3C2"/>
              </a:solidFill>
              <a:ln w="3060" cap="flat">
                <a:noFill/>
                <a:prstDash val="solid"/>
                <a:miter/>
              </a:ln>
            </p:spPr>
            <p:txBody>
              <a:bodyPr rtlCol="0" anchor="ctr"/>
              <a:lstStyle/>
              <a:p>
                <a:endParaRPr lang="en-GB"/>
              </a:p>
            </p:txBody>
          </p:sp>
          <p:grpSp>
            <p:nvGrpSpPr>
              <p:cNvPr id="45" name="Bild 275">
                <a:extLst>
                  <a:ext uri="{FF2B5EF4-FFF2-40B4-BE49-F238E27FC236}">
                    <a16:creationId xmlns:a16="http://schemas.microsoft.com/office/drawing/2014/main" id="{02217AF9-0D49-4553-2788-19C22A0788A3}"/>
                  </a:ext>
                </a:extLst>
              </p:cNvPr>
              <p:cNvGrpSpPr>
                <a:grpSpLocks/>
              </p:cNvGrpSpPr>
              <p:nvPr/>
            </p:nvGrpSpPr>
            <p:grpSpPr>
              <a:xfrm>
                <a:off x="2905433" y="4009446"/>
                <a:ext cx="267793" cy="254353"/>
                <a:chOff x="2905433" y="4009446"/>
                <a:chExt cx="267793" cy="254353"/>
              </a:xfrm>
              <a:solidFill>
                <a:srgbClr val="79D3C2"/>
              </a:solidFill>
            </p:grpSpPr>
            <p:grpSp>
              <p:nvGrpSpPr>
                <p:cNvPr id="46" name="Bild 275">
                  <a:extLst>
                    <a:ext uri="{FF2B5EF4-FFF2-40B4-BE49-F238E27FC236}">
                      <a16:creationId xmlns:a16="http://schemas.microsoft.com/office/drawing/2014/main" id="{1C4AB235-F68A-197F-F28A-FE0EAAD87481}"/>
                    </a:ext>
                  </a:extLst>
                </p:cNvPr>
                <p:cNvGrpSpPr>
                  <a:grpSpLocks/>
                </p:cNvGrpSpPr>
                <p:nvPr/>
              </p:nvGrpSpPr>
              <p:grpSpPr>
                <a:xfrm>
                  <a:off x="2905433" y="4009446"/>
                  <a:ext cx="267793" cy="252328"/>
                  <a:chOff x="2905433" y="4009446"/>
                  <a:chExt cx="267793" cy="252328"/>
                </a:xfrm>
                <a:solidFill>
                  <a:srgbClr val="79D3C2"/>
                </a:solidFill>
              </p:grpSpPr>
              <p:sp>
                <p:nvSpPr>
                  <p:cNvPr id="48" name="Frihandsfigur: Form 47">
                    <a:extLst>
                      <a:ext uri="{FF2B5EF4-FFF2-40B4-BE49-F238E27FC236}">
                        <a16:creationId xmlns:a16="http://schemas.microsoft.com/office/drawing/2014/main" id="{E77FEA3B-5F38-B999-4AD1-A966144CE78C}"/>
                      </a:ext>
                    </a:extLst>
                  </p:cNvPr>
                  <p:cNvSpPr>
                    <a:spLocks/>
                  </p:cNvSpPr>
                  <p:nvPr/>
                </p:nvSpPr>
                <p:spPr>
                  <a:xfrm>
                    <a:off x="3118453" y="4075451"/>
                    <a:ext cx="54773" cy="70392"/>
                  </a:xfrm>
                  <a:custGeom>
                    <a:avLst/>
                    <a:gdLst>
                      <a:gd name="connsiteX0" fmla="*/ 54774 w 54773"/>
                      <a:gd name="connsiteY0" fmla="*/ 35196 h 70392"/>
                      <a:gd name="connsiteX1" fmla="*/ 0 w 54773"/>
                      <a:gd name="connsiteY1" fmla="*/ 0 h 70392"/>
                      <a:gd name="connsiteX2" fmla="*/ 0 w 54773"/>
                      <a:gd name="connsiteY2" fmla="*/ 70393 h 70392"/>
                      <a:gd name="connsiteX3" fmla="*/ 54774 w 54773"/>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773" h="70392">
                        <a:moveTo>
                          <a:pt x="54774" y="35196"/>
                        </a:moveTo>
                        <a:lnTo>
                          <a:pt x="0" y="0"/>
                        </a:lnTo>
                        <a:lnTo>
                          <a:pt x="0" y="70393"/>
                        </a:lnTo>
                        <a:lnTo>
                          <a:pt x="54774" y="35196"/>
                        </a:lnTo>
                        <a:close/>
                      </a:path>
                    </a:pathLst>
                  </a:custGeom>
                  <a:solidFill>
                    <a:srgbClr val="79D3C2"/>
                  </a:solidFill>
                  <a:ln w="3060" cap="flat">
                    <a:noFill/>
                    <a:prstDash val="solid"/>
                    <a:miter/>
                  </a:ln>
                </p:spPr>
                <p:txBody>
                  <a:bodyPr rtlCol="0" anchor="ctr"/>
                  <a:lstStyle/>
                  <a:p>
                    <a:endParaRPr lang="en-GB"/>
                  </a:p>
                </p:txBody>
              </p:sp>
              <p:grpSp>
                <p:nvGrpSpPr>
                  <p:cNvPr id="49" name="Bild 275">
                    <a:extLst>
                      <a:ext uri="{FF2B5EF4-FFF2-40B4-BE49-F238E27FC236}">
                        <a16:creationId xmlns:a16="http://schemas.microsoft.com/office/drawing/2014/main" id="{E887EDE3-5D34-91F0-D8B8-8B13A9A53010}"/>
                      </a:ext>
                    </a:extLst>
                  </p:cNvPr>
                  <p:cNvGrpSpPr>
                    <a:grpSpLocks/>
                  </p:cNvGrpSpPr>
                  <p:nvPr/>
                </p:nvGrpSpPr>
                <p:grpSpPr>
                  <a:xfrm>
                    <a:off x="2905433" y="4009446"/>
                    <a:ext cx="227196" cy="252328"/>
                    <a:chOff x="2905433" y="4009446"/>
                    <a:chExt cx="227196" cy="252328"/>
                  </a:xfrm>
                  <a:solidFill>
                    <a:srgbClr val="79D3C2"/>
                  </a:solidFill>
                </p:grpSpPr>
                <p:sp>
                  <p:nvSpPr>
                    <p:cNvPr id="50" name="Frihandsfigur: Form 49">
                      <a:extLst>
                        <a:ext uri="{FF2B5EF4-FFF2-40B4-BE49-F238E27FC236}">
                          <a16:creationId xmlns:a16="http://schemas.microsoft.com/office/drawing/2014/main" id="{2B315592-EB57-E146-D43B-A1794A6091E3}"/>
                        </a:ext>
                      </a:extLst>
                    </p:cNvPr>
                    <p:cNvSpPr>
                      <a:spLocks/>
                    </p:cNvSpPr>
                    <p:nvPr/>
                  </p:nvSpPr>
                  <p:spPr>
                    <a:xfrm>
                      <a:off x="2923388" y="409653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79D3C2"/>
                    </a:solidFill>
                    <a:ln w="3060" cap="flat">
                      <a:noFill/>
                      <a:prstDash val="solid"/>
                      <a:miter/>
                    </a:ln>
                  </p:spPr>
                  <p:txBody>
                    <a:bodyPr rtlCol="0" anchor="ctr"/>
                    <a:lstStyle/>
                    <a:p>
                      <a:endParaRPr lang="en-GB"/>
                    </a:p>
                  </p:txBody>
                </p:sp>
                <p:sp>
                  <p:nvSpPr>
                    <p:cNvPr id="51" name="Frihandsfigur: Form 50">
                      <a:extLst>
                        <a:ext uri="{FF2B5EF4-FFF2-40B4-BE49-F238E27FC236}">
                          <a16:creationId xmlns:a16="http://schemas.microsoft.com/office/drawing/2014/main" id="{FFEAA5D1-E9FE-B86A-5532-087711CA707B}"/>
                        </a:ext>
                      </a:extLst>
                    </p:cNvPr>
                    <p:cNvSpPr>
                      <a:spLocks/>
                    </p:cNvSpPr>
                    <p:nvPr/>
                  </p:nvSpPr>
                  <p:spPr>
                    <a:xfrm>
                      <a:off x="3024003" y="409653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79D3C2"/>
                    </a:solidFill>
                    <a:ln w="3060" cap="flat">
                      <a:noFill/>
                      <a:prstDash val="solid"/>
                      <a:miter/>
                    </a:ln>
                  </p:spPr>
                  <p:txBody>
                    <a:bodyPr rtlCol="0" anchor="ctr"/>
                    <a:lstStyle/>
                    <a:p>
                      <a:endParaRPr lang="en-GB"/>
                    </a:p>
                  </p:txBody>
                </p:sp>
                <p:sp>
                  <p:nvSpPr>
                    <p:cNvPr id="52" name="Frihandsfigur: Form 51">
                      <a:extLst>
                        <a:ext uri="{FF2B5EF4-FFF2-40B4-BE49-F238E27FC236}">
                          <a16:creationId xmlns:a16="http://schemas.microsoft.com/office/drawing/2014/main" id="{05FDC685-D2A1-71D3-1C76-DB93398B0E06}"/>
                        </a:ext>
                      </a:extLst>
                    </p:cNvPr>
                    <p:cNvSpPr>
                      <a:spLocks/>
                    </p:cNvSpPr>
                    <p:nvPr/>
                  </p:nvSpPr>
                  <p:spPr>
                    <a:xfrm>
                      <a:off x="2905433" y="415879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79D3C2"/>
                    </a:solidFill>
                    <a:ln w="3060" cap="flat">
                      <a:noFill/>
                      <a:prstDash val="solid"/>
                      <a:miter/>
                    </a:ln>
                  </p:spPr>
                  <p:txBody>
                    <a:bodyPr rtlCol="0" anchor="ctr"/>
                    <a:lstStyle/>
                    <a:p>
                      <a:endParaRPr lang="en-GB"/>
                    </a:p>
                  </p:txBody>
                </p:sp>
                <p:sp>
                  <p:nvSpPr>
                    <p:cNvPr id="53" name="Frihandsfigur: Form 52">
                      <a:extLst>
                        <a:ext uri="{FF2B5EF4-FFF2-40B4-BE49-F238E27FC236}">
                          <a16:creationId xmlns:a16="http://schemas.microsoft.com/office/drawing/2014/main" id="{DD6BA0AC-9883-37EE-3D2D-AA658DA64D45}"/>
                        </a:ext>
                      </a:extLst>
                    </p:cNvPr>
                    <p:cNvSpPr>
                      <a:spLocks/>
                    </p:cNvSpPr>
                    <p:nvPr/>
                  </p:nvSpPr>
                  <p:spPr>
                    <a:xfrm>
                      <a:off x="3001940" y="4009446"/>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79D3C2"/>
                    </a:solidFill>
                    <a:ln w="3060" cap="flat">
                      <a:noFill/>
                      <a:prstDash val="solid"/>
                      <a:miter/>
                    </a:ln>
                  </p:spPr>
                  <p:txBody>
                    <a:bodyPr rtlCol="0" anchor="ctr"/>
                    <a:lstStyle/>
                    <a:p>
                      <a:endParaRPr lang="en-GB"/>
                    </a:p>
                  </p:txBody>
                </p:sp>
              </p:grpSp>
            </p:grpSp>
            <p:sp>
              <p:nvSpPr>
                <p:cNvPr id="47" name="Frihandsfigur: Form 46">
                  <a:extLst>
                    <a:ext uri="{FF2B5EF4-FFF2-40B4-BE49-F238E27FC236}">
                      <a16:creationId xmlns:a16="http://schemas.microsoft.com/office/drawing/2014/main" id="{2066FF38-3377-0B72-9DA5-8E2DE4E2B065}"/>
                    </a:ext>
                  </a:extLst>
                </p:cNvPr>
                <p:cNvSpPr>
                  <a:spLocks/>
                </p:cNvSpPr>
                <p:nvPr/>
              </p:nvSpPr>
              <p:spPr>
                <a:xfrm>
                  <a:off x="3021732" y="405946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79D3C2"/>
                </a:solidFill>
                <a:ln w="3060" cap="flat">
                  <a:noFill/>
                  <a:prstDash val="solid"/>
                  <a:miter/>
                </a:ln>
              </p:spPr>
              <p:txBody>
                <a:bodyPr rtlCol="0" anchor="ctr"/>
                <a:lstStyle/>
                <a:p>
                  <a:endParaRPr lang="en-GB"/>
                </a:p>
              </p:txBody>
            </p:sp>
          </p:grpSp>
        </p:grpSp>
      </p:grpSp>
      <p:sp>
        <p:nvSpPr>
          <p:cNvPr id="255" name="TextBox 66">
            <a:extLst>
              <a:ext uri="{FF2B5EF4-FFF2-40B4-BE49-F238E27FC236}">
                <a16:creationId xmlns:a16="http://schemas.microsoft.com/office/drawing/2014/main" id="{8C722B10-43D5-65E2-B29C-3A775FCF38BD}"/>
              </a:ext>
            </a:extLst>
          </p:cNvPr>
          <p:cNvSpPr txBox="1"/>
          <p:nvPr/>
        </p:nvSpPr>
        <p:spPr>
          <a:xfrm>
            <a:off x="10977131" y="4408071"/>
            <a:ext cx="483893"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vägval</a:t>
            </a:r>
          </a:p>
        </p:txBody>
      </p:sp>
      <p:pic>
        <p:nvPicPr>
          <p:cNvPr id="258" name="Bild 257">
            <a:extLst>
              <a:ext uri="{FF2B5EF4-FFF2-40B4-BE49-F238E27FC236}">
                <a16:creationId xmlns:a16="http://schemas.microsoft.com/office/drawing/2014/main" id="{1161F168-6A03-EF18-055B-EA8E0361BC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9073" y="4396642"/>
            <a:ext cx="285277" cy="285277"/>
          </a:xfrm>
          <a:prstGeom prst="rect">
            <a:avLst/>
          </a:prstGeom>
        </p:spPr>
      </p:pic>
      <p:pic>
        <p:nvPicPr>
          <p:cNvPr id="262" name="Graphic 78">
            <a:extLst>
              <a:ext uri="{FF2B5EF4-FFF2-40B4-BE49-F238E27FC236}">
                <a16:creationId xmlns:a16="http://schemas.microsoft.com/office/drawing/2014/main" id="{F98A72B1-B791-2F2F-17E5-DB76F4774B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024" y="4432640"/>
            <a:ext cx="230340" cy="230340"/>
          </a:xfrm>
          <a:prstGeom prst="rect">
            <a:avLst/>
          </a:prstGeom>
        </p:spPr>
      </p:pic>
      <p:sp>
        <p:nvSpPr>
          <p:cNvPr id="263" name="TextBox 71">
            <a:extLst>
              <a:ext uri="{FF2B5EF4-FFF2-40B4-BE49-F238E27FC236}">
                <a16:creationId xmlns:a16="http://schemas.microsoft.com/office/drawing/2014/main" id="{D8D8DE47-1356-949A-D051-C5CAC7D3A1A5}"/>
              </a:ext>
            </a:extLst>
          </p:cNvPr>
          <p:cNvSpPr txBox="1"/>
          <p:nvPr/>
        </p:nvSpPr>
        <p:spPr>
          <a:xfrm>
            <a:off x="11764145" y="4414678"/>
            <a:ext cx="772335"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steg</a:t>
            </a:r>
          </a:p>
        </p:txBody>
      </p:sp>
      <p:grpSp>
        <p:nvGrpSpPr>
          <p:cNvPr id="2" name="Grupp 1">
            <a:extLst>
              <a:ext uri="{FF2B5EF4-FFF2-40B4-BE49-F238E27FC236}">
                <a16:creationId xmlns:a16="http://schemas.microsoft.com/office/drawing/2014/main" id="{C70E0BCF-F823-F6A6-DF03-83EB2073C749}"/>
              </a:ext>
            </a:extLst>
          </p:cNvPr>
          <p:cNvGrpSpPr/>
          <p:nvPr/>
        </p:nvGrpSpPr>
        <p:grpSpPr>
          <a:xfrm>
            <a:off x="4138346" y="2007574"/>
            <a:ext cx="1089302" cy="465773"/>
            <a:chOff x="4008433" y="2023354"/>
            <a:chExt cx="1089302" cy="465773"/>
          </a:xfrm>
        </p:grpSpPr>
        <p:sp>
          <p:nvSpPr>
            <p:cNvPr id="3" name="Rectangle: Rounded Corners 6">
              <a:extLst>
                <a:ext uri="{FF2B5EF4-FFF2-40B4-BE49-F238E27FC236}">
                  <a16:creationId xmlns:a16="http://schemas.microsoft.com/office/drawing/2014/main" id="{2F705B6F-841C-E418-9306-C510655CD75A}"/>
                </a:ext>
              </a:extLst>
            </p:cNvPr>
            <p:cNvSpPr/>
            <p:nvPr/>
          </p:nvSpPr>
          <p:spPr>
            <a:xfrm>
              <a:off x="4008433" y="2023354"/>
              <a:ext cx="862995" cy="465773"/>
            </a:xfrm>
            <a:prstGeom prst="roundRect">
              <a:avLst>
                <a:gd name="adj" fmla="val 15547"/>
              </a:avLst>
            </a:prstGeom>
            <a:solidFill>
              <a:srgbClr val="F2E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Redo för fas 2!</a:t>
              </a:r>
            </a:p>
          </p:txBody>
        </p:sp>
        <p:sp>
          <p:nvSpPr>
            <p:cNvPr id="5" name="Isosceles Triangle 7">
              <a:extLst>
                <a:ext uri="{FF2B5EF4-FFF2-40B4-BE49-F238E27FC236}">
                  <a16:creationId xmlns:a16="http://schemas.microsoft.com/office/drawing/2014/main" id="{8DC7A50E-D4EB-92BA-85B5-7C979477FB58}"/>
                </a:ext>
              </a:extLst>
            </p:cNvPr>
            <p:cNvSpPr/>
            <p:nvPr/>
          </p:nvSpPr>
          <p:spPr>
            <a:xfrm rot="5400000">
              <a:off x="4853719" y="2095819"/>
              <a:ext cx="238236" cy="249797"/>
            </a:xfrm>
            <a:prstGeom prst="triangle">
              <a:avLst>
                <a:gd name="adj" fmla="val 0"/>
              </a:avLst>
            </a:prstGeom>
            <a:solidFill>
              <a:srgbClr val="F2E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6" name="Rectangle: Rounded Corners 9">
            <a:extLst>
              <a:ext uri="{FF2B5EF4-FFF2-40B4-BE49-F238E27FC236}">
                <a16:creationId xmlns:a16="http://schemas.microsoft.com/office/drawing/2014/main" id="{8AAD4C6B-5CBE-E1C2-B174-779512666748}"/>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7" name="Grupp 6">
            <a:extLst>
              <a:ext uri="{FF2B5EF4-FFF2-40B4-BE49-F238E27FC236}">
                <a16:creationId xmlns:a16="http://schemas.microsoft.com/office/drawing/2014/main" id="{6F24B5ED-EBC7-631D-4C72-959D53628BC4}"/>
              </a:ext>
            </a:extLst>
          </p:cNvPr>
          <p:cNvGrpSpPr/>
          <p:nvPr/>
        </p:nvGrpSpPr>
        <p:grpSpPr>
          <a:xfrm>
            <a:off x="258854" y="5272392"/>
            <a:ext cx="2296278" cy="246221"/>
            <a:chOff x="258854" y="5475437"/>
            <a:chExt cx="2296278" cy="246221"/>
          </a:xfrm>
        </p:grpSpPr>
        <p:sp>
          <p:nvSpPr>
            <p:cNvPr id="8" name="Oval 72">
              <a:extLst>
                <a:ext uri="{FF2B5EF4-FFF2-40B4-BE49-F238E27FC236}">
                  <a16:creationId xmlns:a16="http://schemas.microsoft.com/office/drawing/2014/main" id="{53D8EC05-D47B-DC87-A9B2-DACBC0C29CF1}"/>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9" name="textruta 8">
              <a:extLst>
                <a:ext uri="{FF2B5EF4-FFF2-40B4-BE49-F238E27FC236}">
                  <a16:creationId xmlns:a16="http://schemas.microsoft.com/office/drawing/2014/main" id="{A5A791B6-7164-A147-65E8-CD7A42DCE3BA}"/>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FaR?</a:t>
              </a:r>
            </a:p>
          </p:txBody>
        </p:sp>
      </p:grpSp>
      <p:grpSp>
        <p:nvGrpSpPr>
          <p:cNvPr id="10" name="Grupp 9">
            <a:extLst>
              <a:ext uri="{FF2B5EF4-FFF2-40B4-BE49-F238E27FC236}">
                <a16:creationId xmlns:a16="http://schemas.microsoft.com/office/drawing/2014/main" id="{1C6A69B1-7637-3FFB-12B6-0BC30F75D89B}"/>
              </a:ext>
            </a:extLst>
          </p:cNvPr>
          <p:cNvGrpSpPr/>
          <p:nvPr/>
        </p:nvGrpSpPr>
        <p:grpSpPr>
          <a:xfrm>
            <a:off x="258854" y="5593804"/>
            <a:ext cx="2368208" cy="246221"/>
            <a:chOff x="258854" y="5728068"/>
            <a:chExt cx="2368208" cy="246221"/>
          </a:xfrm>
        </p:grpSpPr>
        <p:sp>
          <p:nvSpPr>
            <p:cNvPr id="11" name="Oval 72">
              <a:extLst>
                <a:ext uri="{FF2B5EF4-FFF2-40B4-BE49-F238E27FC236}">
                  <a16:creationId xmlns:a16="http://schemas.microsoft.com/office/drawing/2014/main" id="{A330083D-1F11-9768-DFEA-A21375FF796C}"/>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2" name="textruta 11">
              <a:extLst>
                <a:ext uri="{FF2B5EF4-FFF2-40B4-BE49-F238E27FC236}">
                  <a16:creationId xmlns:a16="http://schemas.microsoft.com/office/drawing/2014/main" id="{81468EF3-46E9-09B2-4F1C-01E6C4C414BE}"/>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13" name="Grupp 12">
            <a:extLst>
              <a:ext uri="{FF2B5EF4-FFF2-40B4-BE49-F238E27FC236}">
                <a16:creationId xmlns:a16="http://schemas.microsoft.com/office/drawing/2014/main" id="{B3A5B462-6EFA-63BA-AA4E-9E2FC5486D92}"/>
              </a:ext>
            </a:extLst>
          </p:cNvPr>
          <p:cNvGrpSpPr/>
          <p:nvPr/>
        </p:nvGrpSpPr>
        <p:grpSpPr>
          <a:xfrm>
            <a:off x="258855" y="5910412"/>
            <a:ext cx="2368207" cy="246221"/>
            <a:chOff x="258855" y="5980699"/>
            <a:chExt cx="2368207" cy="246221"/>
          </a:xfrm>
        </p:grpSpPr>
        <p:sp>
          <p:nvSpPr>
            <p:cNvPr id="21" name="Oval 72">
              <a:extLst>
                <a:ext uri="{FF2B5EF4-FFF2-40B4-BE49-F238E27FC236}">
                  <a16:creationId xmlns:a16="http://schemas.microsoft.com/office/drawing/2014/main" id="{C905CFE5-3F46-AAA8-8897-6D83F76D60E7}"/>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22" name="textruta 21">
              <a:extLst>
                <a:ext uri="{FF2B5EF4-FFF2-40B4-BE49-F238E27FC236}">
                  <a16:creationId xmlns:a16="http://schemas.microsoft.com/office/drawing/2014/main" id="{E6FA03E1-10F1-7FF1-9062-B39C5A7AC6D6}"/>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FaR och för förändring?</a:t>
              </a:r>
            </a:p>
          </p:txBody>
        </p:sp>
      </p:grpSp>
      <p:grpSp>
        <p:nvGrpSpPr>
          <p:cNvPr id="24" name="Grupp 23">
            <a:extLst>
              <a:ext uri="{FF2B5EF4-FFF2-40B4-BE49-F238E27FC236}">
                <a16:creationId xmlns:a16="http://schemas.microsoft.com/office/drawing/2014/main" id="{C3956857-A026-61B6-2060-38B713F53739}"/>
              </a:ext>
            </a:extLst>
          </p:cNvPr>
          <p:cNvGrpSpPr/>
          <p:nvPr/>
        </p:nvGrpSpPr>
        <p:grpSpPr>
          <a:xfrm>
            <a:off x="258853" y="6229720"/>
            <a:ext cx="2262767" cy="246221"/>
            <a:chOff x="258853" y="6233330"/>
            <a:chExt cx="2262767" cy="246221"/>
          </a:xfrm>
        </p:grpSpPr>
        <p:sp>
          <p:nvSpPr>
            <p:cNvPr id="26" name="Oval 72">
              <a:extLst>
                <a:ext uri="{FF2B5EF4-FFF2-40B4-BE49-F238E27FC236}">
                  <a16:creationId xmlns:a16="http://schemas.microsoft.com/office/drawing/2014/main" id="{C1D2C738-C511-F922-D744-1FDD413008AA}"/>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54" name="textruta 53">
              <a:extLst>
                <a:ext uri="{FF2B5EF4-FFF2-40B4-BE49-F238E27FC236}">
                  <a16:creationId xmlns:a16="http://schemas.microsoft.com/office/drawing/2014/main" id="{EFCC448F-5C14-1D26-F7AA-6451E54461AC}"/>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FaR behöver vi göra för att passa vår målgrupp? </a:t>
              </a:r>
            </a:p>
          </p:txBody>
        </p:sp>
      </p:grpSp>
      <p:grpSp>
        <p:nvGrpSpPr>
          <p:cNvPr id="67" name="Grupp 66">
            <a:extLst>
              <a:ext uri="{FF2B5EF4-FFF2-40B4-BE49-F238E27FC236}">
                <a16:creationId xmlns:a16="http://schemas.microsoft.com/office/drawing/2014/main" id="{A6886745-D62C-B290-7B2D-9AC2F3C5406B}"/>
              </a:ext>
            </a:extLst>
          </p:cNvPr>
          <p:cNvGrpSpPr/>
          <p:nvPr/>
        </p:nvGrpSpPr>
        <p:grpSpPr>
          <a:xfrm>
            <a:off x="2521620" y="5272392"/>
            <a:ext cx="2356043" cy="246221"/>
            <a:chOff x="2733256" y="5432871"/>
            <a:chExt cx="2356043" cy="246221"/>
          </a:xfrm>
        </p:grpSpPr>
        <p:sp>
          <p:nvSpPr>
            <p:cNvPr id="72" name="Oval 72">
              <a:extLst>
                <a:ext uri="{FF2B5EF4-FFF2-40B4-BE49-F238E27FC236}">
                  <a16:creationId xmlns:a16="http://schemas.microsoft.com/office/drawing/2014/main" id="{0BA822C2-7ACB-FF75-9A92-A3F4C7C9C46C}"/>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73" name="textruta 72">
              <a:extLst>
                <a:ext uri="{FF2B5EF4-FFF2-40B4-BE49-F238E27FC236}">
                  <a16:creationId xmlns:a16="http://schemas.microsoft.com/office/drawing/2014/main" id="{F3801FC6-301F-2BE4-ABAD-6DDBD06671F9}"/>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FaR ska passa in?</a:t>
              </a:r>
            </a:p>
          </p:txBody>
        </p:sp>
      </p:grpSp>
      <p:grpSp>
        <p:nvGrpSpPr>
          <p:cNvPr id="79" name="Grupp 78">
            <a:extLst>
              <a:ext uri="{FF2B5EF4-FFF2-40B4-BE49-F238E27FC236}">
                <a16:creationId xmlns:a16="http://schemas.microsoft.com/office/drawing/2014/main" id="{14090EF9-19F4-B4F7-2135-BA78C149D294}"/>
              </a:ext>
            </a:extLst>
          </p:cNvPr>
          <p:cNvGrpSpPr/>
          <p:nvPr/>
        </p:nvGrpSpPr>
        <p:grpSpPr>
          <a:xfrm>
            <a:off x="2521620" y="5593804"/>
            <a:ext cx="2338148" cy="246221"/>
            <a:chOff x="2733256" y="5724456"/>
            <a:chExt cx="2338148" cy="246221"/>
          </a:xfrm>
        </p:grpSpPr>
        <p:sp>
          <p:nvSpPr>
            <p:cNvPr id="85" name="Oval 72">
              <a:extLst>
                <a:ext uri="{FF2B5EF4-FFF2-40B4-BE49-F238E27FC236}">
                  <a16:creationId xmlns:a16="http://schemas.microsoft.com/office/drawing/2014/main" id="{DD38B0EB-233B-EC7B-71FB-12FD8F4F66B0}"/>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88" name="textruta 87">
              <a:extLst>
                <a:ext uri="{FF2B5EF4-FFF2-40B4-BE49-F238E27FC236}">
                  <a16:creationId xmlns:a16="http://schemas.microsoft.com/office/drawing/2014/main" id="{6DA53365-4F09-9D7A-C2E7-1BFB22E84156}"/>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FaR i verksamheten och finns det resurser? </a:t>
              </a:r>
            </a:p>
          </p:txBody>
        </p:sp>
      </p:grpSp>
      <p:grpSp>
        <p:nvGrpSpPr>
          <p:cNvPr id="91" name="Grupp 90">
            <a:extLst>
              <a:ext uri="{FF2B5EF4-FFF2-40B4-BE49-F238E27FC236}">
                <a16:creationId xmlns:a16="http://schemas.microsoft.com/office/drawing/2014/main" id="{0DEEEA22-E268-46C2-29DB-B31AE9C9BDC0}"/>
              </a:ext>
            </a:extLst>
          </p:cNvPr>
          <p:cNvGrpSpPr/>
          <p:nvPr/>
        </p:nvGrpSpPr>
        <p:grpSpPr>
          <a:xfrm>
            <a:off x="2521620" y="5910412"/>
            <a:ext cx="2239723" cy="246221"/>
            <a:chOff x="2733256" y="5977087"/>
            <a:chExt cx="2239723" cy="246221"/>
          </a:xfrm>
        </p:grpSpPr>
        <p:sp>
          <p:nvSpPr>
            <p:cNvPr id="94" name="Oval 72">
              <a:extLst>
                <a:ext uri="{FF2B5EF4-FFF2-40B4-BE49-F238E27FC236}">
                  <a16:creationId xmlns:a16="http://schemas.microsoft.com/office/drawing/2014/main" id="{4C01721D-87FA-1186-DB8B-A17325A04FCB}"/>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97" name="textruta 96">
              <a:extLst>
                <a:ext uri="{FF2B5EF4-FFF2-40B4-BE49-F238E27FC236}">
                  <a16:creationId xmlns:a16="http://schemas.microsoft.com/office/drawing/2014/main" id="{FB94D7E5-FAAD-D6EA-E652-EAFD446A901E}"/>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100" name="Grupp 99">
            <a:extLst>
              <a:ext uri="{FF2B5EF4-FFF2-40B4-BE49-F238E27FC236}">
                <a16:creationId xmlns:a16="http://schemas.microsoft.com/office/drawing/2014/main" id="{B1E4B59E-8815-8C42-099D-546B46443C2F}"/>
              </a:ext>
            </a:extLst>
          </p:cNvPr>
          <p:cNvGrpSpPr/>
          <p:nvPr/>
        </p:nvGrpSpPr>
        <p:grpSpPr>
          <a:xfrm>
            <a:off x="2521620" y="6234130"/>
            <a:ext cx="2178128" cy="246221"/>
            <a:chOff x="2733256" y="6229720"/>
            <a:chExt cx="2178128" cy="246221"/>
          </a:xfrm>
        </p:grpSpPr>
        <p:sp>
          <p:nvSpPr>
            <p:cNvPr id="103" name="Oval 72">
              <a:extLst>
                <a:ext uri="{FF2B5EF4-FFF2-40B4-BE49-F238E27FC236}">
                  <a16:creationId xmlns:a16="http://schemas.microsoft.com/office/drawing/2014/main" id="{53402986-F90F-09E1-0E35-D1CF5C11C0F2}"/>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112" name="textruta 111">
              <a:extLst>
                <a:ext uri="{FF2B5EF4-FFF2-40B4-BE49-F238E27FC236}">
                  <a16:creationId xmlns:a16="http://schemas.microsoft.com/office/drawing/2014/main" id="{0D6816D2-2A02-F89E-E1F7-385C2B079CFE}"/>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15" name="Rectangle: Rounded Corners 9">
            <a:extLst>
              <a:ext uri="{FF2B5EF4-FFF2-40B4-BE49-F238E27FC236}">
                <a16:creationId xmlns:a16="http://schemas.microsoft.com/office/drawing/2014/main" id="{D2C55775-E97A-D798-C5AE-296C8568CD76}"/>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21" name="Grupp 120">
            <a:extLst>
              <a:ext uri="{FF2B5EF4-FFF2-40B4-BE49-F238E27FC236}">
                <a16:creationId xmlns:a16="http://schemas.microsoft.com/office/drawing/2014/main" id="{A150A321-3A08-64E8-7069-9D03C515A76C}"/>
              </a:ext>
            </a:extLst>
          </p:cNvPr>
          <p:cNvGrpSpPr/>
          <p:nvPr/>
        </p:nvGrpSpPr>
        <p:grpSpPr>
          <a:xfrm>
            <a:off x="4894497" y="5708104"/>
            <a:ext cx="2240004" cy="246221"/>
            <a:chOff x="5658856" y="4743334"/>
            <a:chExt cx="2240004" cy="246221"/>
          </a:xfrm>
        </p:grpSpPr>
        <p:sp>
          <p:nvSpPr>
            <p:cNvPr id="123" name="Oval 72">
              <a:extLst>
                <a:ext uri="{FF2B5EF4-FFF2-40B4-BE49-F238E27FC236}">
                  <a16:creationId xmlns:a16="http://schemas.microsoft.com/office/drawing/2014/main" id="{484687AF-570A-7C2E-057C-314EE35D50BF}"/>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24" name="textruta 123">
              <a:extLst>
                <a:ext uri="{FF2B5EF4-FFF2-40B4-BE49-F238E27FC236}">
                  <a16:creationId xmlns:a16="http://schemas.microsoft.com/office/drawing/2014/main" id="{3359A04D-A3D4-F8CE-9420-F58DD335DF3F}"/>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FaR?</a:t>
              </a:r>
            </a:p>
          </p:txBody>
        </p:sp>
      </p:grpSp>
      <p:grpSp>
        <p:nvGrpSpPr>
          <p:cNvPr id="126" name="Grupp 125">
            <a:extLst>
              <a:ext uri="{FF2B5EF4-FFF2-40B4-BE49-F238E27FC236}">
                <a16:creationId xmlns:a16="http://schemas.microsoft.com/office/drawing/2014/main" id="{DB614C9B-39D0-5239-6B5C-361374AC2151}"/>
              </a:ext>
            </a:extLst>
          </p:cNvPr>
          <p:cNvGrpSpPr/>
          <p:nvPr/>
        </p:nvGrpSpPr>
        <p:grpSpPr>
          <a:xfrm>
            <a:off x="4894501" y="5272392"/>
            <a:ext cx="2324901" cy="369332"/>
            <a:chOff x="5658860" y="4477355"/>
            <a:chExt cx="2324901" cy="369332"/>
          </a:xfrm>
        </p:grpSpPr>
        <p:sp>
          <p:nvSpPr>
            <p:cNvPr id="127" name="Oval 72">
              <a:extLst>
                <a:ext uri="{FF2B5EF4-FFF2-40B4-BE49-F238E27FC236}">
                  <a16:creationId xmlns:a16="http://schemas.microsoft.com/office/drawing/2014/main" id="{7F3E38FF-732E-C5E8-7DF2-E918B4100A03}"/>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28" name="textruta 127">
              <a:extLst>
                <a:ext uri="{FF2B5EF4-FFF2-40B4-BE49-F238E27FC236}">
                  <a16:creationId xmlns:a16="http://schemas.microsoft.com/office/drawing/2014/main" id="{FFE90835-9A0B-3072-46BF-0E62A38DCC22}"/>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29" name="Rectangle: Rounded Corners 9">
            <a:extLst>
              <a:ext uri="{FF2B5EF4-FFF2-40B4-BE49-F238E27FC236}">
                <a16:creationId xmlns:a16="http://schemas.microsoft.com/office/drawing/2014/main" id="{2DF84D55-9CD1-54C4-AE97-BEF2E3026DB8}"/>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30" name="Grupp 129">
            <a:extLst>
              <a:ext uri="{FF2B5EF4-FFF2-40B4-BE49-F238E27FC236}">
                <a16:creationId xmlns:a16="http://schemas.microsoft.com/office/drawing/2014/main" id="{53B72562-F800-B53B-44B2-95CEACEDA79C}"/>
              </a:ext>
            </a:extLst>
          </p:cNvPr>
          <p:cNvGrpSpPr/>
          <p:nvPr/>
        </p:nvGrpSpPr>
        <p:grpSpPr>
          <a:xfrm>
            <a:off x="7318250" y="5733660"/>
            <a:ext cx="2240005" cy="189591"/>
            <a:chOff x="5658855" y="4744039"/>
            <a:chExt cx="2240005" cy="189591"/>
          </a:xfrm>
        </p:grpSpPr>
        <p:sp>
          <p:nvSpPr>
            <p:cNvPr id="131" name="Oval 72">
              <a:extLst>
                <a:ext uri="{FF2B5EF4-FFF2-40B4-BE49-F238E27FC236}">
                  <a16:creationId xmlns:a16="http://schemas.microsoft.com/office/drawing/2014/main" id="{7C3AFC4E-8B73-6C4F-B58E-3941EEFCD632}"/>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56" name="textruta 155">
              <a:extLst>
                <a:ext uri="{FF2B5EF4-FFF2-40B4-BE49-F238E27FC236}">
                  <a16:creationId xmlns:a16="http://schemas.microsoft.com/office/drawing/2014/main" id="{4C589304-5FD1-4974-3346-C20D2225DEB3}"/>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57" name="Grupp 156">
            <a:extLst>
              <a:ext uri="{FF2B5EF4-FFF2-40B4-BE49-F238E27FC236}">
                <a16:creationId xmlns:a16="http://schemas.microsoft.com/office/drawing/2014/main" id="{94F5C708-5970-81C4-F592-0D044AFC223E}"/>
              </a:ext>
            </a:extLst>
          </p:cNvPr>
          <p:cNvGrpSpPr/>
          <p:nvPr/>
        </p:nvGrpSpPr>
        <p:grpSpPr>
          <a:xfrm>
            <a:off x="7318250" y="5272392"/>
            <a:ext cx="2352130" cy="369332"/>
            <a:chOff x="5658857" y="4477355"/>
            <a:chExt cx="2352130" cy="369332"/>
          </a:xfrm>
        </p:grpSpPr>
        <p:sp>
          <p:nvSpPr>
            <p:cNvPr id="158" name="Oval 72">
              <a:extLst>
                <a:ext uri="{FF2B5EF4-FFF2-40B4-BE49-F238E27FC236}">
                  <a16:creationId xmlns:a16="http://schemas.microsoft.com/office/drawing/2014/main" id="{51D68CBE-8FF2-FAA6-E851-CF87E4F8EA67}"/>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59" name="textruta 158">
              <a:extLst>
                <a:ext uri="{FF2B5EF4-FFF2-40B4-BE49-F238E27FC236}">
                  <a16:creationId xmlns:a16="http://schemas.microsoft.com/office/drawing/2014/main" id="{41515439-4B9B-F0AD-7C87-539C565879F6}"/>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FaR utifrån en implementeringsplan och börja ordinera FaR.</a:t>
              </a:r>
            </a:p>
          </p:txBody>
        </p:sp>
      </p:grpSp>
      <p:grpSp>
        <p:nvGrpSpPr>
          <p:cNvPr id="167" name="Grupp 166">
            <a:extLst>
              <a:ext uri="{FF2B5EF4-FFF2-40B4-BE49-F238E27FC236}">
                <a16:creationId xmlns:a16="http://schemas.microsoft.com/office/drawing/2014/main" id="{A3C9D5D9-AAC6-1BB1-9FE2-5DB4549B73BD}"/>
              </a:ext>
            </a:extLst>
          </p:cNvPr>
          <p:cNvGrpSpPr/>
          <p:nvPr/>
        </p:nvGrpSpPr>
        <p:grpSpPr>
          <a:xfrm>
            <a:off x="7318250" y="6015187"/>
            <a:ext cx="2240005" cy="189591"/>
            <a:chOff x="5658855" y="4744039"/>
            <a:chExt cx="2240005" cy="189591"/>
          </a:xfrm>
        </p:grpSpPr>
        <p:sp>
          <p:nvSpPr>
            <p:cNvPr id="168" name="Oval 72">
              <a:extLst>
                <a:ext uri="{FF2B5EF4-FFF2-40B4-BE49-F238E27FC236}">
                  <a16:creationId xmlns:a16="http://schemas.microsoft.com/office/drawing/2014/main" id="{9EBA3EAF-5799-2208-297E-CBEC7751D160}"/>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69" name="textruta 168">
              <a:extLst>
                <a:ext uri="{FF2B5EF4-FFF2-40B4-BE49-F238E27FC236}">
                  <a16:creationId xmlns:a16="http://schemas.microsoft.com/office/drawing/2014/main" id="{6B1524A4-2FE3-AA3C-497E-AF576D064FBA}"/>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70" name="Rectangle: Rounded Corners 9">
            <a:extLst>
              <a:ext uri="{FF2B5EF4-FFF2-40B4-BE49-F238E27FC236}">
                <a16:creationId xmlns:a16="http://schemas.microsoft.com/office/drawing/2014/main" id="{1960A582-8599-EC21-37E1-3FE4583E1E9F}"/>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71" name="Grupp 170">
            <a:extLst>
              <a:ext uri="{FF2B5EF4-FFF2-40B4-BE49-F238E27FC236}">
                <a16:creationId xmlns:a16="http://schemas.microsoft.com/office/drawing/2014/main" id="{59C0E91B-2A78-8514-F4F8-E0919CF51F38}"/>
              </a:ext>
            </a:extLst>
          </p:cNvPr>
          <p:cNvGrpSpPr/>
          <p:nvPr/>
        </p:nvGrpSpPr>
        <p:grpSpPr>
          <a:xfrm>
            <a:off x="9761814" y="5264620"/>
            <a:ext cx="2387722" cy="246221"/>
            <a:chOff x="5658856" y="4471415"/>
            <a:chExt cx="2387722" cy="246221"/>
          </a:xfrm>
        </p:grpSpPr>
        <p:sp>
          <p:nvSpPr>
            <p:cNvPr id="172" name="Oval 72">
              <a:extLst>
                <a:ext uri="{FF2B5EF4-FFF2-40B4-BE49-F238E27FC236}">
                  <a16:creationId xmlns:a16="http://schemas.microsoft.com/office/drawing/2014/main" id="{65AAE4EE-B9F9-4CC3-9F05-9B1E6C04975B}"/>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73" name="textruta 172">
              <a:extLst>
                <a:ext uri="{FF2B5EF4-FFF2-40B4-BE49-F238E27FC236}">
                  <a16:creationId xmlns:a16="http://schemas.microsoft.com/office/drawing/2014/main" id="{0BBB8A37-2090-4E29-4931-1D398E5481D6}"/>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grpSp>
        <p:nvGrpSpPr>
          <p:cNvPr id="58" name="Grupp 57">
            <a:extLst>
              <a:ext uri="{FF2B5EF4-FFF2-40B4-BE49-F238E27FC236}">
                <a16:creationId xmlns:a16="http://schemas.microsoft.com/office/drawing/2014/main" id="{0EB6E0C6-28E7-0A7C-9844-6F96147E2164}"/>
              </a:ext>
            </a:extLst>
          </p:cNvPr>
          <p:cNvGrpSpPr>
            <a:grpSpLocks/>
          </p:cNvGrpSpPr>
          <p:nvPr/>
        </p:nvGrpSpPr>
        <p:grpSpPr>
          <a:xfrm>
            <a:off x="10325746" y="1844489"/>
            <a:ext cx="764811" cy="495135"/>
            <a:chOff x="10414551" y="1999999"/>
            <a:chExt cx="764811" cy="495135"/>
          </a:xfrm>
        </p:grpSpPr>
        <p:grpSp>
          <p:nvGrpSpPr>
            <p:cNvPr id="61" name="Grupp 60">
              <a:extLst>
                <a:ext uri="{FF2B5EF4-FFF2-40B4-BE49-F238E27FC236}">
                  <a16:creationId xmlns:a16="http://schemas.microsoft.com/office/drawing/2014/main" id="{2F0DF626-9BB5-1AE1-AAF1-644EBFBC1F40}"/>
                </a:ext>
              </a:extLst>
            </p:cNvPr>
            <p:cNvGrpSpPr>
              <a:grpSpLocks/>
            </p:cNvGrpSpPr>
            <p:nvPr/>
          </p:nvGrpSpPr>
          <p:grpSpPr>
            <a:xfrm>
              <a:off x="10493961" y="2444319"/>
              <a:ext cx="619694" cy="50815"/>
              <a:chOff x="1137617" y="3557484"/>
              <a:chExt cx="619694" cy="50815"/>
            </a:xfrm>
          </p:grpSpPr>
          <p:sp>
            <p:nvSpPr>
              <p:cNvPr id="70" name="Ellips 69">
                <a:extLst>
                  <a:ext uri="{FF2B5EF4-FFF2-40B4-BE49-F238E27FC236}">
                    <a16:creationId xmlns:a16="http://schemas.microsoft.com/office/drawing/2014/main" id="{2647D748-8A84-377D-FF34-6C446A762500}"/>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Ellips 74">
                <a:extLst>
                  <a:ext uri="{FF2B5EF4-FFF2-40B4-BE49-F238E27FC236}">
                    <a16:creationId xmlns:a16="http://schemas.microsoft.com/office/drawing/2014/main" id="{9669DC00-F312-C79B-B27D-EFAE24C46794}"/>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3" name="Grupp 62">
              <a:extLst>
                <a:ext uri="{FF2B5EF4-FFF2-40B4-BE49-F238E27FC236}">
                  <a16:creationId xmlns:a16="http://schemas.microsoft.com/office/drawing/2014/main" id="{30D2F636-E838-1CB7-4EBD-2C7E92B47856}"/>
                </a:ext>
              </a:extLst>
            </p:cNvPr>
            <p:cNvGrpSpPr>
              <a:grpSpLocks/>
            </p:cNvGrpSpPr>
            <p:nvPr/>
          </p:nvGrpSpPr>
          <p:grpSpPr>
            <a:xfrm>
              <a:off x="10414551" y="1999999"/>
              <a:ext cx="764811" cy="493284"/>
              <a:chOff x="823499" y="3410830"/>
              <a:chExt cx="764811" cy="493284"/>
            </a:xfrm>
          </p:grpSpPr>
          <p:sp>
            <p:nvSpPr>
              <p:cNvPr id="64" name="Cylinder 63">
                <a:extLst>
                  <a:ext uri="{FF2B5EF4-FFF2-40B4-BE49-F238E27FC236}">
                    <a16:creationId xmlns:a16="http://schemas.microsoft.com/office/drawing/2014/main" id="{67B9FB43-963E-24EF-C14D-9A4EA679E113}"/>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Cylinder 64">
                <a:extLst>
                  <a:ext uri="{FF2B5EF4-FFF2-40B4-BE49-F238E27FC236}">
                    <a16:creationId xmlns:a16="http://schemas.microsoft.com/office/drawing/2014/main" id="{BA5ADF14-F745-1759-6A9B-78FB30BAFFA5}"/>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p 65">
                <a:extLst>
                  <a:ext uri="{FF2B5EF4-FFF2-40B4-BE49-F238E27FC236}">
                    <a16:creationId xmlns:a16="http://schemas.microsoft.com/office/drawing/2014/main" id="{2723C354-ECD0-30F1-0ACD-C0452EB7548B}"/>
                  </a:ext>
                </a:extLst>
              </p:cNvPr>
              <p:cNvGrpSpPr>
                <a:grpSpLocks/>
              </p:cNvGrpSpPr>
              <p:nvPr/>
            </p:nvGrpSpPr>
            <p:grpSpPr>
              <a:xfrm>
                <a:off x="823499" y="3410830"/>
                <a:ext cx="764811" cy="344760"/>
                <a:chOff x="1034239" y="3512977"/>
                <a:chExt cx="764811" cy="344760"/>
              </a:xfrm>
            </p:grpSpPr>
            <p:sp>
              <p:nvSpPr>
                <p:cNvPr id="68" name="Rectangle: Rounded Corners 53">
                  <a:extLst>
                    <a:ext uri="{FF2B5EF4-FFF2-40B4-BE49-F238E27FC236}">
                      <a16:creationId xmlns:a16="http://schemas.microsoft.com/office/drawing/2014/main" id="{B497B525-469A-1039-FD20-FDF8F8FDA8E3}"/>
                    </a:ext>
                  </a:extLst>
                </p:cNvPr>
                <p:cNvSpPr>
                  <a:spLocks/>
                </p:cNvSpPr>
                <p:nvPr/>
              </p:nvSpPr>
              <p:spPr>
                <a:xfrm>
                  <a:off x="1034239" y="3512977"/>
                  <a:ext cx="764811" cy="344760"/>
                </a:xfrm>
                <a:prstGeom prst="roundRect">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69" name="Rectangle: Rounded Corners 53">
                  <a:extLst>
                    <a:ext uri="{FF2B5EF4-FFF2-40B4-BE49-F238E27FC236}">
                      <a16:creationId xmlns:a16="http://schemas.microsoft.com/office/drawing/2014/main" id="{BD400F5F-C4DA-9CE4-BA9F-6F75942429FD}"/>
                    </a:ext>
                  </a:extLst>
                </p:cNvPr>
                <p:cNvSpPr>
                  <a:spLocks/>
                </p:cNvSpPr>
                <p:nvPr/>
              </p:nvSpPr>
              <p:spPr>
                <a:xfrm>
                  <a:off x="1065712" y="3547127"/>
                  <a:ext cx="701864" cy="276999"/>
                </a:xfrm>
                <a:prstGeom prst="roundRect">
                  <a:avLst>
                    <a:gd name="adj" fmla="val 14203"/>
                  </a:avLst>
                </a:prstGeom>
                <a:solidFill>
                  <a:srgbClr val="0083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4</a:t>
                  </a:r>
                </a:p>
              </p:txBody>
            </p:sp>
          </p:grpSp>
        </p:grpSp>
      </p:grpSp>
      <p:pic>
        <p:nvPicPr>
          <p:cNvPr id="14" name="Bild 223">
            <a:extLst>
              <a:ext uri="{FF2B5EF4-FFF2-40B4-BE49-F238E27FC236}">
                <a16:creationId xmlns:a16="http://schemas.microsoft.com/office/drawing/2014/main" id="{1DA2CDCC-6C94-24E1-5508-6AD3EEBCBD06}"/>
              </a:ext>
            </a:extLst>
          </p:cNvPr>
          <p:cNvPicPr>
            <a:picLocks noChangeAspect="1"/>
          </p:cNvPicPr>
          <p:nvPr/>
        </p:nvPicPr>
        <p:blipFill>
          <a:blip r:embed="rId10">
            <a:extLst>
              <a:ext uri="{28A0092B-C50C-407E-A947-70E740481C1C}">
                <a14:useLocalDpi xmlns:a14="http://schemas.microsoft.com/office/drawing/2010/main" val="0"/>
              </a:ext>
            </a:extLst>
          </a:blip>
          <a:srcRect l="7658" t="14725" r="1411" b="11602"/>
          <a:stretch>
            <a:fillRect/>
          </a:stretch>
        </p:blipFill>
        <p:spPr>
          <a:xfrm>
            <a:off x="1254599" y="765441"/>
            <a:ext cx="10944000" cy="3400046"/>
          </a:xfrm>
          <a:prstGeom prst="rect">
            <a:avLst/>
          </a:prstGeom>
          <a:noFill/>
        </p:spPr>
      </p:pic>
      <p:sp>
        <p:nvSpPr>
          <p:cNvPr id="37" name="textruta 36">
            <a:extLst>
              <a:ext uri="{FF2B5EF4-FFF2-40B4-BE49-F238E27FC236}">
                <a16:creationId xmlns:a16="http://schemas.microsoft.com/office/drawing/2014/main" id="{0D5B6E02-FBB5-748D-942C-308E8D847B10}"/>
              </a:ext>
            </a:extLst>
          </p:cNvPr>
          <p:cNvSpPr txBox="1"/>
          <p:nvPr/>
        </p:nvSpPr>
        <p:spPr>
          <a:xfrm>
            <a:off x="11522783" y="4390556"/>
            <a:ext cx="180000" cy="252000"/>
          </a:xfrm>
          <a:prstGeom prst="rect">
            <a:avLst/>
          </a:prstGeom>
        </p:spPr>
        <p:txBody>
          <a:bodyPr vert="horz" wrap="square" lIns="0" tIns="45720" rIns="91440" bIns="45720" rtlCol="0" anchor="t">
            <a:noAutofit/>
          </a:bodyPr>
          <a:lstStyle/>
          <a:p>
            <a:pPr algn="l"/>
            <a:r>
              <a:rPr lang="sv-SE" sz="1400" dirty="0">
                <a:solidFill>
                  <a:schemeClr val="bg1"/>
                </a:solidFill>
              </a:rPr>
              <a:t>X</a:t>
            </a:r>
          </a:p>
        </p:txBody>
      </p:sp>
      <p:grpSp>
        <p:nvGrpSpPr>
          <p:cNvPr id="82" name="Grupp 81">
            <a:extLst>
              <a:ext uri="{FF2B5EF4-FFF2-40B4-BE49-F238E27FC236}">
                <a16:creationId xmlns:a16="http://schemas.microsoft.com/office/drawing/2014/main" id="{243C45BF-DDBA-346F-6D0B-496D9DA28A30}"/>
              </a:ext>
            </a:extLst>
          </p:cNvPr>
          <p:cNvGrpSpPr/>
          <p:nvPr/>
        </p:nvGrpSpPr>
        <p:grpSpPr>
          <a:xfrm>
            <a:off x="4127223" y="2007574"/>
            <a:ext cx="1089302" cy="465773"/>
            <a:chOff x="4008433" y="2023354"/>
            <a:chExt cx="1089302" cy="465773"/>
          </a:xfrm>
        </p:grpSpPr>
        <p:sp>
          <p:nvSpPr>
            <p:cNvPr id="83" name="Rectangle: Rounded Corners 6">
              <a:extLst>
                <a:ext uri="{FF2B5EF4-FFF2-40B4-BE49-F238E27FC236}">
                  <a16:creationId xmlns:a16="http://schemas.microsoft.com/office/drawing/2014/main" id="{AEFC542F-E1EF-6CBE-4F38-50A1E88F885D}"/>
                </a:ext>
              </a:extLst>
            </p:cNvPr>
            <p:cNvSpPr/>
            <p:nvPr/>
          </p:nvSpPr>
          <p:spPr>
            <a:xfrm>
              <a:off x="4008433" y="2023354"/>
              <a:ext cx="862995" cy="465773"/>
            </a:xfrm>
            <a:prstGeom prst="roundRect">
              <a:avLst>
                <a:gd name="adj" fmla="val 15547"/>
              </a:avLst>
            </a:prstGeom>
            <a:solidFill>
              <a:srgbClr val="EB80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Redo för fas 2!</a:t>
              </a:r>
            </a:p>
          </p:txBody>
        </p:sp>
        <p:sp>
          <p:nvSpPr>
            <p:cNvPr id="84" name="Isosceles Triangle 7">
              <a:extLst>
                <a:ext uri="{FF2B5EF4-FFF2-40B4-BE49-F238E27FC236}">
                  <a16:creationId xmlns:a16="http://schemas.microsoft.com/office/drawing/2014/main" id="{B646D27C-EB08-7258-1821-DD873C95CD50}"/>
                </a:ext>
              </a:extLst>
            </p:cNvPr>
            <p:cNvSpPr/>
            <p:nvPr/>
          </p:nvSpPr>
          <p:spPr>
            <a:xfrm rot="5400000">
              <a:off x="4853719" y="2095819"/>
              <a:ext cx="238236" cy="249797"/>
            </a:xfrm>
            <a:prstGeom prst="triangle">
              <a:avLst>
                <a:gd name="adj" fmla="val 0"/>
              </a:avLst>
            </a:prstGeom>
            <a:solidFill>
              <a:srgbClr val="EB80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86" name="Bildobjekt 85">
            <a:extLst>
              <a:ext uri="{FF2B5EF4-FFF2-40B4-BE49-F238E27FC236}">
                <a16:creationId xmlns:a16="http://schemas.microsoft.com/office/drawing/2014/main" id="{8388CE37-C583-14EE-8E17-CF10A5DFD846}"/>
              </a:ext>
            </a:extLst>
          </p:cNvPr>
          <p:cNvPicPr>
            <a:picLocks noChangeAspect="1"/>
          </p:cNvPicPr>
          <p:nvPr/>
        </p:nvPicPr>
        <p:blipFill>
          <a:blip r:embed="rId11"/>
          <a:stretch>
            <a:fillRect/>
          </a:stretch>
        </p:blipFill>
        <p:spPr>
          <a:xfrm>
            <a:off x="11579445" y="48209"/>
            <a:ext cx="540000" cy="540000"/>
          </a:xfrm>
          <a:prstGeom prst="rect">
            <a:avLst/>
          </a:prstGeom>
        </p:spPr>
      </p:pic>
    </p:spTree>
    <p:extLst>
      <p:ext uri="{BB962C8B-B14F-4D97-AF65-F5344CB8AC3E}">
        <p14:creationId xmlns:p14="http://schemas.microsoft.com/office/powerpoint/2010/main" val="408476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0B788-4ECA-990D-E1D0-A6BFD27C13F2}"/>
            </a:ext>
          </a:extLst>
        </p:cNvPr>
        <p:cNvGrpSpPr/>
        <p:nvPr/>
      </p:nvGrpSpPr>
      <p:grpSpPr>
        <a:xfrm>
          <a:off x="0" y="0"/>
          <a:ext cx="0" cy="0"/>
          <a:chOff x="0" y="0"/>
          <a:chExt cx="0" cy="0"/>
        </a:xfrm>
      </p:grpSpPr>
      <p:sp>
        <p:nvSpPr>
          <p:cNvPr id="16" name="Rubrik 15">
            <a:extLst>
              <a:ext uri="{FF2B5EF4-FFF2-40B4-BE49-F238E27FC236}">
                <a16:creationId xmlns:a16="http://schemas.microsoft.com/office/drawing/2014/main" id="{807A8B1A-5166-1CB6-6CB2-221B583463D3}"/>
              </a:ext>
            </a:extLst>
          </p:cNvPr>
          <p:cNvSpPr>
            <a:spLocks noGrp="1"/>
          </p:cNvSpPr>
          <p:nvPr>
            <p:ph type="ctrTitle"/>
          </p:nvPr>
        </p:nvSpPr>
        <p:spPr>
          <a:xfrm>
            <a:off x="637199" y="1692000"/>
            <a:ext cx="7167857" cy="2520000"/>
          </a:xfrm>
        </p:spPr>
        <p:txBody>
          <a:bodyPr/>
          <a:lstStyle/>
          <a:p>
            <a:br>
              <a:rPr lang="sv-SE" dirty="0"/>
            </a:br>
            <a:r>
              <a:rPr lang="sv-SE" dirty="0"/>
              <a:t>Inledande arbete</a:t>
            </a:r>
          </a:p>
        </p:txBody>
      </p:sp>
      <p:pic>
        <p:nvPicPr>
          <p:cNvPr id="4" name="Bild 5" descr="Socialstyrelsen logotyp">
            <a:extLst>
              <a:ext uri="{FF2B5EF4-FFF2-40B4-BE49-F238E27FC236}">
                <a16:creationId xmlns:a16="http://schemas.microsoft.com/office/drawing/2014/main" id="{6B3A9DA4-73A7-A319-3125-C9AA57155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410973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Fas 2 – Struktur för implementeringen</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30517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24B8E2-69F0-48E8-9254-40F358CD0C4F}"/>
              </a:ext>
            </a:extLst>
          </p:cNvPr>
          <p:cNvSpPr>
            <a:spLocks noGrp="1"/>
          </p:cNvSpPr>
          <p:nvPr>
            <p:ph type="title"/>
          </p:nvPr>
        </p:nvSpPr>
        <p:spPr/>
        <p:txBody>
          <a:bodyPr/>
          <a:lstStyle/>
          <a:p>
            <a:r>
              <a:rPr lang="sv-SE" dirty="0"/>
              <a:t>Steg 9 – </a:t>
            </a:r>
            <a:br>
              <a:rPr lang="sv-SE" dirty="0"/>
            </a:br>
            <a:r>
              <a:rPr lang="sv-SE" dirty="0"/>
              <a:t>Vilket ansvar ska processgruppen ha under genomförandet av implementeringen?</a:t>
            </a:r>
            <a:br>
              <a:rPr lang="sv-SE" dirty="0"/>
            </a:br>
            <a:endParaRPr lang="sv-SE" dirty="0"/>
          </a:p>
        </p:txBody>
      </p:sp>
      <p:sp>
        <p:nvSpPr>
          <p:cNvPr id="5" name="Platshållare för text 4">
            <a:extLst>
              <a:ext uri="{FF2B5EF4-FFF2-40B4-BE49-F238E27FC236}">
                <a16:creationId xmlns:a16="http://schemas.microsoft.com/office/drawing/2014/main" id="{4009824B-A7C5-4BF4-8187-367409AE8C2E}"/>
              </a:ext>
            </a:extLst>
          </p:cNvPr>
          <p:cNvSpPr>
            <a:spLocks noGrp="1"/>
          </p:cNvSpPr>
          <p:nvPr>
            <p:ph type="body" idx="1"/>
          </p:nvPr>
        </p:nvSpPr>
        <p:spPr/>
        <p:txBody>
          <a:bodyPr/>
          <a:lstStyle/>
          <a:p>
            <a:r>
              <a:rPr lang="sv-SE" dirty="0"/>
              <a:t>9</a:t>
            </a:r>
          </a:p>
        </p:txBody>
      </p:sp>
    </p:spTree>
    <p:extLst>
      <p:ext uri="{BB962C8B-B14F-4D97-AF65-F5344CB8AC3E}">
        <p14:creationId xmlns:p14="http://schemas.microsoft.com/office/powerpoint/2010/main" val="145835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605FECF-0AB7-1802-10C6-B313ACEA9F1B}"/>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614101" y="448603"/>
            <a:ext cx="7718599" cy="1080000"/>
          </a:xfrm>
        </p:spPr>
        <p:txBody>
          <a:bodyPr/>
          <a:lstStyle/>
          <a:p>
            <a:r>
              <a:rPr lang="sv-SE" sz="2900" dirty="0"/>
              <a:t>Övning: Vilket ansvar ska processgruppen ha under genomförandet av implementeringen?</a:t>
            </a:r>
          </a:p>
        </p:txBody>
      </p:sp>
      <p:sp>
        <p:nvSpPr>
          <p:cNvPr id="3" name="textruta 2">
            <a:extLst>
              <a:ext uri="{FF2B5EF4-FFF2-40B4-BE49-F238E27FC236}">
                <a16:creationId xmlns:a16="http://schemas.microsoft.com/office/drawing/2014/main" id="{E842BD59-E868-47DD-A2EE-3BCBDCE4601D}"/>
              </a:ext>
            </a:extLst>
          </p:cNvPr>
          <p:cNvSpPr txBox="1"/>
          <p:nvPr/>
        </p:nvSpPr>
        <p:spPr>
          <a:xfrm>
            <a:off x="614101" y="2105193"/>
            <a:ext cx="7304049" cy="3170099"/>
          </a:xfrm>
          <a:prstGeom prst="rect">
            <a:avLst/>
          </a:prstGeom>
          <a:noFill/>
        </p:spPr>
        <p:txBody>
          <a:bodyPr wrap="square" rtlCol="0">
            <a:spAutoFit/>
          </a:bodyPr>
          <a:lstStyle/>
          <a:p>
            <a:pPr marL="514350" lvl="0" indent="-514350">
              <a:buFont typeface="+mj-lt"/>
              <a:buAutoNum type="alphaLcParenR"/>
              <a:defRPr/>
            </a:pPr>
            <a:r>
              <a:rPr lang="sv-SE" sz="2200" dirty="0"/>
              <a:t>Vilka kompetenser och yrkesroller ska ingå i gruppen som arbetar med att genomföra implementeringen? </a:t>
            </a:r>
          </a:p>
          <a:p>
            <a:pPr marL="514350" lvl="0" indent="-514350">
              <a:buFont typeface="+mj-lt"/>
              <a:buAutoNum type="alphaLcParenR"/>
              <a:defRPr/>
            </a:pPr>
            <a:r>
              <a:rPr lang="sv-SE" sz="2200" dirty="0"/>
              <a:t>Vilka personer ska ingå i gruppen? </a:t>
            </a:r>
          </a:p>
          <a:p>
            <a:pPr marL="514350" lvl="0" indent="-514350">
              <a:buFont typeface="+mj-lt"/>
              <a:buAutoNum type="alphaLcParenR"/>
              <a:defRPr/>
            </a:pPr>
            <a:r>
              <a:rPr lang="sv-SE" sz="2200" dirty="0"/>
              <a:t>Vem i processgruppen har huvudansvaret för genomförandet? </a:t>
            </a:r>
          </a:p>
          <a:p>
            <a:pPr marL="514350" lvl="0" indent="-514350">
              <a:buFont typeface="+mj-lt"/>
              <a:buAutoNum type="alphaLcParenR"/>
              <a:defRPr/>
            </a:pPr>
            <a:r>
              <a:rPr lang="sv-SE" sz="2200" dirty="0"/>
              <a:t>Vilket ansvar och mandat har processgruppen?</a:t>
            </a:r>
          </a:p>
          <a:p>
            <a:endParaRPr lang="sv-SE" sz="2800" dirty="0"/>
          </a:p>
          <a:p>
            <a:endParaRPr lang="sv-SE" dirty="0"/>
          </a:p>
        </p:txBody>
      </p:sp>
      <p:pic>
        <p:nvPicPr>
          <p:cNvPr id="7" name="Bildobjekt 6">
            <a:extLst>
              <a:ext uri="{FF2B5EF4-FFF2-40B4-BE49-F238E27FC236}">
                <a16:creationId xmlns:a16="http://schemas.microsoft.com/office/drawing/2014/main" id="{2D75B854-8DF8-4EBE-FBB3-101F3A886A77}"/>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856951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24B8E2-69F0-48E8-9254-40F358CD0C4F}"/>
              </a:ext>
            </a:extLst>
          </p:cNvPr>
          <p:cNvSpPr>
            <a:spLocks noGrp="1"/>
          </p:cNvSpPr>
          <p:nvPr>
            <p:ph type="title"/>
          </p:nvPr>
        </p:nvSpPr>
        <p:spPr>
          <a:xfrm>
            <a:off x="637199" y="540000"/>
            <a:ext cx="5453853" cy="2847601"/>
          </a:xfrm>
        </p:spPr>
        <p:txBody>
          <a:bodyPr/>
          <a:lstStyle/>
          <a:p>
            <a:r>
              <a:rPr lang="sv-SE" dirty="0"/>
              <a:t>Steg 10 – </a:t>
            </a:r>
            <a:br>
              <a:rPr lang="sv-SE" dirty="0"/>
            </a:br>
            <a:r>
              <a:rPr lang="sv-SE" dirty="0"/>
              <a:t>Hur tar vi fram en plan för implementering av FaR?</a:t>
            </a:r>
          </a:p>
        </p:txBody>
      </p:sp>
      <p:sp>
        <p:nvSpPr>
          <p:cNvPr id="5" name="Platshållare för text 4">
            <a:extLst>
              <a:ext uri="{FF2B5EF4-FFF2-40B4-BE49-F238E27FC236}">
                <a16:creationId xmlns:a16="http://schemas.microsoft.com/office/drawing/2014/main" id="{4009824B-A7C5-4BF4-8187-367409AE8C2E}"/>
              </a:ext>
            </a:extLst>
          </p:cNvPr>
          <p:cNvSpPr>
            <a:spLocks noGrp="1"/>
          </p:cNvSpPr>
          <p:nvPr>
            <p:ph type="body" idx="1"/>
          </p:nvPr>
        </p:nvSpPr>
        <p:spPr/>
        <p:txBody>
          <a:bodyPr/>
          <a:lstStyle/>
          <a:p>
            <a:r>
              <a:rPr lang="sv-SE" dirty="0"/>
              <a:t>10</a:t>
            </a:r>
          </a:p>
        </p:txBody>
      </p:sp>
    </p:spTree>
    <p:extLst>
      <p:ext uri="{BB962C8B-B14F-4D97-AF65-F5344CB8AC3E}">
        <p14:creationId xmlns:p14="http://schemas.microsoft.com/office/powerpoint/2010/main" val="3569184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358599" y="475003"/>
            <a:ext cx="7020000" cy="1080000"/>
          </a:xfrm>
        </p:spPr>
        <p:txBody>
          <a:bodyPr/>
          <a:lstStyle/>
          <a:p>
            <a:r>
              <a:rPr lang="sv-SE" dirty="0"/>
              <a:t>Att arbeta med i steg 10</a:t>
            </a:r>
          </a:p>
        </p:txBody>
      </p:sp>
      <p:sp>
        <p:nvSpPr>
          <p:cNvPr id="3" name="textruta 2">
            <a:extLst>
              <a:ext uri="{FF2B5EF4-FFF2-40B4-BE49-F238E27FC236}">
                <a16:creationId xmlns:a16="http://schemas.microsoft.com/office/drawing/2014/main" id="{E842BD59-E868-47DD-A2EE-3BCBDCE4601D}"/>
              </a:ext>
            </a:extLst>
          </p:cNvPr>
          <p:cNvSpPr txBox="1"/>
          <p:nvPr/>
        </p:nvSpPr>
        <p:spPr>
          <a:xfrm>
            <a:off x="358599" y="1555003"/>
            <a:ext cx="7304049" cy="4970591"/>
          </a:xfrm>
          <a:prstGeom prst="rect">
            <a:avLst/>
          </a:prstGeom>
          <a:noFill/>
        </p:spPr>
        <p:txBody>
          <a:bodyPr wrap="square" rtlCol="0">
            <a:spAutoFit/>
          </a:bodyPr>
          <a:lstStyle/>
          <a:p>
            <a:pPr marL="457200" indent="-457200">
              <a:spcBef>
                <a:spcPts val="600"/>
              </a:spcBef>
              <a:buFont typeface="+mj-lt"/>
              <a:buAutoNum type="alphaLcParenR"/>
            </a:pPr>
            <a:r>
              <a:rPr lang="sv-SE" sz="2200" dirty="0"/>
              <a:t>Mål och mått</a:t>
            </a:r>
          </a:p>
          <a:p>
            <a:pPr marL="457200" indent="-457200">
              <a:spcBef>
                <a:spcPts val="600"/>
              </a:spcBef>
              <a:buFont typeface="+mj-lt"/>
              <a:buAutoNum type="alphaLcParenR"/>
            </a:pPr>
            <a:r>
              <a:rPr lang="sv-SE" sz="2200" dirty="0"/>
              <a:t>Förankring</a:t>
            </a:r>
          </a:p>
          <a:p>
            <a:pPr marL="457200" indent="-457200">
              <a:spcBef>
                <a:spcPts val="600"/>
              </a:spcBef>
              <a:buFont typeface="+mj-lt"/>
              <a:buAutoNum type="alphaLcParenR"/>
            </a:pPr>
            <a:r>
              <a:rPr lang="sv-SE" sz="2200" dirty="0"/>
              <a:t>Beskrivning av genomförandet</a:t>
            </a:r>
          </a:p>
          <a:p>
            <a:pPr marL="457200" indent="-457200">
              <a:spcBef>
                <a:spcPts val="600"/>
              </a:spcBef>
              <a:buFont typeface="+mj-lt"/>
              <a:buAutoNum type="alphaLcParenR"/>
            </a:pPr>
            <a:r>
              <a:rPr lang="sv-SE" sz="2200" dirty="0"/>
              <a:t>Tids- och aktivitetsplan</a:t>
            </a:r>
          </a:p>
          <a:p>
            <a:pPr marL="457200" indent="-457200">
              <a:spcBef>
                <a:spcPts val="600"/>
              </a:spcBef>
              <a:buFont typeface="+mj-lt"/>
              <a:buAutoNum type="alphaLcParenR"/>
            </a:pPr>
            <a:r>
              <a:rPr lang="sv-SE" sz="2200" dirty="0"/>
              <a:t>Avgränsningar</a:t>
            </a:r>
          </a:p>
          <a:p>
            <a:pPr marL="457200" indent="-457200">
              <a:spcBef>
                <a:spcPts val="600"/>
              </a:spcBef>
              <a:buFont typeface="+mj-lt"/>
              <a:buAutoNum type="alphaLcParenR"/>
            </a:pPr>
            <a:r>
              <a:rPr lang="sv-SE" sz="2200" dirty="0"/>
              <a:t>Kopplingar till andra projekt</a:t>
            </a:r>
          </a:p>
          <a:p>
            <a:pPr marL="457200" indent="-457200">
              <a:spcBef>
                <a:spcPts val="600"/>
              </a:spcBef>
              <a:buFont typeface="+mj-lt"/>
              <a:buAutoNum type="alphaLcParenR"/>
            </a:pPr>
            <a:r>
              <a:rPr lang="sv-SE" sz="2200" dirty="0"/>
              <a:t>Uppföljning, återkoppling och spridning av lärdomar</a:t>
            </a:r>
          </a:p>
          <a:p>
            <a:pPr marL="457200" indent="-457200">
              <a:spcBef>
                <a:spcPts val="600"/>
              </a:spcBef>
              <a:buFont typeface="+mj-lt"/>
              <a:buAutoNum type="alphaLcParenR"/>
            </a:pPr>
            <a:r>
              <a:rPr lang="sv-SE" sz="2200" dirty="0"/>
              <a:t>Vidmakthållande och förvaltning</a:t>
            </a:r>
          </a:p>
          <a:p>
            <a:pPr marL="457200" indent="-457200">
              <a:buFont typeface="Arial" panose="020B0604020202020204" pitchFamily="34" charset="0"/>
              <a:buChar char="•"/>
            </a:pPr>
            <a:endParaRPr lang="sv-SE" sz="2800" dirty="0"/>
          </a:p>
          <a:p>
            <a:pPr marL="914400" lvl="1" indent="-457200">
              <a:buFont typeface="Arial" panose="020B0604020202020204" pitchFamily="34" charset="0"/>
              <a:buChar char="•"/>
            </a:pPr>
            <a:endParaRPr lang="sv-SE" sz="2800" dirty="0"/>
          </a:p>
          <a:p>
            <a:pPr marL="914400" lvl="1" indent="-457200">
              <a:buFont typeface="Arial" panose="020B0604020202020204" pitchFamily="34" charset="0"/>
              <a:buChar char="•"/>
            </a:pPr>
            <a:endParaRPr lang="sv-SE" sz="2800" dirty="0"/>
          </a:p>
        </p:txBody>
      </p:sp>
      <p:sp>
        <p:nvSpPr>
          <p:cNvPr id="6" name="Rektangel 5">
            <a:extLst>
              <a:ext uri="{FF2B5EF4-FFF2-40B4-BE49-F238E27FC236}">
                <a16:creationId xmlns:a16="http://schemas.microsoft.com/office/drawing/2014/main" id="{F56BC6FC-2EC6-4580-A09F-78A39CD8A04D}"/>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85024576-23C2-B265-EC50-81E84D200DCD}"/>
              </a:ext>
            </a:extLst>
          </p:cNvPr>
          <p:cNvPicPr>
            <a:picLocks noChangeAspect="1"/>
          </p:cNvPicPr>
          <p:nvPr/>
        </p:nvPicPr>
        <p:blipFill>
          <a:blip r:embed="rId3"/>
          <a:stretch>
            <a:fillRect/>
          </a:stretch>
        </p:blipFill>
        <p:spPr>
          <a:xfrm>
            <a:off x="7920000" y="770021"/>
            <a:ext cx="3304017" cy="4726800"/>
          </a:xfrm>
          <a:prstGeom prst="rect">
            <a:avLst/>
          </a:prstGeom>
          <a:ln>
            <a:solidFill>
              <a:schemeClr val="tx1"/>
            </a:solidFill>
          </a:ln>
        </p:spPr>
      </p:pic>
      <p:sp>
        <p:nvSpPr>
          <p:cNvPr id="2" name="Info fylld">
            <a:extLst>
              <a:ext uri="{FF2B5EF4-FFF2-40B4-BE49-F238E27FC236}">
                <a16:creationId xmlns:a16="http://schemas.microsoft.com/office/drawing/2014/main" id="{C848B1A7-57A5-2904-B4BE-8EFEEE53845A}"/>
              </a:ext>
              <a:ext uri="{C183D7F6-B498-43B3-948B-1728B52AA6E4}">
                <adec:decorative xmlns:adec="http://schemas.microsoft.com/office/drawing/2017/decorative" val="1"/>
              </a:ext>
            </a:extLst>
          </p:cNvPr>
          <p:cNvSpPr>
            <a:spLocks noChangeAspect="1" noEditPoints="1"/>
          </p:cNvSpPr>
          <p:nvPr/>
        </p:nvSpPr>
        <p:spPr bwMode="auto">
          <a:xfrm>
            <a:off x="11351908" y="137633"/>
            <a:ext cx="648000" cy="64800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27502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642648" y="484333"/>
            <a:ext cx="7020000" cy="1080000"/>
          </a:xfrm>
        </p:spPr>
        <p:txBody>
          <a:bodyPr/>
          <a:lstStyle/>
          <a:p>
            <a:r>
              <a:rPr lang="sv-SE" dirty="0"/>
              <a:t>Övning: a) Mål och mått</a:t>
            </a:r>
          </a:p>
        </p:txBody>
      </p:sp>
      <p:sp>
        <p:nvSpPr>
          <p:cNvPr id="3" name="textruta 2">
            <a:extLst>
              <a:ext uri="{FF2B5EF4-FFF2-40B4-BE49-F238E27FC236}">
                <a16:creationId xmlns:a16="http://schemas.microsoft.com/office/drawing/2014/main" id="{E842BD59-E868-47DD-A2EE-3BCBDCE4601D}"/>
              </a:ext>
            </a:extLst>
          </p:cNvPr>
          <p:cNvSpPr txBox="1"/>
          <p:nvPr/>
        </p:nvSpPr>
        <p:spPr>
          <a:xfrm>
            <a:off x="642648" y="1978749"/>
            <a:ext cx="7304049" cy="954107"/>
          </a:xfrm>
          <a:prstGeom prst="rect">
            <a:avLst/>
          </a:prstGeom>
          <a:noFill/>
        </p:spPr>
        <p:txBody>
          <a:bodyPr wrap="square" rtlCol="0">
            <a:spAutoFit/>
          </a:bodyPr>
          <a:lstStyle/>
          <a:p>
            <a:pPr marL="457200" indent="-457200">
              <a:buFont typeface="Arial" panose="020B0604020202020204" pitchFamily="34" charset="0"/>
              <a:buChar char="•"/>
            </a:pPr>
            <a:r>
              <a:rPr lang="sv-SE" sz="2800" dirty="0"/>
              <a:t>Mål</a:t>
            </a:r>
          </a:p>
          <a:p>
            <a:pPr marL="457200" indent="-457200">
              <a:buFont typeface="Arial" panose="020B0604020202020204" pitchFamily="34" charset="0"/>
              <a:buChar char="•"/>
            </a:pPr>
            <a:r>
              <a:rPr lang="sv-SE" sz="2800" dirty="0"/>
              <a:t>Mått</a:t>
            </a:r>
          </a:p>
        </p:txBody>
      </p:sp>
      <p:sp>
        <p:nvSpPr>
          <p:cNvPr id="5" name="Rektangel 4">
            <a:extLst>
              <a:ext uri="{FF2B5EF4-FFF2-40B4-BE49-F238E27FC236}">
                <a16:creationId xmlns:a16="http://schemas.microsoft.com/office/drawing/2014/main" id="{AC578667-2E25-3C21-F3F4-B6989E5D25B3}"/>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946660B4-A1CA-D362-D2E3-2C0940124299}"/>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3188058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604801" y="475003"/>
            <a:ext cx="7020000" cy="1080000"/>
          </a:xfrm>
        </p:spPr>
        <p:txBody>
          <a:bodyPr/>
          <a:lstStyle/>
          <a:p>
            <a:r>
              <a:rPr lang="sv-SE" dirty="0"/>
              <a:t>Övning: b) Förankring</a:t>
            </a:r>
          </a:p>
        </p:txBody>
      </p:sp>
      <p:sp>
        <p:nvSpPr>
          <p:cNvPr id="3" name="textruta 2">
            <a:extLst>
              <a:ext uri="{FF2B5EF4-FFF2-40B4-BE49-F238E27FC236}">
                <a16:creationId xmlns:a16="http://schemas.microsoft.com/office/drawing/2014/main" id="{E842BD59-E868-47DD-A2EE-3BCBDCE4601D}"/>
              </a:ext>
            </a:extLst>
          </p:cNvPr>
          <p:cNvSpPr txBox="1"/>
          <p:nvPr/>
        </p:nvSpPr>
        <p:spPr>
          <a:xfrm>
            <a:off x="604801" y="1969418"/>
            <a:ext cx="7304049" cy="430887"/>
          </a:xfrm>
          <a:prstGeom prst="rect">
            <a:avLst/>
          </a:prstGeom>
          <a:noFill/>
        </p:spPr>
        <p:txBody>
          <a:bodyPr wrap="square" rtlCol="0">
            <a:spAutoFit/>
          </a:bodyPr>
          <a:lstStyle/>
          <a:p>
            <a:pPr marL="457200" indent="-457200">
              <a:buFont typeface="Arial" panose="020B0604020202020204" pitchFamily="34" charset="0"/>
              <a:buChar char="•"/>
            </a:pPr>
            <a:r>
              <a:rPr lang="sv-SE" sz="2200" dirty="0"/>
              <a:t>Förankring</a:t>
            </a:r>
          </a:p>
        </p:txBody>
      </p:sp>
      <p:sp>
        <p:nvSpPr>
          <p:cNvPr id="5" name="Rektangel 4">
            <a:extLst>
              <a:ext uri="{FF2B5EF4-FFF2-40B4-BE49-F238E27FC236}">
                <a16:creationId xmlns:a16="http://schemas.microsoft.com/office/drawing/2014/main" id="{CDACCF68-6344-98ED-6830-306FD114DF14}"/>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92FD871F-0BCB-BBE3-7585-8199982F2F3A}"/>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926881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604801" y="530987"/>
            <a:ext cx="7020000" cy="1624385"/>
          </a:xfrm>
        </p:spPr>
        <p:txBody>
          <a:bodyPr/>
          <a:lstStyle/>
          <a:p>
            <a:r>
              <a:rPr lang="sv-SE" dirty="0"/>
              <a:t>Övning: c) och d) Beskrivning </a:t>
            </a:r>
            <a:br>
              <a:rPr lang="sv-SE" dirty="0"/>
            </a:br>
            <a:r>
              <a:rPr lang="sv-SE" dirty="0"/>
              <a:t>av genomförande och tids- </a:t>
            </a:r>
            <a:br>
              <a:rPr lang="sv-SE" dirty="0"/>
            </a:br>
            <a:r>
              <a:rPr lang="sv-SE" dirty="0"/>
              <a:t>och aktivitetsplan</a:t>
            </a:r>
            <a:br>
              <a:rPr lang="sv-SE" dirty="0"/>
            </a:br>
            <a:endParaRPr lang="sv-SE" dirty="0"/>
          </a:p>
        </p:txBody>
      </p:sp>
      <p:sp>
        <p:nvSpPr>
          <p:cNvPr id="3" name="textruta 2">
            <a:extLst>
              <a:ext uri="{FF2B5EF4-FFF2-40B4-BE49-F238E27FC236}">
                <a16:creationId xmlns:a16="http://schemas.microsoft.com/office/drawing/2014/main" id="{E842BD59-E868-47DD-A2EE-3BCBDCE4601D}"/>
              </a:ext>
            </a:extLst>
          </p:cNvPr>
          <p:cNvSpPr txBox="1"/>
          <p:nvPr/>
        </p:nvSpPr>
        <p:spPr>
          <a:xfrm>
            <a:off x="604801" y="2474893"/>
            <a:ext cx="7304049" cy="769441"/>
          </a:xfrm>
          <a:prstGeom prst="rect">
            <a:avLst/>
          </a:prstGeom>
          <a:noFill/>
        </p:spPr>
        <p:txBody>
          <a:bodyPr wrap="square" rtlCol="0">
            <a:spAutoFit/>
          </a:bodyPr>
          <a:lstStyle/>
          <a:p>
            <a:pPr marL="457200" indent="-457200">
              <a:buFont typeface="Arial" panose="020B0604020202020204" pitchFamily="34" charset="0"/>
              <a:buChar char="•"/>
            </a:pPr>
            <a:r>
              <a:rPr lang="sv-SE" sz="2200" dirty="0"/>
              <a:t>Beskrivning av genomförandet</a:t>
            </a:r>
          </a:p>
          <a:p>
            <a:pPr marL="457200" indent="-457200">
              <a:buFont typeface="Arial" panose="020B0604020202020204" pitchFamily="34" charset="0"/>
              <a:buChar char="•"/>
            </a:pPr>
            <a:r>
              <a:rPr lang="sv-SE" sz="2200" dirty="0"/>
              <a:t>Tids- och aktivitetsplan</a:t>
            </a:r>
          </a:p>
        </p:txBody>
      </p:sp>
      <p:sp>
        <p:nvSpPr>
          <p:cNvPr id="5" name="Rektangel 4">
            <a:extLst>
              <a:ext uri="{FF2B5EF4-FFF2-40B4-BE49-F238E27FC236}">
                <a16:creationId xmlns:a16="http://schemas.microsoft.com/office/drawing/2014/main" id="{614A42FD-1F8B-A101-1624-1A9DD743FD63}"/>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29525538-BAFF-9642-306A-E2865832D8A7}"/>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2684955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604801" y="605632"/>
            <a:ext cx="7020000" cy="1080000"/>
          </a:xfrm>
        </p:spPr>
        <p:txBody>
          <a:bodyPr/>
          <a:lstStyle/>
          <a:p>
            <a:r>
              <a:rPr lang="sv-SE" dirty="0"/>
              <a:t>Övning: e) och f) Avgränsningar </a:t>
            </a:r>
            <a:br>
              <a:rPr lang="sv-SE" dirty="0"/>
            </a:br>
            <a:r>
              <a:rPr lang="sv-SE" dirty="0"/>
              <a:t>och kopplingar till andra projekt</a:t>
            </a:r>
          </a:p>
        </p:txBody>
      </p:sp>
      <p:sp>
        <p:nvSpPr>
          <p:cNvPr id="3" name="textruta 2">
            <a:extLst>
              <a:ext uri="{FF2B5EF4-FFF2-40B4-BE49-F238E27FC236}">
                <a16:creationId xmlns:a16="http://schemas.microsoft.com/office/drawing/2014/main" id="{E842BD59-E868-47DD-A2EE-3BCBDCE4601D}"/>
              </a:ext>
            </a:extLst>
          </p:cNvPr>
          <p:cNvSpPr txBox="1"/>
          <p:nvPr/>
        </p:nvSpPr>
        <p:spPr>
          <a:xfrm>
            <a:off x="462776" y="1978749"/>
            <a:ext cx="7304049" cy="769441"/>
          </a:xfrm>
          <a:prstGeom prst="rect">
            <a:avLst/>
          </a:prstGeom>
          <a:noFill/>
        </p:spPr>
        <p:txBody>
          <a:bodyPr wrap="square" rtlCol="0">
            <a:spAutoFit/>
          </a:bodyPr>
          <a:lstStyle/>
          <a:p>
            <a:pPr marL="457200" indent="-457200">
              <a:buFont typeface="Arial" panose="020B0604020202020204" pitchFamily="34" charset="0"/>
              <a:buChar char="•"/>
            </a:pPr>
            <a:r>
              <a:rPr lang="sv-SE" sz="2200" dirty="0"/>
              <a:t>Avgränsningar</a:t>
            </a:r>
          </a:p>
          <a:p>
            <a:pPr marL="457200" indent="-457200">
              <a:buFont typeface="Arial" panose="020B0604020202020204" pitchFamily="34" charset="0"/>
              <a:buChar char="•"/>
            </a:pPr>
            <a:r>
              <a:rPr lang="sv-SE" sz="2200" dirty="0"/>
              <a:t>Kopplingar till andra projekt</a:t>
            </a:r>
          </a:p>
        </p:txBody>
      </p:sp>
      <p:sp>
        <p:nvSpPr>
          <p:cNvPr id="5" name="Rektangel 4">
            <a:extLst>
              <a:ext uri="{FF2B5EF4-FFF2-40B4-BE49-F238E27FC236}">
                <a16:creationId xmlns:a16="http://schemas.microsoft.com/office/drawing/2014/main" id="{63AED0EA-059A-80C9-230F-53C91D6B05C8}"/>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C432F400-DF97-A252-D2A7-5047D8049AC8}"/>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1514971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a:xfrm>
            <a:off x="604801" y="512326"/>
            <a:ext cx="7020000" cy="1080000"/>
          </a:xfrm>
        </p:spPr>
        <p:txBody>
          <a:bodyPr/>
          <a:lstStyle/>
          <a:p>
            <a:r>
              <a:rPr lang="sv-SE" dirty="0"/>
              <a:t>Övning: g) Uppföljning, återkoppling och spridning av lärdomar</a:t>
            </a:r>
          </a:p>
        </p:txBody>
      </p:sp>
      <p:sp>
        <p:nvSpPr>
          <p:cNvPr id="3" name="textruta 2">
            <a:extLst>
              <a:ext uri="{FF2B5EF4-FFF2-40B4-BE49-F238E27FC236}">
                <a16:creationId xmlns:a16="http://schemas.microsoft.com/office/drawing/2014/main" id="{E842BD59-E868-47DD-A2EE-3BCBDCE4601D}"/>
              </a:ext>
            </a:extLst>
          </p:cNvPr>
          <p:cNvSpPr txBox="1"/>
          <p:nvPr/>
        </p:nvSpPr>
        <p:spPr>
          <a:xfrm>
            <a:off x="604801" y="1978749"/>
            <a:ext cx="7304049" cy="1107996"/>
          </a:xfrm>
          <a:prstGeom prst="rect">
            <a:avLst/>
          </a:prstGeom>
          <a:noFill/>
        </p:spPr>
        <p:txBody>
          <a:bodyPr wrap="square" rtlCol="0">
            <a:spAutoFit/>
          </a:bodyPr>
          <a:lstStyle/>
          <a:p>
            <a:pPr marL="457200" indent="-457200">
              <a:buFont typeface="Arial" panose="020B0604020202020204" pitchFamily="34" charset="0"/>
              <a:buChar char="•"/>
            </a:pPr>
            <a:r>
              <a:rPr lang="sv-SE" sz="2200" dirty="0"/>
              <a:t>Uppföljning av implementeringen</a:t>
            </a:r>
          </a:p>
          <a:p>
            <a:pPr marL="457200" indent="-457200">
              <a:buFont typeface="Arial" panose="020B0604020202020204" pitchFamily="34" charset="0"/>
              <a:buChar char="•"/>
            </a:pPr>
            <a:r>
              <a:rPr lang="sv-SE" sz="2200" dirty="0"/>
              <a:t>Återkoppling till alla involverande</a:t>
            </a:r>
          </a:p>
          <a:p>
            <a:pPr marL="457200" indent="-457200">
              <a:buFont typeface="Arial" panose="020B0604020202020204" pitchFamily="34" charset="0"/>
              <a:buChar char="•"/>
            </a:pPr>
            <a:r>
              <a:rPr lang="sv-SE" sz="2200" dirty="0"/>
              <a:t>Inhämtning och spridning av lärdomar</a:t>
            </a:r>
          </a:p>
        </p:txBody>
      </p:sp>
      <p:sp>
        <p:nvSpPr>
          <p:cNvPr id="5" name="Rektangel 4">
            <a:extLst>
              <a:ext uri="{FF2B5EF4-FFF2-40B4-BE49-F238E27FC236}">
                <a16:creationId xmlns:a16="http://schemas.microsoft.com/office/drawing/2014/main" id="{63F853BD-E462-5702-E3AC-76AD2358FC66}"/>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A9C57815-856B-22EA-CCBA-2DA37F7DC9F0}"/>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118187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Människoansikte, klädsel, leende&#10;&#10;AI-genererat innehåll kan vara felaktigt.">
            <a:extLst>
              <a:ext uri="{FF2B5EF4-FFF2-40B4-BE49-F238E27FC236}">
                <a16:creationId xmlns:a16="http://schemas.microsoft.com/office/drawing/2014/main" id="{6999E1A9-8915-8B32-D9DD-31943F0EBBAB}"/>
              </a:ext>
            </a:extLst>
          </p:cNvPr>
          <p:cNvPicPr>
            <a:picLocks noChangeAspect="1"/>
          </p:cNvPicPr>
          <p:nvPr/>
        </p:nvPicPr>
        <p:blipFill>
          <a:blip r:embed="rId3"/>
          <a:srcRect r="24444"/>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4361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854A-C2FD-B342-EDC5-C327256B1B2D}"/>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12FDFBC1-AA0A-A6B5-C49E-75C67044482F}"/>
              </a:ext>
            </a:extLst>
          </p:cNvPr>
          <p:cNvSpPr>
            <a:spLocks noGrp="1"/>
          </p:cNvSpPr>
          <p:nvPr>
            <p:ph type="title"/>
          </p:nvPr>
        </p:nvSpPr>
        <p:spPr>
          <a:xfrm>
            <a:off x="604801" y="568309"/>
            <a:ext cx="7020000" cy="1080000"/>
          </a:xfrm>
        </p:spPr>
        <p:txBody>
          <a:bodyPr/>
          <a:lstStyle/>
          <a:p>
            <a:r>
              <a:rPr lang="sv-SE" dirty="0"/>
              <a:t>Övning: h) Vidmakthållande </a:t>
            </a:r>
            <a:br>
              <a:rPr lang="sv-SE" dirty="0"/>
            </a:br>
            <a:r>
              <a:rPr lang="sv-SE" dirty="0"/>
              <a:t>och förvaltning</a:t>
            </a:r>
          </a:p>
        </p:txBody>
      </p:sp>
      <p:sp>
        <p:nvSpPr>
          <p:cNvPr id="3" name="textruta 2">
            <a:extLst>
              <a:ext uri="{FF2B5EF4-FFF2-40B4-BE49-F238E27FC236}">
                <a16:creationId xmlns:a16="http://schemas.microsoft.com/office/drawing/2014/main" id="{638B4524-FE3E-7AF6-768B-BB8F0EE9A1AB}"/>
              </a:ext>
            </a:extLst>
          </p:cNvPr>
          <p:cNvSpPr txBox="1"/>
          <p:nvPr/>
        </p:nvSpPr>
        <p:spPr>
          <a:xfrm>
            <a:off x="604801" y="1978749"/>
            <a:ext cx="7304049" cy="430887"/>
          </a:xfrm>
          <a:prstGeom prst="rect">
            <a:avLst/>
          </a:prstGeom>
          <a:noFill/>
        </p:spPr>
        <p:txBody>
          <a:bodyPr wrap="square" rtlCol="0">
            <a:spAutoFit/>
          </a:bodyPr>
          <a:lstStyle/>
          <a:p>
            <a:pPr marL="457200" indent="-457200">
              <a:buFont typeface="Arial" panose="020B0604020202020204" pitchFamily="34" charset="0"/>
              <a:buChar char="•"/>
            </a:pPr>
            <a:r>
              <a:rPr lang="sv-SE" sz="2200" dirty="0"/>
              <a:t>Vidmakthållande och förvaltning</a:t>
            </a:r>
          </a:p>
        </p:txBody>
      </p:sp>
      <p:sp>
        <p:nvSpPr>
          <p:cNvPr id="2" name="Rektangel 1">
            <a:extLst>
              <a:ext uri="{FF2B5EF4-FFF2-40B4-BE49-F238E27FC236}">
                <a16:creationId xmlns:a16="http://schemas.microsoft.com/office/drawing/2014/main" id="{1ECF4916-11ED-A8BB-20D9-368ACAB66F8F}"/>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F1961DF6-994D-386D-0790-39E83C4EF161}"/>
              </a:ext>
            </a:extLst>
          </p:cNvPr>
          <p:cNvPicPr>
            <a:picLocks noChangeAspect="1"/>
          </p:cNvPicPr>
          <p:nvPr/>
        </p:nvPicPr>
        <p:blipFill>
          <a:blip r:embed="rId3"/>
          <a:stretch>
            <a:fillRect/>
          </a:stretch>
        </p:blipFill>
        <p:spPr>
          <a:xfrm>
            <a:off x="8482591" y="902543"/>
            <a:ext cx="3304017" cy="4726800"/>
          </a:xfrm>
          <a:prstGeom prst="rect">
            <a:avLst/>
          </a:prstGeom>
          <a:ln>
            <a:solidFill>
              <a:schemeClr val="tx1"/>
            </a:solidFill>
          </a:ln>
        </p:spPr>
      </p:pic>
    </p:spTree>
    <p:extLst>
      <p:ext uri="{BB962C8B-B14F-4D97-AF65-F5344CB8AC3E}">
        <p14:creationId xmlns:p14="http://schemas.microsoft.com/office/powerpoint/2010/main" val="2720699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symbol, logotyp, cirkel, Grafik&#10;&#10;AI-genererat innehåll kan vara felaktigt.">
            <a:extLst>
              <a:ext uri="{FF2B5EF4-FFF2-40B4-BE49-F238E27FC236}">
                <a16:creationId xmlns:a16="http://schemas.microsoft.com/office/drawing/2014/main" id="{DD35DD18-6679-462A-53A2-E367D4534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586" y="172211"/>
            <a:ext cx="905034" cy="899041"/>
          </a:xfrm>
          <a:prstGeom prst="rect">
            <a:avLst/>
          </a:prstGeom>
        </p:spPr>
      </p:pic>
      <p:sp>
        <p:nvSpPr>
          <p:cNvPr id="2" name="Rubrik 1">
            <a:extLst>
              <a:ext uri="{FF2B5EF4-FFF2-40B4-BE49-F238E27FC236}">
                <a16:creationId xmlns:a16="http://schemas.microsoft.com/office/drawing/2014/main" id="{CB544D91-007C-F362-A1C3-BA4E6D1EE2B3}"/>
              </a:ext>
            </a:extLst>
          </p:cNvPr>
          <p:cNvSpPr>
            <a:spLocks noGrp="1"/>
          </p:cNvSpPr>
          <p:nvPr>
            <p:ph type="title"/>
          </p:nvPr>
        </p:nvSpPr>
        <p:spPr>
          <a:xfrm>
            <a:off x="427494" y="554712"/>
            <a:ext cx="10885275" cy="513770"/>
          </a:xfrm>
        </p:spPr>
        <p:txBody>
          <a:bodyPr/>
          <a:lstStyle/>
          <a:p>
            <a:r>
              <a:rPr lang="sv-SE" spc="-10" dirty="0"/>
              <a:t>Övning: Är vi redo att avsluta Fas 2 och börja med Fas 3?</a:t>
            </a:r>
          </a:p>
        </p:txBody>
      </p:sp>
      <p:sp>
        <p:nvSpPr>
          <p:cNvPr id="3" name="Platshållare för text 2">
            <a:extLst>
              <a:ext uri="{FF2B5EF4-FFF2-40B4-BE49-F238E27FC236}">
                <a16:creationId xmlns:a16="http://schemas.microsoft.com/office/drawing/2014/main" id="{BD4ABB4D-3E6A-14BE-C3EC-4B5FFFCDD7C4}"/>
              </a:ext>
            </a:extLst>
          </p:cNvPr>
          <p:cNvSpPr>
            <a:spLocks noGrp="1"/>
          </p:cNvSpPr>
          <p:nvPr>
            <p:ph type="body" sz="quarter" idx="13"/>
          </p:nvPr>
        </p:nvSpPr>
        <p:spPr>
          <a:xfrm>
            <a:off x="213747" y="1585593"/>
            <a:ext cx="11764505" cy="5032901"/>
          </a:xfrm>
        </p:spPr>
        <p:txBody>
          <a:bodyPr/>
          <a:lstStyle/>
          <a:p>
            <a:pPr marL="342900" indent="-342900">
              <a:buFont typeface="Arial" panose="020B0604020202020204" pitchFamily="34" charset="0"/>
              <a:buChar char="•"/>
            </a:pPr>
            <a:r>
              <a:rPr lang="sv-SE" sz="1800" dirty="0"/>
              <a:t>Roller, ansvar och mandat för processgruppen är tydligt definierade och förstås av alla inblandade. </a:t>
            </a:r>
            <a:r>
              <a:rPr lang="sv-SE" sz="1400" dirty="0"/>
              <a:t>(Kopplar till steg 9 – vilket ansvar ska processgruppen ha under genomförandet av implementeringen?    </a:t>
            </a:r>
          </a:p>
          <a:p>
            <a:pPr algn="ctr">
              <a:spcBef>
                <a:spcPts val="1200"/>
              </a:spcBef>
            </a:pPr>
            <a:r>
              <a:rPr lang="sv-SE" sz="1800" dirty="0"/>
              <a:t>1  		2  		3 		 4		  5</a:t>
            </a:r>
            <a:r>
              <a:rPr lang="sv-SE" sz="1400" dirty="0"/>
              <a:t>	</a:t>
            </a:r>
          </a:p>
          <a:p>
            <a:pPr marL="342900" indent="-342900">
              <a:buFont typeface="Arial" panose="020B0604020202020204" pitchFamily="34" charset="0"/>
              <a:buChar char="•"/>
            </a:pPr>
            <a:r>
              <a:rPr lang="sv-SE" sz="1800" dirty="0"/>
              <a:t>Alla delar i implementeringsplanen är definierade, tydliga och konkreta. </a:t>
            </a:r>
            <a:r>
              <a:rPr lang="sv-SE" sz="1400" dirty="0"/>
              <a:t>(se punktlistan på Steg 10)</a:t>
            </a:r>
          </a:p>
          <a:p>
            <a:pPr algn="ctr">
              <a:spcBef>
                <a:spcPts val="1200"/>
              </a:spcBef>
            </a:pPr>
            <a:r>
              <a:rPr lang="sv-SE" sz="1800" dirty="0"/>
              <a:t>1  		2  		3 		 4		  5	</a:t>
            </a:r>
          </a:p>
          <a:p>
            <a:pPr marL="342900" indent="-342900">
              <a:buFont typeface="Arial" panose="020B0604020202020204" pitchFamily="34" charset="0"/>
              <a:buChar char="•"/>
            </a:pPr>
            <a:r>
              <a:rPr lang="sv-SE" sz="1800" dirty="0"/>
              <a:t>I implementeringsplanen finns en tydlig struktur för uppföljning och för ett långsiktigt ansvar för vidmakthållande. </a:t>
            </a:r>
            <a:r>
              <a:rPr lang="sv-SE" sz="1400" dirty="0"/>
              <a:t>(se punktlistan på Steg 10) </a:t>
            </a:r>
            <a:r>
              <a:rPr lang="sv-SE" sz="1800" dirty="0"/>
              <a:t>  </a:t>
            </a:r>
          </a:p>
          <a:p>
            <a:pPr algn="ctr">
              <a:spcBef>
                <a:spcPts val="1200"/>
              </a:spcBef>
            </a:pPr>
            <a:r>
              <a:rPr lang="sv-SE" sz="1800" dirty="0"/>
              <a:t>1  		2  		3 		 4		  5	</a:t>
            </a:r>
          </a:p>
          <a:p>
            <a:pPr marL="342900" indent="-342900">
              <a:buFont typeface="Arial" panose="020B0604020202020204" pitchFamily="34" charset="0"/>
              <a:buChar char="•"/>
            </a:pPr>
            <a:r>
              <a:rPr lang="sv-SE" sz="1800" dirty="0"/>
              <a:t>Vi har förankrat implementeringsplanen med berörda intressenter i verksamheten och har mandat att arbeta vidare med Fas 3. </a:t>
            </a:r>
            <a:r>
              <a:rPr lang="sv-SE" sz="1400" dirty="0"/>
              <a:t>(se punktlistan på Steg 10)</a:t>
            </a:r>
          </a:p>
          <a:p>
            <a:pPr algn="ctr">
              <a:spcBef>
                <a:spcPts val="1200"/>
              </a:spcBef>
            </a:pPr>
            <a:r>
              <a:rPr lang="sv-SE" sz="1800" dirty="0"/>
              <a:t>1  		2  		3 		 4		  5</a:t>
            </a:r>
            <a:r>
              <a:rPr lang="sv-SE" sz="1100" dirty="0"/>
              <a:t>	</a:t>
            </a:r>
          </a:p>
        </p:txBody>
      </p:sp>
      <p:sp>
        <p:nvSpPr>
          <p:cNvPr id="4" name="textruta 3">
            <a:extLst>
              <a:ext uri="{FF2B5EF4-FFF2-40B4-BE49-F238E27FC236}">
                <a16:creationId xmlns:a16="http://schemas.microsoft.com/office/drawing/2014/main" id="{28A729DA-BCAB-5CEC-6AA5-27DE00B18B38}"/>
              </a:ext>
            </a:extLst>
          </p:cNvPr>
          <p:cNvSpPr txBox="1"/>
          <p:nvPr/>
        </p:nvSpPr>
        <p:spPr>
          <a:xfrm>
            <a:off x="427494" y="1223263"/>
            <a:ext cx="11337012" cy="353943"/>
          </a:xfrm>
          <a:prstGeom prst="rect">
            <a:avLst/>
          </a:prstGeom>
          <a:noFill/>
          <a:ln w="3175">
            <a:solidFill>
              <a:schemeClr val="tx1"/>
            </a:solidFill>
          </a:ln>
        </p:spPr>
        <p:txBody>
          <a:bodyPr wrap="square">
            <a:spAutoFit/>
          </a:bodyPr>
          <a:lstStyle/>
          <a:p>
            <a:r>
              <a:rPr lang="sv-SE" sz="1700" i="1" dirty="0"/>
              <a:t>1- Instämmer inte alls, 2 - Instämmer i liten grad, 3 - Instämmer delvis, 4 - Instämmer i hög grad, 5 - Instämmer helt</a:t>
            </a:r>
          </a:p>
        </p:txBody>
      </p:sp>
    </p:spTree>
    <p:extLst>
      <p:ext uri="{BB962C8B-B14F-4D97-AF65-F5344CB8AC3E}">
        <p14:creationId xmlns:p14="http://schemas.microsoft.com/office/powerpoint/2010/main" val="3288033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89EBB6-6954-57AD-BB6F-4BCD35E8565D}"/>
              </a:ext>
            </a:extLst>
          </p:cNvPr>
          <p:cNvSpPr>
            <a:spLocks noGrp="1"/>
          </p:cNvSpPr>
          <p:nvPr>
            <p:ph type="title"/>
          </p:nvPr>
        </p:nvSpPr>
        <p:spPr/>
        <p:txBody>
          <a:bodyPr/>
          <a:lstStyle/>
          <a:p>
            <a:r>
              <a:rPr lang="sv-SE" dirty="0"/>
              <a:t>Er implementeringsplan är nästan klar! </a:t>
            </a:r>
            <a:br>
              <a:rPr lang="sv-SE" dirty="0"/>
            </a:br>
            <a:endParaRPr lang="sv-SE" dirty="0"/>
          </a:p>
        </p:txBody>
      </p:sp>
      <p:sp>
        <p:nvSpPr>
          <p:cNvPr id="3" name="Platshållare för text 2">
            <a:extLst>
              <a:ext uri="{FF2B5EF4-FFF2-40B4-BE49-F238E27FC236}">
                <a16:creationId xmlns:a16="http://schemas.microsoft.com/office/drawing/2014/main" id="{562FBB8E-FE38-6905-C770-B7055837ADAC}"/>
              </a:ext>
            </a:extLst>
          </p:cNvPr>
          <p:cNvSpPr>
            <a:spLocks noGrp="1"/>
          </p:cNvSpPr>
          <p:nvPr>
            <p:ph type="body" sz="quarter" idx="13"/>
          </p:nvPr>
        </p:nvSpPr>
        <p:spPr>
          <a:xfrm>
            <a:off x="636890" y="1337516"/>
            <a:ext cx="10567922" cy="4583838"/>
          </a:xfrm>
        </p:spPr>
        <p:txBody>
          <a:bodyPr/>
          <a:lstStyle/>
          <a:p>
            <a:r>
              <a:rPr lang="sv-SE" b="1" dirty="0"/>
              <a:t>Instruktion</a:t>
            </a:r>
          </a:p>
          <a:p>
            <a:pPr marL="457200" indent="-457200">
              <a:buFont typeface="+mj-lt"/>
              <a:buAutoNum type="arabicPeriod"/>
            </a:pPr>
            <a:r>
              <a:rPr lang="sv-SE" dirty="0"/>
              <a:t>Spara om ”Arbetsdokumentet” till en ny fil som ni döper till ”Implementeringsplan FaR”</a:t>
            </a:r>
          </a:p>
          <a:p>
            <a:pPr marL="457200" indent="-457200">
              <a:buFont typeface="+mj-lt"/>
              <a:buAutoNum type="arabicPeriod"/>
            </a:pPr>
            <a:r>
              <a:rPr lang="sv-SE" dirty="0"/>
              <a:t>Döp om titeln på titelsidan från ”Arbetsdokument” till ”Implementeringsplan”</a:t>
            </a:r>
          </a:p>
          <a:p>
            <a:pPr marL="457200" indent="-457200">
              <a:buFont typeface="+mj-lt"/>
              <a:buAutoNum type="arabicPeriod"/>
            </a:pPr>
            <a:r>
              <a:rPr lang="sv-SE" dirty="0"/>
              <a:t>Byt ut underrubriken på titelsidan från ”En del av metodstödet för implementering av FaR” till ”Implementering av FaR i XX” </a:t>
            </a:r>
            <a:r>
              <a:rPr lang="sv-SE" sz="1800" dirty="0"/>
              <a:t>(byt ut XX till aktuell verksamhet)</a:t>
            </a:r>
          </a:p>
          <a:p>
            <a:pPr marL="457200" indent="-457200">
              <a:buFont typeface="+mj-lt"/>
              <a:buAutoNum type="arabicPeriod"/>
            </a:pPr>
            <a:r>
              <a:rPr lang="sv-SE" dirty="0"/>
              <a:t>Byt ut rubriken ”Inledande arbete” till ”Bakgrund”</a:t>
            </a:r>
          </a:p>
          <a:p>
            <a:pPr marL="457200" indent="-457200">
              <a:buFont typeface="+mj-lt"/>
              <a:buAutoNum type="arabicPeriod"/>
            </a:pPr>
            <a:r>
              <a:rPr lang="sv-SE" dirty="0"/>
              <a:t>Ta bort all instruktionstext som står med rött.</a:t>
            </a:r>
          </a:p>
          <a:p>
            <a:r>
              <a:rPr lang="sv-SE" b="1" dirty="0"/>
              <a:t>Nu är implementeringsplanen klar!</a:t>
            </a:r>
          </a:p>
          <a:p>
            <a:endParaRPr lang="sv-SE" dirty="0"/>
          </a:p>
        </p:txBody>
      </p:sp>
      <p:sp>
        <p:nvSpPr>
          <p:cNvPr id="4" name="Rektangel 3">
            <a:extLst>
              <a:ext uri="{FF2B5EF4-FFF2-40B4-BE49-F238E27FC236}">
                <a16:creationId xmlns:a16="http://schemas.microsoft.com/office/drawing/2014/main" id="{063EC4FD-B1DD-EF31-7C51-B734889AFD1B}"/>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Info fylld">
            <a:extLst>
              <a:ext uri="{FF2B5EF4-FFF2-40B4-BE49-F238E27FC236}">
                <a16:creationId xmlns:a16="http://schemas.microsoft.com/office/drawing/2014/main" id="{12CF2EE3-FD9E-A71B-2FB2-2FEB34C2080D}"/>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535766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733F-8D3E-D5F4-88F4-35EBBF775F23}"/>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825FEC0B-8105-7571-5A79-968C9D39AE2A}"/>
              </a:ext>
            </a:extLst>
          </p:cNvPr>
          <p:cNvSpPr>
            <a:spLocks noGrp="1" noRot="1" noMove="1" noResize="1" noEditPoints="1" noAdjustHandles="1" noChangeArrowheads="1" noChangeShapeType="1"/>
          </p:cNvSpPr>
          <p:nvPr/>
        </p:nvSpPr>
        <p:spPr>
          <a:xfrm>
            <a:off x="-4524" y="-6826"/>
            <a:ext cx="12192000" cy="4842627"/>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118" name="Rectangle: Rounded Corners 53">
            <a:extLst>
              <a:ext uri="{FF2B5EF4-FFF2-40B4-BE49-F238E27FC236}">
                <a16:creationId xmlns:a16="http://schemas.microsoft.com/office/drawing/2014/main" id="{CB51FA16-A6DE-9F0E-68DC-648B9325F537}"/>
              </a:ext>
            </a:extLst>
          </p:cNvPr>
          <p:cNvSpPr/>
          <p:nvPr/>
        </p:nvSpPr>
        <p:spPr>
          <a:xfrm>
            <a:off x="317336" y="405173"/>
            <a:ext cx="2936686"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Vår färdplan</a:t>
            </a:r>
          </a:p>
        </p:txBody>
      </p:sp>
      <p:sp>
        <p:nvSpPr>
          <p:cNvPr id="4" name="Rectangle: Rounded Corners 53">
            <a:extLst>
              <a:ext uri="{FF2B5EF4-FFF2-40B4-BE49-F238E27FC236}">
                <a16:creationId xmlns:a16="http://schemas.microsoft.com/office/drawing/2014/main" id="{0EB070D0-5524-7384-1197-D5C53C2B28F9}"/>
              </a:ext>
            </a:extLst>
          </p:cNvPr>
          <p:cNvSpPr/>
          <p:nvPr/>
        </p:nvSpPr>
        <p:spPr>
          <a:xfrm>
            <a:off x="359763" y="762931"/>
            <a:ext cx="4239073"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ea typeface="Noto Sans SemiBold" panose="020B0502040504020204" pitchFamily="34" charset="0"/>
                <a:cs typeface="Noto Sans SemiBold" panose="020B0502040504020204" pitchFamily="34" charset="0"/>
              </a:rPr>
              <a:t>Implementering av FaR</a:t>
            </a:r>
          </a:p>
        </p:txBody>
      </p:sp>
      <p:sp>
        <p:nvSpPr>
          <p:cNvPr id="15" name="Oval 72">
            <a:extLst>
              <a:ext uri="{FF2B5EF4-FFF2-40B4-BE49-F238E27FC236}">
                <a16:creationId xmlns:a16="http://schemas.microsoft.com/office/drawing/2014/main" id="{8407AFF0-6F22-EF62-7D88-EECDD67341E6}"/>
              </a:ext>
            </a:extLst>
          </p:cNvPr>
          <p:cNvSpPr>
            <a:spLocks/>
          </p:cNvSpPr>
          <p:nvPr/>
        </p:nvSpPr>
        <p:spPr>
          <a:xfrm>
            <a:off x="1221725" y="25804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6" name="Oval 84">
            <a:extLst>
              <a:ext uri="{FF2B5EF4-FFF2-40B4-BE49-F238E27FC236}">
                <a16:creationId xmlns:a16="http://schemas.microsoft.com/office/drawing/2014/main" id="{7DC5BC44-7DB2-C6AC-9F80-86E5C2F02488}"/>
              </a:ext>
            </a:extLst>
          </p:cNvPr>
          <p:cNvSpPr>
            <a:spLocks/>
          </p:cNvSpPr>
          <p:nvPr/>
        </p:nvSpPr>
        <p:spPr>
          <a:xfrm>
            <a:off x="1863118" y="2043792"/>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7" name="Oval 87">
            <a:extLst>
              <a:ext uri="{FF2B5EF4-FFF2-40B4-BE49-F238E27FC236}">
                <a16:creationId xmlns:a16="http://schemas.microsoft.com/office/drawing/2014/main" id="{EE392559-C394-79A7-C777-87D6BE1439C4}"/>
              </a:ext>
            </a:extLst>
          </p:cNvPr>
          <p:cNvSpPr>
            <a:spLocks/>
          </p:cNvSpPr>
          <p:nvPr/>
        </p:nvSpPr>
        <p:spPr>
          <a:xfrm>
            <a:off x="2553467"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18" name="Oval 90">
            <a:extLst>
              <a:ext uri="{FF2B5EF4-FFF2-40B4-BE49-F238E27FC236}">
                <a16:creationId xmlns:a16="http://schemas.microsoft.com/office/drawing/2014/main" id="{F65296BA-4BB3-64BF-3D0E-80856800E4CA}"/>
              </a:ext>
            </a:extLst>
          </p:cNvPr>
          <p:cNvSpPr>
            <a:spLocks/>
          </p:cNvSpPr>
          <p:nvPr/>
        </p:nvSpPr>
        <p:spPr>
          <a:xfrm>
            <a:off x="3307101"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19" name="Oval 93">
            <a:extLst>
              <a:ext uri="{FF2B5EF4-FFF2-40B4-BE49-F238E27FC236}">
                <a16:creationId xmlns:a16="http://schemas.microsoft.com/office/drawing/2014/main" id="{F10803A2-F665-9F94-4FCC-0F1D5816EBC5}"/>
              </a:ext>
            </a:extLst>
          </p:cNvPr>
          <p:cNvSpPr>
            <a:spLocks/>
          </p:cNvSpPr>
          <p:nvPr/>
        </p:nvSpPr>
        <p:spPr>
          <a:xfrm>
            <a:off x="3408622" y="2595023"/>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20" name="Oval 96">
            <a:extLst>
              <a:ext uri="{FF2B5EF4-FFF2-40B4-BE49-F238E27FC236}">
                <a16:creationId xmlns:a16="http://schemas.microsoft.com/office/drawing/2014/main" id="{8CB9F432-9911-F7F8-29CE-1FDB584CA470}"/>
              </a:ext>
            </a:extLst>
          </p:cNvPr>
          <p:cNvSpPr>
            <a:spLocks/>
          </p:cNvSpPr>
          <p:nvPr/>
        </p:nvSpPr>
        <p:spPr>
          <a:xfrm>
            <a:off x="3785611"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23" name="Oval 99">
            <a:extLst>
              <a:ext uri="{FF2B5EF4-FFF2-40B4-BE49-F238E27FC236}">
                <a16:creationId xmlns:a16="http://schemas.microsoft.com/office/drawing/2014/main" id="{29705D81-3B90-A349-6307-465E2D461BBA}"/>
              </a:ext>
            </a:extLst>
          </p:cNvPr>
          <p:cNvSpPr>
            <a:spLocks/>
          </p:cNvSpPr>
          <p:nvPr/>
        </p:nvSpPr>
        <p:spPr>
          <a:xfrm>
            <a:off x="5235178"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25" name="Oval 102">
            <a:extLst>
              <a:ext uri="{FF2B5EF4-FFF2-40B4-BE49-F238E27FC236}">
                <a16:creationId xmlns:a16="http://schemas.microsoft.com/office/drawing/2014/main" id="{DAFE9386-EC4D-B0DF-4DC8-66CC8E8B7791}"/>
              </a:ext>
            </a:extLst>
          </p:cNvPr>
          <p:cNvSpPr>
            <a:spLocks/>
          </p:cNvSpPr>
          <p:nvPr/>
        </p:nvSpPr>
        <p:spPr>
          <a:xfrm>
            <a:off x="5579262" y="2849195"/>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27" name="Oval 123">
            <a:extLst>
              <a:ext uri="{FF2B5EF4-FFF2-40B4-BE49-F238E27FC236}">
                <a16:creationId xmlns:a16="http://schemas.microsoft.com/office/drawing/2014/main" id="{15A6BFFA-00EA-3483-6F42-9D84F4997C5B}"/>
              </a:ext>
            </a:extLst>
          </p:cNvPr>
          <p:cNvSpPr>
            <a:spLocks/>
          </p:cNvSpPr>
          <p:nvPr/>
        </p:nvSpPr>
        <p:spPr>
          <a:xfrm>
            <a:off x="5643819" y="1728065"/>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grpSp>
        <p:nvGrpSpPr>
          <p:cNvPr id="28" name="Grupp 27">
            <a:extLst>
              <a:ext uri="{FF2B5EF4-FFF2-40B4-BE49-F238E27FC236}">
                <a16:creationId xmlns:a16="http://schemas.microsoft.com/office/drawing/2014/main" id="{599AFD9D-30F2-3C7A-F568-66515CF1436E}"/>
              </a:ext>
            </a:extLst>
          </p:cNvPr>
          <p:cNvGrpSpPr>
            <a:grpSpLocks/>
          </p:cNvGrpSpPr>
          <p:nvPr/>
        </p:nvGrpSpPr>
        <p:grpSpPr>
          <a:xfrm>
            <a:off x="7813169" y="4150862"/>
            <a:ext cx="293761" cy="226220"/>
            <a:chOff x="7910957" y="4035161"/>
            <a:chExt cx="293761" cy="226220"/>
          </a:xfrm>
        </p:grpSpPr>
        <p:sp>
          <p:nvSpPr>
            <p:cNvPr id="249" name="Oval 111">
              <a:extLst>
                <a:ext uri="{FF2B5EF4-FFF2-40B4-BE49-F238E27FC236}">
                  <a16:creationId xmlns:a16="http://schemas.microsoft.com/office/drawing/2014/main" id="{F7318A28-0DAE-6B45-51F1-D78839876499}"/>
                </a:ext>
              </a:extLst>
            </p:cNvPr>
            <p:cNvSpPr>
              <a:spLocks/>
            </p:cNvSpPr>
            <p:nvPr/>
          </p:nvSpPr>
          <p:spPr>
            <a:xfrm>
              <a:off x="7910957" y="4058338"/>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50" name="TextBox 125">
              <a:extLst>
                <a:ext uri="{FF2B5EF4-FFF2-40B4-BE49-F238E27FC236}">
                  <a16:creationId xmlns:a16="http://schemas.microsoft.com/office/drawing/2014/main" id="{E286556E-0EAD-4520-F974-611A16E994AE}"/>
                </a:ext>
              </a:extLst>
            </p:cNvPr>
            <p:cNvSpPr txBox="1">
              <a:spLocks/>
            </p:cNvSpPr>
            <p:nvPr/>
          </p:nvSpPr>
          <p:spPr>
            <a:xfrm>
              <a:off x="7910957" y="403516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grpSp>
      <p:grpSp>
        <p:nvGrpSpPr>
          <p:cNvPr id="29" name="Grupp 28">
            <a:extLst>
              <a:ext uri="{FF2B5EF4-FFF2-40B4-BE49-F238E27FC236}">
                <a16:creationId xmlns:a16="http://schemas.microsoft.com/office/drawing/2014/main" id="{11655287-4C75-2F41-A96C-6ECD2862A229}"/>
              </a:ext>
            </a:extLst>
          </p:cNvPr>
          <p:cNvGrpSpPr>
            <a:grpSpLocks/>
          </p:cNvGrpSpPr>
          <p:nvPr/>
        </p:nvGrpSpPr>
        <p:grpSpPr>
          <a:xfrm>
            <a:off x="8210885" y="1729358"/>
            <a:ext cx="293761" cy="226366"/>
            <a:chOff x="8482660" y="2128201"/>
            <a:chExt cx="293761" cy="226366"/>
          </a:xfrm>
        </p:grpSpPr>
        <p:sp>
          <p:nvSpPr>
            <p:cNvPr id="247" name="Oval 114">
              <a:extLst>
                <a:ext uri="{FF2B5EF4-FFF2-40B4-BE49-F238E27FC236}">
                  <a16:creationId xmlns:a16="http://schemas.microsoft.com/office/drawing/2014/main" id="{F7EF3348-1A1D-1BB1-7ABF-2C10D89AE9EE}"/>
                </a:ext>
              </a:extLst>
            </p:cNvPr>
            <p:cNvSpPr>
              <a:spLocks/>
            </p:cNvSpPr>
            <p:nvPr/>
          </p:nvSpPr>
          <p:spPr>
            <a:xfrm>
              <a:off x="8491320" y="215152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8" name="TextBox 126">
              <a:extLst>
                <a:ext uri="{FF2B5EF4-FFF2-40B4-BE49-F238E27FC236}">
                  <a16:creationId xmlns:a16="http://schemas.microsoft.com/office/drawing/2014/main" id="{0B61D882-C6DF-78DF-D0F8-D013921BB00D}"/>
                </a:ext>
              </a:extLst>
            </p:cNvPr>
            <p:cNvSpPr txBox="1">
              <a:spLocks/>
            </p:cNvSpPr>
            <p:nvPr/>
          </p:nvSpPr>
          <p:spPr>
            <a:xfrm>
              <a:off x="8482660" y="212820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grpSp>
      <p:grpSp>
        <p:nvGrpSpPr>
          <p:cNvPr id="30" name="Grupp 29">
            <a:extLst>
              <a:ext uri="{FF2B5EF4-FFF2-40B4-BE49-F238E27FC236}">
                <a16:creationId xmlns:a16="http://schemas.microsoft.com/office/drawing/2014/main" id="{2B49A275-F654-9ADC-B654-D4294E8AA4DE}"/>
              </a:ext>
            </a:extLst>
          </p:cNvPr>
          <p:cNvGrpSpPr>
            <a:grpSpLocks/>
          </p:cNvGrpSpPr>
          <p:nvPr/>
        </p:nvGrpSpPr>
        <p:grpSpPr>
          <a:xfrm>
            <a:off x="9584345" y="895155"/>
            <a:ext cx="293761" cy="221557"/>
            <a:chOff x="9833744" y="514350"/>
            <a:chExt cx="293761" cy="221557"/>
          </a:xfrm>
        </p:grpSpPr>
        <p:sp>
          <p:nvSpPr>
            <p:cNvPr id="245" name="Oval 122">
              <a:extLst>
                <a:ext uri="{FF2B5EF4-FFF2-40B4-BE49-F238E27FC236}">
                  <a16:creationId xmlns:a16="http://schemas.microsoft.com/office/drawing/2014/main" id="{69BC5BC3-F533-BCD3-BC3C-CF486637A289}"/>
                </a:ext>
              </a:extLst>
            </p:cNvPr>
            <p:cNvSpPr>
              <a:spLocks/>
            </p:cNvSpPr>
            <p:nvPr/>
          </p:nvSpPr>
          <p:spPr>
            <a:xfrm>
              <a:off x="9838900" y="53286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6" name="TextBox 127">
              <a:extLst>
                <a:ext uri="{FF2B5EF4-FFF2-40B4-BE49-F238E27FC236}">
                  <a16:creationId xmlns:a16="http://schemas.microsoft.com/office/drawing/2014/main" id="{8E2959FF-E7D9-6D95-AFD0-F2FD53FE8342}"/>
                </a:ext>
              </a:extLst>
            </p:cNvPr>
            <p:cNvSpPr txBox="1">
              <a:spLocks/>
            </p:cNvSpPr>
            <p:nvPr/>
          </p:nvSpPr>
          <p:spPr>
            <a:xfrm>
              <a:off x="9833744" y="514350"/>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grpSp>
      <p:grpSp>
        <p:nvGrpSpPr>
          <p:cNvPr id="31" name="Grupp 30">
            <a:extLst>
              <a:ext uri="{FF2B5EF4-FFF2-40B4-BE49-F238E27FC236}">
                <a16:creationId xmlns:a16="http://schemas.microsoft.com/office/drawing/2014/main" id="{6831534A-AF36-0257-1A13-B17E13464EE2}"/>
              </a:ext>
            </a:extLst>
          </p:cNvPr>
          <p:cNvGrpSpPr>
            <a:grpSpLocks/>
          </p:cNvGrpSpPr>
          <p:nvPr/>
        </p:nvGrpSpPr>
        <p:grpSpPr>
          <a:xfrm>
            <a:off x="9699878" y="2313619"/>
            <a:ext cx="293761" cy="229048"/>
            <a:chOff x="10315890" y="1013585"/>
            <a:chExt cx="293761" cy="229048"/>
          </a:xfrm>
        </p:grpSpPr>
        <p:sp>
          <p:nvSpPr>
            <p:cNvPr id="243" name="Oval 120">
              <a:extLst>
                <a:ext uri="{FF2B5EF4-FFF2-40B4-BE49-F238E27FC236}">
                  <a16:creationId xmlns:a16="http://schemas.microsoft.com/office/drawing/2014/main" id="{B58DEC93-93B6-52A7-A883-90173512E066}"/>
                </a:ext>
              </a:extLst>
            </p:cNvPr>
            <p:cNvSpPr>
              <a:spLocks/>
            </p:cNvSpPr>
            <p:nvPr/>
          </p:nvSpPr>
          <p:spPr>
            <a:xfrm>
              <a:off x="10321432" y="1039590"/>
              <a:ext cx="203043" cy="203043"/>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4" name="TextBox 128">
              <a:extLst>
                <a:ext uri="{FF2B5EF4-FFF2-40B4-BE49-F238E27FC236}">
                  <a16:creationId xmlns:a16="http://schemas.microsoft.com/office/drawing/2014/main" id="{3FB51FB6-2E48-45F5-6E7D-7CB7DB1EC40A}"/>
                </a:ext>
              </a:extLst>
            </p:cNvPr>
            <p:cNvSpPr txBox="1">
              <a:spLocks/>
            </p:cNvSpPr>
            <p:nvPr/>
          </p:nvSpPr>
          <p:spPr>
            <a:xfrm>
              <a:off x="10315890" y="1013585"/>
              <a:ext cx="293761"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14</a:t>
              </a:r>
            </a:p>
          </p:txBody>
        </p:sp>
      </p:grpSp>
      <p:grpSp>
        <p:nvGrpSpPr>
          <p:cNvPr id="32" name="Grupp 31">
            <a:extLst>
              <a:ext uri="{FF2B5EF4-FFF2-40B4-BE49-F238E27FC236}">
                <a16:creationId xmlns:a16="http://schemas.microsoft.com/office/drawing/2014/main" id="{E7AF3313-85C9-747B-70AF-3E6259412AEE}"/>
              </a:ext>
            </a:extLst>
          </p:cNvPr>
          <p:cNvGrpSpPr>
            <a:grpSpLocks/>
          </p:cNvGrpSpPr>
          <p:nvPr/>
        </p:nvGrpSpPr>
        <p:grpSpPr>
          <a:xfrm>
            <a:off x="7137218" y="2358955"/>
            <a:ext cx="273917" cy="221454"/>
            <a:chOff x="7325701" y="2212320"/>
            <a:chExt cx="273917" cy="221454"/>
          </a:xfrm>
        </p:grpSpPr>
        <p:sp>
          <p:nvSpPr>
            <p:cNvPr id="241" name="Oval 129">
              <a:extLst>
                <a:ext uri="{FF2B5EF4-FFF2-40B4-BE49-F238E27FC236}">
                  <a16:creationId xmlns:a16="http://schemas.microsoft.com/office/drawing/2014/main" id="{0C4DC65E-46ED-438E-4F08-7DA407C7D1AD}"/>
                </a:ext>
              </a:extLst>
            </p:cNvPr>
            <p:cNvSpPr>
              <a:spLocks/>
            </p:cNvSpPr>
            <p:nvPr/>
          </p:nvSpPr>
          <p:spPr>
            <a:xfrm>
              <a:off x="7325701" y="2230731"/>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2" name="TextBox 130">
              <a:extLst>
                <a:ext uri="{FF2B5EF4-FFF2-40B4-BE49-F238E27FC236}">
                  <a16:creationId xmlns:a16="http://schemas.microsoft.com/office/drawing/2014/main" id="{8B583A85-113D-7B71-19C8-44ABA29BD0EA}"/>
                </a:ext>
              </a:extLst>
            </p:cNvPr>
            <p:cNvSpPr txBox="1">
              <a:spLocks/>
            </p:cNvSpPr>
            <p:nvPr/>
          </p:nvSpPr>
          <p:spPr>
            <a:xfrm>
              <a:off x="7338114" y="2212320"/>
              <a:ext cx="261504"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10</a:t>
              </a:r>
            </a:p>
          </p:txBody>
        </p:sp>
      </p:grpSp>
      <p:grpSp>
        <p:nvGrpSpPr>
          <p:cNvPr id="33" name="Grupp 32">
            <a:extLst>
              <a:ext uri="{FF2B5EF4-FFF2-40B4-BE49-F238E27FC236}">
                <a16:creationId xmlns:a16="http://schemas.microsoft.com/office/drawing/2014/main" id="{2E9C5BEE-9316-CD09-8A68-CAAB365ADF10}"/>
              </a:ext>
            </a:extLst>
          </p:cNvPr>
          <p:cNvGrpSpPr>
            <a:grpSpLocks/>
          </p:cNvGrpSpPr>
          <p:nvPr/>
        </p:nvGrpSpPr>
        <p:grpSpPr>
          <a:xfrm>
            <a:off x="490271" y="2276609"/>
            <a:ext cx="602004" cy="1254464"/>
            <a:chOff x="356524" y="2330793"/>
            <a:chExt cx="507118" cy="1056739"/>
          </a:xfrm>
        </p:grpSpPr>
        <p:pic>
          <p:nvPicPr>
            <p:cNvPr id="239" name="Bildobjekt 14" descr="En bild som visar clipart, Grafik, design, tecknad serie&#10;&#10;AI-genererat innehåll kan vara felaktigt.">
              <a:extLst>
                <a:ext uri="{FF2B5EF4-FFF2-40B4-BE49-F238E27FC236}">
                  <a16:creationId xmlns:a16="http://schemas.microsoft.com/office/drawing/2014/main" id="{9B1B9BE0-124D-905F-33BE-3DAB8E210FD6}"/>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240" name="Bild 239" descr="Biljett med hel fyllning">
              <a:extLst>
                <a:ext uri="{FF2B5EF4-FFF2-40B4-BE49-F238E27FC236}">
                  <a16:creationId xmlns:a16="http://schemas.microsoft.com/office/drawing/2014/main" id="{879579E2-D3F3-45AF-4034-162E78BA6204}"/>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356524" y="2330793"/>
              <a:ext cx="505063" cy="390657"/>
            </a:xfrm>
            <a:prstGeom prst="rect">
              <a:avLst/>
            </a:prstGeom>
          </p:spPr>
        </p:pic>
      </p:grpSp>
      <p:grpSp>
        <p:nvGrpSpPr>
          <p:cNvPr id="34" name="Grupp 33">
            <a:extLst>
              <a:ext uri="{FF2B5EF4-FFF2-40B4-BE49-F238E27FC236}">
                <a16:creationId xmlns:a16="http://schemas.microsoft.com/office/drawing/2014/main" id="{43177359-947D-B978-D166-F1EBC970E326}"/>
              </a:ext>
            </a:extLst>
          </p:cNvPr>
          <p:cNvGrpSpPr>
            <a:grpSpLocks/>
          </p:cNvGrpSpPr>
          <p:nvPr/>
        </p:nvGrpSpPr>
        <p:grpSpPr>
          <a:xfrm>
            <a:off x="1248185" y="3245647"/>
            <a:ext cx="764811" cy="494118"/>
            <a:chOff x="1092740" y="3269605"/>
            <a:chExt cx="764811" cy="494118"/>
          </a:xfrm>
        </p:grpSpPr>
        <p:grpSp>
          <p:nvGrpSpPr>
            <p:cNvPr id="230" name="Grupp 229">
              <a:extLst>
                <a:ext uri="{FF2B5EF4-FFF2-40B4-BE49-F238E27FC236}">
                  <a16:creationId xmlns:a16="http://schemas.microsoft.com/office/drawing/2014/main" id="{00F04424-EE64-F33B-94D0-8B16FAE0983C}"/>
                </a:ext>
              </a:extLst>
            </p:cNvPr>
            <p:cNvGrpSpPr>
              <a:grpSpLocks/>
            </p:cNvGrpSpPr>
            <p:nvPr/>
          </p:nvGrpSpPr>
          <p:grpSpPr>
            <a:xfrm>
              <a:off x="1170146" y="3702901"/>
              <a:ext cx="619694" cy="60822"/>
              <a:chOff x="1137617" y="3549932"/>
              <a:chExt cx="619694" cy="60822"/>
            </a:xfrm>
          </p:grpSpPr>
          <p:sp>
            <p:nvSpPr>
              <p:cNvPr id="237" name="Ellips 236">
                <a:extLst>
                  <a:ext uri="{FF2B5EF4-FFF2-40B4-BE49-F238E27FC236}">
                    <a16:creationId xmlns:a16="http://schemas.microsoft.com/office/drawing/2014/main" id="{565326E7-8CC4-A2CD-96A2-0A154E3B941B}"/>
                  </a:ext>
                </a:extLst>
              </p:cNvPr>
              <p:cNvSpPr>
                <a:spLocks/>
              </p:cNvSpPr>
              <p:nvPr/>
            </p:nvSpPr>
            <p:spPr>
              <a:xfrm>
                <a:off x="1652903" y="3565035"/>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Ellips 237">
                <a:extLst>
                  <a:ext uri="{FF2B5EF4-FFF2-40B4-BE49-F238E27FC236}">
                    <a16:creationId xmlns:a16="http://schemas.microsoft.com/office/drawing/2014/main" id="{7DCEC3DF-E3B6-330C-5C2A-F16C0B226755}"/>
                  </a:ext>
                </a:extLst>
              </p:cNvPr>
              <p:cNvSpPr>
                <a:spLocks/>
              </p:cNvSpPr>
              <p:nvPr/>
            </p:nvSpPr>
            <p:spPr>
              <a:xfrm>
                <a:off x="1137617" y="3549932"/>
                <a:ext cx="104408" cy="5591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upp 230">
              <a:extLst>
                <a:ext uri="{FF2B5EF4-FFF2-40B4-BE49-F238E27FC236}">
                  <a16:creationId xmlns:a16="http://schemas.microsoft.com/office/drawing/2014/main" id="{5AD6C8C6-01AA-87F1-88AB-1BFC791DC9B7}"/>
                </a:ext>
              </a:extLst>
            </p:cNvPr>
            <p:cNvGrpSpPr>
              <a:grpSpLocks/>
            </p:cNvGrpSpPr>
            <p:nvPr/>
          </p:nvGrpSpPr>
          <p:grpSpPr>
            <a:xfrm>
              <a:off x="1092740" y="3269605"/>
              <a:ext cx="764811" cy="493284"/>
              <a:chOff x="823499" y="3410830"/>
              <a:chExt cx="764811" cy="493284"/>
            </a:xfrm>
          </p:grpSpPr>
          <p:sp>
            <p:nvSpPr>
              <p:cNvPr id="232" name="Cylinder 231">
                <a:extLst>
                  <a:ext uri="{FF2B5EF4-FFF2-40B4-BE49-F238E27FC236}">
                    <a16:creationId xmlns:a16="http://schemas.microsoft.com/office/drawing/2014/main" id="{C39D7F49-07E2-8917-988D-0323AD449B42}"/>
                  </a:ext>
                </a:extLst>
              </p:cNvPr>
              <p:cNvSpPr>
                <a:spLocks/>
              </p:cNvSpPr>
              <p:nvPr/>
            </p:nvSpPr>
            <p:spPr>
              <a:xfrm>
                <a:off x="930250" y="370427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ylinder 232">
                <a:extLst>
                  <a:ext uri="{FF2B5EF4-FFF2-40B4-BE49-F238E27FC236}">
                    <a16:creationId xmlns:a16="http://schemas.microsoft.com/office/drawing/2014/main" id="{085AF450-0D7F-21AE-46E2-F6719B45DCB0}"/>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upp 233">
                <a:extLst>
                  <a:ext uri="{FF2B5EF4-FFF2-40B4-BE49-F238E27FC236}">
                    <a16:creationId xmlns:a16="http://schemas.microsoft.com/office/drawing/2014/main" id="{FD143AC3-A972-C0C3-D7BE-D0F78ADFC240}"/>
                  </a:ext>
                </a:extLst>
              </p:cNvPr>
              <p:cNvGrpSpPr>
                <a:grpSpLocks/>
              </p:cNvGrpSpPr>
              <p:nvPr/>
            </p:nvGrpSpPr>
            <p:grpSpPr>
              <a:xfrm>
                <a:off x="823499" y="3410830"/>
                <a:ext cx="764811" cy="344760"/>
                <a:chOff x="1034239" y="3512977"/>
                <a:chExt cx="764811" cy="344760"/>
              </a:xfrm>
            </p:grpSpPr>
            <p:sp>
              <p:nvSpPr>
                <p:cNvPr id="235" name="Rectangle: Rounded Corners 53">
                  <a:extLst>
                    <a:ext uri="{FF2B5EF4-FFF2-40B4-BE49-F238E27FC236}">
                      <a16:creationId xmlns:a16="http://schemas.microsoft.com/office/drawing/2014/main" id="{07201C31-B677-03D4-BBEF-BB79D2ADC7E5}"/>
                    </a:ext>
                  </a:extLst>
                </p:cNvPr>
                <p:cNvSpPr>
                  <a:spLocks/>
                </p:cNvSpPr>
                <p:nvPr/>
              </p:nvSpPr>
              <p:spPr>
                <a:xfrm>
                  <a:off x="1034239" y="3512977"/>
                  <a:ext cx="764811" cy="344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36" name="Rectangle: Rounded Corners 53">
                  <a:extLst>
                    <a:ext uri="{FF2B5EF4-FFF2-40B4-BE49-F238E27FC236}">
                      <a16:creationId xmlns:a16="http://schemas.microsoft.com/office/drawing/2014/main" id="{2BC79CBF-48FF-763C-D35E-68EC8282B35C}"/>
                    </a:ext>
                  </a:extLst>
                </p:cNvPr>
                <p:cNvSpPr>
                  <a:spLocks/>
                </p:cNvSpPr>
                <p:nvPr/>
              </p:nvSpPr>
              <p:spPr>
                <a:xfrm>
                  <a:off x="1065712" y="3547127"/>
                  <a:ext cx="701864" cy="276999"/>
                </a:xfrm>
                <a:prstGeom prst="roundRect">
                  <a:avLst>
                    <a:gd name="adj" fmla="val 14203"/>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grpSp>
        </p:grpSp>
      </p:grpSp>
      <p:grpSp>
        <p:nvGrpSpPr>
          <p:cNvPr id="35" name="Grupp 34">
            <a:extLst>
              <a:ext uri="{FF2B5EF4-FFF2-40B4-BE49-F238E27FC236}">
                <a16:creationId xmlns:a16="http://schemas.microsoft.com/office/drawing/2014/main" id="{F9BA3EE1-7AF0-94A8-CA0D-84304DE31A2D}"/>
              </a:ext>
            </a:extLst>
          </p:cNvPr>
          <p:cNvGrpSpPr>
            <a:grpSpLocks/>
          </p:cNvGrpSpPr>
          <p:nvPr/>
        </p:nvGrpSpPr>
        <p:grpSpPr>
          <a:xfrm>
            <a:off x="4422252" y="1415936"/>
            <a:ext cx="764811" cy="501159"/>
            <a:chOff x="4279158" y="1395606"/>
            <a:chExt cx="764811" cy="501159"/>
          </a:xfrm>
        </p:grpSpPr>
        <p:grpSp>
          <p:nvGrpSpPr>
            <p:cNvPr id="220" name="Grupp 219">
              <a:extLst>
                <a:ext uri="{FF2B5EF4-FFF2-40B4-BE49-F238E27FC236}">
                  <a16:creationId xmlns:a16="http://schemas.microsoft.com/office/drawing/2014/main" id="{AC6EE327-71D6-F2AA-E22F-F4B761F9C48A}"/>
                </a:ext>
              </a:extLst>
            </p:cNvPr>
            <p:cNvGrpSpPr>
              <a:grpSpLocks/>
            </p:cNvGrpSpPr>
            <p:nvPr/>
          </p:nvGrpSpPr>
          <p:grpSpPr>
            <a:xfrm>
              <a:off x="4353775" y="1845950"/>
              <a:ext cx="619694" cy="50815"/>
              <a:chOff x="1137617" y="3557484"/>
              <a:chExt cx="619694" cy="50815"/>
            </a:xfrm>
          </p:grpSpPr>
          <p:sp>
            <p:nvSpPr>
              <p:cNvPr id="228" name="Ellips 227">
                <a:extLst>
                  <a:ext uri="{FF2B5EF4-FFF2-40B4-BE49-F238E27FC236}">
                    <a16:creationId xmlns:a16="http://schemas.microsoft.com/office/drawing/2014/main" id="{DF68B0D3-DFDF-B793-2AE9-6BDFF6926688}"/>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Ellips 228">
                <a:extLst>
                  <a:ext uri="{FF2B5EF4-FFF2-40B4-BE49-F238E27FC236}">
                    <a16:creationId xmlns:a16="http://schemas.microsoft.com/office/drawing/2014/main" id="{B8CE820E-6850-3C63-B62D-5B3AE3C0F789}"/>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upp 221">
              <a:extLst>
                <a:ext uri="{FF2B5EF4-FFF2-40B4-BE49-F238E27FC236}">
                  <a16:creationId xmlns:a16="http://schemas.microsoft.com/office/drawing/2014/main" id="{2C778905-0FFA-181F-5F82-CF081C349031}"/>
                </a:ext>
              </a:extLst>
            </p:cNvPr>
            <p:cNvGrpSpPr>
              <a:grpSpLocks/>
            </p:cNvGrpSpPr>
            <p:nvPr/>
          </p:nvGrpSpPr>
          <p:grpSpPr>
            <a:xfrm>
              <a:off x="4279158" y="1395606"/>
              <a:ext cx="764811" cy="493284"/>
              <a:chOff x="823499" y="3410830"/>
              <a:chExt cx="764811" cy="493284"/>
            </a:xfrm>
          </p:grpSpPr>
          <p:sp>
            <p:nvSpPr>
              <p:cNvPr id="223" name="Cylinder 222">
                <a:extLst>
                  <a:ext uri="{FF2B5EF4-FFF2-40B4-BE49-F238E27FC236}">
                    <a16:creationId xmlns:a16="http://schemas.microsoft.com/office/drawing/2014/main" id="{F941B178-0EED-4453-5183-FF783C05080B}"/>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ylinder 223">
                <a:extLst>
                  <a:ext uri="{FF2B5EF4-FFF2-40B4-BE49-F238E27FC236}">
                    <a16:creationId xmlns:a16="http://schemas.microsoft.com/office/drawing/2014/main" id="{5611509B-ABBD-C866-B930-97D0538A24C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5" name="Grupp 224">
                <a:extLst>
                  <a:ext uri="{FF2B5EF4-FFF2-40B4-BE49-F238E27FC236}">
                    <a16:creationId xmlns:a16="http://schemas.microsoft.com/office/drawing/2014/main" id="{211496EC-BAF4-CE08-39D0-629902511DFA}"/>
                  </a:ext>
                </a:extLst>
              </p:cNvPr>
              <p:cNvGrpSpPr>
                <a:grpSpLocks/>
              </p:cNvGrpSpPr>
              <p:nvPr/>
            </p:nvGrpSpPr>
            <p:grpSpPr>
              <a:xfrm>
                <a:off x="823499" y="3410830"/>
                <a:ext cx="764811" cy="344760"/>
                <a:chOff x="1034239" y="3512977"/>
                <a:chExt cx="764811" cy="344760"/>
              </a:xfrm>
            </p:grpSpPr>
            <p:sp>
              <p:nvSpPr>
                <p:cNvPr id="226" name="Rectangle: Rounded Corners 53">
                  <a:extLst>
                    <a:ext uri="{FF2B5EF4-FFF2-40B4-BE49-F238E27FC236}">
                      <a16:creationId xmlns:a16="http://schemas.microsoft.com/office/drawing/2014/main" id="{1A5AAE92-A5AC-42D1-4991-2BF6A25EF952}"/>
                    </a:ext>
                  </a:extLst>
                </p:cNvPr>
                <p:cNvSpPr>
                  <a:spLocks/>
                </p:cNvSpPr>
                <p:nvPr/>
              </p:nvSpPr>
              <p:spPr>
                <a:xfrm>
                  <a:off x="1034239" y="3512977"/>
                  <a:ext cx="764811" cy="3447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27" name="Rectangle: Rounded Corners 53">
                  <a:extLst>
                    <a:ext uri="{FF2B5EF4-FFF2-40B4-BE49-F238E27FC236}">
                      <a16:creationId xmlns:a16="http://schemas.microsoft.com/office/drawing/2014/main" id="{F785893E-2AE8-F102-3A6C-11EAE7F557D2}"/>
                    </a:ext>
                  </a:extLst>
                </p:cNvPr>
                <p:cNvSpPr>
                  <a:spLocks/>
                </p:cNvSpPr>
                <p:nvPr/>
              </p:nvSpPr>
              <p:spPr>
                <a:xfrm>
                  <a:off x="1065712" y="3547127"/>
                  <a:ext cx="701864" cy="276999"/>
                </a:xfrm>
                <a:prstGeom prst="roundRect">
                  <a:avLst>
                    <a:gd name="adj" fmla="val 14203"/>
                  </a:avLst>
                </a:prstGeom>
                <a:solidFill>
                  <a:schemeClr val="accent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2</a:t>
                  </a:r>
                </a:p>
              </p:txBody>
            </p:sp>
          </p:grpSp>
        </p:grpSp>
      </p:grpSp>
      <p:grpSp>
        <p:nvGrpSpPr>
          <p:cNvPr id="36" name="Grupp 35">
            <a:extLst>
              <a:ext uri="{FF2B5EF4-FFF2-40B4-BE49-F238E27FC236}">
                <a16:creationId xmlns:a16="http://schemas.microsoft.com/office/drawing/2014/main" id="{FC3C991B-0EBA-C0B4-863F-85E9EABF0568}"/>
              </a:ext>
            </a:extLst>
          </p:cNvPr>
          <p:cNvGrpSpPr>
            <a:grpSpLocks/>
          </p:cNvGrpSpPr>
          <p:nvPr/>
        </p:nvGrpSpPr>
        <p:grpSpPr>
          <a:xfrm>
            <a:off x="7411135" y="3054422"/>
            <a:ext cx="764811" cy="501283"/>
            <a:chOff x="7307669" y="3153941"/>
            <a:chExt cx="764811" cy="501283"/>
          </a:xfrm>
        </p:grpSpPr>
        <p:grpSp>
          <p:nvGrpSpPr>
            <p:cNvPr id="210" name="Grupp 209">
              <a:extLst>
                <a:ext uri="{FF2B5EF4-FFF2-40B4-BE49-F238E27FC236}">
                  <a16:creationId xmlns:a16="http://schemas.microsoft.com/office/drawing/2014/main" id="{E68BAC9A-655E-8848-6E0D-5C22847063D8}"/>
                </a:ext>
              </a:extLst>
            </p:cNvPr>
            <p:cNvGrpSpPr>
              <a:grpSpLocks/>
            </p:cNvGrpSpPr>
            <p:nvPr/>
          </p:nvGrpSpPr>
          <p:grpSpPr>
            <a:xfrm>
              <a:off x="7385783" y="3604409"/>
              <a:ext cx="619694" cy="50815"/>
              <a:chOff x="1137617" y="3557484"/>
              <a:chExt cx="619694" cy="50815"/>
            </a:xfrm>
          </p:grpSpPr>
          <p:sp>
            <p:nvSpPr>
              <p:cNvPr id="218" name="Ellips 217">
                <a:extLst>
                  <a:ext uri="{FF2B5EF4-FFF2-40B4-BE49-F238E27FC236}">
                    <a16:creationId xmlns:a16="http://schemas.microsoft.com/office/drawing/2014/main" id="{2AEFF44F-A874-C213-B100-DACAAFF6C96D}"/>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Ellips 218">
                <a:extLst>
                  <a:ext uri="{FF2B5EF4-FFF2-40B4-BE49-F238E27FC236}">
                    <a16:creationId xmlns:a16="http://schemas.microsoft.com/office/drawing/2014/main" id="{BCAEAE75-7E7F-3A4A-8443-EFCA32A2F8F7}"/>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upp 210">
              <a:extLst>
                <a:ext uri="{FF2B5EF4-FFF2-40B4-BE49-F238E27FC236}">
                  <a16:creationId xmlns:a16="http://schemas.microsoft.com/office/drawing/2014/main" id="{C93893C1-8F24-CFD5-A70D-E28524B3509C}"/>
                </a:ext>
              </a:extLst>
            </p:cNvPr>
            <p:cNvGrpSpPr>
              <a:grpSpLocks/>
            </p:cNvGrpSpPr>
            <p:nvPr/>
          </p:nvGrpSpPr>
          <p:grpSpPr>
            <a:xfrm>
              <a:off x="7307669" y="3153941"/>
              <a:ext cx="764811" cy="493284"/>
              <a:chOff x="823499" y="3410830"/>
              <a:chExt cx="764811" cy="493284"/>
            </a:xfrm>
          </p:grpSpPr>
          <p:sp>
            <p:nvSpPr>
              <p:cNvPr id="212" name="Cylinder 211">
                <a:extLst>
                  <a:ext uri="{FF2B5EF4-FFF2-40B4-BE49-F238E27FC236}">
                    <a16:creationId xmlns:a16="http://schemas.microsoft.com/office/drawing/2014/main" id="{B8010E67-9DC1-2319-DDB9-502AC9DB10B5}"/>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ylinder 212">
                <a:extLst>
                  <a:ext uri="{FF2B5EF4-FFF2-40B4-BE49-F238E27FC236}">
                    <a16:creationId xmlns:a16="http://schemas.microsoft.com/office/drawing/2014/main" id="{969C2784-4304-0A81-812C-113021CBB0B5}"/>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upp 213">
                <a:extLst>
                  <a:ext uri="{FF2B5EF4-FFF2-40B4-BE49-F238E27FC236}">
                    <a16:creationId xmlns:a16="http://schemas.microsoft.com/office/drawing/2014/main" id="{312AF4E7-2F7A-9E09-612A-A53381F655A4}"/>
                  </a:ext>
                </a:extLst>
              </p:cNvPr>
              <p:cNvGrpSpPr>
                <a:grpSpLocks/>
              </p:cNvGrpSpPr>
              <p:nvPr/>
            </p:nvGrpSpPr>
            <p:grpSpPr>
              <a:xfrm>
                <a:off x="823499" y="3410830"/>
                <a:ext cx="764811" cy="344760"/>
                <a:chOff x="1034239" y="3512977"/>
                <a:chExt cx="764811" cy="344760"/>
              </a:xfrm>
            </p:grpSpPr>
            <p:sp>
              <p:nvSpPr>
                <p:cNvPr id="216" name="Rectangle: Rounded Corners 53">
                  <a:extLst>
                    <a:ext uri="{FF2B5EF4-FFF2-40B4-BE49-F238E27FC236}">
                      <a16:creationId xmlns:a16="http://schemas.microsoft.com/office/drawing/2014/main" id="{FC3F52E9-A4AF-A978-2BB9-20FBC2BDB433}"/>
                    </a:ext>
                  </a:extLst>
                </p:cNvPr>
                <p:cNvSpPr>
                  <a:spLocks/>
                </p:cNvSpPr>
                <p:nvPr/>
              </p:nvSpPr>
              <p:spPr>
                <a:xfrm>
                  <a:off x="1034239" y="3512977"/>
                  <a:ext cx="764811" cy="344760"/>
                </a:xfrm>
                <a:prstGeom prst="roundRect">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17" name="Rectangle: Rounded Corners 53">
                  <a:extLst>
                    <a:ext uri="{FF2B5EF4-FFF2-40B4-BE49-F238E27FC236}">
                      <a16:creationId xmlns:a16="http://schemas.microsoft.com/office/drawing/2014/main" id="{D48B04B6-BB55-FEB1-9C47-B635E928ED9E}"/>
                    </a:ext>
                  </a:extLst>
                </p:cNvPr>
                <p:cNvSpPr>
                  <a:spLocks/>
                </p:cNvSpPr>
                <p:nvPr/>
              </p:nvSpPr>
              <p:spPr>
                <a:xfrm>
                  <a:off x="1065712" y="3547127"/>
                  <a:ext cx="701864" cy="276999"/>
                </a:xfrm>
                <a:prstGeom prst="roundRect">
                  <a:avLst>
                    <a:gd name="adj" fmla="val 14203"/>
                  </a:avLst>
                </a:prstGeom>
                <a:solidFill>
                  <a:srgbClr val="79D3C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FAS 3</a:t>
                  </a:r>
                </a:p>
              </p:txBody>
            </p:sp>
          </p:grpSp>
        </p:grpSp>
      </p:grpSp>
      <p:grpSp>
        <p:nvGrpSpPr>
          <p:cNvPr id="38" name="Bild 275">
            <a:extLst>
              <a:ext uri="{FF2B5EF4-FFF2-40B4-BE49-F238E27FC236}">
                <a16:creationId xmlns:a16="http://schemas.microsoft.com/office/drawing/2014/main" id="{517FE64E-6812-DD4C-FA45-454AA53D99B2}"/>
              </a:ext>
            </a:extLst>
          </p:cNvPr>
          <p:cNvGrpSpPr>
            <a:grpSpLocks/>
          </p:cNvGrpSpPr>
          <p:nvPr/>
        </p:nvGrpSpPr>
        <p:grpSpPr>
          <a:xfrm>
            <a:off x="5620293" y="2275922"/>
            <a:ext cx="501131" cy="501120"/>
            <a:chOff x="4234154" y="3769638"/>
            <a:chExt cx="501131" cy="501120"/>
          </a:xfrm>
        </p:grpSpPr>
        <p:sp>
          <p:nvSpPr>
            <p:cNvPr id="147" name="Frihandsfigur: Form 146">
              <a:extLst>
                <a:ext uri="{FF2B5EF4-FFF2-40B4-BE49-F238E27FC236}">
                  <a16:creationId xmlns:a16="http://schemas.microsoft.com/office/drawing/2014/main" id="{6D7ADE31-BF58-4113-509E-78527FDCDD33}"/>
                </a:ext>
              </a:extLst>
            </p:cNvPr>
            <p:cNvSpPr>
              <a:spLocks/>
            </p:cNvSpPr>
            <p:nvPr/>
          </p:nvSpPr>
          <p:spPr>
            <a:xfrm>
              <a:off x="4368189" y="3903642"/>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48" name="Bild 275">
              <a:extLst>
                <a:ext uri="{FF2B5EF4-FFF2-40B4-BE49-F238E27FC236}">
                  <a16:creationId xmlns:a16="http://schemas.microsoft.com/office/drawing/2014/main" id="{0AAB3A3F-0635-3837-5ABF-B9F231E21B97}"/>
                </a:ext>
              </a:extLst>
            </p:cNvPr>
            <p:cNvGrpSpPr>
              <a:grpSpLocks/>
            </p:cNvGrpSpPr>
            <p:nvPr/>
          </p:nvGrpSpPr>
          <p:grpSpPr>
            <a:xfrm>
              <a:off x="4234154" y="3769638"/>
              <a:ext cx="501131" cy="501120"/>
              <a:chOff x="4234154" y="3769638"/>
              <a:chExt cx="501131" cy="501120"/>
            </a:xfrm>
            <a:solidFill>
              <a:srgbClr val="002744"/>
            </a:solidFill>
          </p:grpSpPr>
          <p:sp>
            <p:nvSpPr>
              <p:cNvPr id="149" name="Frihandsfigur: Form 148">
                <a:extLst>
                  <a:ext uri="{FF2B5EF4-FFF2-40B4-BE49-F238E27FC236}">
                    <a16:creationId xmlns:a16="http://schemas.microsoft.com/office/drawing/2014/main" id="{E65774E9-2213-D0FC-22C3-4D96D4AE94B3}"/>
                  </a:ext>
                </a:extLst>
              </p:cNvPr>
              <p:cNvSpPr>
                <a:spLocks/>
              </p:cNvSpPr>
              <p:nvPr/>
            </p:nvSpPr>
            <p:spPr>
              <a:xfrm>
                <a:off x="4234154" y="3769638"/>
                <a:ext cx="501131" cy="501120"/>
              </a:xfrm>
              <a:custGeom>
                <a:avLst/>
                <a:gdLst>
                  <a:gd name="connsiteX0" fmla="*/ 440800 w 501131"/>
                  <a:gd name="connsiteY0" fmla="*/ 440800 h 501120"/>
                  <a:gd name="connsiteX1" fmla="*/ 440800 w 501131"/>
                  <a:gd name="connsiteY1" fmla="*/ 149501 h 501120"/>
                  <a:gd name="connsiteX2" fmla="*/ 0 w 501131"/>
                  <a:gd name="connsiteY2" fmla="*/ 0 h 501120"/>
                  <a:gd name="connsiteX3" fmla="*/ 149501 w 501131"/>
                  <a:gd name="connsiteY3" fmla="*/ 440800 h 501120"/>
                  <a:gd name="connsiteX4" fmla="*/ 440800 w 501131"/>
                  <a:gd name="connsiteY4" fmla="*/ 440800 h 501120"/>
                  <a:gd name="connsiteX5" fmla="*/ 186600 w 501131"/>
                  <a:gd name="connsiteY5" fmla="*/ 186569 h 501120"/>
                  <a:gd name="connsiteX6" fmla="*/ 414349 w 501131"/>
                  <a:gd name="connsiteY6" fmla="*/ 186569 h 501120"/>
                  <a:gd name="connsiteX7" fmla="*/ 414349 w 501131"/>
                  <a:gd name="connsiteY7" fmla="*/ 414318 h 501120"/>
                  <a:gd name="connsiteX8" fmla="*/ 186600 w 501131"/>
                  <a:gd name="connsiteY8" fmla="*/ 414318 h 501120"/>
                  <a:gd name="connsiteX9" fmla="*/ 186600 w 501131"/>
                  <a:gd name="connsiteY9" fmla="*/ 186569 h 5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131" h="501120">
                    <a:moveTo>
                      <a:pt x="440800" y="440800"/>
                    </a:moveTo>
                    <a:cubicBezTo>
                      <a:pt x="521258" y="360342"/>
                      <a:pt x="521227" y="229928"/>
                      <a:pt x="440800" y="149501"/>
                    </a:cubicBezTo>
                    <a:cubicBezTo>
                      <a:pt x="360342" y="69043"/>
                      <a:pt x="0" y="0"/>
                      <a:pt x="0" y="0"/>
                    </a:cubicBezTo>
                    <a:cubicBezTo>
                      <a:pt x="0" y="0"/>
                      <a:pt x="69073" y="360342"/>
                      <a:pt x="149501" y="440800"/>
                    </a:cubicBezTo>
                    <a:cubicBezTo>
                      <a:pt x="229928" y="521227"/>
                      <a:pt x="360372" y="521227"/>
                      <a:pt x="440800" y="440800"/>
                    </a:cubicBezTo>
                    <a:close/>
                    <a:moveTo>
                      <a:pt x="186600" y="186569"/>
                    </a:moveTo>
                    <a:cubicBezTo>
                      <a:pt x="249505" y="123663"/>
                      <a:pt x="351443" y="123694"/>
                      <a:pt x="414349" y="186569"/>
                    </a:cubicBezTo>
                    <a:cubicBezTo>
                      <a:pt x="477224" y="249444"/>
                      <a:pt x="477254" y="351412"/>
                      <a:pt x="414349" y="414318"/>
                    </a:cubicBezTo>
                    <a:cubicBezTo>
                      <a:pt x="351474" y="477193"/>
                      <a:pt x="249505" y="477193"/>
                      <a:pt x="186600" y="414318"/>
                    </a:cubicBezTo>
                    <a:cubicBezTo>
                      <a:pt x="123724" y="351443"/>
                      <a:pt x="123724" y="249475"/>
                      <a:pt x="186600" y="186569"/>
                    </a:cubicBezTo>
                    <a:close/>
                  </a:path>
                </a:pathLst>
              </a:custGeom>
              <a:solidFill>
                <a:schemeClr val="accent1"/>
              </a:solidFill>
              <a:ln w="3060" cap="flat">
                <a:noFill/>
                <a:prstDash val="solid"/>
                <a:miter/>
              </a:ln>
            </p:spPr>
            <p:txBody>
              <a:bodyPr rtlCol="0" anchor="ctr"/>
              <a:lstStyle/>
              <a:p>
                <a:endParaRPr lang="en-GB" dirty="0"/>
              </a:p>
            </p:txBody>
          </p:sp>
          <p:grpSp>
            <p:nvGrpSpPr>
              <p:cNvPr id="150" name="Bild 275">
                <a:extLst>
                  <a:ext uri="{FF2B5EF4-FFF2-40B4-BE49-F238E27FC236}">
                    <a16:creationId xmlns:a16="http://schemas.microsoft.com/office/drawing/2014/main" id="{CDFDF94D-7913-46B4-C39A-E8FEBD0C6ADA}"/>
                  </a:ext>
                </a:extLst>
              </p:cNvPr>
              <p:cNvGrpSpPr>
                <a:grpSpLocks/>
              </p:cNvGrpSpPr>
              <p:nvPr/>
            </p:nvGrpSpPr>
            <p:grpSpPr>
              <a:xfrm>
                <a:off x="4397647" y="3937918"/>
                <a:ext cx="267793" cy="254322"/>
                <a:chOff x="4397647" y="3937918"/>
                <a:chExt cx="267793" cy="254322"/>
              </a:xfrm>
              <a:solidFill>
                <a:srgbClr val="002744"/>
              </a:solidFill>
            </p:grpSpPr>
            <p:sp>
              <p:nvSpPr>
                <p:cNvPr id="151" name="Frihandsfigur: Form 150">
                  <a:extLst>
                    <a:ext uri="{FF2B5EF4-FFF2-40B4-BE49-F238E27FC236}">
                      <a16:creationId xmlns:a16="http://schemas.microsoft.com/office/drawing/2014/main" id="{485318D6-5746-2579-C88E-86565D524E36}"/>
                    </a:ext>
                  </a:extLst>
                </p:cNvPr>
                <p:cNvSpPr>
                  <a:spLocks/>
                </p:cNvSpPr>
                <p:nvPr/>
              </p:nvSpPr>
              <p:spPr>
                <a:xfrm>
                  <a:off x="4610636" y="4003923"/>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2744"/>
                </a:solidFill>
                <a:ln w="3060" cap="flat">
                  <a:noFill/>
                  <a:prstDash val="solid"/>
                  <a:miter/>
                </a:ln>
              </p:spPr>
              <p:txBody>
                <a:bodyPr rtlCol="0" anchor="ctr"/>
                <a:lstStyle/>
                <a:p>
                  <a:endParaRPr lang="en-GB"/>
                </a:p>
              </p:txBody>
            </p:sp>
            <p:grpSp>
              <p:nvGrpSpPr>
                <p:cNvPr id="152" name="Bild 275">
                  <a:extLst>
                    <a:ext uri="{FF2B5EF4-FFF2-40B4-BE49-F238E27FC236}">
                      <a16:creationId xmlns:a16="http://schemas.microsoft.com/office/drawing/2014/main" id="{93E20220-EBFD-05C8-8145-461B30A25B7C}"/>
                    </a:ext>
                  </a:extLst>
                </p:cNvPr>
                <p:cNvGrpSpPr>
                  <a:grpSpLocks/>
                </p:cNvGrpSpPr>
                <p:nvPr/>
              </p:nvGrpSpPr>
              <p:grpSpPr>
                <a:xfrm>
                  <a:off x="4397647" y="3937918"/>
                  <a:ext cx="227196" cy="252297"/>
                  <a:chOff x="4397647" y="3937918"/>
                  <a:chExt cx="227196" cy="252297"/>
                </a:xfrm>
                <a:solidFill>
                  <a:srgbClr val="002744"/>
                </a:solidFill>
              </p:grpSpPr>
              <p:sp>
                <p:nvSpPr>
                  <p:cNvPr id="154" name="Frihandsfigur: Form 153">
                    <a:extLst>
                      <a:ext uri="{FF2B5EF4-FFF2-40B4-BE49-F238E27FC236}">
                        <a16:creationId xmlns:a16="http://schemas.microsoft.com/office/drawing/2014/main" id="{CDFB7481-B924-2440-0D24-B57820F62A71}"/>
                      </a:ext>
                    </a:extLst>
                  </p:cNvPr>
                  <p:cNvSpPr>
                    <a:spLocks/>
                  </p:cNvSpPr>
                  <p:nvPr/>
                </p:nvSpPr>
                <p:spPr>
                  <a:xfrm>
                    <a:off x="4415571" y="4024973"/>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2744"/>
                  </a:solidFill>
                  <a:ln w="3060" cap="flat">
                    <a:noFill/>
                    <a:prstDash val="solid"/>
                    <a:miter/>
                  </a:ln>
                </p:spPr>
                <p:txBody>
                  <a:bodyPr rtlCol="0" anchor="ctr"/>
                  <a:lstStyle/>
                  <a:p>
                    <a:endParaRPr lang="en-GB"/>
                  </a:p>
                </p:txBody>
              </p:sp>
              <p:sp>
                <p:nvSpPr>
                  <p:cNvPr id="155" name="Frihandsfigur: Form 154">
                    <a:extLst>
                      <a:ext uri="{FF2B5EF4-FFF2-40B4-BE49-F238E27FC236}">
                        <a16:creationId xmlns:a16="http://schemas.microsoft.com/office/drawing/2014/main" id="{C65E52A9-116B-36FB-0BB3-09311F8CC191}"/>
                      </a:ext>
                    </a:extLst>
                  </p:cNvPr>
                  <p:cNvSpPr>
                    <a:spLocks/>
                  </p:cNvSpPr>
                  <p:nvPr/>
                </p:nvSpPr>
                <p:spPr>
                  <a:xfrm>
                    <a:off x="4516217" y="4024973"/>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7"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2744"/>
                  </a:solidFill>
                  <a:ln w="3060" cap="flat">
                    <a:noFill/>
                    <a:prstDash val="solid"/>
                    <a:miter/>
                  </a:ln>
                </p:spPr>
                <p:txBody>
                  <a:bodyPr rtlCol="0" anchor="ctr"/>
                  <a:lstStyle/>
                  <a:p>
                    <a:endParaRPr lang="en-GB"/>
                  </a:p>
                </p:txBody>
              </p:sp>
              <p:sp>
                <p:nvSpPr>
                  <p:cNvPr id="160" name="Frihandsfigur: Form 159">
                    <a:extLst>
                      <a:ext uri="{FF2B5EF4-FFF2-40B4-BE49-F238E27FC236}">
                        <a16:creationId xmlns:a16="http://schemas.microsoft.com/office/drawing/2014/main" id="{0597AB26-54D0-C1F1-0058-49CFBDACBE8B}"/>
                      </a:ext>
                    </a:extLst>
                  </p:cNvPr>
                  <p:cNvSpPr>
                    <a:spLocks/>
                  </p:cNvSpPr>
                  <p:nvPr/>
                </p:nvSpPr>
                <p:spPr>
                  <a:xfrm>
                    <a:off x="4397647" y="4087265"/>
                    <a:ext cx="70392" cy="54804"/>
                  </a:xfrm>
                  <a:custGeom>
                    <a:avLst/>
                    <a:gdLst>
                      <a:gd name="connsiteX0" fmla="*/ 35197 w 70392"/>
                      <a:gd name="connsiteY0" fmla="*/ 54805 h 54804"/>
                      <a:gd name="connsiteX1" fmla="*/ 0 w 70392"/>
                      <a:gd name="connsiteY1" fmla="*/ 0 h 54804"/>
                      <a:gd name="connsiteX2" fmla="*/ 70393 w 70392"/>
                      <a:gd name="connsiteY2" fmla="*/ 0 h 54804"/>
                      <a:gd name="connsiteX3" fmla="*/ 35197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7" y="54805"/>
                        </a:moveTo>
                        <a:lnTo>
                          <a:pt x="0" y="0"/>
                        </a:lnTo>
                        <a:lnTo>
                          <a:pt x="70393" y="0"/>
                        </a:lnTo>
                        <a:lnTo>
                          <a:pt x="35197" y="54805"/>
                        </a:lnTo>
                        <a:close/>
                      </a:path>
                    </a:pathLst>
                  </a:custGeom>
                  <a:solidFill>
                    <a:srgbClr val="002744"/>
                  </a:solidFill>
                  <a:ln w="3060" cap="flat">
                    <a:noFill/>
                    <a:prstDash val="solid"/>
                    <a:miter/>
                  </a:ln>
                </p:spPr>
                <p:txBody>
                  <a:bodyPr rtlCol="0" anchor="ctr"/>
                  <a:lstStyle/>
                  <a:p>
                    <a:endParaRPr lang="en-GB"/>
                  </a:p>
                </p:txBody>
              </p:sp>
              <p:sp>
                <p:nvSpPr>
                  <p:cNvPr id="161" name="Frihandsfigur: Form 160">
                    <a:extLst>
                      <a:ext uri="{FF2B5EF4-FFF2-40B4-BE49-F238E27FC236}">
                        <a16:creationId xmlns:a16="http://schemas.microsoft.com/office/drawing/2014/main" id="{72EE407A-E6DC-1B1B-36E5-8FA57A437C5E}"/>
                      </a:ext>
                    </a:extLst>
                  </p:cNvPr>
                  <p:cNvSpPr>
                    <a:spLocks/>
                  </p:cNvSpPr>
                  <p:nvPr/>
                </p:nvSpPr>
                <p:spPr>
                  <a:xfrm>
                    <a:off x="4494153" y="3937918"/>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2744"/>
                  </a:solidFill>
                  <a:ln w="3060" cap="flat">
                    <a:noFill/>
                    <a:prstDash val="solid"/>
                    <a:miter/>
                  </a:ln>
                </p:spPr>
                <p:txBody>
                  <a:bodyPr rtlCol="0" anchor="ctr"/>
                  <a:lstStyle/>
                  <a:p>
                    <a:endParaRPr lang="en-GB"/>
                  </a:p>
                </p:txBody>
              </p:sp>
            </p:grpSp>
            <p:sp>
              <p:nvSpPr>
                <p:cNvPr id="153" name="Frihandsfigur: Form 152">
                  <a:extLst>
                    <a:ext uri="{FF2B5EF4-FFF2-40B4-BE49-F238E27FC236}">
                      <a16:creationId xmlns:a16="http://schemas.microsoft.com/office/drawing/2014/main" id="{D5363E73-1D9A-0A20-7FCC-94050AFFCD31}"/>
                    </a:ext>
                  </a:extLst>
                </p:cNvPr>
                <p:cNvSpPr>
                  <a:spLocks/>
                </p:cNvSpPr>
                <p:nvPr/>
              </p:nvSpPr>
              <p:spPr>
                <a:xfrm>
                  <a:off x="4513915" y="3987905"/>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2744"/>
                </a:solidFill>
                <a:ln w="3060" cap="flat">
                  <a:noFill/>
                  <a:prstDash val="solid"/>
                  <a:miter/>
                </a:ln>
              </p:spPr>
              <p:txBody>
                <a:bodyPr rtlCol="0" anchor="ctr"/>
                <a:lstStyle/>
                <a:p>
                  <a:endParaRPr lang="en-GB"/>
                </a:p>
              </p:txBody>
            </p:sp>
          </p:grpSp>
        </p:grpSp>
      </p:grpSp>
      <p:grpSp>
        <p:nvGrpSpPr>
          <p:cNvPr id="39" name="Bild 275">
            <a:extLst>
              <a:ext uri="{FF2B5EF4-FFF2-40B4-BE49-F238E27FC236}">
                <a16:creationId xmlns:a16="http://schemas.microsoft.com/office/drawing/2014/main" id="{CA25D1BA-9C9B-CA13-9090-C1F6CD2BC392}"/>
              </a:ext>
            </a:extLst>
          </p:cNvPr>
          <p:cNvGrpSpPr>
            <a:grpSpLocks/>
          </p:cNvGrpSpPr>
          <p:nvPr/>
        </p:nvGrpSpPr>
        <p:grpSpPr>
          <a:xfrm>
            <a:off x="11231676" y="696075"/>
            <a:ext cx="449145" cy="545242"/>
            <a:chOff x="2271713" y="3784593"/>
            <a:chExt cx="449145" cy="545242"/>
          </a:xfrm>
        </p:grpSpPr>
        <p:sp>
          <p:nvSpPr>
            <p:cNvPr id="134" name="Frihandsfigur: Form 133">
              <a:extLst>
                <a:ext uri="{FF2B5EF4-FFF2-40B4-BE49-F238E27FC236}">
                  <a16:creationId xmlns:a16="http://schemas.microsoft.com/office/drawing/2014/main" id="{E4B4D7C9-9955-04C1-6A69-FD07CB08C046}"/>
                </a:ext>
              </a:extLst>
            </p:cNvPr>
            <p:cNvSpPr>
              <a:spLocks/>
            </p:cNvSpPr>
            <p:nvPr/>
          </p:nvSpPr>
          <p:spPr>
            <a:xfrm>
              <a:off x="2306909" y="3819809"/>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37" name="Bild 275">
              <a:extLst>
                <a:ext uri="{FF2B5EF4-FFF2-40B4-BE49-F238E27FC236}">
                  <a16:creationId xmlns:a16="http://schemas.microsoft.com/office/drawing/2014/main" id="{2F94D433-BBEB-BD87-0795-EE4F1206DDA8}"/>
                </a:ext>
              </a:extLst>
            </p:cNvPr>
            <p:cNvGrpSpPr>
              <a:grpSpLocks/>
            </p:cNvGrpSpPr>
            <p:nvPr/>
          </p:nvGrpSpPr>
          <p:grpSpPr>
            <a:xfrm>
              <a:off x="2271713" y="3784593"/>
              <a:ext cx="449145" cy="545242"/>
              <a:chOff x="2271713" y="3784593"/>
              <a:chExt cx="449145" cy="545242"/>
            </a:xfrm>
            <a:solidFill>
              <a:srgbClr val="008276"/>
            </a:solidFill>
          </p:grpSpPr>
          <p:sp>
            <p:nvSpPr>
              <p:cNvPr id="138" name="Frihandsfigur: Form 137">
                <a:extLst>
                  <a:ext uri="{FF2B5EF4-FFF2-40B4-BE49-F238E27FC236}">
                    <a16:creationId xmlns:a16="http://schemas.microsoft.com/office/drawing/2014/main" id="{62BA192E-6678-6129-57D2-90EAA83C7704}"/>
                  </a:ext>
                </a:extLst>
              </p:cNvPr>
              <p:cNvSpPr>
                <a:spLocks/>
              </p:cNvSpPr>
              <p:nvPr/>
            </p:nvSpPr>
            <p:spPr>
              <a:xfrm>
                <a:off x="2271713" y="3784593"/>
                <a:ext cx="449145" cy="545242"/>
              </a:xfrm>
              <a:custGeom>
                <a:avLst/>
                <a:gdLst>
                  <a:gd name="connsiteX0" fmla="*/ 85980 w 449145"/>
                  <a:gd name="connsiteY0" fmla="*/ 38561 h 545242"/>
                  <a:gd name="connsiteX1" fmla="*/ 38571 w 449145"/>
                  <a:gd name="connsiteY1" fmla="*/ 325963 h 545242"/>
                  <a:gd name="connsiteX2" fmla="*/ 449145 w 449145"/>
                  <a:gd name="connsiteY2" fmla="*/ 545242 h 545242"/>
                  <a:gd name="connsiteX3" fmla="*/ 373382 w 449145"/>
                  <a:gd name="connsiteY3" fmla="*/ 86001 h 545242"/>
                  <a:gd name="connsiteX4" fmla="*/ 85980 w 449145"/>
                  <a:gd name="connsiteY4" fmla="*/ 38561 h 545242"/>
                  <a:gd name="connsiteX5" fmla="*/ 295441 w 449145"/>
                  <a:gd name="connsiteY5" fmla="*/ 330780 h 545242"/>
                  <a:gd name="connsiteX6" fmla="*/ 70730 w 449145"/>
                  <a:gd name="connsiteY6" fmla="*/ 293712 h 545242"/>
                  <a:gd name="connsiteX7" fmla="*/ 107798 w 449145"/>
                  <a:gd name="connsiteY7" fmla="*/ 69001 h 545242"/>
                  <a:gd name="connsiteX8" fmla="*/ 332509 w 449145"/>
                  <a:gd name="connsiteY8" fmla="*/ 106069 h 545242"/>
                  <a:gd name="connsiteX9" fmla="*/ 295441 w 449145"/>
                  <a:gd name="connsiteY9" fmla="*/ 330780 h 5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45" h="545242">
                    <a:moveTo>
                      <a:pt x="85980" y="38561"/>
                    </a:moveTo>
                    <a:cubicBezTo>
                      <a:pt x="-6476" y="104842"/>
                      <a:pt x="-27679" y="233537"/>
                      <a:pt x="38571" y="325963"/>
                    </a:cubicBezTo>
                    <a:cubicBezTo>
                      <a:pt x="104852" y="418419"/>
                      <a:pt x="449145" y="545242"/>
                      <a:pt x="449145" y="545242"/>
                    </a:cubicBezTo>
                    <a:cubicBezTo>
                      <a:pt x="449145" y="545242"/>
                      <a:pt x="439664" y="178457"/>
                      <a:pt x="373382" y="86001"/>
                    </a:cubicBezTo>
                    <a:cubicBezTo>
                      <a:pt x="307132" y="-6455"/>
                      <a:pt x="178436" y="-27690"/>
                      <a:pt x="85980" y="38561"/>
                    </a:cubicBezTo>
                    <a:close/>
                    <a:moveTo>
                      <a:pt x="295441" y="330780"/>
                    </a:moveTo>
                    <a:cubicBezTo>
                      <a:pt x="223145" y="382608"/>
                      <a:pt x="122558" y="365977"/>
                      <a:pt x="70730" y="293712"/>
                    </a:cubicBezTo>
                    <a:cubicBezTo>
                      <a:pt x="18932" y="221447"/>
                      <a:pt x="35502" y="120829"/>
                      <a:pt x="107798" y="69001"/>
                    </a:cubicBezTo>
                    <a:cubicBezTo>
                      <a:pt x="180063" y="17203"/>
                      <a:pt x="280681" y="33804"/>
                      <a:pt x="332509" y="106069"/>
                    </a:cubicBezTo>
                    <a:cubicBezTo>
                      <a:pt x="384307" y="178334"/>
                      <a:pt x="367706" y="278952"/>
                      <a:pt x="295441" y="330780"/>
                    </a:cubicBezTo>
                    <a:close/>
                  </a:path>
                </a:pathLst>
              </a:custGeom>
              <a:solidFill>
                <a:srgbClr val="008276"/>
              </a:solidFill>
              <a:ln w="3060" cap="flat">
                <a:noFill/>
                <a:prstDash val="solid"/>
                <a:miter/>
              </a:ln>
            </p:spPr>
            <p:txBody>
              <a:bodyPr rtlCol="0" anchor="ctr"/>
              <a:lstStyle/>
              <a:p>
                <a:endParaRPr lang="en-GB"/>
              </a:p>
            </p:txBody>
          </p:sp>
          <p:grpSp>
            <p:nvGrpSpPr>
              <p:cNvPr id="139" name="Bild 275">
                <a:extLst>
                  <a:ext uri="{FF2B5EF4-FFF2-40B4-BE49-F238E27FC236}">
                    <a16:creationId xmlns:a16="http://schemas.microsoft.com/office/drawing/2014/main" id="{83D78778-58BD-92E3-AEAB-909326D1DDC5}"/>
                  </a:ext>
                </a:extLst>
              </p:cNvPr>
              <p:cNvGrpSpPr>
                <a:grpSpLocks/>
              </p:cNvGrpSpPr>
              <p:nvPr/>
            </p:nvGrpSpPr>
            <p:grpSpPr>
              <a:xfrm>
                <a:off x="2329402" y="3853072"/>
                <a:ext cx="267793" cy="254353"/>
                <a:chOff x="2329402" y="3853072"/>
                <a:chExt cx="267793" cy="254353"/>
              </a:xfrm>
              <a:solidFill>
                <a:srgbClr val="008276"/>
              </a:solidFill>
            </p:grpSpPr>
            <p:sp>
              <p:nvSpPr>
                <p:cNvPr id="140" name="Frihandsfigur: Form 139">
                  <a:extLst>
                    <a:ext uri="{FF2B5EF4-FFF2-40B4-BE49-F238E27FC236}">
                      <a16:creationId xmlns:a16="http://schemas.microsoft.com/office/drawing/2014/main" id="{817E7B2E-A142-BC38-3698-DD8CB2EDA0D8}"/>
                    </a:ext>
                  </a:extLst>
                </p:cNvPr>
                <p:cNvSpPr>
                  <a:spLocks/>
                </p:cNvSpPr>
                <p:nvPr/>
              </p:nvSpPr>
              <p:spPr>
                <a:xfrm>
                  <a:off x="2542391" y="3919077"/>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8276"/>
                </a:solidFill>
                <a:ln w="3060" cap="flat">
                  <a:noFill/>
                  <a:prstDash val="solid"/>
                  <a:miter/>
                </a:ln>
              </p:spPr>
              <p:txBody>
                <a:bodyPr rtlCol="0" anchor="ctr"/>
                <a:lstStyle/>
                <a:p>
                  <a:endParaRPr lang="en-GB"/>
                </a:p>
              </p:txBody>
            </p:sp>
            <p:grpSp>
              <p:nvGrpSpPr>
                <p:cNvPr id="141" name="Bild 275">
                  <a:extLst>
                    <a:ext uri="{FF2B5EF4-FFF2-40B4-BE49-F238E27FC236}">
                      <a16:creationId xmlns:a16="http://schemas.microsoft.com/office/drawing/2014/main" id="{B7C07E8F-5342-B5BF-E8DA-2DB85A59CA0B}"/>
                    </a:ext>
                  </a:extLst>
                </p:cNvPr>
                <p:cNvGrpSpPr>
                  <a:grpSpLocks/>
                </p:cNvGrpSpPr>
                <p:nvPr/>
              </p:nvGrpSpPr>
              <p:grpSpPr>
                <a:xfrm>
                  <a:off x="2329402" y="3853072"/>
                  <a:ext cx="227196" cy="252297"/>
                  <a:chOff x="2329402" y="3853072"/>
                  <a:chExt cx="227196" cy="252297"/>
                </a:xfrm>
                <a:solidFill>
                  <a:srgbClr val="008276"/>
                </a:solidFill>
              </p:grpSpPr>
              <p:sp>
                <p:nvSpPr>
                  <p:cNvPr id="143" name="Frihandsfigur: Form 142">
                    <a:extLst>
                      <a:ext uri="{FF2B5EF4-FFF2-40B4-BE49-F238E27FC236}">
                        <a16:creationId xmlns:a16="http://schemas.microsoft.com/office/drawing/2014/main" id="{3D0B4C5D-BDD1-6637-B845-5F713E392E40}"/>
                      </a:ext>
                    </a:extLst>
                  </p:cNvPr>
                  <p:cNvSpPr>
                    <a:spLocks/>
                  </p:cNvSpPr>
                  <p:nvPr/>
                </p:nvSpPr>
                <p:spPr>
                  <a:xfrm>
                    <a:off x="2347325" y="3940127"/>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8276"/>
                  </a:solidFill>
                  <a:ln w="3060" cap="flat">
                    <a:noFill/>
                    <a:prstDash val="solid"/>
                    <a:miter/>
                  </a:ln>
                </p:spPr>
                <p:txBody>
                  <a:bodyPr rtlCol="0" anchor="ctr"/>
                  <a:lstStyle/>
                  <a:p>
                    <a:endParaRPr lang="en-GB"/>
                  </a:p>
                </p:txBody>
              </p:sp>
              <p:sp>
                <p:nvSpPr>
                  <p:cNvPr id="144" name="Frihandsfigur: Form 143">
                    <a:extLst>
                      <a:ext uri="{FF2B5EF4-FFF2-40B4-BE49-F238E27FC236}">
                        <a16:creationId xmlns:a16="http://schemas.microsoft.com/office/drawing/2014/main" id="{EB547B27-31CA-4025-E725-302224A8DB49}"/>
                      </a:ext>
                    </a:extLst>
                  </p:cNvPr>
                  <p:cNvSpPr>
                    <a:spLocks/>
                  </p:cNvSpPr>
                  <p:nvPr/>
                </p:nvSpPr>
                <p:spPr>
                  <a:xfrm>
                    <a:off x="2447971" y="3940127"/>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8276"/>
                  </a:solidFill>
                  <a:ln w="3060" cap="flat">
                    <a:noFill/>
                    <a:prstDash val="solid"/>
                    <a:miter/>
                  </a:ln>
                </p:spPr>
                <p:txBody>
                  <a:bodyPr rtlCol="0" anchor="ctr"/>
                  <a:lstStyle/>
                  <a:p>
                    <a:endParaRPr lang="en-GB"/>
                  </a:p>
                </p:txBody>
              </p:sp>
              <p:sp>
                <p:nvSpPr>
                  <p:cNvPr id="145" name="Frihandsfigur: Form 144">
                    <a:extLst>
                      <a:ext uri="{FF2B5EF4-FFF2-40B4-BE49-F238E27FC236}">
                        <a16:creationId xmlns:a16="http://schemas.microsoft.com/office/drawing/2014/main" id="{802D8A4A-840B-ECCD-A86E-3A54250408BC}"/>
                      </a:ext>
                    </a:extLst>
                  </p:cNvPr>
                  <p:cNvSpPr>
                    <a:spLocks/>
                  </p:cNvSpPr>
                  <p:nvPr/>
                </p:nvSpPr>
                <p:spPr>
                  <a:xfrm>
                    <a:off x="2329402" y="4002419"/>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8276"/>
                  </a:solidFill>
                  <a:ln w="3060" cap="flat">
                    <a:noFill/>
                    <a:prstDash val="solid"/>
                    <a:miter/>
                  </a:ln>
                </p:spPr>
                <p:txBody>
                  <a:bodyPr rtlCol="0" anchor="ctr"/>
                  <a:lstStyle/>
                  <a:p>
                    <a:endParaRPr lang="en-GB"/>
                  </a:p>
                </p:txBody>
              </p:sp>
              <p:sp>
                <p:nvSpPr>
                  <p:cNvPr id="146" name="Frihandsfigur: Form 145">
                    <a:extLst>
                      <a:ext uri="{FF2B5EF4-FFF2-40B4-BE49-F238E27FC236}">
                        <a16:creationId xmlns:a16="http://schemas.microsoft.com/office/drawing/2014/main" id="{BB9467E1-2550-CB1A-F93A-C43061015228}"/>
                      </a:ext>
                    </a:extLst>
                  </p:cNvPr>
                  <p:cNvSpPr>
                    <a:spLocks/>
                  </p:cNvSpPr>
                  <p:nvPr/>
                </p:nvSpPr>
                <p:spPr>
                  <a:xfrm>
                    <a:off x="2425908" y="3853072"/>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008276"/>
                  </a:solidFill>
                  <a:ln w="3060" cap="flat">
                    <a:noFill/>
                    <a:prstDash val="solid"/>
                    <a:miter/>
                  </a:ln>
                </p:spPr>
                <p:txBody>
                  <a:bodyPr rtlCol="0" anchor="ctr"/>
                  <a:lstStyle/>
                  <a:p>
                    <a:endParaRPr lang="en-GB"/>
                  </a:p>
                </p:txBody>
              </p:sp>
            </p:grpSp>
            <p:sp>
              <p:nvSpPr>
                <p:cNvPr id="142" name="Frihandsfigur: Form 141">
                  <a:extLst>
                    <a:ext uri="{FF2B5EF4-FFF2-40B4-BE49-F238E27FC236}">
                      <a16:creationId xmlns:a16="http://schemas.microsoft.com/office/drawing/2014/main" id="{55B3DA0E-DB63-7D43-FB15-66870A5AE130}"/>
                    </a:ext>
                  </a:extLst>
                </p:cNvPr>
                <p:cNvSpPr>
                  <a:spLocks/>
                </p:cNvSpPr>
                <p:nvPr/>
              </p:nvSpPr>
              <p:spPr>
                <a:xfrm>
                  <a:off x="2445670" y="3903090"/>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8276"/>
                </a:solidFill>
                <a:ln w="3060" cap="flat">
                  <a:noFill/>
                  <a:prstDash val="solid"/>
                  <a:miter/>
                </a:ln>
              </p:spPr>
              <p:txBody>
                <a:bodyPr rtlCol="0" anchor="ctr"/>
                <a:lstStyle/>
                <a:p>
                  <a:endParaRPr lang="en-GB"/>
                </a:p>
              </p:txBody>
            </p:sp>
          </p:grpSp>
        </p:grpSp>
      </p:grpSp>
      <p:grpSp>
        <p:nvGrpSpPr>
          <p:cNvPr id="40" name="Bild 275">
            <a:extLst>
              <a:ext uri="{FF2B5EF4-FFF2-40B4-BE49-F238E27FC236}">
                <a16:creationId xmlns:a16="http://schemas.microsoft.com/office/drawing/2014/main" id="{DE3E2BA5-D603-4D0A-2609-E8A3035770B1}"/>
              </a:ext>
            </a:extLst>
          </p:cNvPr>
          <p:cNvGrpSpPr>
            <a:grpSpLocks/>
          </p:cNvGrpSpPr>
          <p:nvPr/>
        </p:nvGrpSpPr>
        <p:grpSpPr>
          <a:xfrm>
            <a:off x="6371332" y="3719123"/>
            <a:ext cx="541517" cy="454247"/>
            <a:chOff x="3590852" y="3754234"/>
            <a:chExt cx="541517" cy="454247"/>
          </a:xfrm>
        </p:grpSpPr>
        <p:sp>
          <p:nvSpPr>
            <p:cNvPr id="55" name="Frihandsfigur: Form 54">
              <a:extLst>
                <a:ext uri="{FF2B5EF4-FFF2-40B4-BE49-F238E27FC236}">
                  <a16:creationId xmlns:a16="http://schemas.microsoft.com/office/drawing/2014/main" id="{E12C92A5-0660-A30C-F48C-24C98FDC9309}"/>
                </a:ext>
              </a:extLst>
            </p:cNvPr>
            <p:cNvSpPr>
              <a:spLocks/>
            </p:cNvSpPr>
            <p:nvPr/>
          </p:nvSpPr>
          <p:spPr>
            <a:xfrm>
              <a:off x="3624368" y="3839325"/>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sp>
          <p:nvSpPr>
            <p:cNvPr id="56" name="Frihandsfigur: Form 55">
              <a:extLst>
                <a:ext uri="{FF2B5EF4-FFF2-40B4-BE49-F238E27FC236}">
                  <a16:creationId xmlns:a16="http://schemas.microsoft.com/office/drawing/2014/main" id="{136AA11D-58D9-CEC8-2F16-6306C0FDFE55}"/>
                </a:ext>
              </a:extLst>
            </p:cNvPr>
            <p:cNvSpPr>
              <a:spLocks/>
            </p:cNvSpPr>
            <p:nvPr/>
          </p:nvSpPr>
          <p:spPr>
            <a:xfrm>
              <a:off x="3590852" y="3754234"/>
              <a:ext cx="541517" cy="454247"/>
            </a:xfrm>
            <a:custGeom>
              <a:avLst/>
              <a:gdLst>
                <a:gd name="connsiteX0" fmla="*/ 40359 w 541517"/>
                <a:gd name="connsiteY0" fmla="*/ 370775 h 454247"/>
                <a:gd name="connsiteX1" fmla="*/ 328436 w 541517"/>
                <a:gd name="connsiteY1" fmla="*/ 413858 h 454247"/>
                <a:gd name="connsiteX2" fmla="*/ 541517 w 541517"/>
                <a:gd name="connsiteY2" fmla="*/ 0 h 454247"/>
                <a:gd name="connsiteX3" fmla="*/ 83472 w 541517"/>
                <a:gd name="connsiteY3" fmla="*/ 82667 h 454247"/>
                <a:gd name="connsiteX4" fmla="*/ 40389 w 541517"/>
                <a:gd name="connsiteY4" fmla="*/ 370744 h 454247"/>
                <a:gd name="connsiteX5" fmla="*/ 329387 w 541517"/>
                <a:gd name="connsiteY5" fmla="*/ 156927 h 454247"/>
                <a:gd name="connsiteX6" fmla="*/ 295694 w 541517"/>
                <a:gd name="connsiteY6" fmla="*/ 382159 h 454247"/>
                <a:gd name="connsiteX7" fmla="*/ 70461 w 541517"/>
                <a:gd name="connsiteY7" fmla="*/ 348467 h 454247"/>
                <a:gd name="connsiteX8" fmla="*/ 104154 w 541517"/>
                <a:gd name="connsiteY8" fmla="*/ 123234 h 454247"/>
                <a:gd name="connsiteX9" fmla="*/ 329387 w 541517"/>
                <a:gd name="connsiteY9" fmla="*/ 156927 h 4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17" h="454247">
                  <a:moveTo>
                    <a:pt x="40359" y="370775"/>
                  </a:moveTo>
                  <a:cubicBezTo>
                    <a:pt x="108020" y="462218"/>
                    <a:pt x="237023" y="481489"/>
                    <a:pt x="328436" y="413858"/>
                  </a:cubicBezTo>
                  <a:cubicBezTo>
                    <a:pt x="419910" y="346165"/>
                    <a:pt x="541517" y="0"/>
                    <a:pt x="541517" y="0"/>
                  </a:cubicBezTo>
                  <a:cubicBezTo>
                    <a:pt x="541517" y="0"/>
                    <a:pt x="174915" y="15005"/>
                    <a:pt x="83472" y="82667"/>
                  </a:cubicBezTo>
                  <a:cubicBezTo>
                    <a:pt x="-7971" y="150298"/>
                    <a:pt x="-27242" y="279332"/>
                    <a:pt x="40389" y="370744"/>
                  </a:cubicBezTo>
                  <a:close/>
                  <a:moveTo>
                    <a:pt x="329387" y="156927"/>
                  </a:moveTo>
                  <a:cubicBezTo>
                    <a:pt x="382289" y="228455"/>
                    <a:pt x="367192" y="329257"/>
                    <a:pt x="295694" y="382159"/>
                  </a:cubicBezTo>
                  <a:cubicBezTo>
                    <a:pt x="224197" y="435062"/>
                    <a:pt x="123363" y="419995"/>
                    <a:pt x="70461" y="348467"/>
                  </a:cubicBezTo>
                  <a:cubicBezTo>
                    <a:pt x="17559" y="276969"/>
                    <a:pt x="32656" y="176136"/>
                    <a:pt x="104154" y="123234"/>
                  </a:cubicBezTo>
                  <a:cubicBezTo>
                    <a:pt x="175652" y="70332"/>
                    <a:pt x="276485" y="85429"/>
                    <a:pt x="329387" y="156927"/>
                  </a:cubicBezTo>
                  <a:close/>
                </a:path>
              </a:pathLst>
            </a:custGeom>
            <a:solidFill>
              <a:schemeClr val="accent4"/>
            </a:solidFill>
            <a:ln w="3060" cap="flat">
              <a:noFill/>
              <a:prstDash val="solid"/>
              <a:miter/>
            </a:ln>
          </p:spPr>
          <p:txBody>
            <a:bodyPr rtlCol="0" anchor="ctr"/>
            <a:lstStyle/>
            <a:p>
              <a:endParaRPr lang="en-GB"/>
            </a:p>
          </p:txBody>
        </p:sp>
        <p:grpSp>
          <p:nvGrpSpPr>
            <p:cNvPr id="57" name="Bild 275">
              <a:extLst>
                <a:ext uri="{FF2B5EF4-FFF2-40B4-BE49-F238E27FC236}">
                  <a16:creationId xmlns:a16="http://schemas.microsoft.com/office/drawing/2014/main" id="{792C19F6-4BE4-BA86-2178-7E3E3932C2EB}"/>
                </a:ext>
              </a:extLst>
            </p:cNvPr>
            <p:cNvGrpSpPr>
              <a:grpSpLocks/>
            </p:cNvGrpSpPr>
            <p:nvPr/>
          </p:nvGrpSpPr>
          <p:grpSpPr>
            <a:xfrm>
              <a:off x="3651402" y="3869366"/>
              <a:ext cx="267793" cy="254353"/>
              <a:chOff x="3651402" y="3869366"/>
              <a:chExt cx="267793" cy="254353"/>
            </a:xfrm>
            <a:solidFill>
              <a:srgbClr val="007DC5"/>
            </a:solidFill>
          </p:grpSpPr>
          <p:grpSp>
            <p:nvGrpSpPr>
              <p:cNvPr id="59" name="Bild 275">
                <a:extLst>
                  <a:ext uri="{FF2B5EF4-FFF2-40B4-BE49-F238E27FC236}">
                    <a16:creationId xmlns:a16="http://schemas.microsoft.com/office/drawing/2014/main" id="{1FC7E2F3-0EDE-9DF6-37A1-2CC1FFBCC3D7}"/>
                  </a:ext>
                </a:extLst>
              </p:cNvPr>
              <p:cNvGrpSpPr>
                <a:grpSpLocks/>
              </p:cNvGrpSpPr>
              <p:nvPr/>
            </p:nvGrpSpPr>
            <p:grpSpPr>
              <a:xfrm>
                <a:off x="3651402" y="3869366"/>
                <a:ext cx="267793" cy="252328"/>
                <a:chOff x="3651402" y="3869366"/>
                <a:chExt cx="267793" cy="252328"/>
              </a:xfrm>
              <a:solidFill>
                <a:srgbClr val="007DC5"/>
              </a:solidFill>
            </p:grpSpPr>
            <p:sp>
              <p:nvSpPr>
                <p:cNvPr id="62" name="Frihandsfigur: Form 61">
                  <a:extLst>
                    <a:ext uri="{FF2B5EF4-FFF2-40B4-BE49-F238E27FC236}">
                      <a16:creationId xmlns:a16="http://schemas.microsoft.com/office/drawing/2014/main" id="{1A822C1D-7AEA-0607-F118-2A7983F14126}"/>
                    </a:ext>
                  </a:extLst>
                </p:cNvPr>
                <p:cNvSpPr>
                  <a:spLocks/>
                </p:cNvSpPr>
                <p:nvPr/>
              </p:nvSpPr>
              <p:spPr>
                <a:xfrm>
                  <a:off x="3864391" y="3935371"/>
                  <a:ext cx="54804" cy="70392"/>
                </a:xfrm>
                <a:custGeom>
                  <a:avLst/>
                  <a:gdLst>
                    <a:gd name="connsiteX0" fmla="*/ 54805 w 54804"/>
                    <a:gd name="connsiteY0" fmla="*/ 35196 h 70392"/>
                    <a:gd name="connsiteX1" fmla="*/ 0 w 54804"/>
                    <a:gd name="connsiteY1" fmla="*/ 0 h 70392"/>
                    <a:gd name="connsiteX2" fmla="*/ 0 w 54804"/>
                    <a:gd name="connsiteY2" fmla="*/ 70393 h 70392"/>
                    <a:gd name="connsiteX3" fmla="*/ 54805 w 54804"/>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804" h="70392">
                      <a:moveTo>
                        <a:pt x="54805" y="35196"/>
                      </a:moveTo>
                      <a:lnTo>
                        <a:pt x="0" y="0"/>
                      </a:lnTo>
                      <a:lnTo>
                        <a:pt x="0" y="70393"/>
                      </a:lnTo>
                      <a:lnTo>
                        <a:pt x="54805" y="35196"/>
                      </a:lnTo>
                      <a:close/>
                    </a:path>
                  </a:pathLst>
                </a:custGeom>
                <a:solidFill>
                  <a:srgbClr val="007DC5"/>
                </a:solidFill>
                <a:ln w="3060" cap="flat">
                  <a:noFill/>
                  <a:prstDash val="solid"/>
                  <a:miter/>
                </a:ln>
              </p:spPr>
              <p:txBody>
                <a:bodyPr rtlCol="0" anchor="ctr"/>
                <a:lstStyle/>
                <a:p>
                  <a:endParaRPr lang="en-GB"/>
                </a:p>
              </p:txBody>
            </p:sp>
            <p:grpSp>
              <p:nvGrpSpPr>
                <p:cNvPr id="71" name="Bild 275">
                  <a:extLst>
                    <a:ext uri="{FF2B5EF4-FFF2-40B4-BE49-F238E27FC236}">
                      <a16:creationId xmlns:a16="http://schemas.microsoft.com/office/drawing/2014/main" id="{9C534680-C988-C3C7-ADF8-5F062BB00AF4}"/>
                    </a:ext>
                  </a:extLst>
                </p:cNvPr>
                <p:cNvGrpSpPr>
                  <a:grpSpLocks/>
                </p:cNvGrpSpPr>
                <p:nvPr/>
              </p:nvGrpSpPr>
              <p:grpSpPr>
                <a:xfrm>
                  <a:off x="3651402" y="3869366"/>
                  <a:ext cx="227196" cy="252328"/>
                  <a:chOff x="3651402" y="3869366"/>
                  <a:chExt cx="227196" cy="252328"/>
                </a:xfrm>
                <a:solidFill>
                  <a:srgbClr val="007DC5"/>
                </a:solidFill>
              </p:grpSpPr>
              <p:sp>
                <p:nvSpPr>
                  <p:cNvPr id="74" name="Frihandsfigur: Form 73">
                    <a:extLst>
                      <a:ext uri="{FF2B5EF4-FFF2-40B4-BE49-F238E27FC236}">
                        <a16:creationId xmlns:a16="http://schemas.microsoft.com/office/drawing/2014/main" id="{2D7877B4-100E-1C10-869A-645A40A2A2CE}"/>
                      </a:ext>
                    </a:extLst>
                  </p:cNvPr>
                  <p:cNvSpPr>
                    <a:spLocks/>
                  </p:cNvSpPr>
                  <p:nvPr/>
                </p:nvSpPr>
                <p:spPr>
                  <a:xfrm>
                    <a:off x="3669326" y="395645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7DC5"/>
                  </a:solidFill>
                  <a:ln w="3060" cap="flat">
                    <a:noFill/>
                    <a:prstDash val="solid"/>
                    <a:miter/>
                  </a:ln>
                </p:spPr>
                <p:txBody>
                  <a:bodyPr rtlCol="0" anchor="ctr"/>
                  <a:lstStyle/>
                  <a:p>
                    <a:endParaRPr lang="en-GB"/>
                  </a:p>
                </p:txBody>
              </p:sp>
              <p:sp>
                <p:nvSpPr>
                  <p:cNvPr id="76" name="Frihandsfigur: Form 75">
                    <a:extLst>
                      <a:ext uri="{FF2B5EF4-FFF2-40B4-BE49-F238E27FC236}">
                        <a16:creationId xmlns:a16="http://schemas.microsoft.com/office/drawing/2014/main" id="{E6FE28F0-B465-1091-37A5-FB05071999D1}"/>
                      </a:ext>
                    </a:extLst>
                  </p:cNvPr>
                  <p:cNvSpPr>
                    <a:spLocks/>
                  </p:cNvSpPr>
                  <p:nvPr/>
                </p:nvSpPr>
                <p:spPr>
                  <a:xfrm>
                    <a:off x="3769971" y="395645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7DC5"/>
                  </a:solidFill>
                  <a:ln w="3060" cap="flat">
                    <a:noFill/>
                    <a:prstDash val="solid"/>
                    <a:miter/>
                  </a:ln>
                </p:spPr>
                <p:txBody>
                  <a:bodyPr rtlCol="0" anchor="ctr"/>
                  <a:lstStyle/>
                  <a:p>
                    <a:endParaRPr lang="en-GB"/>
                  </a:p>
                </p:txBody>
              </p:sp>
              <p:sp>
                <p:nvSpPr>
                  <p:cNvPr id="77" name="Frihandsfigur: Form 76">
                    <a:extLst>
                      <a:ext uri="{FF2B5EF4-FFF2-40B4-BE49-F238E27FC236}">
                        <a16:creationId xmlns:a16="http://schemas.microsoft.com/office/drawing/2014/main" id="{CF8FADCB-C8A2-2E51-3D29-117753C00639}"/>
                      </a:ext>
                    </a:extLst>
                  </p:cNvPr>
                  <p:cNvSpPr>
                    <a:spLocks/>
                  </p:cNvSpPr>
                  <p:nvPr/>
                </p:nvSpPr>
                <p:spPr>
                  <a:xfrm>
                    <a:off x="3651402" y="401871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7DC5"/>
                  </a:solidFill>
                  <a:ln w="3060" cap="flat">
                    <a:noFill/>
                    <a:prstDash val="solid"/>
                    <a:miter/>
                  </a:ln>
                </p:spPr>
                <p:txBody>
                  <a:bodyPr rtlCol="0" anchor="ctr"/>
                  <a:lstStyle/>
                  <a:p>
                    <a:endParaRPr lang="en-GB"/>
                  </a:p>
                </p:txBody>
              </p:sp>
              <p:sp>
                <p:nvSpPr>
                  <p:cNvPr id="119" name="Frihandsfigur: Form 118">
                    <a:extLst>
                      <a:ext uri="{FF2B5EF4-FFF2-40B4-BE49-F238E27FC236}">
                        <a16:creationId xmlns:a16="http://schemas.microsoft.com/office/drawing/2014/main" id="{BD222B11-4A43-6FCF-4FBB-56F62737D969}"/>
                      </a:ext>
                    </a:extLst>
                  </p:cNvPr>
                  <p:cNvSpPr>
                    <a:spLocks/>
                  </p:cNvSpPr>
                  <p:nvPr/>
                </p:nvSpPr>
                <p:spPr>
                  <a:xfrm>
                    <a:off x="3747908" y="3869366"/>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7DC5"/>
                  </a:solidFill>
                  <a:ln w="3060" cap="flat">
                    <a:noFill/>
                    <a:prstDash val="solid"/>
                    <a:miter/>
                  </a:ln>
                </p:spPr>
                <p:txBody>
                  <a:bodyPr rtlCol="0" anchor="ctr"/>
                  <a:lstStyle/>
                  <a:p>
                    <a:endParaRPr lang="en-GB"/>
                  </a:p>
                </p:txBody>
              </p:sp>
            </p:grpSp>
          </p:grpSp>
          <p:sp>
            <p:nvSpPr>
              <p:cNvPr id="60" name="Frihandsfigur: Form 59">
                <a:extLst>
                  <a:ext uri="{FF2B5EF4-FFF2-40B4-BE49-F238E27FC236}">
                    <a16:creationId xmlns:a16="http://schemas.microsoft.com/office/drawing/2014/main" id="{2B970896-AFAD-52C7-215C-7A41AF854F89}"/>
                  </a:ext>
                </a:extLst>
              </p:cNvPr>
              <p:cNvSpPr>
                <a:spLocks/>
              </p:cNvSpPr>
              <p:nvPr/>
            </p:nvSpPr>
            <p:spPr>
              <a:xfrm>
                <a:off x="3767670" y="391938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7DC5"/>
              </a:solidFill>
              <a:ln w="3060" cap="flat">
                <a:noFill/>
                <a:prstDash val="solid"/>
                <a:miter/>
              </a:ln>
            </p:spPr>
            <p:txBody>
              <a:bodyPr rtlCol="0" anchor="ctr"/>
              <a:lstStyle/>
              <a:p>
                <a:endParaRPr lang="en-GB"/>
              </a:p>
            </p:txBody>
          </p:sp>
        </p:grpSp>
      </p:grpSp>
      <p:grpSp>
        <p:nvGrpSpPr>
          <p:cNvPr id="41" name="Bild 275">
            <a:extLst>
              <a:ext uri="{FF2B5EF4-FFF2-40B4-BE49-F238E27FC236}">
                <a16:creationId xmlns:a16="http://schemas.microsoft.com/office/drawing/2014/main" id="{1B18A2C1-9504-013D-AE3B-C8A3A4CB3321}"/>
              </a:ext>
            </a:extLst>
          </p:cNvPr>
          <p:cNvGrpSpPr>
            <a:grpSpLocks/>
          </p:cNvGrpSpPr>
          <p:nvPr/>
        </p:nvGrpSpPr>
        <p:grpSpPr>
          <a:xfrm>
            <a:off x="9122982" y="1425346"/>
            <a:ext cx="623379" cy="411924"/>
            <a:chOff x="2837771" y="3930645"/>
            <a:chExt cx="623379" cy="411924"/>
          </a:xfrm>
        </p:grpSpPr>
        <p:sp>
          <p:nvSpPr>
            <p:cNvPr id="42" name="Frihandsfigur: Form 41">
              <a:extLst>
                <a:ext uri="{FF2B5EF4-FFF2-40B4-BE49-F238E27FC236}">
                  <a16:creationId xmlns:a16="http://schemas.microsoft.com/office/drawing/2014/main" id="{530DCDD0-3D7E-00D2-1F83-9BE084821A9E}"/>
                </a:ext>
              </a:extLst>
            </p:cNvPr>
            <p:cNvSpPr>
              <a:spLocks/>
            </p:cNvSpPr>
            <p:nvPr/>
          </p:nvSpPr>
          <p:spPr>
            <a:xfrm>
              <a:off x="2869838" y="3975631"/>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43" name="Bild 275">
              <a:extLst>
                <a:ext uri="{FF2B5EF4-FFF2-40B4-BE49-F238E27FC236}">
                  <a16:creationId xmlns:a16="http://schemas.microsoft.com/office/drawing/2014/main" id="{48F8E43C-C305-4601-B50A-1D6922516D7F}"/>
                </a:ext>
              </a:extLst>
            </p:cNvPr>
            <p:cNvGrpSpPr>
              <a:grpSpLocks/>
            </p:cNvGrpSpPr>
            <p:nvPr/>
          </p:nvGrpSpPr>
          <p:grpSpPr>
            <a:xfrm>
              <a:off x="2837771" y="3930645"/>
              <a:ext cx="623379" cy="411924"/>
              <a:chOff x="2837771" y="3930645"/>
              <a:chExt cx="623379" cy="411924"/>
            </a:xfrm>
            <a:solidFill>
              <a:srgbClr val="79D3C2"/>
            </a:solidFill>
          </p:grpSpPr>
          <p:sp>
            <p:nvSpPr>
              <p:cNvPr id="44" name="Frihandsfigur: Form 43">
                <a:extLst>
                  <a:ext uri="{FF2B5EF4-FFF2-40B4-BE49-F238E27FC236}">
                    <a16:creationId xmlns:a16="http://schemas.microsoft.com/office/drawing/2014/main" id="{37B604EB-0DFB-140A-A270-50DC6DF8EA06}"/>
                  </a:ext>
                </a:extLst>
              </p:cNvPr>
              <p:cNvSpPr>
                <a:spLocks/>
              </p:cNvSpPr>
              <p:nvPr/>
            </p:nvSpPr>
            <p:spPr>
              <a:xfrm>
                <a:off x="2837771" y="3930645"/>
                <a:ext cx="623379" cy="411924"/>
              </a:xfrm>
              <a:custGeom>
                <a:avLst/>
                <a:gdLst>
                  <a:gd name="connsiteX0" fmla="*/ 0 w 623379"/>
                  <a:gd name="connsiteY0" fmla="*/ 205962 h 411924"/>
                  <a:gd name="connsiteX1" fmla="*/ 205962 w 623379"/>
                  <a:gd name="connsiteY1" fmla="*/ 411925 h 411924"/>
                  <a:gd name="connsiteX2" fmla="*/ 623380 w 623379"/>
                  <a:gd name="connsiteY2" fmla="*/ 205962 h 411924"/>
                  <a:gd name="connsiteX3" fmla="*/ 205962 w 623379"/>
                  <a:gd name="connsiteY3" fmla="*/ 0 h 411924"/>
                  <a:gd name="connsiteX4" fmla="*/ 0 w 623379"/>
                  <a:gd name="connsiteY4" fmla="*/ 205962 h 411924"/>
                  <a:gd name="connsiteX5" fmla="*/ 359544 w 623379"/>
                  <a:gd name="connsiteY5" fmla="*/ 205962 h 411924"/>
                  <a:gd name="connsiteX6" fmla="*/ 198506 w 623379"/>
                  <a:gd name="connsiteY6" fmla="*/ 367001 h 411924"/>
                  <a:gd name="connsiteX7" fmla="*/ 37467 w 623379"/>
                  <a:gd name="connsiteY7" fmla="*/ 205962 h 411924"/>
                  <a:gd name="connsiteX8" fmla="*/ 198506 w 623379"/>
                  <a:gd name="connsiteY8" fmla="*/ 44924 h 411924"/>
                  <a:gd name="connsiteX9" fmla="*/ 359544 w 623379"/>
                  <a:gd name="connsiteY9" fmla="*/ 205962 h 4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379" h="411924">
                    <a:moveTo>
                      <a:pt x="0" y="205962"/>
                    </a:moveTo>
                    <a:cubicBezTo>
                      <a:pt x="0" y="319714"/>
                      <a:pt x="92241" y="411925"/>
                      <a:pt x="205962" y="411925"/>
                    </a:cubicBezTo>
                    <a:cubicBezTo>
                      <a:pt x="319714" y="411925"/>
                      <a:pt x="623380" y="205962"/>
                      <a:pt x="623380" y="205962"/>
                    </a:cubicBezTo>
                    <a:cubicBezTo>
                      <a:pt x="623380" y="205962"/>
                      <a:pt x="319745" y="0"/>
                      <a:pt x="205962" y="0"/>
                    </a:cubicBezTo>
                    <a:cubicBezTo>
                      <a:pt x="92241" y="0"/>
                      <a:pt x="0" y="92241"/>
                      <a:pt x="0" y="205962"/>
                    </a:cubicBezTo>
                    <a:close/>
                    <a:moveTo>
                      <a:pt x="359544" y="205962"/>
                    </a:moveTo>
                    <a:cubicBezTo>
                      <a:pt x="359544" y="294920"/>
                      <a:pt x="287433" y="367001"/>
                      <a:pt x="198506" y="367001"/>
                    </a:cubicBezTo>
                    <a:cubicBezTo>
                      <a:pt x="109579" y="367001"/>
                      <a:pt x="37467" y="294920"/>
                      <a:pt x="37467" y="205962"/>
                    </a:cubicBezTo>
                    <a:cubicBezTo>
                      <a:pt x="37467" y="117035"/>
                      <a:pt x="109579" y="44924"/>
                      <a:pt x="198506" y="44924"/>
                    </a:cubicBezTo>
                    <a:cubicBezTo>
                      <a:pt x="287433" y="44924"/>
                      <a:pt x="359544" y="117035"/>
                      <a:pt x="359544" y="205962"/>
                    </a:cubicBezTo>
                    <a:close/>
                  </a:path>
                </a:pathLst>
              </a:custGeom>
              <a:solidFill>
                <a:srgbClr val="79D3C2"/>
              </a:solidFill>
              <a:ln w="3060" cap="flat">
                <a:noFill/>
                <a:prstDash val="solid"/>
                <a:miter/>
              </a:ln>
            </p:spPr>
            <p:txBody>
              <a:bodyPr rtlCol="0" anchor="ctr"/>
              <a:lstStyle/>
              <a:p>
                <a:endParaRPr lang="en-GB"/>
              </a:p>
            </p:txBody>
          </p:sp>
          <p:grpSp>
            <p:nvGrpSpPr>
              <p:cNvPr id="45" name="Bild 275">
                <a:extLst>
                  <a:ext uri="{FF2B5EF4-FFF2-40B4-BE49-F238E27FC236}">
                    <a16:creationId xmlns:a16="http://schemas.microsoft.com/office/drawing/2014/main" id="{0C421CA3-C76A-D381-E6D2-A27D2F1CFF72}"/>
                  </a:ext>
                </a:extLst>
              </p:cNvPr>
              <p:cNvGrpSpPr>
                <a:grpSpLocks/>
              </p:cNvGrpSpPr>
              <p:nvPr/>
            </p:nvGrpSpPr>
            <p:grpSpPr>
              <a:xfrm>
                <a:off x="2905433" y="4009446"/>
                <a:ext cx="267793" cy="254353"/>
                <a:chOff x="2905433" y="4009446"/>
                <a:chExt cx="267793" cy="254353"/>
              </a:xfrm>
              <a:solidFill>
                <a:srgbClr val="79D3C2"/>
              </a:solidFill>
            </p:grpSpPr>
            <p:grpSp>
              <p:nvGrpSpPr>
                <p:cNvPr id="46" name="Bild 275">
                  <a:extLst>
                    <a:ext uri="{FF2B5EF4-FFF2-40B4-BE49-F238E27FC236}">
                      <a16:creationId xmlns:a16="http://schemas.microsoft.com/office/drawing/2014/main" id="{9EF934FF-B94F-7686-A274-ED45C553EC08}"/>
                    </a:ext>
                  </a:extLst>
                </p:cNvPr>
                <p:cNvGrpSpPr>
                  <a:grpSpLocks/>
                </p:cNvGrpSpPr>
                <p:nvPr/>
              </p:nvGrpSpPr>
              <p:grpSpPr>
                <a:xfrm>
                  <a:off x="2905433" y="4009446"/>
                  <a:ext cx="267793" cy="252328"/>
                  <a:chOff x="2905433" y="4009446"/>
                  <a:chExt cx="267793" cy="252328"/>
                </a:xfrm>
                <a:solidFill>
                  <a:srgbClr val="79D3C2"/>
                </a:solidFill>
              </p:grpSpPr>
              <p:sp>
                <p:nvSpPr>
                  <p:cNvPr id="48" name="Frihandsfigur: Form 47">
                    <a:extLst>
                      <a:ext uri="{FF2B5EF4-FFF2-40B4-BE49-F238E27FC236}">
                        <a16:creationId xmlns:a16="http://schemas.microsoft.com/office/drawing/2014/main" id="{763DA4B1-1F6B-2F77-CF99-DC56DB9D3FC8}"/>
                      </a:ext>
                    </a:extLst>
                  </p:cNvPr>
                  <p:cNvSpPr>
                    <a:spLocks/>
                  </p:cNvSpPr>
                  <p:nvPr/>
                </p:nvSpPr>
                <p:spPr>
                  <a:xfrm>
                    <a:off x="3118453" y="4075451"/>
                    <a:ext cx="54773" cy="70392"/>
                  </a:xfrm>
                  <a:custGeom>
                    <a:avLst/>
                    <a:gdLst>
                      <a:gd name="connsiteX0" fmla="*/ 54774 w 54773"/>
                      <a:gd name="connsiteY0" fmla="*/ 35196 h 70392"/>
                      <a:gd name="connsiteX1" fmla="*/ 0 w 54773"/>
                      <a:gd name="connsiteY1" fmla="*/ 0 h 70392"/>
                      <a:gd name="connsiteX2" fmla="*/ 0 w 54773"/>
                      <a:gd name="connsiteY2" fmla="*/ 70393 h 70392"/>
                      <a:gd name="connsiteX3" fmla="*/ 54774 w 54773"/>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773" h="70392">
                        <a:moveTo>
                          <a:pt x="54774" y="35196"/>
                        </a:moveTo>
                        <a:lnTo>
                          <a:pt x="0" y="0"/>
                        </a:lnTo>
                        <a:lnTo>
                          <a:pt x="0" y="70393"/>
                        </a:lnTo>
                        <a:lnTo>
                          <a:pt x="54774" y="35196"/>
                        </a:lnTo>
                        <a:close/>
                      </a:path>
                    </a:pathLst>
                  </a:custGeom>
                  <a:solidFill>
                    <a:srgbClr val="79D3C2"/>
                  </a:solidFill>
                  <a:ln w="3060" cap="flat">
                    <a:noFill/>
                    <a:prstDash val="solid"/>
                    <a:miter/>
                  </a:ln>
                </p:spPr>
                <p:txBody>
                  <a:bodyPr rtlCol="0" anchor="ctr"/>
                  <a:lstStyle/>
                  <a:p>
                    <a:endParaRPr lang="en-GB"/>
                  </a:p>
                </p:txBody>
              </p:sp>
              <p:grpSp>
                <p:nvGrpSpPr>
                  <p:cNvPr id="49" name="Bild 275">
                    <a:extLst>
                      <a:ext uri="{FF2B5EF4-FFF2-40B4-BE49-F238E27FC236}">
                        <a16:creationId xmlns:a16="http://schemas.microsoft.com/office/drawing/2014/main" id="{F3DDC49E-0880-678E-8581-F1E3E963C2BB}"/>
                      </a:ext>
                    </a:extLst>
                  </p:cNvPr>
                  <p:cNvGrpSpPr>
                    <a:grpSpLocks/>
                  </p:cNvGrpSpPr>
                  <p:nvPr/>
                </p:nvGrpSpPr>
                <p:grpSpPr>
                  <a:xfrm>
                    <a:off x="2905433" y="4009446"/>
                    <a:ext cx="227196" cy="252328"/>
                    <a:chOff x="2905433" y="4009446"/>
                    <a:chExt cx="227196" cy="252328"/>
                  </a:xfrm>
                  <a:solidFill>
                    <a:srgbClr val="79D3C2"/>
                  </a:solidFill>
                </p:grpSpPr>
                <p:sp>
                  <p:nvSpPr>
                    <p:cNvPr id="50" name="Frihandsfigur: Form 49">
                      <a:extLst>
                        <a:ext uri="{FF2B5EF4-FFF2-40B4-BE49-F238E27FC236}">
                          <a16:creationId xmlns:a16="http://schemas.microsoft.com/office/drawing/2014/main" id="{907EB20E-CCAE-6991-DD0E-14FC047F4528}"/>
                        </a:ext>
                      </a:extLst>
                    </p:cNvPr>
                    <p:cNvSpPr>
                      <a:spLocks/>
                    </p:cNvSpPr>
                    <p:nvPr/>
                  </p:nvSpPr>
                  <p:spPr>
                    <a:xfrm>
                      <a:off x="2923388" y="409653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79D3C2"/>
                    </a:solidFill>
                    <a:ln w="3060" cap="flat">
                      <a:noFill/>
                      <a:prstDash val="solid"/>
                      <a:miter/>
                    </a:ln>
                  </p:spPr>
                  <p:txBody>
                    <a:bodyPr rtlCol="0" anchor="ctr"/>
                    <a:lstStyle/>
                    <a:p>
                      <a:endParaRPr lang="en-GB"/>
                    </a:p>
                  </p:txBody>
                </p:sp>
                <p:sp>
                  <p:nvSpPr>
                    <p:cNvPr id="51" name="Frihandsfigur: Form 50">
                      <a:extLst>
                        <a:ext uri="{FF2B5EF4-FFF2-40B4-BE49-F238E27FC236}">
                          <a16:creationId xmlns:a16="http://schemas.microsoft.com/office/drawing/2014/main" id="{863DA9EF-D8B5-7408-C4B2-5CF3D083255A}"/>
                        </a:ext>
                      </a:extLst>
                    </p:cNvPr>
                    <p:cNvSpPr>
                      <a:spLocks/>
                    </p:cNvSpPr>
                    <p:nvPr/>
                  </p:nvSpPr>
                  <p:spPr>
                    <a:xfrm>
                      <a:off x="3024003" y="409653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79D3C2"/>
                    </a:solidFill>
                    <a:ln w="3060" cap="flat">
                      <a:noFill/>
                      <a:prstDash val="solid"/>
                      <a:miter/>
                    </a:ln>
                  </p:spPr>
                  <p:txBody>
                    <a:bodyPr rtlCol="0" anchor="ctr"/>
                    <a:lstStyle/>
                    <a:p>
                      <a:endParaRPr lang="en-GB"/>
                    </a:p>
                  </p:txBody>
                </p:sp>
                <p:sp>
                  <p:nvSpPr>
                    <p:cNvPr id="52" name="Frihandsfigur: Form 51">
                      <a:extLst>
                        <a:ext uri="{FF2B5EF4-FFF2-40B4-BE49-F238E27FC236}">
                          <a16:creationId xmlns:a16="http://schemas.microsoft.com/office/drawing/2014/main" id="{DDE4C2B5-416B-79DB-CF8E-C71D34644283}"/>
                        </a:ext>
                      </a:extLst>
                    </p:cNvPr>
                    <p:cNvSpPr>
                      <a:spLocks/>
                    </p:cNvSpPr>
                    <p:nvPr/>
                  </p:nvSpPr>
                  <p:spPr>
                    <a:xfrm>
                      <a:off x="2905433" y="415879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79D3C2"/>
                    </a:solidFill>
                    <a:ln w="3060" cap="flat">
                      <a:noFill/>
                      <a:prstDash val="solid"/>
                      <a:miter/>
                    </a:ln>
                  </p:spPr>
                  <p:txBody>
                    <a:bodyPr rtlCol="0" anchor="ctr"/>
                    <a:lstStyle/>
                    <a:p>
                      <a:endParaRPr lang="en-GB"/>
                    </a:p>
                  </p:txBody>
                </p:sp>
                <p:sp>
                  <p:nvSpPr>
                    <p:cNvPr id="53" name="Frihandsfigur: Form 52">
                      <a:extLst>
                        <a:ext uri="{FF2B5EF4-FFF2-40B4-BE49-F238E27FC236}">
                          <a16:creationId xmlns:a16="http://schemas.microsoft.com/office/drawing/2014/main" id="{825931DB-ABD7-EEE3-4F54-E708CA8B0365}"/>
                        </a:ext>
                      </a:extLst>
                    </p:cNvPr>
                    <p:cNvSpPr>
                      <a:spLocks/>
                    </p:cNvSpPr>
                    <p:nvPr/>
                  </p:nvSpPr>
                  <p:spPr>
                    <a:xfrm>
                      <a:off x="3001940" y="4009446"/>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79D3C2"/>
                    </a:solidFill>
                    <a:ln w="3060" cap="flat">
                      <a:noFill/>
                      <a:prstDash val="solid"/>
                      <a:miter/>
                    </a:ln>
                  </p:spPr>
                  <p:txBody>
                    <a:bodyPr rtlCol="0" anchor="ctr"/>
                    <a:lstStyle/>
                    <a:p>
                      <a:endParaRPr lang="en-GB"/>
                    </a:p>
                  </p:txBody>
                </p:sp>
              </p:grpSp>
            </p:grpSp>
            <p:sp>
              <p:nvSpPr>
                <p:cNvPr id="47" name="Frihandsfigur: Form 46">
                  <a:extLst>
                    <a:ext uri="{FF2B5EF4-FFF2-40B4-BE49-F238E27FC236}">
                      <a16:creationId xmlns:a16="http://schemas.microsoft.com/office/drawing/2014/main" id="{259ACC65-EDB6-CA7F-3FAB-2D775E5FCC92}"/>
                    </a:ext>
                  </a:extLst>
                </p:cNvPr>
                <p:cNvSpPr>
                  <a:spLocks/>
                </p:cNvSpPr>
                <p:nvPr/>
              </p:nvSpPr>
              <p:spPr>
                <a:xfrm>
                  <a:off x="3021732" y="405946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79D3C2"/>
                </a:solidFill>
                <a:ln w="3060" cap="flat">
                  <a:noFill/>
                  <a:prstDash val="solid"/>
                  <a:miter/>
                </a:ln>
              </p:spPr>
              <p:txBody>
                <a:bodyPr rtlCol="0" anchor="ctr"/>
                <a:lstStyle/>
                <a:p>
                  <a:endParaRPr lang="en-GB"/>
                </a:p>
              </p:txBody>
            </p:sp>
          </p:grpSp>
        </p:grpSp>
      </p:grpSp>
      <p:sp>
        <p:nvSpPr>
          <p:cNvPr id="255" name="TextBox 66">
            <a:extLst>
              <a:ext uri="{FF2B5EF4-FFF2-40B4-BE49-F238E27FC236}">
                <a16:creationId xmlns:a16="http://schemas.microsoft.com/office/drawing/2014/main" id="{240C0871-FB61-1620-473C-28768CA94A0E}"/>
              </a:ext>
            </a:extLst>
          </p:cNvPr>
          <p:cNvSpPr txBox="1"/>
          <p:nvPr/>
        </p:nvSpPr>
        <p:spPr>
          <a:xfrm>
            <a:off x="10977131" y="4408071"/>
            <a:ext cx="483893"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vägval</a:t>
            </a:r>
          </a:p>
        </p:txBody>
      </p:sp>
      <p:pic>
        <p:nvPicPr>
          <p:cNvPr id="258" name="Bild 257">
            <a:extLst>
              <a:ext uri="{FF2B5EF4-FFF2-40B4-BE49-F238E27FC236}">
                <a16:creationId xmlns:a16="http://schemas.microsoft.com/office/drawing/2014/main" id="{8DAD8023-0B20-5408-7BC7-F5523CAC83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9073" y="4396642"/>
            <a:ext cx="285277" cy="285277"/>
          </a:xfrm>
          <a:prstGeom prst="rect">
            <a:avLst/>
          </a:prstGeom>
        </p:spPr>
      </p:pic>
      <p:pic>
        <p:nvPicPr>
          <p:cNvPr id="262" name="Graphic 78">
            <a:extLst>
              <a:ext uri="{FF2B5EF4-FFF2-40B4-BE49-F238E27FC236}">
                <a16:creationId xmlns:a16="http://schemas.microsoft.com/office/drawing/2014/main" id="{F770901D-1D96-779D-338F-86D51C2F68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024" y="4432640"/>
            <a:ext cx="230340" cy="230340"/>
          </a:xfrm>
          <a:prstGeom prst="rect">
            <a:avLst/>
          </a:prstGeom>
        </p:spPr>
      </p:pic>
      <p:sp>
        <p:nvSpPr>
          <p:cNvPr id="263" name="TextBox 71">
            <a:extLst>
              <a:ext uri="{FF2B5EF4-FFF2-40B4-BE49-F238E27FC236}">
                <a16:creationId xmlns:a16="http://schemas.microsoft.com/office/drawing/2014/main" id="{0A58D77B-ACCE-CFEB-E605-2F0104B42F8E}"/>
              </a:ext>
            </a:extLst>
          </p:cNvPr>
          <p:cNvSpPr txBox="1"/>
          <p:nvPr/>
        </p:nvSpPr>
        <p:spPr>
          <a:xfrm>
            <a:off x="11764145" y="4414678"/>
            <a:ext cx="772335"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steg</a:t>
            </a:r>
          </a:p>
        </p:txBody>
      </p:sp>
      <p:grpSp>
        <p:nvGrpSpPr>
          <p:cNvPr id="2" name="Grupp 1">
            <a:extLst>
              <a:ext uri="{FF2B5EF4-FFF2-40B4-BE49-F238E27FC236}">
                <a16:creationId xmlns:a16="http://schemas.microsoft.com/office/drawing/2014/main" id="{A19362FC-79CA-BC55-FCD2-C0936A844C51}"/>
              </a:ext>
            </a:extLst>
          </p:cNvPr>
          <p:cNvGrpSpPr/>
          <p:nvPr/>
        </p:nvGrpSpPr>
        <p:grpSpPr>
          <a:xfrm>
            <a:off x="6657212" y="4052069"/>
            <a:ext cx="827660" cy="670910"/>
            <a:chOff x="6167894" y="2593758"/>
            <a:chExt cx="827660" cy="670910"/>
          </a:xfrm>
          <a:solidFill>
            <a:srgbClr val="EB805F"/>
          </a:solidFill>
        </p:grpSpPr>
        <p:sp>
          <p:nvSpPr>
            <p:cNvPr id="3" name="Isosceles Triangle 21">
              <a:extLst>
                <a:ext uri="{FF2B5EF4-FFF2-40B4-BE49-F238E27FC236}">
                  <a16:creationId xmlns:a16="http://schemas.microsoft.com/office/drawing/2014/main" id="{D0DA9E08-7029-053B-50EC-5E765E3B343E}"/>
                </a:ext>
              </a:extLst>
            </p:cNvPr>
            <p:cNvSpPr/>
            <p:nvPr/>
          </p:nvSpPr>
          <p:spPr>
            <a:xfrm>
              <a:off x="6709355" y="2593758"/>
              <a:ext cx="238236" cy="394268"/>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ctangle: Rounded Corners 18">
              <a:extLst>
                <a:ext uri="{FF2B5EF4-FFF2-40B4-BE49-F238E27FC236}">
                  <a16:creationId xmlns:a16="http://schemas.microsoft.com/office/drawing/2014/main" id="{24BD067A-8F0D-7E51-6F89-F57D5E52F53F}"/>
                </a:ext>
              </a:extLst>
            </p:cNvPr>
            <p:cNvSpPr/>
            <p:nvPr/>
          </p:nvSpPr>
          <p:spPr>
            <a:xfrm>
              <a:off x="6167894" y="2752042"/>
              <a:ext cx="827660" cy="512626"/>
            </a:xfrm>
            <a:prstGeom prst="roundRect">
              <a:avLst>
                <a:gd name="adj" fmla="val 721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20">
              <a:extLst>
                <a:ext uri="{FF2B5EF4-FFF2-40B4-BE49-F238E27FC236}">
                  <a16:creationId xmlns:a16="http://schemas.microsoft.com/office/drawing/2014/main" id="{DCBA448D-BA8D-4DAA-8523-AA2D402D70DD}"/>
                </a:ext>
              </a:extLst>
            </p:cNvPr>
            <p:cNvSpPr txBox="1"/>
            <p:nvPr/>
          </p:nvSpPr>
          <p:spPr>
            <a:xfrm>
              <a:off x="6203291" y="2809904"/>
              <a:ext cx="792263" cy="394765"/>
            </a:xfrm>
            <a:prstGeom prst="rect">
              <a:avLst/>
            </a:prstGeom>
            <a:grpFill/>
          </p:spPr>
          <p:txBody>
            <a:bodyPr vert="horz" wrap="square" lIns="0" tIns="45720" rIns="91440" bIns="45720" rtlCol="0" anchor="t">
              <a:normAutofit lnSpcReduction="10000"/>
            </a:bodyPr>
            <a:lstStyle/>
            <a:p>
              <a:pPr algn="ctr"/>
              <a:r>
                <a:rPr lang="sv-SE" sz="1100" dirty="0">
                  <a:solidFill>
                    <a:srgbClr val="112B43"/>
                  </a:solidFill>
                  <a:latin typeface="Noto Sans SemiBold" panose="020B0702040504020204" pitchFamily="34" charset="0"/>
                  <a:ea typeface="Noto Sans SemiBold" panose="020B0702040504020204" pitchFamily="34" charset="0"/>
                  <a:cs typeface="Noto Sans SemiBold" panose="020B0702040504020204" pitchFamily="34" charset="0"/>
                </a:rPr>
                <a:t>Redo för fas 3!</a:t>
              </a:r>
            </a:p>
          </p:txBody>
        </p:sp>
      </p:grpSp>
      <p:sp>
        <p:nvSpPr>
          <p:cNvPr id="7" name="Rectangle: Rounded Corners 9">
            <a:extLst>
              <a:ext uri="{FF2B5EF4-FFF2-40B4-BE49-F238E27FC236}">
                <a16:creationId xmlns:a16="http://schemas.microsoft.com/office/drawing/2014/main" id="{46BFD0A7-4AF6-442E-EAEF-2E1C04D84E4B}"/>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8" name="Grupp 7">
            <a:extLst>
              <a:ext uri="{FF2B5EF4-FFF2-40B4-BE49-F238E27FC236}">
                <a16:creationId xmlns:a16="http://schemas.microsoft.com/office/drawing/2014/main" id="{2EA753B8-A7D1-C66D-FE61-E06BB1BECDDB}"/>
              </a:ext>
            </a:extLst>
          </p:cNvPr>
          <p:cNvGrpSpPr/>
          <p:nvPr/>
        </p:nvGrpSpPr>
        <p:grpSpPr>
          <a:xfrm>
            <a:off x="258854" y="5272392"/>
            <a:ext cx="2296278" cy="246221"/>
            <a:chOff x="258854" y="5475437"/>
            <a:chExt cx="2296278" cy="246221"/>
          </a:xfrm>
        </p:grpSpPr>
        <p:sp>
          <p:nvSpPr>
            <p:cNvPr id="9" name="Oval 72">
              <a:extLst>
                <a:ext uri="{FF2B5EF4-FFF2-40B4-BE49-F238E27FC236}">
                  <a16:creationId xmlns:a16="http://schemas.microsoft.com/office/drawing/2014/main" id="{5F3189AB-E31A-D75C-82F1-5D634327FE78}"/>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0" name="textruta 9">
              <a:extLst>
                <a:ext uri="{FF2B5EF4-FFF2-40B4-BE49-F238E27FC236}">
                  <a16:creationId xmlns:a16="http://schemas.microsoft.com/office/drawing/2014/main" id="{D810B1A8-52E3-F65D-364A-71516242DAA3}"/>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FaR?</a:t>
              </a:r>
            </a:p>
          </p:txBody>
        </p:sp>
      </p:grpSp>
      <p:grpSp>
        <p:nvGrpSpPr>
          <p:cNvPr id="11" name="Grupp 10">
            <a:extLst>
              <a:ext uri="{FF2B5EF4-FFF2-40B4-BE49-F238E27FC236}">
                <a16:creationId xmlns:a16="http://schemas.microsoft.com/office/drawing/2014/main" id="{5649E6F9-5BE3-6706-E2AE-1B73A35B9542}"/>
              </a:ext>
            </a:extLst>
          </p:cNvPr>
          <p:cNvGrpSpPr/>
          <p:nvPr/>
        </p:nvGrpSpPr>
        <p:grpSpPr>
          <a:xfrm>
            <a:off x="258854" y="5593804"/>
            <a:ext cx="2368208" cy="246221"/>
            <a:chOff x="258854" y="5728068"/>
            <a:chExt cx="2368208" cy="246221"/>
          </a:xfrm>
        </p:grpSpPr>
        <p:sp>
          <p:nvSpPr>
            <p:cNvPr id="12" name="Oval 72">
              <a:extLst>
                <a:ext uri="{FF2B5EF4-FFF2-40B4-BE49-F238E27FC236}">
                  <a16:creationId xmlns:a16="http://schemas.microsoft.com/office/drawing/2014/main" id="{56436D0D-1A42-4B7F-A4E8-D8AD01D5AE3E}"/>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3" name="textruta 12">
              <a:extLst>
                <a:ext uri="{FF2B5EF4-FFF2-40B4-BE49-F238E27FC236}">
                  <a16:creationId xmlns:a16="http://schemas.microsoft.com/office/drawing/2014/main" id="{16DFA741-9263-8615-395F-3DCADD105304}"/>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21" name="Grupp 20">
            <a:extLst>
              <a:ext uri="{FF2B5EF4-FFF2-40B4-BE49-F238E27FC236}">
                <a16:creationId xmlns:a16="http://schemas.microsoft.com/office/drawing/2014/main" id="{94AC919B-963E-23D1-E579-3433FEF596A5}"/>
              </a:ext>
            </a:extLst>
          </p:cNvPr>
          <p:cNvGrpSpPr/>
          <p:nvPr/>
        </p:nvGrpSpPr>
        <p:grpSpPr>
          <a:xfrm>
            <a:off x="258855" y="5910412"/>
            <a:ext cx="2368207" cy="246221"/>
            <a:chOff x="258855" y="5980699"/>
            <a:chExt cx="2368207" cy="246221"/>
          </a:xfrm>
        </p:grpSpPr>
        <p:sp>
          <p:nvSpPr>
            <p:cNvPr id="22" name="Oval 72">
              <a:extLst>
                <a:ext uri="{FF2B5EF4-FFF2-40B4-BE49-F238E27FC236}">
                  <a16:creationId xmlns:a16="http://schemas.microsoft.com/office/drawing/2014/main" id="{541FC93E-055A-A3F8-C089-5382B0AEA1AC}"/>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24" name="textruta 23">
              <a:extLst>
                <a:ext uri="{FF2B5EF4-FFF2-40B4-BE49-F238E27FC236}">
                  <a16:creationId xmlns:a16="http://schemas.microsoft.com/office/drawing/2014/main" id="{9E8568AF-7E21-0AF5-C8EC-43AA4390A286}"/>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FaR och för förändring?</a:t>
              </a:r>
            </a:p>
          </p:txBody>
        </p:sp>
      </p:grpSp>
      <p:grpSp>
        <p:nvGrpSpPr>
          <p:cNvPr id="26" name="Grupp 25">
            <a:extLst>
              <a:ext uri="{FF2B5EF4-FFF2-40B4-BE49-F238E27FC236}">
                <a16:creationId xmlns:a16="http://schemas.microsoft.com/office/drawing/2014/main" id="{51C5EE46-CB04-1BA8-0E4E-CFD1C7F971D6}"/>
              </a:ext>
            </a:extLst>
          </p:cNvPr>
          <p:cNvGrpSpPr/>
          <p:nvPr/>
        </p:nvGrpSpPr>
        <p:grpSpPr>
          <a:xfrm>
            <a:off x="258853" y="6229720"/>
            <a:ext cx="2262767" cy="246221"/>
            <a:chOff x="258853" y="6233330"/>
            <a:chExt cx="2262767" cy="246221"/>
          </a:xfrm>
        </p:grpSpPr>
        <p:sp>
          <p:nvSpPr>
            <p:cNvPr id="54" name="Oval 72">
              <a:extLst>
                <a:ext uri="{FF2B5EF4-FFF2-40B4-BE49-F238E27FC236}">
                  <a16:creationId xmlns:a16="http://schemas.microsoft.com/office/drawing/2014/main" id="{FF446DDB-7C1A-393E-D33E-C2AA9CE20AC3}"/>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67" name="textruta 66">
              <a:extLst>
                <a:ext uri="{FF2B5EF4-FFF2-40B4-BE49-F238E27FC236}">
                  <a16:creationId xmlns:a16="http://schemas.microsoft.com/office/drawing/2014/main" id="{22D5CF70-723E-0C29-9F8A-515394BD3436}"/>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FaR behöver vi göra för att passa vår målgrupp? </a:t>
              </a:r>
            </a:p>
          </p:txBody>
        </p:sp>
      </p:grpSp>
      <p:grpSp>
        <p:nvGrpSpPr>
          <p:cNvPr id="72" name="Grupp 71">
            <a:extLst>
              <a:ext uri="{FF2B5EF4-FFF2-40B4-BE49-F238E27FC236}">
                <a16:creationId xmlns:a16="http://schemas.microsoft.com/office/drawing/2014/main" id="{DE126CA6-0B42-2C8C-3AF0-E3E548BC209E}"/>
              </a:ext>
            </a:extLst>
          </p:cNvPr>
          <p:cNvGrpSpPr/>
          <p:nvPr/>
        </p:nvGrpSpPr>
        <p:grpSpPr>
          <a:xfrm>
            <a:off x="2521620" y="5272392"/>
            <a:ext cx="2356043" cy="246221"/>
            <a:chOff x="2733256" y="5432871"/>
            <a:chExt cx="2356043" cy="246221"/>
          </a:xfrm>
        </p:grpSpPr>
        <p:sp>
          <p:nvSpPr>
            <p:cNvPr id="73" name="Oval 72">
              <a:extLst>
                <a:ext uri="{FF2B5EF4-FFF2-40B4-BE49-F238E27FC236}">
                  <a16:creationId xmlns:a16="http://schemas.microsoft.com/office/drawing/2014/main" id="{4EC2443F-DCFE-2DC6-CDFE-6FBEB209BF3B}"/>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79" name="textruta 78">
              <a:extLst>
                <a:ext uri="{FF2B5EF4-FFF2-40B4-BE49-F238E27FC236}">
                  <a16:creationId xmlns:a16="http://schemas.microsoft.com/office/drawing/2014/main" id="{3F1656C8-2E6D-280D-E4A8-B255AAA08B30}"/>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FaR ska passa in?</a:t>
              </a:r>
            </a:p>
          </p:txBody>
        </p:sp>
      </p:grpSp>
      <p:grpSp>
        <p:nvGrpSpPr>
          <p:cNvPr id="85" name="Grupp 84">
            <a:extLst>
              <a:ext uri="{FF2B5EF4-FFF2-40B4-BE49-F238E27FC236}">
                <a16:creationId xmlns:a16="http://schemas.microsoft.com/office/drawing/2014/main" id="{958C307B-29E0-0CF9-05A2-2D15E6A830F9}"/>
              </a:ext>
            </a:extLst>
          </p:cNvPr>
          <p:cNvGrpSpPr/>
          <p:nvPr/>
        </p:nvGrpSpPr>
        <p:grpSpPr>
          <a:xfrm>
            <a:off x="2521620" y="5593804"/>
            <a:ext cx="2338148" cy="246221"/>
            <a:chOff x="2733256" y="5724456"/>
            <a:chExt cx="2338148" cy="246221"/>
          </a:xfrm>
        </p:grpSpPr>
        <p:sp>
          <p:nvSpPr>
            <p:cNvPr id="88" name="Oval 72">
              <a:extLst>
                <a:ext uri="{FF2B5EF4-FFF2-40B4-BE49-F238E27FC236}">
                  <a16:creationId xmlns:a16="http://schemas.microsoft.com/office/drawing/2014/main" id="{D1C50772-C416-4C7D-46DD-1DD2D97F07AA}"/>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91" name="textruta 90">
              <a:extLst>
                <a:ext uri="{FF2B5EF4-FFF2-40B4-BE49-F238E27FC236}">
                  <a16:creationId xmlns:a16="http://schemas.microsoft.com/office/drawing/2014/main" id="{B1AB5573-FA68-C001-8526-EF22E0D31CF4}"/>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FaR i verksamheten och finns det resurser? </a:t>
              </a:r>
            </a:p>
          </p:txBody>
        </p:sp>
      </p:grpSp>
      <p:grpSp>
        <p:nvGrpSpPr>
          <p:cNvPr id="94" name="Grupp 93">
            <a:extLst>
              <a:ext uri="{FF2B5EF4-FFF2-40B4-BE49-F238E27FC236}">
                <a16:creationId xmlns:a16="http://schemas.microsoft.com/office/drawing/2014/main" id="{EA5487D6-3A62-0C40-4BFC-7B5DAFBD5069}"/>
              </a:ext>
            </a:extLst>
          </p:cNvPr>
          <p:cNvGrpSpPr/>
          <p:nvPr/>
        </p:nvGrpSpPr>
        <p:grpSpPr>
          <a:xfrm>
            <a:off x="2521620" y="5910412"/>
            <a:ext cx="2239723" cy="246221"/>
            <a:chOff x="2733256" y="5977087"/>
            <a:chExt cx="2239723" cy="246221"/>
          </a:xfrm>
        </p:grpSpPr>
        <p:sp>
          <p:nvSpPr>
            <p:cNvPr id="97" name="Oval 72">
              <a:extLst>
                <a:ext uri="{FF2B5EF4-FFF2-40B4-BE49-F238E27FC236}">
                  <a16:creationId xmlns:a16="http://schemas.microsoft.com/office/drawing/2014/main" id="{BB752CDD-0FE1-23CD-6134-E308A1F21F85}"/>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100" name="textruta 99">
              <a:extLst>
                <a:ext uri="{FF2B5EF4-FFF2-40B4-BE49-F238E27FC236}">
                  <a16:creationId xmlns:a16="http://schemas.microsoft.com/office/drawing/2014/main" id="{DF556F72-B5B6-FD53-4442-5280EF1B087E}"/>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103" name="Grupp 102">
            <a:extLst>
              <a:ext uri="{FF2B5EF4-FFF2-40B4-BE49-F238E27FC236}">
                <a16:creationId xmlns:a16="http://schemas.microsoft.com/office/drawing/2014/main" id="{21B66A9C-ED0B-D392-EA77-698E93FC0117}"/>
              </a:ext>
            </a:extLst>
          </p:cNvPr>
          <p:cNvGrpSpPr/>
          <p:nvPr/>
        </p:nvGrpSpPr>
        <p:grpSpPr>
          <a:xfrm>
            <a:off x="2521620" y="6234130"/>
            <a:ext cx="2178128" cy="246221"/>
            <a:chOff x="2733256" y="6229720"/>
            <a:chExt cx="2178128" cy="246221"/>
          </a:xfrm>
        </p:grpSpPr>
        <p:sp>
          <p:nvSpPr>
            <p:cNvPr id="112" name="Oval 72">
              <a:extLst>
                <a:ext uri="{FF2B5EF4-FFF2-40B4-BE49-F238E27FC236}">
                  <a16:creationId xmlns:a16="http://schemas.microsoft.com/office/drawing/2014/main" id="{186D3F76-0CBC-9CF8-2F7B-894BB4773BC4}"/>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115" name="textruta 114">
              <a:extLst>
                <a:ext uri="{FF2B5EF4-FFF2-40B4-BE49-F238E27FC236}">
                  <a16:creationId xmlns:a16="http://schemas.microsoft.com/office/drawing/2014/main" id="{95F9C592-896D-457E-7B6F-1CF42BC1BEC1}"/>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21" name="Rectangle: Rounded Corners 9">
            <a:extLst>
              <a:ext uri="{FF2B5EF4-FFF2-40B4-BE49-F238E27FC236}">
                <a16:creationId xmlns:a16="http://schemas.microsoft.com/office/drawing/2014/main" id="{E25B4533-F389-6D69-7EDC-9D60F7AE941B}"/>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23" name="Grupp 122">
            <a:extLst>
              <a:ext uri="{FF2B5EF4-FFF2-40B4-BE49-F238E27FC236}">
                <a16:creationId xmlns:a16="http://schemas.microsoft.com/office/drawing/2014/main" id="{0B65CA99-BC2C-5812-2D5A-107745EA101D}"/>
              </a:ext>
            </a:extLst>
          </p:cNvPr>
          <p:cNvGrpSpPr/>
          <p:nvPr/>
        </p:nvGrpSpPr>
        <p:grpSpPr>
          <a:xfrm>
            <a:off x="4894497" y="5708104"/>
            <a:ext cx="2240004" cy="246221"/>
            <a:chOff x="5658856" y="4743334"/>
            <a:chExt cx="2240004" cy="246221"/>
          </a:xfrm>
        </p:grpSpPr>
        <p:sp>
          <p:nvSpPr>
            <p:cNvPr id="124" name="Oval 72">
              <a:extLst>
                <a:ext uri="{FF2B5EF4-FFF2-40B4-BE49-F238E27FC236}">
                  <a16:creationId xmlns:a16="http://schemas.microsoft.com/office/drawing/2014/main" id="{721D34B8-6D35-591A-D4D8-768EED3EE598}"/>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26" name="textruta 125">
              <a:extLst>
                <a:ext uri="{FF2B5EF4-FFF2-40B4-BE49-F238E27FC236}">
                  <a16:creationId xmlns:a16="http://schemas.microsoft.com/office/drawing/2014/main" id="{2DB72979-CE2C-10E5-CE0B-0358F9F06FF3}"/>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FaR?</a:t>
              </a:r>
            </a:p>
          </p:txBody>
        </p:sp>
      </p:grpSp>
      <p:grpSp>
        <p:nvGrpSpPr>
          <p:cNvPr id="127" name="Grupp 126">
            <a:extLst>
              <a:ext uri="{FF2B5EF4-FFF2-40B4-BE49-F238E27FC236}">
                <a16:creationId xmlns:a16="http://schemas.microsoft.com/office/drawing/2014/main" id="{F83754A3-CE73-C41C-DB00-EE1FAE145E47}"/>
              </a:ext>
            </a:extLst>
          </p:cNvPr>
          <p:cNvGrpSpPr/>
          <p:nvPr/>
        </p:nvGrpSpPr>
        <p:grpSpPr>
          <a:xfrm>
            <a:off x="4894501" y="5272392"/>
            <a:ext cx="2324901" cy="369332"/>
            <a:chOff x="5658860" y="4477355"/>
            <a:chExt cx="2324901" cy="369332"/>
          </a:xfrm>
        </p:grpSpPr>
        <p:sp>
          <p:nvSpPr>
            <p:cNvPr id="128" name="Oval 72">
              <a:extLst>
                <a:ext uri="{FF2B5EF4-FFF2-40B4-BE49-F238E27FC236}">
                  <a16:creationId xmlns:a16="http://schemas.microsoft.com/office/drawing/2014/main" id="{B603A428-2794-A7B4-0D4B-6F71159F3CF9}"/>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29" name="textruta 128">
              <a:extLst>
                <a:ext uri="{FF2B5EF4-FFF2-40B4-BE49-F238E27FC236}">
                  <a16:creationId xmlns:a16="http://schemas.microsoft.com/office/drawing/2014/main" id="{9625AF40-F823-6341-43C9-DB30BE37D528}"/>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30" name="Rectangle: Rounded Corners 9">
            <a:extLst>
              <a:ext uri="{FF2B5EF4-FFF2-40B4-BE49-F238E27FC236}">
                <a16:creationId xmlns:a16="http://schemas.microsoft.com/office/drawing/2014/main" id="{D746BA72-D6A4-6298-3F26-7D0BCDD316F0}"/>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31" name="Grupp 130">
            <a:extLst>
              <a:ext uri="{FF2B5EF4-FFF2-40B4-BE49-F238E27FC236}">
                <a16:creationId xmlns:a16="http://schemas.microsoft.com/office/drawing/2014/main" id="{7FE0D97B-A7A8-744C-7C9D-F66F05F26A8D}"/>
              </a:ext>
            </a:extLst>
          </p:cNvPr>
          <p:cNvGrpSpPr/>
          <p:nvPr/>
        </p:nvGrpSpPr>
        <p:grpSpPr>
          <a:xfrm>
            <a:off x="7318250" y="5733660"/>
            <a:ext cx="2240005" cy="189591"/>
            <a:chOff x="5658855" y="4744039"/>
            <a:chExt cx="2240005" cy="189591"/>
          </a:xfrm>
        </p:grpSpPr>
        <p:sp>
          <p:nvSpPr>
            <p:cNvPr id="156" name="Oval 72">
              <a:extLst>
                <a:ext uri="{FF2B5EF4-FFF2-40B4-BE49-F238E27FC236}">
                  <a16:creationId xmlns:a16="http://schemas.microsoft.com/office/drawing/2014/main" id="{F3BB1CD3-6835-59E2-C0FC-4BA83CC8C854}"/>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57" name="textruta 156">
              <a:extLst>
                <a:ext uri="{FF2B5EF4-FFF2-40B4-BE49-F238E27FC236}">
                  <a16:creationId xmlns:a16="http://schemas.microsoft.com/office/drawing/2014/main" id="{5EBA7E8A-8ABA-2DE2-938A-B9B0D2452BA2}"/>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58" name="Grupp 157">
            <a:extLst>
              <a:ext uri="{FF2B5EF4-FFF2-40B4-BE49-F238E27FC236}">
                <a16:creationId xmlns:a16="http://schemas.microsoft.com/office/drawing/2014/main" id="{CA3217BC-88C4-A2CE-3742-20994C21C2A6}"/>
              </a:ext>
            </a:extLst>
          </p:cNvPr>
          <p:cNvGrpSpPr/>
          <p:nvPr/>
        </p:nvGrpSpPr>
        <p:grpSpPr>
          <a:xfrm>
            <a:off x="7318250" y="5272392"/>
            <a:ext cx="2352130" cy="369332"/>
            <a:chOff x="5658857" y="4477355"/>
            <a:chExt cx="2352130" cy="369332"/>
          </a:xfrm>
        </p:grpSpPr>
        <p:sp>
          <p:nvSpPr>
            <p:cNvPr id="159" name="Oval 72">
              <a:extLst>
                <a:ext uri="{FF2B5EF4-FFF2-40B4-BE49-F238E27FC236}">
                  <a16:creationId xmlns:a16="http://schemas.microsoft.com/office/drawing/2014/main" id="{46C8E902-5212-2124-4BEA-89743E66BC84}"/>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67" name="textruta 166">
              <a:extLst>
                <a:ext uri="{FF2B5EF4-FFF2-40B4-BE49-F238E27FC236}">
                  <a16:creationId xmlns:a16="http://schemas.microsoft.com/office/drawing/2014/main" id="{7A27D500-A1D4-B268-8944-A214CE19BBB7}"/>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FaR utifrån en implementeringsplan och börja ordinera FaR.</a:t>
              </a:r>
            </a:p>
          </p:txBody>
        </p:sp>
      </p:grpSp>
      <p:grpSp>
        <p:nvGrpSpPr>
          <p:cNvPr id="168" name="Grupp 167">
            <a:extLst>
              <a:ext uri="{FF2B5EF4-FFF2-40B4-BE49-F238E27FC236}">
                <a16:creationId xmlns:a16="http://schemas.microsoft.com/office/drawing/2014/main" id="{BA2C0553-AEFB-4DF0-15CB-00929CD233D1}"/>
              </a:ext>
            </a:extLst>
          </p:cNvPr>
          <p:cNvGrpSpPr/>
          <p:nvPr/>
        </p:nvGrpSpPr>
        <p:grpSpPr>
          <a:xfrm>
            <a:off x="7318250" y="6015187"/>
            <a:ext cx="2240005" cy="189591"/>
            <a:chOff x="5658855" y="4744039"/>
            <a:chExt cx="2240005" cy="189591"/>
          </a:xfrm>
        </p:grpSpPr>
        <p:sp>
          <p:nvSpPr>
            <p:cNvPr id="169" name="Oval 72">
              <a:extLst>
                <a:ext uri="{FF2B5EF4-FFF2-40B4-BE49-F238E27FC236}">
                  <a16:creationId xmlns:a16="http://schemas.microsoft.com/office/drawing/2014/main" id="{24767CE9-ACCD-90F8-365E-011AB392F6F0}"/>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70" name="textruta 169">
              <a:extLst>
                <a:ext uri="{FF2B5EF4-FFF2-40B4-BE49-F238E27FC236}">
                  <a16:creationId xmlns:a16="http://schemas.microsoft.com/office/drawing/2014/main" id="{80D3489A-B789-4A61-1F45-137205C78A03}"/>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71" name="Rectangle: Rounded Corners 9">
            <a:extLst>
              <a:ext uri="{FF2B5EF4-FFF2-40B4-BE49-F238E27FC236}">
                <a16:creationId xmlns:a16="http://schemas.microsoft.com/office/drawing/2014/main" id="{396B3826-BFCC-6A3F-0C52-08E6520873C5}"/>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72" name="Grupp 171">
            <a:extLst>
              <a:ext uri="{FF2B5EF4-FFF2-40B4-BE49-F238E27FC236}">
                <a16:creationId xmlns:a16="http://schemas.microsoft.com/office/drawing/2014/main" id="{41A445CC-1C93-E50B-D2E4-D929C161A0A3}"/>
              </a:ext>
            </a:extLst>
          </p:cNvPr>
          <p:cNvGrpSpPr/>
          <p:nvPr/>
        </p:nvGrpSpPr>
        <p:grpSpPr>
          <a:xfrm>
            <a:off x="9761814" y="5264620"/>
            <a:ext cx="2387722" cy="246221"/>
            <a:chOff x="5658856" y="4471415"/>
            <a:chExt cx="2387722" cy="246221"/>
          </a:xfrm>
        </p:grpSpPr>
        <p:sp>
          <p:nvSpPr>
            <p:cNvPr id="173" name="Oval 72">
              <a:extLst>
                <a:ext uri="{FF2B5EF4-FFF2-40B4-BE49-F238E27FC236}">
                  <a16:creationId xmlns:a16="http://schemas.microsoft.com/office/drawing/2014/main" id="{2A61ECEA-ECFF-68DC-ED77-6A5BF384C6E1}"/>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74" name="textruta 173">
              <a:extLst>
                <a:ext uri="{FF2B5EF4-FFF2-40B4-BE49-F238E27FC236}">
                  <a16:creationId xmlns:a16="http://schemas.microsoft.com/office/drawing/2014/main" id="{6CDC0E57-F42A-B0B4-65F5-949F6713E363}"/>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grpSp>
        <p:nvGrpSpPr>
          <p:cNvPr id="58" name="Grupp 57">
            <a:extLst>
              <a:ext uri="{FF2B5EF4-FFF2-40B4-BE49-F238E27FC236}">
                <a16:creationId xmlns:a16="http://schemas.microsoft.com/office/drawing/2014/main" id="{1008D703-959A-86E4-943F-0BB0DE66171A}"/>
              </a:ext>
            </a:extLst>
          </p:cNvPr>
          <p:cNvGrpSpPr>
            <a:grpSpLocks/>
          </p:cNvGrpSpPr>
          <p:nvPr/>
        </p:nvGrpSpPr>
        <p:grpSpPr>
          <a:xfrm>
            <a:off x="10325746" y="1844489"/>
            <a:ext cx="764811" cy="495135"/>
            <a:chOff x="10414551" y="1999999"/>
            <a:chExt cx="764811" cy="495135"/>
          </a:xfrm>
        </p:grpSpPr>
        <p:grpSp>
          <p:nvGrpSpPr>
            <p:cNvPr id="61" name="Grupp 60">
              <a:extLst>
                <a:ext uri="{FF2B5EF4-FFF2-40B4-BE49-F238E27FC236}">
                  <a16:creationId xmlns:a16="http://schemas.microsoft.com/office/drawing/2014/main" id="{CE6CF4DD-78C2-3CBD-2B58-61E13093E668}"/>
                </a:ext>
              </a:extLst>
            </p:cNvPr>
            <p:cNvGrpSpPr>
              <a:grpSpLocks/>
            </p:cNvGrpSpPr>
            <p:nvPr/>
          </p:nvGrpSpPr>
          <p:grpSpPr>
            <a:xfrm>
              <a:off x="10493961" y="2444319"/>
              <a:ext cx="619694" cy="50815"/>
              <a:chOff x="1137617" y="3557484"/>
              <a:chExt cx="619694" cy="50815"/>
            </a:xfrm>
          </p:grpSpPr>
          <p:sp>
            <p:nvSpPr>
              <p:cNvPr id="70" name="Ellips 69">
                <a:extLst>
                  <a:ext uri="{FF2B5EF4-FFF2-40B4-BE49-F238E27FC236}">
                    <a16:creationId xmlns:a16="http://schemas.microsoft.com/office/drawing/2014/main" id="{ECDA93EB-EACB-0B47-A638-5BE9E2C793A2}"/>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Ellips 74">
                <a:extLst>
                  <a:ext uri="{FF2B5EF4-FFF2-40B4-BE49-F238E27FC236}">
                    <a16:creationId xmlns:a16="http://schemas.microsoft.com/office/drawing/2014/main" id="{963AC595-E9EE-F4D5-6817-74CB8D4880F7}"/>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3" name="Grupp 62">
              <a:extLst>
                <a:ext uri="{FF2B5EF4-FFF2-40B4-BE49-F238E27FC236}">
                  <a16:creationId xmlns:a16="http://schemas.microsoft.com/office/drawing/2014/main" id="{8B419438-7EDB-4D46-CBA7-C01CE5E7DF10}"/>
                </a:ext>
              </a:extLst>
            </p:cNvPr>
            <p:cNvGrpSpPr>
              <a:grpSpLocks/>
            </p:cNvGrpSpPr>
            <p:nvPr/>
          </p:nvGrpSpPr>
          <p:grpSpPr>
            <a:xfrm>
              <a:off x="10414551" y="1999999"/>
              <a:ext cx="764811" cy="493284"/>
              <a:chOff x="823499" y="3410830"/>
              <a:chExt cx="764811" cy="493284"/>
            </a:xfrm>
          </p:grpSpPr>
          <p:sp>
            <p:nvSpPr>
              <p:cNvPr id="64" name="Cylinder 63">
                <a:extLst>
                  <a:ext uri="{FF2B5EF4-FFF2-40B4-BE49-F238E27FC236}">
                    <a16:creationId xmlns:a16="http://schemas.microsoft.com/office/drawing/2014/main" id="{03915A77-4E94-ECC5-DC1A-566F65973DE4}"/>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Cylinder 64">
                <a:extLst>
                  <a:ext uri="{FF2B5EF4-FFF2-40B4-BE49-F238E27FC236}">
                    <a16:creationId xmlns:a16="http://schemas.microsoft.com/office/drawing/2014/main" id="{8B77046B-E518-F23D-A6B4-847903CB709D}"/>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upp 65">
                <a:extLst>
                  <a:ext uri="{FF2B5EF4-FFF2-40B4-BE49-F238E27FC236}">
                    <a16:creationId xmlns:a16="http://schemas.microsoft.com/office/drawing/2014/main" id="{54FE7350-D919-79B9-09DB-D4E38CB9AE69}"/>
                  </a:ext>
                </a:extLst>
              </p:cNvPr>
              <p:cNvGrpSpPr>
                <a:grpSpLocks/>
              </p:cNvGrpSpPr>
              <p:nvPr/>
            </p:nvGrpSpPr>
            <p:grpSpPr>
              <a:xfrm>
                <a:off x="823499" y="3410830"/>
                <a:ext cx="764811" cy="344760"/>
                <a:chOff x="1034239" y="3512977"/>
                <a:chExt cx="764811" cy="344760"/>
              </a:xfrm>
            </p:grpSpPr>
            <p:sp>
              <p:nvSpPr>
                <p:cNvPr id="68" name="Rectangle: Rounded Corners 53">
                  <a:extLst>
                    <a:ext uri="{FF2B5EF4-FFF2-40B4-BE49-F238E27FC236}">
                      <a16:creationId xmlns:a16="http://schemas.microsoft.com/office/drawing/2014/main" id="{DFB81346-559F-9BD2-222F-E4DD2E267CF6}"/>
                    </a:ext>
                  </a:extLst>
                </p:cNvPr>
                <p:cNvSpPr>
                  <a:spLocks/>
                </p:cNvSpPr>
                <p:nvPr/>
              </p:nvSpPr>
              <p:spPr>
                <a:xfrm>
                  <a:off x="1034239" y="3512977"/>
                  <a:ext cx="764811" cy="344760"/>
                </a:xfrm>
                <a:prstGeom prst="roundRect">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69" name="Rectangle: Rounded Corners 53">
                  <a:extLst>
                    <a:ext uri="{FF2B5EF4-FFF2-40B4-BE49-F238E27FC236}">
                      <a16:creationId xmlns:a16="http://schemas.microsoft.com/office/drawing/2014/main" id="{67E412BF-F69B-4598-1804-A15014342D51}"/>
                    </a:ext>
                  </a:extLst>
                </p:cNvPr>
                <p:cNvSpPr>
                  <a:spLocks/>
                </p:cNvSpPr>
                <p:nvPr/>
              </p:nvSpPr>
              <p:spPr>
                <a:xfrm>
                  <a:off x="1065712" y="3547127"/>
                  <a:ext cx="701864" cy="276999"/>
                </a:xfrm>
                <a:prstGeom prst="roundRect">
                  <a:avLst>
                    <a:gd name="adj" fmla="val 14203"/>
                  </a:avLst>
                </a:prstGeom>
                <a:solidFill>
                  <a:srgbClr val="0083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4</a:t>
                  </a:r>
                </a:p>
              </p:txBody>
            </p:sp>
          </p:grpSp>
        </p:grpSp>
      </p:grpSp>
      <p:grpSp>
        <p:nvGrpSpPr>
          <p:cNvPr id="78" name="Grupp 77">
            <a:extLst>
              <a:ext uri="{FF2B5EF4-FFF2-40B4-BE49-F238E27FC236}">
                <a16:creationId xmlns:a16="http://schemas.microsoft.com/office/drawing/2014/main" id="{9B89D2A5-0BAC-56A9-A89E-8DC918E2C12C}"/>
              </a:ext>
            </a:extLst>
          </p:cNvPr>
          <p:cNvGrpSpPr/>
          <p:nvPr/>
        </p:nvGrpSpPr>
        <p:grpSpPr>
          <a:xfrm>
            <a:off x="1254599" y="773324"/>
            <a:ext cx="10944000" cy="3877115"/>
            <a:chOff x="1254599" y="773324"/>
            <a:chExt cx="10944000" cy="3877115"/>
          </a:xfrm>
        </p:grpSpPr>
        <p:pic>
          <p:nvPicPr>
            <p:cNvPr id="14" name="Bild 223">
              <a:extLst>
                <a:ext uri="{FF2B5EF4-FFF2-40B4-BE49-F238E27FC236}">
                  <a16:creationId xmlns:a16="http://schemas.microsoft.com/office/drawing/2014/main" id="{03023715-D186-4CD9-1842-FC7E0E4C8BA1}"/>
                </a:ext>
              </a:extLst>
            </p:cNvPr>
            <p:cNvPicPr>
              <a:picLocks noChangeAspect="1"/>
            </p:cNvPicPr>
            <p:nvPr/>
          </p:nvPicPr>
          <p:blipFill>
            <a:blip r:embed="rId10">
              <a:extLst>
                <a:ext uri="{28A0092B-C50C-407E-A947-70E740481C1C}">
                  <a14:useLocalDpi xmlns:a14="http://schemas.microsoft.com/office/drawing/2010/main" val="0"/>
                </a:ext>
              </a:extLst>
            </a:blip>
            <a:srcRect l="7658" t="14725" r="1411" b="11602"/>
            <a:stretch>
              <a:fillRect/>
            </a:stretch>
          </p:blipFill>
          <p:spPr>
            <a:xfrm>
              <a:off x="1254599" y="773324"/>
              <a:ext cx="10944000" cy="3400046"/>
            </a:xfrm>
            <a:prstGeom prst="rect">
              <a:avLst/>
            </a:prstGeom>
            <a:noFill/>
          </p:spPr>
        </p:pic>
        <p:sp>
          <p:nvSpPr>
            <p:cNvPr id="37" name="textruta 36">
              <a:extLst>
                <a:ext uri="{FF2B5EF4-FFF2-40B4-BE49-F238E27FC236}">
                  <a16:creationId xmlns:a16="http://schemas.microsoft.com/office/drawing/2014/main" id="{FDA58F5C-64D9-B1EB-C84C-09FBCD30B2B1}"/>
                </a:ext>
              </a:extLst>
            </p:cNvPr>
            <p:cNvSpPr txBox="1"/>
            <p:nvPr/>
          </p:nvSpPr>
          <p:spPr>
            <a:xfrm>
              <a:off x="11522783" y="4398439"/>
              <a:ext cx="180000" cy="252000"/>
            </a:xfrm>
            <a:prstGeom prst="rect">
              <a:avLst/>
            </a:prstGeom>
          </p:spPr>
          <p:txBody>
            <a:bodyPr vert="horz" wrap="square" lIns="0" tIns="45720" rIns="91440" bIns="45720" rtlCol="0" anchor="t">
              <a:noAutofit/>
            </a:bodyPr>
            <a:lstStyle/>
            <a:p>
              <a:pPr algn="l"/>
              <a:r>
                <a:rPr lang="sv-SE" sz="1400" dirty="0">
                  <a:solidFill>
                    <a:schemeClr val="bg1"/>
                  </a:solidFill>
                </a:rPr>
                <a:t>X</a:t>
              </a:r>
            </a:p>
          </p:txBody>
        </p:sp>
      </p:grpSp>
      <p:pic>
        <p:nvPicPr>
          <p:cNvPr id="83" name="Bildobjekt 82">
            <a:extLst>
              <a:ext uri="{FF2B5EF4-FFF2-40B4-BE49-F238E27FC236}">
                <a16:creationId xmlns:a16="http://schemas.microsoft.com/office/drawing/2014/main" id="{3DC27C61-D2B4-EDD2-604C-3D9197995103}"/>
              </a:ext>
            </a:extLst>
          </p:cNvPr>
          <p:cNvPicPr>
            <a:picLocks noChangeAspect="1"/>
          </p:cNvPicPr>
          <p:nvPr/>
        </p:nvPicPr>
        <p:blipFill>
          <a:blip r:embed="rId11"/>
          <a:stretch>
            <a:fillRect/>
          </a:stretch>
        </p:blipFill>
        <p:spPr>
          <a:xfrm>
            <a:off x="11579445" y="48209"/>
            <a:ext cx="540000" cy="540000"/>
          </a:xfrm>
          <a:prstGeom prst="rect">
            <a:avLst/>
          </a:prstGeom>
        </p:spPr>
      </p:pic>
    </p:spTree>
    <p:extLst>
      <p:ext uri="{BB962C8B-B14F-4D97-AF65-F5344CB8AC3E}">
        <p14:creationId xmlns:p14="http://schemas.microsoft.com/office/powerpoint/2010/main" val="3852297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Fas 3 – Genomförande</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1329618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EB71A-86FE-4B37-A388-B4A90FB98FF8}"/>
              </a:ext>
            </a:extLst>
          </p:cNvPr>
          <p:cNvSpPr>
            <a:spLocks noGrp="1"/>
          </p:cNvSpPr>
          <p:nvPr>
            <p:ph type="title"/>
          </p:nvPr>
        </p:nvSpPr>
        <p:spPr/>
        <p:txBody>
          <a:bodyPr/>
          <a:lstStyle/>
          <a:p>
            <a:r>
              <a:rPr lang="sv-SE" dirty="0"/>
              <a:t>Steg 11 – </a:t>
            </a:r>
            <a:br>
              <a:rPr lang="sv-SE" dirty="0"/>
            </a:br>
            <a:r>
              <a:rPr lang="sv-SE" dirty="0"/>
              <a:t>Genomför implementeringen av FaR utifrån er implementerings-plan och börja ordinera FaR</a:t>
            </a:r>
          </a:p>
        </p:txBody>
      </p:sp>
      <p:sp>
        <p:nvSpPr>
          <p:cNvPr id="3" name="Platshållare för text 2">
            <a:extLst>
              <a:ext uri="{FF2B5EF4-FFF2-40B4-BE49-F238E27FC236}">
                <a16:creationId xmlns:a16="http://schemas.microsoft.com/office/drawing/2014/main" id="{CBE0EB1B-66E7-474D-825E-09AFAF304D0C}"/>
              </a:ext>
            </a:extLst>
          </p:cNvPr>
          <p:cNvSpPr>
            <a:spLocks noGrp="1"/>
          </p:cNvSpPr>
          <p:nvPr>
            <p:ph type="body" idx="1"/>
          </p:nvPr>
        </p:nvSpPr>
        <p:spPr/>
        <p:txBody>
          <a:bodyPr/>
          <a:lstStyle/>
          <a:p>
            <a:r>
              <a:rPr lang="sv-SE" dirty="0"/>
              <a:t>11</a:t>
            </a:r>
          </a:p>
        </p:txBody>
      </p:sp>
    </p:spTree>
    <p:extLst>
      <p:ext uri="{BB962C8B-B14F-4D97-AF65-F5344CB8AC3E}">
        <p14:creationId xmlns:p14="http://schemas.microsoft.com/office/powerpoint/2010/main" val="81123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p:txBody>
          <a:bodyPr/>
          <a:lstStyle/>
          <a:p>
            <a:r>
              <a:rPr lang="sv-SE" dirty="0"/>
              <a:t>a: Genomför implementeringen </a:t>
            </a:r>
            <a:br>
              <a:rPr lang="sv-SE" dirty="0"/>
            </a:br>
            <a:r>
              <a:rPr lang="sv-SE" dirty="0"/>
              <a:t>av FaR utifrån aktiviteterna i er implementeringsplan</a:t>
            </a:r>
            <a:br>
              <a:rPr lang="sv-SE" dirty="0">
                <a:solidFill>
                  <a:srgbClr val="FF0000"/>
                </a:solidFill>
              </a:rPr>
            </a:br>
            <a:br>
              <a:rPr lang="sv-SE" dirty="0">
                <a:solidFill>
                  <a:srgbClr val="FF0000"/>
                </a:solidFill>
              </a:rPr>
            </a:br>
            <a:br>
              <a:rPr lang="sv-SE" dirty="0">
                <a:solidFill>
                  <a:srgbClr val="FF0000"/>
                </a:solidFill>
              </a:rPr>
            </a:br>
            <a:endParaRPr lang="sv-SE" dirty="0">
              <a:solidFill>
                <a:srgbClr val="FF0000"/>
              </a:solidFill>
            </a:endParaRPr>
          </a:p>
        </p:txBody>
      </p:sp>
      <p:sp>
        <p:nvSpPr>
          <p:cNvPr id="3" name="Rektangel 2">
            <a:extLst>
              <a:ext uri="{FF2B5EF4-FFF2-40B4-BE49-F238E27FC236}">
                <a16:creationId xmlns:a16="http://schemas.microsoft.com/office/drawing/2014/main" id="{F5FBA44B-FD47-E41E-662B-8BA5910B1C19}"/>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94B8E657-300D-6C97-8E7A-93221DBF9985}"/>
              </a:ext>
            </a:extLst>
          </p:cNvPr>
          <p:cNvPicPr>
            <a:picLocks noChangeAspect="1"/>
          </p:cNvPicPr>
          <p:nvPr/>
        </p:nvPicPr>
        <p:blipFill>
          <a:blip r:embed="rId3"/>
          <a:stretch>
            <a:fillRect/>
          </a:stretch>
        </p:blipFill>
        <p:spPr>
          <a:xfrm>
            <a:off x="8474404" y="1065600"/>
            <a:ext cx="3320392" cy="4726800"/>
          </a:xfrm>
          <a:prstGeom prst="rect">
            <a:avLst/>
          </a:prstGeom>
          <a:ln>
            <a:solidFill>
              <a:schemeClr val="tx1"/>
            </a:solidFill>
          </a:ln>
        </p:spPr>
      </p:pic>
    </p:spTree>
    <p:extLst>
      <p:ext uri="{BB962C8B-B14F-4D97-AF65-F5344CB8AC3E}">
        <p14:creationId xmlns:p14="http://schemas.microsoft.com/office/powerpoint/2010/main" val="463563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3604-9F7D-735B-4587-42C84F2D794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C7322BE-B323-E2D0-8023-77C6D1C8CD61}"/>
              </a:ext>
            </a:extLst>
          </p:cNvPr>
          <p:cNvSpPr>
            <a:spLocks noGrp="1"/>
          </p:cNvSpPr>
          <p:nvPr>
            <p:ph type="title"/>
          </p:nvPr>
        </p:nvSpPr>
        <p:spPr/>
        <p:txBody>
          <a:bodyPr/>
          <a:lstStyle/>
          <a:p>
            <a:r>
              <a:rPr lang="sv-SE" dirty="0"/>
              <a:t>b: Börja ordinera FaR samt ge stöd till de som ordinerar</a:t>
            </a:r>
            <a:br>
              <a:rPr lang="sv-SE" dirty="0"/>
            </a:br>
            <a:endParaRPr lang="sv-SE" dirty="0"/>
          </a:p>
        </p:txBody>
      </p:sp>
      <p:sp>
        <p:nvSpPr>
          <p:cNvPr id="3" name="textruta 2">
            <a:extLst>
              <a:ext uri="{FF2B5EF4-FFF2-40B4-BE49-F238E27FC236}">
                <a16:creationId xmlns:a16="http://schemas.microsoft.com/office/drawing/2014/main" id="{2CCF94D3-11CA-6063-A088-83AB9856966F}"/>
              </a:ext>
            </a:extLst>
          </p:cNvPr>
          <p:cNvSpPr txBox="1"/>
          <p:nvPr/>
        </p:nvSpPr>
        <p:spPr>
          <a:xfrm>
            <a:off x="589710" y="2326899"/>
            <a:ext cx="6157600" cy="1107996"/>
          </a:xfrm>
          <a:prstGeom prst="rect">
            <a:avLst/>
          </a:prstGeom>
          <a:noFill/>
        </p:spPr>
        <p:txBody>
          <a:bodyPr wrap="square" rtlCol="0">
            <a:spAutoFit/>
          </a:bodyPr>
          <a:lstStyle/>
          <a:p>
            <a:pPr marL="457200" indent="-457200">
              <a:buFont typeface="+mj-lt"/>
              <a:buAutoNum type="arabicParenR"/>
            </a:pPr>
            <a:r>
              <a:rPr lang="sv-SE" sz="2400" dirty="0"/>
              <a:t>Börja ordinera FaR</a:t>
            </a:r>
          </a:p>
          <a:p>
            <a:pPr marL="457200" indent="-457200">
              <a:buFont typeface="+mj-lt"/>
              <a:buAutoNum type="arabicParenR"/>
            </a:pPr>
            <a:r>
              <a:rPr lang="sv-SE" sz="2400" dirty="0"/>
              <a:t>Ge stöd till de som ordinerar</a:t>
            </a:r>
          </a:p>
          <a:p>
            <a:endParaRPr lang="sv-SE" b="1" dirty="0"/>
          </a:p>
        </p:txBody>
      </p:sp>
      <p:sp>
        <p:nvSpPr>
          <p:cNvPr id="2" name="Rektangel 1">
            <a:extLst>
              <a:ext uri="{FF2B5EF4-FFF2-40B4-BE49-F238E27FC236}">
                <a16:creationId xmlns:a16="http://schemas.microsoft.com/office/drawing/2014/main" id="{6D489FF1-2291-0E5B-31ED-BA33F08AA1E1}"/>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40171148-16F8-ED0A-5EB7-7277E14D275E}"/>
              </a:ext>
            </a:extLst>
          </p:cNvPr>
          <p:cNvPicPr>
            <a:picLocks noChangeAspect="1"/>
          </p:cNvPicPr>
          <p:nvPr/>
        </p:nvPicPr>
        <p:blipFill>
          <a:blip r:embed="rId3"/>
          <a:stretch>
            <a:fillRect/>
          </a:stretch>
        </p:blipFill>
        <p:spPr>
          <a:xfrm>
            <a:off x="8474404" y="1065600"/>
            <a:ext cx="3320392" cy="4726800"/>
          </a:xfrm>
          <a:prstGeom prst="rect">
            <a:avLst/>
          </a:prstGeom>
          <a:ln>
            <a:solidFill>
              <a:schemeClr val="tx1"/>
            </a:solidFill>
          </a:ln>
        </p:spPr>
      </p:pic>
    </p:spTree>
    <p:extLst>
      <p:ext uri="{BB962C8B-B14F-4D97-AF65-F5344CB8AC3E}">
        <p14:creationId xmlns:p14="http://schemas.microsoft.com/office/powerpoint/2010/main" val="1175319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1CCB4F-632C-4610-9267-49D741751D48}"/>
              </a:ext>
            </a:extLst>
          </p:cNvPr>
          <p:cNvSpPr>
            <a:spLocks noGrp="1"/>
          </p:cNvSpPr>
          <p:nvPr>
            <p:ph type="title"/>
          </p:nvPr>
        </p:nvSpPr>
        <p:spPr/>
        <p:txBody>
          <a:bodyPr/>
          <a:lstStyle/>
          <a:p>
            <a:r>
              <a:rPr lang="sv-SE" dirty="0"/>
              <a:t>Steg 12 – </a:t>
            </a:r>
            <a:br>
              <a:rPr lang="sv-SE" dirty="0"/>
            </a:br>
            <a:r>
              <a:rPr lang="sv-SE" dirty="0"/>
              <a:t>Följ upp implementeringen </a:t>
            </a:r>
            <a:br>
              <a:rPr lang="sv-SE" dirty="0"/>
            </a:br>
            <a:endParaRPr lang="sv-SE" dirty="0"/>
          </a:p>
        </p:txBody>
      </p:sp>
      <p:sp>
        <p:nvSpPr>
          <p:cNvPr id="3" name="Platshållare för text 2">
            <a:extLst>
              <a:ext uri="{FF2B5EF4-FFF2-40B4-BE49-F238E27FC236}">
                <a16:creationId xmlns:a16="http://schemas.microsoft.com/office/drawing/2014/main" id="{D854CE27-B93A-4AC8-9B8C-8E81C3AAAB01}"/>
              </a:ext>
            </a:extLst>
          </p:cNvPr>
          <p:cNvSpPr>
            <a:spLocks noGrp="1"/>
          </p:cNvSpPr>
          <p:nvPr>
            <p:ph type="body" idx="1"/>
          </p:nvPr>
        </p:nvSpPr>
        <p:spPr/>
        <p:txBody>
          <a:bodyPr/>
          <a:lstStyle/>
          <a:p>
            <a:r>
              <a:rPr lang="sv-SE" dirty="0"/>
              <a:t>12</a:t>
            </a:r>
          </a:p>
        </p:txBody>
      </p:sp>
    </p:spTree>
    <p:extLst>
      <p:ext uri="{BB962C8B-B14F-4D97-AF65-F5344CB8AC3E}">
        <p14:creationId xmlns:p14="http://schemas.microsoft.com/office/powerpoint/2010/main" val="3385124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p:txBody>
          <a:bodyPr/>
          <a:lstStyle/>
          <a:p>
            <a:r>
              <a:rPr lang="sv-SE" dirty="0"/>
              <a:t>Följ upp implementeringen </a:t>
            </a:r>
          </a:p>
        </p:txBody>
      </p:sp>
      <p:sp>
        <p:nvSpPr>
          <p:cNvPr id="3" name="Rektangel 2">
            <a:extLst>
              <a:ext uri="{FF2B5EF4-FFF2-40B4-BE49-F238E27FC236}">
                <a16:creationId xmlns:a16="http://schemas.microsoft.com/office/drawing/2014/main" id="{7482D293-AA4C-1F0F-9036-8E97CD7817DF}"/>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762C5668-5851-439D-7965-B7E7C055AB9B}"/>
              </a:ext>
            </a:extLst>
          </p:cNvPr>
          <p:cNvPicPr>
            <a:picLocks noChangeAspect="1"/>
          </p:cNvPicPr>
          <p:nvPr/>
        </p:nvPicPr>
        <p:blipFill>
          <a:blip r:embed="rId3"/>
          <a:stretch>
            <a:fillRect/>
          </a:stretch>
        </p:blipFill>
        <p:spPr>
          <a:xfrm>
            <a:off x="8474404" y="1065600"/>
            <a:ext cx="3320392" cy="4726800"/>
          </a:xfrm>
          <a:prstGeom prst="rect">
            <a:avLst/>
          </a:prstGeom>
          <a:ln>
            <a:solidFill>
              <a:schemeClr val="tx1"/>
            </a:solidFill>
          </a:ln>
        </p:spPr>
      </p:pic>
    </p:spTree>
    <p:extLst>
      <p:ext uri="{BB962C8B-B14F-4D97-AF65-F5344CB8AC3E}">
        <p14:creationId xmlns:p14="http://schemas.microsoft.com/office/powerpoint/2010/main" val="6201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C504C9D-C2D6-8CF0-09C0-88CFE44248A0}"/>
              </a:ext>
            </a:extLst>
          </p:cNvPr>
          <p:cNvSpPr txBox="1">
            <a:spLocks/>
          </p:cNvSpPr>
          <p:nvPr/>
        </p:nvSpPr>
        <p:spPr>
          <a:xfrm>
            <a:off x="636889" y="566961"/>
            <a:ext cx="9720000" cy="1080000"/>
          </a:xfrm>
          <a:prstGeom prst="rect">
            <a:avLst/>
          </a:prstGeom>
        </p:spPr>
        <p:txBody>
          <a:bodyPr vert="horz" lIns="0" tIns="0" rIns="0" bIns="45720" rtlCol="0" anchor="t" anchorCtr="0">
            <a:noAutofit/>
          </a:bodyPr>
          <a:lst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a:lstStyle>
          <a:p>
            <a:r>
              <a:rPr lang="sv-SE" dirty="0"/>
              <a:t>Färdplan</a:t>
            </a:r>
          </a:p>
        </p:txBody>
      </p:sp>
      <p:sp>
        <p:nvSpPr>
          <p:cNvPr id="2" name="Rektangel 1">
            <a:extLst>
              <a:ext uri="{FF2B5EF4-FFF2-40B4-BE49-F238E27FC236}">
                <a16:creationId xmlns:a16="http://schemas.microsoft.com/office/drawing/2014/main" id="{7ACED9EF-595C-A17E-813D-7027AC04C48D}"/>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Info fylld">
            <a:extLst>
              <a:ext uri="{FF2B5EF4-FFF2-40B4-BE49-F238E27FC236}">
                <a16:creationId xmlns:a16="http://schemas.microsoft.com/office/drawing/2014/main" id="{FF29BF24-F2CD-EA7F-7FD1-F6D52238C46E}"/>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pic>
        <p:nvPicPr>
          <p:cNvPr id="21" name="Bildobjekt 20">
            <a:extLst>
              <a:ext uri="{FF2B5EF4-FFF2-40B4-BE49-F238E27FC236}">
                <a16:creationId xmlns:a16="http://schemas.microsoft.com/office/drawing/2014/main" id="{74A86FCB-62E1-A6C6-987A-C0FF8DAEA03A}"/>
              </a:ext>
            </a:extLst>
          </p:cNvPr>
          <p:cNvPicPr>
            <a:picLocks noChangeAspect="1"/>
          </p:cNvPicPr>
          <p:nvPr/>
        </p:nvPicPr>
        <p:blipFill>
          <a:blip r:embed="rId3"/>
          <a:stretch>
            <a:fillRect/>
          </a:stretch>
        </p:blipFill>
        <p:spPr>
          <a:xfrm>
            <a:off x="234188" y="1826718"/>
            <a:ext cx="11723624" cy="3993226"/>
          </a:xfrm>
          <a:prstGeom prst="rect">
            <a:avLst/>
          </a:prstGeom>
        </p:spPr>
      </p:pic>
      <p:sp>
        <p:nvSpPr>
          <p:cNvPr id="6" name="textruta 5">
            <a:extLst>
              <a:ext uri="{FF2B5EF4-FFF2-40B4-BE49-F238E27FC236}">
                <a16:creationId xmlns:a16="http://schemas.microsoft.com/office/drawing/2014/main" id="{EBA24DD6-946B-7895-5B26-396BE9167763}"/>
              </a:ext>
            </a:extLst>
          </p:cNvPr>
          <p:cNvSpPr txBox="1"/>
          <p:nvPr/>
        </p:nvSpPr>
        <p:spPr>
          <a:xfrm>
            <a:off x="11282850" y="5522325"/>
            <a:ext cx="180000" cy="252000"/>
          </a:xfrm>
          <a:prstGeom prst="rect">
            <a:avLst/>
          </a:prstGeom>
        </p:spPr>
        <p:txBody>
          <a:bodyPr vert="horz" wrap="square" lIns="0" tIns="45720" rIns="91440" bIns="45720" rtlCol="0" anchor="t">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v-SE" sz="1400" dirty="0">
                <a:solidFill>
                  <a:schemeClr val="bg1"/>
                </a:solidFill>
              </a:rPr>
              <a:t>X</a:t>
            </a:r>
          </a:p>
        </p:txBody>
      </p:sp>
    </p:spTree>
    <p:extLst>
      <p:ext uri="{BB962C8B-B14F-4D97-AF65-F5344CB8AC3E}">
        <p14:creationId xmlns:p14="http://schemas.microsoft.com/office/powerpoint/2010/main" val="4264815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D39DF0-685D-426D-8E37-3402BB8DAE5E}"/>
              </a:ext>
            </a:extLst>
          </p:cNvPr>
          <p:cNvSpPr>
            <a:spLocks noGrp="1"/>
          </p:cNvSpPr>
          <p:nvPr>
            <p:ph type="title"/>
          </p:nvPr>
        </p:nvSpPr>
        <p:spPr/>
        <p:txBody>
          <a:bodyPr/>
          <a:lstStyle/>
          <a:p>
            <a:r>
              <a:rPr lang="sv-SE" dirty="0"/>
              <a:t>Steg 13 – </a:t>
            </a:r>
            <a:br>
              <a:rPr lang="sv-SE" dirty="0"/>
            </a:br>
            <a:r>
              <a:rPr lang="sv-SE" dirty="0"/>
              <a:t>Återkoppla till alla involverade</a:t>
            </a:r>
            <a:br>
              <a:rPr lang="sv-SE" dirty="0"/>
            </a:br>
            <a:endParaRPr lang="sv-SE" dirty="0"/>
          </a:p>
        </p:txBody>
      </p:sp>
      <p:sp>
        <p:nvSpPr>
          <p:cNvPr id="3" name="Platshållare för text 2">
            <a:extLst>
              <a:ext uri="{FF2B5EF4-FFF2-40B4-BE49-F238E27FC236}">
                <a16:creationId xmlns:a16="http://schemas.microsoft.com/office/drawing/2014/main" id="{EEFB539E-48A0-4DEA-BC75-B0354ACEAC54}"/>
              </a:ext>
            </a:extLst>
          </p:cNvPr>
          <p:cNvSpPr>
            <a:spLocks noGrp="1"/>
          </p:cNvSpPr>
          <p:nvPr>
            <p:ph type="body" idx="1"/>
          </p:nvPr>
        </p:nvSpPr>
        <p:spPr/>
        <p:txBody>
          <a:bodyPr/>
          <a:lstStyle/>
          <a:p>
            <a:r>
              <a:rPr lang="sv-SE" dirty="0"/>
              <a:t>13</a:t>
            </a:r>
          </a:p>
        </p:txBody>
      </p:sp>
    </p:spTree>
    <p:extLst>
      <p:ext uri="{BB962C8B-B14F-4D97-AF65-F5344CB8AC3E}">
        <p14:creationId xmlns:p14="http://schemas.microsoft.com/office/powerpoint/2010/main" val="1569733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p:txBody>
          <a:bodyPr/>
          <a:lstStyle/>
          <a:p>
            <a:r>
              <a:rPr lang="sv-SE" dirty="0"/>
              <a:t>Återkoppla till alla involverade</a:t>
            </a:r>
          </a:p>
        </p:txBody>
      </p:sp>
      <p:sp>
        <p:nvSpPr>
          <p:cNvPr id="3" name="textruta 2">
            <a:extLst>
              <a:ext uri="{FF2B5EF4-FFF2-40B4-BE49-F238E27FC236}">
                <a16:creationId xmlns:a16="http://schemas.microsoft.com/office/drawing/2014/main" id="{E842BD59-E868-47DD-A2EE-3BCBDCE4601D}"/>
              </a:ext>
            </a:extLst>
          </p:cNvPr>
          <p:cNvSpPr txBox="1"/>
          <p:nvPr/>
        </p:nvSpPr>
        <p:spPr>
          <a:xfrm>
            <a:off x="636888" y="1953321"/>
            <a:ext cx="7304049" cy="769441"/>
          </a:xfrm>
          <a:prstGeom prst="rect">
            <a:avLst/>
          </a:prstGeom>
          <a:noFill/>
        </p:spPr>
        <p:txBody>
          <a:bodyPr wrap="square" rtlCol="0">
            <a:spAutoFit/>
          </a:bodyPr>
          <a:lstStyle/>
          <a:p>
            <a:r>
              <a:rPr lang="sv-SE" sz="2200" dirty="0"/>
              <a:t>Återkoppla till alla involverade utifrån implementeringsplanen. </a:t>
            </a:r>
            <a:endParaRPr lang="sv-SE" sz="2200" strike="sngStrike" dirty="0"/>
          </a:p>
        </p:txBody>
      </p:sp>
      <p:sp>
        <p:nvSpPr>
          <p:cNvPr id="2" name="Rektangel 1">
            <a:extLst>
              <a:ext uri="{FF2B5EF4-FFF2-40B4-BE49-F238E27FC236}">
                <a16:creationId xmlns:a16="http://schemas.microsoft.com/office/drawing/2014/main" id="{BA17832F-6E60-C4E5-616A-16771B23EAE3}"/>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E5EAB7B9-77EE-EF7E-BA19-7EE3DB02F6FA}"/>
              </a:ext>
            </a:extLst>
          </p:cNvPr>
          <p:cNvPicPr>
            <a:picLocks noChangeAspect="1"/>
          </p:cNvPicPr>
          <p:nvPr/>
        </p:nvPicPr>
        <p:blipFill>
          <a:blip r:embed="rId3"/>
          <a:stretch>
            <a:fillRect/>
          </a:stretch>
        </p:blipFill>
        <p:spPr>
          <a:xfrm>
            <a:off x="8474404" y="1065600"/>
            <a:ext cx="3320392" cy="4726800"/>
          </a:xfrm>
          <a:prstGeom prst="rect">
            <a:avLst/>
          </a:prstGeom>
          <a:ln>
            <a:solidFill>
              <a:schemeClr val="tx1"/>
            </a:solidFill>
          </a:ln>
        </p:spPr>
      </p:pic>
    </p:spTree>
    <p:extLst>
      <p:ext uri="{BB962C8B-B14F-4D97-AF65-F5344CB8AC3E}">
        <p14:creationId xmlns:p14="http://schemas.microsoft.com/office/powerpoint/2010/main" val="597134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symbol, cirkel, Grafik, logotyp&#10;&#10;AI-genererat innehåll kan vara felaktigt.">
            <a:extLst>
              <a:ext uri="{FF2B5EF4-FFF2-40B4-BE49-F238E27FC236}">
                <a16:creationId xmlns:a16="http://schemas.microsoft.com/office/drawing/2014/main" id="{2A6FCA6E-8FD3-E742-C17B-CEFFABA0B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609" y="135060"/>
            <a:ext cx="905036" cy="899041"/>
          </a:xfrm>
          <a:prstGeom prst="rect">
            <a:avLst/>
          </a:prstGeom>
        </p:spPr>
      </p:pic>
      <p:sp>
        <p:nvSpPr>
          <p:cNvPr id="2" name="Rubrik 1">
            <a:extLst>
              <a:ext uri="{FF2B5EF4-FFF2-40B4-BE49-F238E27FC236}">
                <a16:creationId xmlns:a16="http://schemas.microsoft.com/office/drawing/2014/main" id="{4733A43A-F9E1-870B-36F2-09E8FBF4C713}"/>
              </a:ext>
            </a:extLst>
          </p:cNvPr>
          <p:cNvSpPr>
            <a:spLocks noGrp="1"/>
          </p:cNvSpPr>
          <p:nvPr>
            <p:ph type="title"/>
          </p:nvPr>
        </p:nvSpPr>
        <p:spPr>
          <a:xfrm>
            <a:off x="549207" y="587282"/>
            <a:ext cx="10811900" cy="1080000"/>
          </a:xfrm>
        </p:spPr>
        <p:txBody>
          <a:bodyPr/>
          <a:lstStyle/>
          <a:p>
            <a:r>
              <a:rPr lang="sv-SE" spc="-10" dirty="0"/>
              <a:t>Övning: Är vi redo att avsluta Fas 3 och börja med Fas 4?</a:t>
            </a:r>
          </a:p>
        </p:txBody>
      </p:sp>
      <p:sp>
        <p:nvSpPr>
          <p:cNvPr id="3" name="Platshållare för text 2">
            <a:extLst>
              <a:ext uri="{FF2B5EF4-FFF2-40B4-BE49-F238E27FC236}">
                <a16:creationId xmlns:a16="http://schemas.microsoft.com/office/drawing/2014/main" id="{38121D96-96C8-0DF3-ED7D-968B7EDCBE24}"/>
              </a:ext>
            </a:extLst>
          </p:cNvPr>
          <p:cNvSpPr>
            <a:spLocks noGrp="1"/>
          </p:cNvSpPr>
          <p:nvPr>
            <p:ph type="body" sz="quarter" idx="13"/>
          </p:nvPr>
        </p:nvSpPr>
        <p:spPr>
          <a:xfrm>
            <a:off x="549207" y="1651164"/>
            <a:ext cx="11356919" cy="4299033"/>
          </a:xfrm>
        </p:spPr>
        <p:txBody>
          <a:bodyPr numCol="1"/>
          <a:lstStyle/>
          <a:p>
            <a:pPr marL="342900" indent="-342900">
              <a:spcBef>
                <a:spcPts val="1200"/>
              </a:spcBef>
              <a:buFont typeface="Arial" panose="020B0604020202020204" pitchFamily="34" charset="0"/>
              <a:buChar char="•"/>
            </a:pPr>
            <a:r>
              <a:rPr lang="sv-SE" sz="1500" dirty="0"/>
              <a:t>Vi har genomfört de aktiviteter som finns i implementeringsplanen. </a:t>
            </a:r>
            <a:r>
              <a:rPr lang="sv-SE" sz="1400" dirty="0"/>
              <a:t>(Kopplar till steg 11a)</a:t>
            </a:r>
          </a:p>
          <a:p>
            <a:pPr algn="ctr">
              <a:spcBef>
                <a:spcPts val="1200"/>
              </a:spcBef>
            </a:pPr>
            <a:r>
              <a:rPr lang="sv-SE" sz="1500" dirty="0"/>
              <a:t>1  		2  		3 		 4		  5	</a:t>
            </a:r>
          </a:p>
          <a:p>
            <a:pPr marL="342900" indent="-342900">
              <a:spcBef>
                <a:spcPts val="1200"/>
              </a:spcBef>
              <a:buFont typeface="Arial" panose="020B0604020202020204" pitchFamily="34" charset="0"/>
              <a:buChar char="•"/>
            </a:pPr>
            <a:r>
              <a:rPr lang="sv-SE" sz="1500" dirty="0"/>
              <a:t>Vi har följt upp implementeringsarbetet och resultatet används för att förbättra arbetet. </a:t>
            </a:r>
            <a:r>
              <a:rPr lang="sv-SE" sz="1400" dirty="0"/>
              <a:t>(Kopplar till Steg 12 – uppföljning)</a:t>
            </a:r>
          </a:p>
          <a:p>
            <a:pPr algn="ctr">
              <a:spcBef>
                <a:spcPts val="1200"/>
              </a:spcBef>
            </a:pPr>
            <a:r>
              <a:rPr lang="sv-SE" sz="1500" dirty="0"/>
              <a:t>1  		2  		3 		 4		  5	</a:t>
            </a:r>
          </a:p>
          <a:p>
            <a:pPr marL="342900" indent="-342900">
              <a:spcBef>
                <a:spcPts val="1200"/>
              </a:spcBef>
              <a:buFont typeface="Arial" panose="020B0604020202020204" pitchFamily="34" charset="0"/>
              <a:buChar char="•"/>
            </a:pPr>
            <a:r>
              <a:rPr lang="sv-SE" sz="1500" dirty="0"/>
              <a:t>Återkopplingen vi har fått har hjälpt oss att förstå vad som fungerar och vad som kan förbättras. </a:t>
            </a:r>
            <a:r>
              <a:rPr lang="sv-SE" sz="1400" dirty="0"/>
              <a:t>(Kopplar till steg 13 – återkoppling)</a:t>
            </a:r>
            <a:endParaRPr lang="sv-SE" sz="1500" dirty="0"/>
          </a:p>
          <a:p>
            <a:pPr algn="ctr">
              <a:spcBef>
                <a:spcPts val="1200"/>
              </a:spcBef>
            </a:pPr>
            <a:r>
              <a:rPr lang="sv-SE" sz="1500" dirty="0"/>
              <a:t>1  		2  		3 		 4		  5	</a:t>
            </a:r>
          </a:p>
          <a:p>
            <a:pPr marL="342900" indent="-342900">
              <a:spcBef>
                <a:spcPts val="1200"/>
              </a:spcBef>
              <a:buFont typeface="Arial" panose="020B0604020202020204" pitchFamily="34" charset="0"/>
              <a:buChar char="•"/>
            </a:pPr>
            <a:r>
              <a:rPr lang="sv-SE" sz="1500" dirty="0"/>
              <a:t>Vi har reflekterat över och delat med oss av återkopplingen för att skapa delaktighet och bidra till ett gemensamt engagemang. </a:t>
            </a:r>
            <a:r>
              <a:rPr lang="sv-SE" sz="1400" dirty="0"/>
              <a:t>(Kopplar till steg 13 – återkoppling)</a:t>
            </a:r>
          </a:p>
          <a:p>
            <a:pPr algn="ctr">
              <a:spcBef>
                <a:spcPts val="1200"/>
              </a:spcBef>
            </a:pPr>
            <a:r>
              <a:rPr lang="sv-SE" sz="1500" dirty="0"/>
              <a:t>1  		2  		3 		 4		  5	</a:t>
            </a:r>
          </a:p>
          <a:p>
            <a:pPr marL="342900" indent="-342900">
              <a:buFont typeface="Arial" panose="020B0604020202020204" pitchFamily="34" charset="0"/>
              <a:buChar char="•"/>
            </a:pPr>
            <a:r>
              <a:rPr lang="sv-SE" sz="1500" dirty="0"/>
              <a:t>Det finns tillräckligt med stöd och resurser för att vidmakthålla och fortsätta förvalta arbetet med FaR. </a:t>
            </a:r>
            <a:br>
              <a:rPr lang="sv-SE" sz="1500" dirty="0"/>
            </a:br>
            <a:r>
              <a:rPr lang="sv-SE" sz="1400" dirty="0"/>
              <a:t>(se punktlistan på Steg 10)</a:t>
            </a:r>
          </a:p>
          <a:p>
            <a:pPr algn="ctr">
              <a:spcBef>
                <a:spcPts val="1200"/>
              </a:spcBef>
            </a:pPr>
            <a:r>
              <a:rPr lang="sv-SE" sz="1500" dirty="0"/>
              <a:t>1  		2  		3 		 4		  5	</a:t>
            </a:r>
          </a:p>
          <a:p>
            <a:endParaRPr lang="sv-SE" sz="1500" dirty="0"/>
          </a:p>
        </p:txBody>
      </p:sp>
      <p:sp>
        <p:nvSpPr>
          <p:cNvPr id="5" name="textruta 4">
            <a:extLst>
              <a:ext uri="{FF2B5EF4-FFF2-40B4-BE49-F238E27FC236}">
                <a16:creationId xmlns:a16="http://schemas.microsoft.com/office/drawing/2014/main" id="{9A6BEDEA-5940-F10D-4275-DB10F8BA8965}"/>
              </a:ext>
            </a:extLst>
          </p:cNvPr>
          <p:cNvSpPr txBox="1"/>
          <p:nvPr/>
        </p:nvSpPr>
        <p:spPr>
          <a:xfrm>
            <a:off x="501064" y="1211851"/>
            <a:ext cx="11337012" cy="353943"/>
          </a:xfrm>
          <a:prstGeom prst="rect">
            <a:avLst/>
          </a:prstGeom>
          <a:noFill/>
          <a:ln w="3175">
            <a:solidFill>
              <a:schemeClr val="tx1"/>
            </a:solidFill>
          </a:ln>
        </p:spPr>
        <p:txBody>
          <a:bodyPr wrap="square">
            <a:spAutoFit/>
          </a:bodyPr>
          <a:lstStyle/>
          <a:p>
            <a:r>
              <a:rPr lang="sv-SE" sz="1700" i="1" dirty="0"/>
              <a:t>1- Instämmer inte alls, 2 - Instämmer i liten grad, 3 - Instämmer delvis, 4 - Instämmer i hög grad, 5 - Instämmer helt</a:t>
            </a:r>
          </a:p>
        </p:txBody>
      </p:sp>
    </p:spTree>
    <p:extLst>
      <p:ext uri="{BB962C8B-B14F-4D97-AF65-F5344CB8AC3E}">
        <p14:creationId xmlns:p14="http://schemas.microsoft.com/office/powerpoint/2010/main" val="1169644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1F9E-3D8E-C5B7-D5B9-FC1A9E8F21B5}"/>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4E604A8E-30A4-AB44-79AF-5E5F24627AD2}"/>
              </a:ext>
            </a:extLst>
          </p:cNvPr>
          <p:cNvSpPr>
            <a:spLocks noGrp="1" noRot="1" noMove="1" noResize="1" noEditPoints="1" noAdjustHandles="1" noChangeArrowheads="1" noChangeShapeType="1"/>
          </p:cNvSpPr>
          <p:nvPr/>
        </p:nvSpPr>
        <p:spPr>
          <a:xfrm>
            <a:off x="-4524" y="-6826"/>
            <a:ext cx="12192000" cy="4842627"/>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118" name="Rectangle: Rounded Corners 53">
            <a:extLst>
              <a:ext uri="{FF2B5EF4-FFF2-40B4-BE49-F238E27FC236}">
                <a16:creationId xmlns:a16="http://schemas.microsoft.com/office/drawing/2014/main" id="{988568BA-425E-4B90-A40A-DC238FE84B51}"/>
              </a:ext>
            </a:extLst>
          </p:cNvPr>
          <p:cNvSpPr/>
          <p:nvPr/>
        </p:nvSpPr>
        <p:spPr>
          <a:xfrm>
            <a:off x="317336" y="405173"/>
            <a:ext cx="2936686"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Vår färdplan</a:t>
            </a:r>
          </a:p>
        </p:txBody>
      </p:sp>
      <p:sp>
        <p:nvSpPr>
          <p:cNvPr id="4" name="Rectangle: Rounded Corners 53">
            <a:extLst>
              <a:ext uri="{FF2B5EF4-FFF2-40B4-BE49-F238E27FC236}">
                <a16:creationId xmlns:a16="http://schemas.microsoft.com/office/drawing/2014/main" id="{A388EC21-1313-C1C4-3317-A0FC545A26DE}"/>
              </a:ext>
            </a:extLst>
          </p:cNvPr>
          <p:cNvSpPr/>
          <p:nvPr/>
        </p:nvSpPr>
        <p:spPr>
          <a:xfrm>
            <a:off x="359763" y="762931"/>
            <a:ext cx="4239073"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ea typeface="Noto Sans SemiBold" panose="020B0502040504020204" pitchFamily="34" charset="0"/>
                <a:cs typeface="Noto Sans SemiBold" panose="020B0502040504020204" pitchFamily="34" charset="0"/>
              </a:rPr>
              <a:t>Implementering av FaR</a:t>
            </a:r>
          </a:p>
        </p:txBody>
      </p:sp>
      <p:sp>
        <p:nvSpPr>
          <p:cNvPr id="15" name="Oval 72">
            <a:extLst>
              <a:ext uri="{FF2B5EF4-FFF2-40B4-BE49-F238E27FC236}">
                <a16:creationId xmlns:a16="http://schemas.microsoft.com/office/drawing/2014/main" id="{66A6669D-D599-2362-101B-4CF0B9B3996E}"/>
              </a:ext>
            </a:extLst>
          </p:cNvPr>
          <p:cNvSpPr>
            <a:spLocks/>
          </p:cNvSpPr>
          <p:nvPr/>
        </p:nvSpPr>
        <p:spPr>
          <a:xfrm>
            <a:off x="1221725" y="25804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6" name="Oval 84">
            <a:extLst>
              <a:ext uri="{FF2B5EF4-FFF2-40B4-BE49-F238E27FC236}">
                <a16:creationId xmlns:a16="http://schemas.microsoft.com/office/drawing/2014/main" id="{A422F8EA-A62B-B72E-4F6B-EEEA5D3F4326}"/>
              </a:ext>
            </a:extLst>
          </p:cNvPr>
          <p:cNvSpPr>
            <a:spLocks/>
          </p:cNvSpPr>
          <p:nvPr/>
        </p:nvSpPr>
        <p:spPr>
          <a:xfrm>
            <a:off x="1863118" y="2043792"/>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7" name="Oval 87">
            <a:extLst>
              <a:ext uri="{FF2B5EF4-FFF2-40B4-BE49-F238E27FC236}">
                <a16:creationId xmlns:a16="http://schemas.microsoft.com/office/drawing/2014/main" id="{BB744495-472C-8999-FBC1-C67D33FEA75F}"/>
              </a:ext>
            </a:extLst>
          </p:cNvPr>
          <p:cNvSpPr>
            <a:spLocks/>
          </p:cNvSpPr>
          <p:nvPr/>
        </p:nvSpPr>
        <p:spPr>
          <a:xfrm>
            <a:off x="2553467"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18" name="Oval 90">
            <a:extLst>
              <a:ext uri="{FF2B5EF4-FFF2-40B4-BE49-F238E27FC236}">
                <a16:creationId xmlns:a16="http://schemas.microsoft.com/office/drawing/2014/main" id="{59F74CDA-5A37-B8AE-C9E3-A65C6ECA470F}"/>
              </a:ext>
            </a:extLst>
          </p:cNvPr>
          <p:cNvSpPr>
            <a:spLocks/>
          </p:cNvSpPr>
          <p:nvPr/>
        </p:nvSpPr>
        <p:spPr>
          <a:xfrm>
            <a:off x="3307101"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19" name="Oval 93">
            <a:extLst>
              <a:ext uri="{FF2B5EF4-FFF2-40B4-BE49-F238E27FC236}">
                <a16:creationId xmlns:a16="http://schemas.microsoft.com/office/drawing/2014/main" id="{AEA964DF-F593-2885-48B8-26097B154A49}"/>
              </a:ext>
            </a:extLst>
          </p:cNvPr>
          <p:cNvSpPr>
            <a:spLocks/>
          </p:cNvSpPr>
          <p:nvPr/>
        </p:nvSpPr>
        <p:spPr>
          <a:xfrm>
            <a:off x="3408622" y="2595023"/>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20" name="Oval 96">
            <a:extLst>
              <a:ext uri="{FF2B5EF4-FFF2-40B4-BE49-F238E27FC236}">
                <a16:creationId xmlns:a16="http://schemas.microsoft.com/office/drawing/2014/main" id="{519A31A0-5783-46C0-8CB9-C540AC056324}"/>
              </a:ext>
            </a:extLst>
          </p:cNvPr>
          <p:cNvSpPr>
            <a:spLocks/>
          </p:cNvSpPr>
          <p:nvPr/>
        </p:nvSpPr>
        <p:spPr>
          <a:xfrm>
            <a:off x="3785611"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23" name="Oval 99">
            <a:extLst>
              <a:ext uri="{FF2B5EF4-FFF2-40B4-BE49-F238E27FC236}">
                <a16:creationId xmlns:a16="http://schemas.microsoft.com/office/drawing/2014/main" id="{5F8E5418-4613-43D3-522A-66B25AD40BC7}"/>
              </a:ext>
            </a:extLst>
          </p:cNvPr>
          <p:cNvSpPr>
            <a:spLocks/>
          </p:cNvSpPr>
          <p:nvPr/>
        </p:nvSpPr>
        <p:spPr>
          <a:xfrm>
            <a:off x="5235178"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25" name="Oval 102">
            <a:extLst>
              <a:ext uri="{FF2B5EF4-FFF2-40B4-BE49-F238E27FC236}">
                <a16:creationId xmlns:a16="http://schemas.microsoft.com/office/drawing/2014/main" id="{A1437B7B-71E3-FD70-5EF3-F1D673E31F68}"/>
              </a:ext>
            </a:extLst>
          </p:cNvPr>
          <p:cNvSpPr>
            <a:spLocks/>
          </p:cNvSpPr>
          <p:nvPr/>
        </p:nvSpPr>
        <p:spPr>
          <a:xfrm>
            <a:off x="5579262" y="2849195"/>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27" name="Oval 123">
            <a:extLst>
              <a:ext uri="{FF2B5EF4-FFF2-40B4-BE49-F238E27FC236}">
                <a16:creationId xmlns:a16="http://schemas.microsoft.com/office/drawing/2014/main" id="{3378BB61-18F6-DF77-5736-59CE0510803A}"/>
              </a:ext>
            </a:extLst>
          </p:cNvPr>
          <p:cNvSpPr>
            <a:spLocks/>
          </p:cNvSpPr>
          <p:nvPr/>
        </p:nvSpPr>
        <p:spPr>
          <a:xfrm>
            <a:off x="5643819" y="1728065"/>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grpSp>
        <p:nvGrpSpPr>
          <p:cNvPr id="28" name="Grupp 27">
            <a:extLst>
              <a:ext uri="{FF2B5EF4-FFF2-40B4-BE49-F238E27FC236}">
                <a16:creationId xmlns:a16="http://schemas.microsoft.com/office/drawing/2014/main" id="{32552083-C2E9-D550-FEE4-F8F397FB08FB}"/>
              </a:ext>
            </a:extLst>
          </p:cNvPr>
          <p:cNvGrpSpPr>
            <a:grpSpLocks/>
          </p:cNvGrpSpPr>
          <p:nvPr/>
        </p:nvGrpSpPr>
        <p:grpSpPr>
          <a:xfrm>
            <a:off x="7813169" y="4150862"/>
            <a:ext cx="293761" cy="226220"/>
            <a:chOff x="7910957" y="4035161"/>
            <a:chExt cx="293761" cy="226220"/>
          </a:xfrm>
        </p:grpSpPr>
        <p:sp>
          <p:nvSpPr>
            <p:cNvPr id="249" name="Oval 111">
              <a:extLst>
                <a:ext uri="{FF2B5EF4-FFF2-40B4-BE49-F238E27FC236}">
                  <a16:creationId xmlns:a16="http://schemas.microsoft.com/office/drawing/2014/main" id="{394CE0CA-01A4-6D18-EC79-F59729966486}"/>
                </a:ext>
              </a:extLst>
            </p:cNvPr>
            <p:cNvSpPr>
              <a:spLocks/>
            </p:cNvSpPr>
            <p:nvPr/>
          </p:nvSpPr>
          <p:spPr>
            <a:xfrm>
              <a:off x="7910957" y="4058338"/>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50" name="TextBox 125">
              <a:extLst>
                <a:ext uri="{FF2B5EF4-FFF2-40B4-BE49-F238E27FC236}">
                  <a16:creationId xmlns:a16="http://schemas.microsoft.com/office/drawing/2014/main" id="{AA9C9455-42BC-BD88-E82E-D907CE8BE589}"/>
                </a:ext>
              </a:extLst>
            </p:cNvPr>
            <p:cNvSpPr txBox="1">
              <a:spLocks/>
            </p:cNvSpPr>
            <p:nvPr/>
          </p:nvSpPr>
          <p:spPr>
            <a:xfrm>
              <a:off x="7910957" y="403516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grpSp>
      <p:grpSp>
        <p:nvGrpSpPr>
          <p:cNvPr id="29" name="Grupp 28">
            <a:extLst>
              <a:ext uri="{FF2B5EF4-FFF2-40B4-BE49-F238E27FC236}">
                <a16:creationId xmlns:a16="http://schemas.microsoft.com/office/drawing/2014/main" id="{79580B2F-D6FA-4689-E78B-486336AA52A5}"/>
              </a:ext>
            </a:extLst>
          </p:cNvPr>
          <p:cNvGrpSpPr>
            <a:grpSpLocks/>
          </p:cNvGrpSpPr>
          <p:nvPr/>
        </p:nvGrpSpPr>
        <p:grpSpPr>
          <a:xfrm>
            <a:off x="8210885" y="1729358"/>
            <a:ext cx="293761" cy="226366"/>
            <a:chOff x="8482660" y="2128201"/>
            <a:chExt cx="293761" cy="226366"/>
          </a:xfrm>
        </p:grpSpPr>
        <p:sp>
          <p:nvSpPr>
            <p:cNvPr id="247" name="Oval 114">
              <a:extLst>
                <a:ext uri="{FF2B5EF4-FFF2-40B4-BE49-F238E27FC236}">
                  <a16:creationId xmlns:a16="http://schemas.microsoft.com/office/drawing/2014/main" id="{DD62695D-32A9-BA49-8462-0256C2322217}"/>
                </a:ext>
              </a:extLst>
            </p:cNvPr>
            <p:cNvSpPr>
              <a:spLocks/>
            </p:cNvSpPr>
            <p:nvPr/>
          </p:nvSpPr>
          <p:spPr>
            <a:xfrm>
              <a:off x="8491320" y="215152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8" name="TextBox 126">
              <a:extLst>
                <a:ext uri="{FF2B5EF4-FFF2-40B4-BE49-F238E27FC236}">
                  <a16:creationId xmlns:a16="http://schemas.microsoft.com/office/drawing/2014/main" id="{60A20BC7-3959-5CE4-2E94-0B406DD9C41D}"/>
                </a:ext>
              </a:extLst>
            </p:cNvPr>
            <p:cNvSpPr txBox="1">
              <a:spLocks/>
            </p:cNvSpPr>
            <p:nvPr/>
          </p:nvSpPr>
          <p:spPr>
            <a:xfrm>
              <a:off x="8482660" y="212820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grpSp>
      <p:grpSp>
        <p:nvGrpSpPr>
          <p:cNvPr id="30" name="Grupp 29">
            <a:extLst>
              <a:ext uri="{FF2B5EF4-FFF2-40B4-BE49-F238E27FC236}">
                <a16:creationId xmlns:a16="http://schemas.microsoft.com/office/drawing/2014/main" id="{F1BDEEEB-E8F2-E8A5-4711-712FF72560D0}"/>
              </a:ext>
            </a:extLst>
          </p:cNvPr>
          <p:cNvGrpSpPr>
            <a:grpSpLocks/>
          </p:cNvGrpSpPr>
          <p:nvPr/>
        </p:nvGrpSpPr>
        <p:grpSpPr>
          <a:xfrm>
            <a:off x="9584345" y="895155"/>
            <a:ext cx="293761" cy="221557"/>
            <a:chOff x="9833744" y="514350"/>
            <a:chExt cx="293761" cy="221557"/>
          </a:xfrm>
        </p:grpSpPr>
        <p:sp>
          <p:nvSpPr>
            <p:cNvPr id="245" name="Oval 122">
              <a:extLst>
                <a:ext uri="{FF2B5EF4-FFF2-40B4-BE49-F238E27FC236}">
                  <a16:creationId xmlns:a16="http://schemas.microsoft.com/office/drawing/2014/main" id="{2195BBBA-AD56-239A-ED3A-21F89CCD785B}"/>
                </a:ext>
              </a:extLst>
            </p:cNvPr>
            <p:cNvSpPr>
              <a:spLocks/>
            </p:cNvSpPr>
            <p:nvPr/>
          </p:nvSpPr>
          <p:spPr>
            <a:xfrm>
              <a:off x="9838900" y="53286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6" name="TextBox 127">
              <a:extLst>
                <a:ext uri="{FF2B5EF4-FFF2-40B4-BE49-F238E27FC236}">
                  <a16:creationId xmlns:a16="http://schemas.microsoft.com/office/drawing/2014/main" id="{72E442B6-9095-5582-6452-EEB60AA478A4}"/>
                </a:ext>
              </a:extLst>
            </p:cNvPr>
            <p:cNvSpPr txBox="1">
              <a:spLocks/>
            </p:cNvSpPr>
            <p:nvPr/>
          </p:nvSpPr>
          <p:spPr>
            <a:xfrm>
              <a:off x="9833744" y="514350"/>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grpSp>
      <p:grpSp>
        <p:nvGrpSpPr>
          <p:cNvPr id="31" name="Grupp 30">
            <a:extLst>
              <a:ext uri="{FF2B5EF4-FFF2-40B4-BE49-F238E27FC236}">
                <a16:creationId xmlns:a16="http://schemas.microsoft.com/office/drawing/2014/main" id="{22561750-C0AE-96D8-4A24-B2C40101F06A}"/>
              </a:ext>
            </a:extLst>
          </p:cNvPr>
          <p:cNvGrpSpPr>
            <a:grpSpLocks/>
          </p:cNvGrpSpPr>
          <p:nvPr/>
        </p:nvGrpSpPr>
        <p:grpSpPr>
          <a:xfrm>
            <a:off x="9699878" y="2313619"/>
            <a:ext cx="293761" cy="229048"/>
            <a:chOff x="10315890" y="1013585"/>
            <a:chExt cx="293761" cy="229048"/>
          </a:xfrm>
        </p:grpSpPr>
        <p:sp>
          <p:nvSpPr>
            <p:cNvPr id="243" name="Oval 120">
              <a:extLst>
                <a:ext uri="{FF2B5EF4-FFF2-40B4-BE49-F238E27FC236}">
                  <a16:creationId xmlns:a16="http://schemas.microsoft.com/office/drawing/2014/main" id="{E8FFE534-5248-351A-1D8D-93887B54ADB3}"/>
                </a:ext>
              </a:extLst>
            </p:cNvPr>
            <p:cNvSpPr>
              <a:spLocks/>
            </p:cNvSpPr>
            <p:nvPr/>
          </p:nvSpPr>
          <p:spPr>
            <a:xfrm>
              <a:off x="10321432" y="1039590"/>
              <a:ext cx="203043" cy="203043"/>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4" name="TextBox 128">
              <a:extLst>
                <a:ext uri="{FF2B5EF4-FFF2-40B4-BE49-F238E27FC236}">
                  <a16:creationId xmlns:a16="http://schemas.microsoft.com/office/drawing/2014/main" id="{AF2E0C83-AB23-022F-0A8E-665D27A7F158}"/>
                </a:ext>
              </a:extLst>
            </p:cNvPr>
            <p:cNvSpPr txBox="1">
              <a:spLocks/>
            </p:cNvSpPr>
            <p:nvPr/>
          </p:nvSpPr>
          <p:spPr>
            <a:xfrm>
              <a:off x="10315890" y="1013585"/>
              <a:ext cx="293761"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14</a:t>
              </a:r>
            </a:p>
          </p:txBody>
        </p:sp>
      </p:grpSp>
      <p:grpSp>
        <p:nvGrpSpPr>
          <p:cNvPr id="32" name="Grupp 31">
            <a:extLst>
              <a:ext uri="{FF2B5EF4-FFF2-40B4-BE49-F238E27FC236}">
                <a16:creationId xmlns:a16="http://schemas.microsoft.com/office/drawing/2014/main" id="{F7B9C557-73C4-A54A-4DF1-90DD4707E7C0}"/>
              </a:ext>
            </a:extLst>
          </p:cNvPr>
          <p:cNvGrpSpPr>
            <a:grpSpLocks/>
          </p:cNvGrpSpPr>
          <p:nvPr/>
        </p:nvGrpSpPr>
        <p:grpSpPr>
          <a:xfrm>
            <a:off x="7137218" y="2358955"/>
            <a:ext cx="273917" cy="221454"/>
            <a:chOff x="7325701" y="2212320"/>
            <a:chExt cx="273917" cy="221454"/>
          </a:xfrm>
        </p:grpSpPr>
        <p:sp>
          <p:nvSpPr>
            <p:cNvPr id="241" name="Oval 129">
              <a:extLst>
                <a:ext uri="{FF2B5EF4-FFF2-40B4-BE49-F238E27FC236}">
                  <a16:creationId xmlns:a16="http://schemas.microsoft.com/office/drawing/2014/main" id="{18F4C928-CF2F-F855-9FAC-BBD9570DBDAA}"/>
                </a:ext>
              </a:extLst>
            </p:cNvPr>
            <p:cNvSpPr>
              <a:spLocks/>
            </p:cNvSpPr>
            <p:nvPr/>
          </p:nvSpPr>
          <p:spPr>
            <a:xfrm>
              <a:off x="7325701" y="2230731"/>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2" name="TextBox 130">
              <a:extLst>
                <a:ext uri="{FF2B5EF4-FFF2-40B4-BE49-F238E27FC236}">
                  <a16:creationId xmlns:a16="http://schemas.microsoft.com/office/drawing/2014/main" id="{633FBC1D-628F-132D-5A34-225CEF7629D7}"/>
                </a:ext>
              </a:extLst>
            </p:cNvPr>
            <p:cNvSpPr txBox="1">
              <a:spLocks/>
            </p:cNvSpPr>
            <p:nvPr/>
          </p:nvSpPr>
          <p:spPr>
            <a:xfrm>
              <a:off x="7338114" y="2212320"/>
              <a:ext cx="261504"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10</a:t>
              </a:r>
            </a:p>
          </p:txBody>
        </p:sp>
      </p:grpSp>
      <p:pic>
        <p:nvPicPr>
          <p:cNvPr id="239" name="Bildobjekt 14" descr="En bild som visar clipart, Grafik, design, tecknad serie&#10;&#10;AI-genererat innehåll kan vara felaktigt.">
            <a:extLst>
              <a:ext uri="{FF2B5EF4-FFF2-40B4-BE49-F238E27FC236}">
                <a16:creationId xmlns:a16="http://schemas.microsoft.com/office/drawing/2014/main" id="{A4FE7EB3-B471-66D1-C75F-FEDFBB9BC4D5}"/>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517843" y="2773389"/>
            <a:ext cx="574432" cy="757684"/>
          </a:xfrm>
          <a:prstGeom prst="rect">
            <a:avLst/>
          </a:prstGeom>
        </p:spPr>
      </p:pic>
      <p:pic>
        <p:nvPicPr>
          <p:cNvPr id="240" name="Bild 239" descr="Biljett med hel fyllning">
            <a:extLst>
              <a:ext uri="{FF2B5EF4-FFF2-40B4-BE49-F238E27FC236}">
                <a16:creationId xmlns:a16="http://schemas.microsoft.com/office/drawing/2014/main" id="{D50E1EAF-998C-7869-63E0-5353CF6F85F5}"/>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490271" y="2276609"/>
            <a:ext cx="599564" cy="463752"/>
          </a:xfrm>
          <a:prstGeom prst="rect">
            <a:avLst/>
          </a:prstGeom>
        </p:spPr>
      </p:pic>
      <p:grpSp>
        <p:nvGrpSpPr>
          <p:cNvPr id="34" name="Grupp 33">
            <a:extLst>
              <a:ext uri="{FF2B5EF4-FFF2-40B4-BE49-F238E27FC236}">
                <a16:creationId xmlns:a16="http://schemas.microsoft.com/office/drawing/2014/main" id="{09A759D5-F38E-8987-C441-8B5E69F7DBC9}"/>
              </a:ext>
            </a:extLst>
          </p:cNvPr>
          <p:cNvGrpSpPr>
            <a:grpSpLocks/>
          </p:cNvGrpSpPr>
          <p:nvPr/>
        </p:nvGrpSpPr>
        <p:grpSpPr>
          <a:xfrm>
            <a:off x="1248185" y="3245647"/>
            <a:ext cx="764811" cy="494118"/>
            <a:chOff x="1092740" y="3269605"/>
            <a:chExt cx="764811" cy="494118"/>
          </a:xfrm>
        </p:grpSpPr>
        <p:grpSp>
          <p:nvGrpSpPr>
            <p:cNvPr id="230" name="Grupp 229">
              <a:extLst>
                <a:ext uri="{FF2B5EF4-FFF2-40B4-BE49-F238E27FC236}">
                  <a16:creationId xmlns:a16="http://schemas.microsoft.com/office/drawing/2014/main" id="{F62A760A-BDC2-12E8-A5FD-609BD89DBD1E}"/>
                </a:ext>
              </a:extLst>
            </p:cNvPr>
            <p:cNvGrpSpPr>
              <a:grpSpLocks/>
            </p:cNvGrpSpPr>
            <p:nvPr/>
          </p:nvGrpSpPr>
          <p:grpSpPr>
            <a:xfrm>
              <a:off x="1170146" y="3702901"/>
              <a:ext cx="619694" cy="60822"/>
              <a:chOff x="1137617" y="3549932"/>
              <a:chExt cx="619694" cy="60822"/>
            </a:xfrm>
          </p:grpSpPr>
          <p:sp>
            <p:nvSpPr>
              <p:cNvPr id="237" name="Ellips 236">
                <a:extLst>
                  <a:ext uri="{FF2B5EF4-FFF2-40B4-BE49-F238E27FC236}">
                    <a16:creationId xmlns:a16="http://schemas.microsoft.com/office/drawing/2014/main" id="{A863A20D-8566-96B3-29BC-1A419F029896}"/>
                  </a:ext>
                </a:extLst>
              </p:cNvPr>
              <p:cNvSpPr>
                <a:spLocks/>
              </p:cNvSpPr>
              <p:nvPr/>
            </p:nvSpPr>
            <p:spPr>
              <a:xfrm>
                <a:off x="1652903" y="3565035"/>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Ellips 237">
                <a:extLst>
                  <a:ext uri="{FF2B5EF4-FFF2-40B4-BE49-F238E27FC236}">
                    <a16:creationId xmlns:a16="http://schemas.microsoft.com/office/drawing/2014/main" id="{B0F5670E-29B0-A157-1FD1-202A932F8D0B}"/>
                  </a:ext>
                </a:extLst>
              </p:cNvPr>
              <p:cNvSpPr>
                <a:spLocks/>
              </p:cNvSpPr>
              <p:nvPr/>
            </p:nvSpPr>
            <p:spPr>
              <a:xfrm>
                <a:off x="1137617" y="3549932"/>
                <a:ext cx="104408" cy="5591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upp 230">
              <a:extLst>
                <a:ext uri="{FF2B5EF4-FFF2-40B4-BE49-F238E27FC236}">
                  <a16:creationId xmlns:a16="http://schemas.microsoft.com/office/drawing/2014/main" id="{B8D9D5BD-095A-9EFA-5075-B2C0FD3C6309}"/>
                </a:ext>
              </a:extLst>
            </p:cNvPr>
            <p:cNvGrpSpPr>
              <a:grpSpLocks/>
            </p:cNvGrpSpPr>
            <p:nvPr/>
          </p:nvGrpSpPr>
          <p:grpSpPr>
            <a:xfrm>
              <a:off x="1092740" y="3269605"/>
              <a:ext cx="764811" cy="493284"/>
              <a:chOff x="823499" y="3410830"/>
              <a:chExt cx="764811" cy="493284"/>
            </a:xfrm>
          </p:grpSpPr>
          <p:sp>
            <p:nvSpPr>
              <p:cNvPr id="232" name="Cylinder 231">
                <a:extLst>
                  <a:ext uri="{FF2B5EF4-FFF2-40B4-BE49-F238E27FC236}">
                    <a16:creationId xmlns:a16="http://schemas.microsoft.com/office/drawing/2014/main" id="{79738D22-C330-AAFB-E951-1C237D2D0C1F}"/>
                  </a:ext>
                </a:extLst>
              </p:cNvPr>
              <p:cNvSpPr>
                <a:spLocks/>
              </p:cNvSpPr>
              <p:nvPr/>
            </p:nvSpPr>
            <p:spPr>
              <a:xfrm>
                <a:off x="930250" y="370427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ylinder 232">
                <a:extLst>
                  <a:ext uri="{FF2B5EF4-FFF2-40B4-BE49-F238E27FC236}">
                    <a16:creationId xmlns:a16="http://schemas.microsoft.com/office/drawing/2014/main" id="{4AEC73D0-4043-DC46-5E35-B4AD37FFFEA2}"/>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upp 233">
                <a:extLst>
                  <a:ext uri="{FF2B5EF4-FFF2-40B4-BE49-F238E27FC236}">
                    <a16:creationId xmlns:a16="http://schemas.microsoft.com/office/drawing/2014/main" id="{6B5E66FF-844C-C19F-DFA9-4C486B3B94BC}"/>
                  </a:ext>
                </a:extLst>
              </p:cNvPr>
              <p:cNvGrpSpPr>
                <a:grpSpLocks/>
              </p:cNvGrpSpPr>
              <p:nvPr/>
            </p:nvGrpSpPr>
            <p:grpSpPr>
              <a:xfrm>
                <a:off x="823499" y="3410830"/>
                <a:ext cx="764811" cy="344760"/>
                <a:chOff x="1034239" y="3512977"/>
                <a:chExt cx="764811" cy="344760"/>
              </a:xfrm>
            </p:grpSpPr>
            <p:sp>
              <p:nvSpPr>
                <p:cNvPr id="235" name="Rectangle: Rounded Corners 53">
                  <a:extLst>
                    <a:ext uri="{FF2B5EF4-FFF2-40B4-BE49-F238E27FC236}">
                      <a16:creationId xmlns:a16="http://schemas.microsoft.com/office/drawing/2014/main" id="{28E75B83-3CFC-4F8A-B668-D2E3D94B9418}"/>
                    </a:ext>
                  </a:extLst>
                </p:cNvPr>
                <p:cNvSpPr>
                  <a:spLocks/>
                </p:cNvSpPr>
                <p:nvPr/>
              </p:nvSpPr>
              <p:spPr>
                <a:xfrm>
                  <a:off x="1034239" y="3512977"/>
                  <a:ext cx="764811" cy="344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36" name="Rectangle: Rounded Corners 53">
                  <a:extLst>
                    <a:ext uri="{FF2B5EF4-FFF2-40B4-BE49-F238E27FC236}">
                      <a16:creationId xmlns:a16="http://schemas.microsoft.com/office/drawing/2014/main" id="{BC9C6F4F-6961-C5EC-F7A6-B51C1863452C}"/>
                    </a:ext>
                  </a:extLst>
                </p:cNvPr>
                <p:cNvSpPr>
                  <a:spLocks/>
                </p:cNvSpPr>
                <p:nvPr/>
              </p:nvSpPr>
              <p:spPr>
                <a:xfrm>
                  <a:off x="1065712" y="3547127"/>
                  <a:ext cx="701864" cy="276999"/>
                </a:xfrm>
                <a:prstGeom prst="roundRect">
                  <a:avLst>
                    <a:gd name="adj" fmla="val 14203"/>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grpSp>
        </p:grpSp>
      </p:grpSp>
      <p:grpSp>
        <p:nvGrpSpPr>
          <p:cNvPr id="35" name="Grupp 34">
            <a:extLst>
              <a:ext uri="{FF2B5EF4-FFF2-40B4-BE49-F238E27FC236}">
                <a16:creationId xmlns:a16="http://schemas.microsoft.com/office/drawing/2014/main" id="{A83B3409-9DC9-E74D-C851-85C1557BD8DC}"/>
              </a:ext>
            </a:extLst>
          </p:cNvPr>
          <p:cNvGrpSpPr>
            <a:grpSpLocks/>
          </p:cNvGrpSpPr>
          <p:nvPr/>
        </p:nvGrpSpPr>
        <p:grpSpPr>
          <a:xfrm>
            <a:off x="4422252" y="1415936"/>
            <a:ext cx="764811" cy="501159"/>
            <a:chOff x="4279158" y="1395606"/>
            <a:chExt cx="764811" cy="501159"/>
          </a:xfrm>
        </p:grpSpPr>
        <p:grpSp>
          <p:nvGrpSpPr>
            <p:cNvPr id="220" name="Grupp 219">
              <a:extLst>
                <a:ext uri="{FF2B5EF4-FFF2-40B4-BE49-F238E27FC236}">
                  <a16:creationId xmlns:a16="http://schemas.microsoft.com/office/drawing/2014/main" id="{6F922CE5-B973-9CB4-B906-5B8723F80490}"/>
                </a:ext>
              </a:extLst>
            </p:cNvPr>
            <p:cNvGrpSpPr>
              <a:grpSpLocks/>
            </p:cNvGrpSpPr>
            <p:nvPr/>
          </p:nvGrpSpPr>
          <p:grpSpPr>
            <a:xfrm>
              <a:off x="4353775" y="1845950"/>
              <a:ext cx="619694" cy="50815"/>
              <a:chOff x="1137617" y="3557484"/>
              <a:chExt cx="619694" cy="50815"/>
            </a:xfrm>
          </p:grpSpPr>
          <p:sp>
            <p:nvSpPr>
              <p:cNvPr id="228" name="Ellips 227">
                <a:extLst>
                  <a:ext uri="{FF2B5EF4-FFF2-40B4-BE49-F238E27FC236}">
                    <a16:creationId xmlns:a16="http://schemas.microsoft.com/office/drawing/2014/main" id="{DDE4F1D8-3464-5995-5955-1C6DDEFEBDCF}"/>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Ellips 228">
                <a:extLst>
                  <a:ext uri="{FF2B5EF4-FFF2-40B4-BE49-F238E27FC236}">
                    <a16:creationId xmlns:a16="http://schemas.microsoft.com/office/drawing/2014/main" id="{090B1FFE-6C14-5E09-3FE6-40EAE6908B50}"/>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upp 221">
              <a:extLst>
                <a:ext uri="{FF2B5EF4-FFF2-40B4-BE49-F238E27FC236}">
                  <a16:creationId xmlns:a16="http://schemas.microsoft.com/office/drawing/2014/main" id="{F3F04599-2402-8DD3-B7ED-150B101917EB}"/>
                </a:ext>
              </a:extLst>
            </p:cNvPr>
            <p:cNvGrpSpPr>
              <a:grpSpLocks/>
            </p:cNvGrpSpPr>
            <p:nvPr/>
          </p:nvGrpSpPr>
          <p:grpSpPr>
            <a:xfrm>
              <a:off x="4279158" y="1395606"/>
              <a:ext cx="764811" cy="493284"/>
              <a:chOff x="823499" y="3410830"/>
              <a:chExt cx="764811" cy="493284"/>
            </a:xfrm>
          </p:grpSpPr>
          <p:sp>
            <p:nvSpPr>
              <p:cNvPr id="223" name="Cylinder 222">
                <a:extLst>
                  <a:ext uri="{FF2B5EF4-FFF2-40B4-BE49-F238E27FC236}">
                    <a16:creationId xmlns:a16="http://schemas.microsoft.com/office/drawing/2014/main" id="{EE2A7FBC-777F-3285-02B9-218181E91942}"/>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ylinder 223">
                <a:extLst>
                  <a:ext uri="{FF2B5EF4-FFF2-40B4-BE49-F238E27FC236}">
                    <a16:creationId xmlns:a16="http://schemas.microsoft.com/office/drawing/2014/main" id="{73E21C14-BC3C-CAA8-815A-F28A65AAC04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5" name="Grupp 224">
                <a:extLst>
                  <a:ext uri="{FF2B5EF4-FFF2-40B4-BE49-F238E27FC236}">
                    <a16:creationId xmlns:a16="http://schemas.microsoft.com/office/drawing/2014/main" id="{AB981A4A-0554-A4F6-907E-BD975E467962}"/>
                  </a:ext>
                </a:extLst>
              </p:cNvPr>
              <p:cNvGrpSpPr>
                <a:grpSpLocks/>
              </p:cNvGrpSpPr>
              <p:nvPr/>
            </p:nvGrpSpPr>
            <p:grpSpPr>
              <a:xfrm>
                <a:off x="823499" y="3410830"/>
                <a:ext cx="764811" cy="344760"/>
                <a:chOff x="1034239" y="3512977"/>
                <a:chExt cx="764811" cy="344760"/>
              </a:xfrm>
            </p:grpSpPr>
            <p:sp>
              <p:nvSpPr>
                <p:cNvPr id="226" name="Rectangle: Rounded Corners 53">
                  <a:extLst>
                    <a:ext uri="{FF2B5EF4-FFF2-40B4-BE49-F238E27FC236}">
                      <a16:creationId xmlns:a16="http://schemas.microsoft.com/office/drawing/2014/main" id="{22B6B461-2AE4-A356-67D6-2D78982044EC}"/>
                    </a:ext>
                  </a:extLst>
                </p:cNvPr>
                <p:cNvSpPr>
                  <a:spLocks/>
                </p:cNvSpPr>
                <p:nvPr/>
              </p:nvSpPr>
              <p:spPr>
                <a:xfrm>
                  <a:off x="1034239" y="3512977"/>
                  <a:ext cx="764811" cy="3447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27" name="Rectangle: Rounded Corners 53">
                  <a:extLst>
                    <a:ext uri="{FF2B5EF4-FFF2-40B4-BE49-F238E27FC236}">
                      <a16:creationId xmlns:a16="http://schemas.microsoft.com/office/drawing/2014/main" id="{25EEEFB3-C217-A4A1-227C-7E8E55BD3C44}"/>
                    </a:ext>
                  </a:extLst>
                </p:cNvPr>
                <p:cNvSpPr>
                  <a:spLocks/>
                </p:cNvSpPr>
                <p:nvPr/>
              </p:nvSpPr>
              <p:spPr>
                <a:xfrm>
                  <a:off x="1065712" y="3547127"/>
                  <a:ext cx="701864" cy="276999"/>
                </a:xfrm>
                <a:prstGeom prst="roundRect">
                  <a:avLst>
                    <a:gd name="adj" fmla="val 14203"/>
                  </a:avLst>
                </a:prstGeom>
                <a:solidFill>
                  <a:schemeClr val="accent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2</a:t>
                  </a:r>
                </a:p>
              </p:txBody>
            </p:sp>
          </p:grpSp>
        </p:grpSp>
      </p:grpSp>
      <p:grpSp>
        <p:nvGrpSpPr>
          <p:cNvPr id="36" name="Grupp 35">
            <a:extLst>
              <a:ext uri="{FF2B5EF4-FFF2-40B4-BE49-F238E27FC236}">
                <a16:creationId xmlns:a16="http://schemas.microsoft.com/office/drawing/2014/main" id="{24AA51B6-5D49-3297-06D3-69C5024B9D6C}"/>
              </a:ext>
            </a:extLst>
          </p:cNvPr>
          <p:cNvGrpSpPr>
            <a:grpSpLocks/>
          </p:cNvGrpSpPr>
          <p:nvPr/>
        </p:nvGrpSpPr>
        <p:grpSpPr>
          <a:xfrm>
            <a:off x="7411135" y="3054422"/>
            <a:ext cx="764811" cy="501283"/>
            <a:chOff x="7307669" y="3153941"/>
            <a:chExt cx="764811" cy="501283"/>
          </a:xfrm>
        </p:grpSpPr>
        <p:grpSp>
          <p:nvGrpSpPr>
            <p:cNvPr id="210" name="Grupp 209">
              <a:extLst>
                <a:ext uri="{FF2B5EF4-FFF2-40B4-BE49-F238E27FC236}">
                  <a16:creationId xmlns:a16="http://schemas.microsoft.com/office/drawing/2014/main" id="{F128459A-E753-E4D2-7972-E68068E4E966}"/>
                </a:ext>
              </a:extLst>
            </p:cNvPr>
            <p:cNvGrpSpPr>
              <a:grpSpLocks/>
            </p:cNvGrpSpPr>
            <p:nvPr/>
          </p:nvGrpSpPr>
          <p:grpSpPr>
            <a:xfrm>
              <a:off x="7385783" y="3604409"/>
              <a:ext cx="619694" cy="50815"/>
              <a:chOff x="1137617" y="3557484"/>
              <a:chExt cx="619694" cy="50815"/>
            </a:xfrm>
          </p:grpSpPr>
          <p:sp>
            <p:nvSpPr>
              <p:cNvPr id="218" name="Ellips 217">
                <a:extLst>
                  <a:ext uri="{FF2B5EF4-FFF2-40B4-BE49-F238E27FC236}">
                    <a16:creationId xmlns:a16="http://schemas.microsoft.com/office/drawing/2014/main" id="{978D33F9-5420-9B61-EEF9-D0EDF96C7109}"/>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Ellips 218">
                <a:extLst>
                  <a:ext uri="{FF2B5EF4-FFF2-40B4-BE49-F238E27FC236}">
                    <a16:creationId xmlns:a16="http://schemas.microsoft.com/office/drawing/2014/main" id="{61AA3743-B548-1461-124A-C93F4352C038}"/>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upp 210">
              <a:extLst>
                <a:ext uri="{FF2B5EF4-FFF2-40B4-BE49-F238E27FC236}">
                  <a16:creationId xmlns:a16="http://schemas.microsoft.com/office/drawing/2014/main" id="{00F346D5-9497-A08F-F835-30C724B90A55}"/>
                </a:ext>
              </a:extLst>
            </p:cNvPr>
            <p:cNvGrpSpPr>
              <a:grpSpLocks/>
            </p:cNvGrpSpPr>
            <p:nvPr/>
          </p:nvGrpSpPr>
          <p:grpSpPr>
            <a:xfrm>
              <a:off x="7307669" y="3153941"/>
              <a:ext cx="764811" cy="493284"/>
              <a:chOff x="823499" y="3410830"/>
              <a:chExt cx="764811" cy="493284"/>
            </a:xfrm>
          </p:grpSpPr>
          <p:sp>
            <p:nvSpPr>
              <p:cNvPr id="212" name="Cylinder 211">
                <a:extLst>
                  <a:ext uri="{FF2B5EF4-FFF2-40B4-BE49-F238E27FC236}">
                    <a16:creationId xmlns:a16="http://schemas.microsoft.com/office/drawing/2014/main" id="{B9388BA3-8ABC-F99E-432A-E9E5A1AD3BB2}"/>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ylinder 212">
                <a:extLst>
                  <a:ext uri="{FF2B5EF4-FFF2-40B4-BE49-F238E27FC236}">
                    <a16:creationId xmlns:a16="http://schemas.microsoft.com/office/drawing/2014/main" id="{523D4B62-4639-7516-3D17-7EA047B2B173}"/>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upp 213">
                <a:extLst>
                  <a:ext uri="{FF2B5EF4-FFF2-40B4-BE49-F238E27FC236}">
                    <a16:creationId xmlns:a16="http://schemas.microsoft.com/office/drawing/2014/main" id="{34FCFA37-5531-8123-AA07-744A41B4D17C}"/>
                  </a:ext>
                </a:extLst>
              </p:cNvPr>
              <p:cNvGrpSpPr>
                <a:grpSpLocks/>
              </p:cNvGrpSpPr>
              <p:nvPr/>
            </p:nvGrpSpPr>
            <p:grpSpPr>
              <a:xfrm>
                <a:off x="823499" y="3410830"/>
                <a:ext cx="764811" cy="344760"/>
                <a:chOff x="1034239" y="3512977"/>
                <a:chExt cx="764811" cy="344760"/>
              </a:xfrm>
            </p:grpSpPr>
            <p:sp>
              <p:nvSpPr>
                <p:cNvPr id="216" name="Rectangle: Rounded Corners 53">
                  <a:extLst>
                    <a:ext uri="{FF2B5EF4-FFF2-40B4-BE49-F238E27FC236}">
                      <a16:creationId xmlns:a16="http://schemas.microsoft.com/office/drawing/2014/main" id="{6360D320-3A19-070D-51E3-9D96BA7039B5}"/>
                    </a:ext>
                  </a:extLst>
                </p:cNvPr>
                <p:cNvSpPr>
                  <a:spLocks/>
                </p:cNvSpPr>
                <p:nvPr/>
              </p:nvSpPr>
              <p:spPr>
                <a:xfrm>
                  <a:off x="1034239" y="3512977"/>
                  <a:ext cx="764811" cy="344760"/>
                </a:xfrm>
                <a:prstGeom prst="roundRect">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17" name="Rectangle: Rounded Corners 53">
                  <a:extLst>
                    <a:ext uri="{FF2B5EF4-FFF2-40B4-BE49-F238E27FC236}">
                      <a16:creationId xmlns:a16="http://schemas.microsoft.com/office/drawing/2014/main" id="{D12BEE36-9E0A-F2C2-DC64-BBC3029B8CA9}"/>
                    </a:ext>
                  </a:extLst>
                </p:cNvPr>
                <p:cNvSpPr>
                  <a:spLocks/>
                </p:cNvSpPr>
                <p:nvPr/>
              </p:nvSpPr>
              <p:spPr>
                <a:xfrm>
                  <a:off x="1065712" y="3547127"/>
                  <a:ext cx="701864" cy="276999"/>
                </a:xfrm>
                <a:prstGeom prst="roundRect">
                  <a:avLst>
                    <a:gd name="adj" fmla="val 14203"/>
                  </a:avLst>
                </a:prstGeom>
                <a:solidFill>
                  <a:srgbClr val="79D3C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FAS 3</a:t>
                  </a:r>
                </a:p>
              </p:txBody>
            </p:sp>
          </p:grpSp>
        </p:grpSp>
      </p:grpSp>
      <p:grpSp>
        <p:nvGrpSpPr>
          <p:cNvPr id="38" name="Bild 275">
            <a:extLst>
              <a:ext uri="{FF2B5EF4-FFF2-40B4-BE49-F238E27FC236}">
                <a16:creationId xmlns:a16="http://schemas.microsoft.com/office/drawing/2014/main" id="{851112E7-D27F-8170-14B0-64C9EC09CC02}"/>
              </a:ext>
            </a:extLst>
          </p:cNvPr>
          <p:cNvGrpSpPr>
            <a:grpSpLocks/>
          </p:cNvGrpSpPr>
          <p:nvPr/>
        </p:nvGrpSpPr>
        <p:grpSpPr>
          <a:xfrm>
            <a:off x="5620293" y="2275922"/>
            <a:ext cx="501131" cy="501120"/>
            <a:chOff x="4234154" y="3769638"/>
            <a:chExt cx="501131" cy="501120"/>
          </a:xfrm>
        </p:grpSpPr>
        <p:sp>
          <p:nvSpPr>
            <p:cNvPr id="147" name="Frihandsfigur: Form 146">
              <a:extLst>
                <a:ext uri="{FF2B5EF4-FFF2-40B4-BE49-F238E27FC236}">
                  <a16:creationId xmlns:a16="http://schemas.microsoft.com/office/drawing/2014/main" id="{E71E0C1B-FD54-C060-88F7-A6043DF6BEAF}"/>
                </a:ext>
              </a:extLst>
            </p:cNvPr>
            <p:cNvSpPr>
              <a:spLocks/>
            </p:cNvSpPr>
            <p:nvPr/>
          </p:nvSpPr>
          <p:spPr>
            <a:xfrm>
              <a:off x="4368189" y="3903642"/>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48" name="Bild 275">
              <a:extLst>
                <a:ext uri="{FF2B5EF4-FFF2-40B4-BE49-F238E27FC236}">
                  <a16:creationId xmlns:a16="http://schemas.microsoft.com/office/drawing/2014/main" id="{F3829288-58F4-F3D6-F5C7-9EF3C71961B6}"/>
                </a:ext>
              </a:extLst>
            </p:cNvPr>
            <p:cNvGrpSpPr>
              <a:grpSpLocks/>
            </p:cNvGrpSpPr>
            <p:nvPr/>
          </p:nvGrpSpPr>
          <p:grpSpPr>
            <a:xfrm>
              <a:off x="4234154" y="3769638"/>
              <a:ext cx="501131" cy="501120"/>
              <a:chOff x="4234154" y="3769638"/>
              <a:chExt cx="501131" cy="501120"/>
            </a:xfrm>
            <a:solidFill>
              <a:srgbClr val="002744"/>
            </a:solidFill>
          </p:grpSpPr>
          <p:sp>
            <p:nvSpPr>
              <p:cNvPr id="149" name="Frihandsfigur: Form 148">
                <a:extLst>
                  <a:ext uri="{FF2B5EF4-FFF2-40B4-BE49-F238E27FC236}">
                    <a16:creationId xmlns:a16="http://schemas.microsoft.com/office/drawing/2014/main" id="{ADD508C3-EB52-C49A-5D32-007D67F1ABF6}"/>
                  </a:ext>
                </a:extLst>
              </p:cNvPr>
              <p:cNvSpPr>
                <a:spLocks/>
              </p:cNvSpPr>
              <p:nvPr/>
            </p:nvSpPr>
            <p:spPr>
              <a:xfrm>
                <a:off x="4234154" y="3769638"/>
                <a:ext cx="501131" cy="501120"/>
              </a:xfrm>
              <a:custGeom>
                <a:avLst/>
                <a:gdLst>
                  <a:gd name="connsiteX0" fmla="*/ 440800 w 501131"/>
                  <a:gd name="connsiteY0" fmla="*/ 440800 h 501120"/>
                  <a:gd name="connsiteX1" fmla="*/ 440800 w 501131"/>
                  <a:gd name="connsiteY1" fmla="*/ 149501 h 501120"/>
                  <a:gd name="connsiteX2" fmla="*/ 0 w 501131"/>
                  <a:gd name="connsiteY2" fmla="*/ 0 h 501120"/>
                  <a:gd name="connsiteX3" fmla="*/ 149501 w 501131"/>
                  <a:gd name="connsiteY3" fmla="*/ 440800 h 501120"/>
                  <a:gd name="connsiteX4" fmla="*/ 440800 w 501131"/>
                  <a:gd name="connsiteY4" fmla="*/ 440800 h 501120"/>
                  <a:gd name="connsiteX5" fmla="*/ 186600 w 501131"/>
                  <a:gd name="connsiteY5" fmla="*/ 186569 h 501120"/>
                  <a:gd name="connsiteX6" fmla="*/ 414349 w 501131"/>
                  <a:gd name="connsiteY6" fmla="*/ 186569 h 501120"/>
                  <a:gd name="connsiteX7" fmla="*/ 414349 w 501131"/>
                  <a:gd name="connsiteY7" fmla="*/ 414318 h 501120"/>
                  <a:gd name="connsiteX8" fmla="*/ 186600 w 501131"/>
                  <a:gd name="connsiteY8" fmla="*/ 414318 h 501120"/>
                  <a:gd name="connsiteX9" fmla="*/ 186600 w 501131"/>
                  <a:gd name="connsiteY9" fmla="*/ 186569 h 5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131" h="501120">
                    <a:moveTo>
                      <a:pt x="440800" y="440800"/>
                    </a:moveTo>
                    <a:cubicBezTo>
                      <a:pt x="521258" y="360342"/>
                      <a:pt x="521227" y="229928"/>
                      <a:pt x="440800" y="149501"/>
                    </a:cubicBezTo>
                    <a:cubicBezTo>
                      <a:pt x="360342" y="69043"/>
                      <a:pt x="0" y="0"/>
                      <a:pt x="0" y="0"/>
                    </a:cubicBezTo>
                    <a:cubicBezTo>
                      <a:pt x="0" y="0"/>
                      <a:pt x="69073" y="360342"/>
                      <a:pt x="149501" y="440800"/>
                    </a:cubicBezTo>
                    <a:cubicBezTo>
                      <a:pt x="229928" y="521227"/>
                      <a:pt x="360372" y="521227"/>
                      <a:pt x="440800" y="440800"/>
                    </a:cubicBezTo>
                    <a:close/>
                    <a:moveTo>
                      <a:pt x="186600" y="186569"/>
                    </a:moveTo>
                    <a:cubicBezTo>
                      <a:pt x="249505" y="123663"/>
                      <a:pt x="351443" y="123694"/>
                      <a:pt x="414349" y="186569"/>
                    </a:cubicBezTo>
                    <a:cubicBezTo>
                      <a:pt x="477224" y="249444"/>
                      <a:pt x="477254" y="351412"/>
                      <a:pt x="414349" y="414318"/>
                    </a:cubicBezTo>
                    <a:cubicBezTo>
                      <a:pt x="351474" y="477193"/>
                      <a:pt x="249505" y="477193"/>
                      <a:pt x="186600" y="414318"/>
                    </a:cubicBezTo>
                    <a:cubicBezTo>
                      <a:pt x="123724" y="351443"/>
                      <a:pt x="123724" y="249475"/>
                      <a:pt x="186600" y="186569"/>
                    </a:cubicBezTo>
                    <a:close/>
                  </a:path>
                </a:pathLst>
              </a:custGeom>
              <a:solidFill>
                <a:schemeClr val="accent1"/>
              </a:solidFill>
              <a:ln w="3060" cap="flat">
                <a:noFill/>
                <a:prstDash val="solid"/>
                <a:miter/>
              </a:ln>
            </p:spPr>
            <p:txBody>
              <a:bodyPr rtlCol="0" anchor="ctr"/>
              <a:lstStyle/>
              <a:p>
                <a:endParaRPr lang="en-GB" dirty="0"/>
              </a:p>
            </p:txBody>
          </p:sp>
          <p:grpSp>
            <p:nvGrpSpPr>
              <p:cNvPr id="150" name="Bild 275">
                <a:extLst>
                  <a:ext uri="{FF2B5EF4-FFF2-40B4-BE49-F238E27FC236}">
                    <a16:creationId xmlns:a16="http://schemas.microsoft.com/office/drawing/2014/main" id="{31CA1790-4FB3-94DA-F73C-7CBD6387CBD1}"/>
                  </a:ext>
                </a:extLst>
              </p:cNvPr>
              <p:cNvGrpSpPr>
                <a:grpSpLocks/>
              </p:cNvGrpSpPr>
              <p:nvPr/>
            </p:nvGrpSpPr>
            <p:grpSpPr>
              <a:xfrm>
                <a:off x="4397647" y="3937918"/>
                <a:ext cx="267793" cy="254322"/>
                <a:chOff x="4397647" y="3937918"/>
                <a:chExt cx="267793" cy="254322"/>
              </a:xfrm>
              <a:solidFill>
                <a:srgbClr val="002744"/>
              </a:solidFill>
            </p:grpSpPr>
            <p:sp>
              <p:nvSpPr>
                <p:cNvPr id="151" name="Frihandsfigur: Form 150">
                  <a:extLst>
                    <a:ext uri="{FF2B5EF4-FFF2-40B4-BE49-F238E27FC236}">
                      <a16:creationId xmlns:a16="http://schemas.microsoft.com/office/drawing/2014/main" id="{A26F2A3A-C778-F684-57BD-082E68066EBD}"/>
                    </a:ext>
                  </a:extLst>
                </p:cNvPr>
                <p:cNvSpPr>
                  <a:spLocks/>
                </p:cNvSpPr>
                <p:nvPr/>
              </p:nvSpPr>
              <p:spPr>
                <a:xfrm>
                  <a:off x="4610636" y="4003923"/>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2744"/>
                </a:solidFill>
                <a:ln w="3060" cap="flat">
                  <a:noFill/>
                  <a:prstDash val="solid"/>
                  <a:miter/>
                </a:ln>
              </p:spPr>
              <p:txBody>
                <a:bodyPr rtlCol="0" anchor="ctr"/>
                <a:lstStyle/>
                <a:p>
                  <a:endParaRPr lang="en-GB"/>
                </a:p>
              </p:txBody>
            </p:sp>
            <p:grpSp>
              <p:nvGrpSpPr>
                <p:cNvPr id="152" name="Bild 275">
                  <a:extLst>
                    <a:ext uri="{FF2B5EF4-FFF2-40B4-BE49-F238E27FC236}">
                      <a16:creationId xmlns:a16="http://schemas.microsoft.com/office/drawing/2014/main" id="{757D8BF7-4579-244A-6A23-D130345323A3}"/>
                    </a:ext>
                  </a:extLst>
                </p:cNvPr>
                <p:cNvGrpSpPr>
                  <a:grpSpLocks/>
                </p:cNvGrpSpPr>
                <p:nvPr/>
              </p:nvGrpSpPr>
              <p:grpSpPr>
                <a:xfrm>
                  <a:off x="4397647" y="3937918"/>
                  <a:ext cx="227196" cy="252297"/>
                  <a:chOff x="4397647" y="3937918"/>
                  <a:chExt cx="227196" cy="252297"/>
                </a:xfrm>
                <a:solidFill>
                  <a:srgbClr val="002744"/>
                </a:solidFill>
              </p:grpSpPr>
              <p:sp>
                <p:nvSpPr>
                  <p:cNvPr id="154" name="Frihandsfigur: Form 153">
                    <a:extLst>
                      <a:ext uri="{FF2B5EF4-FFF2-40B4-BE49-F238E27FC236}">
                        <a16:creationId xmlns:a16="http://schemas.microsoft.com/office/drawing/2014/main" id="{AF568644-960C-A466-9F36-D7AC99C0CC6D}"/>
                      </a:ext>
                    </a:extLst>
                  </p:cNvPr>
                  <p:cNvSpPr>
                    <a:spLocks/>
                  </p:cNvSpPr>
                  <p:nvPr/>
                </p:nvSpPr>
                <p:spPr>
                  <a:xfrm>
                    <a:off x="4415571" y="4024973"/>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2744"/>
                  </a:solidFill>
                  <a:ln w="3060" cap="flat">
                    <a:noFill/>
                    <a:prstDash val="solid"/>
                    <a:miter/>
                  </a:ln>
                </p:spPr>
                <p:txBody>
                  <a:bodyPr rtlCol="0" anchor="ctr"/>
                  <a:lstStyle/>
                  <a:p>
                    <a:endParaRPr lang="en-GB"/>
                  </a:p>
                </p:txBody>
              </p:sp>
              <p:sp>
                <p:nvSpPr>
                  <p:cNvPr id="155" name="Frihandsfigur: Form 154">
                    <a:extLst>
                      <a:ext uri="{FF2B5EF4-FFF2-40B4-BE49-F238E27FC236}">
                        <a16:creationId xmlns:a16="http://schemas.microsoft.com/office/drawing/2014/main" id="{6881D6B1-5B8D-9008-82C8-FFE4FC8F9E0A}"/>
                      </a:ext>
                    </a:extLst>
                  </p:cNvPr>
                  <p:cNvSpPr>
                    <a:spLocks/>
                  </p:cNvSpPr>
                  <p:nvPr/>
                </p:nvSpPr>
                <p:spPr>
                  <a:xfrm>
                    <a:off x="4516217" y="4024973"/>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7"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2744"/>
                  </a:solidFill>
                  <a:ln w="3060" cap="flat">
                    <a:noFill/>
                    <a:prstDash val="solid"/>
                    <a:miter/>
                  </a:ln>
                </p:spPr>
                <p:txBody>
                  <a:bodyPr rtlCol="0" anchor="ctr"/>
                  <a:lstStyle/>
                  <a:p>
                    <a:endParaRPr lang="en-GB"/>
                  </a:p>
                </p:txBody>
              </p:sp>
              <p:sp>
                <p:nvSpPr>
                  <p:cNvPr id="160" name="Frihandsfigur: Form 159">
                    <a:extLst>
                      <a:ext uri="{FF2B5EF4-FFF2-40B4-BE49-F238E27FC236}">
                        <a16:creationId xmlns:a16="http://schemas.microsoft.com/office/drawing/2014/main" id="{6E8A7D48-BF58-F8F2-B14E-CA387579FD8B}"/>
                      </a:ext>
                    </a:extLst>
                  </p:cNvPr>
                  <p:cNvSpPr>
                    <a:spLocks/>
                  </p:cNvSpPr>
                  <p:nvPr/>
                </p:nvSpPr>
                <p:spPr>
                  <a:xfrm>
                    <a:off x="4397647" y="4087265"/>
                    <a:ext cx="70392" cy="54804"/>
                  </a:xfrm>
                  <a:custGeom>
                    <a:avLst/>
                    <a:gdLst>
                      <a:gd name="connsiteX0" fmla="*/ 35197 w 70392"/>
                      <a:gd name="connsiteY0" fmla="*/ 54805 h 54804"/>
                      <a:gd name="connsiteX1" fmla="*/ 0 w 70392"/>
                      <a:gd name="connsiteY1" fmla="*/ 0 h 54804"/>
                      <a:gd name="connsiteX2" fmla="*/ 70393 w 70392"/>
                      <a:gd name="connsiteY2" fmla="*/ 0 h 54804"/>
                      <a:gd name="connsiteX3" fmla="*/ 35197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7" y="54805"/>
                        </a:moveTo>
                        <a:lnTo>
                          <a:pt x="0" y="0"/>
                        </a:lnTo>
                        <a:lnTo>
                          <a:pt x="70393" y="0"/>
                        </a:lnTo>
                        <a:lnTo>
                          <a:pt x="35197" y="54805"/>
                        </a:lnTo>
                        <a:close/>
                      </a:path>
                    </a:pathLst>
                  </a:custGeom>
                  <a:solidFill>
                    <a:srgbClr val="002744"/>
                  </a:solidFill>
                  <a:ln w="3060" cap="flat">
                    <a:noFill/>
                    <a:prstDash val="solid"/>
                    <a:miter/>
                  </a:ln>
                </p:spPr>
                <p:txBody>
                  <a:bodyPr rtlCol="0" anchor="ctr"/>
                  <a:lstStyle/>
                  <a:p>
                    <a:endParaRPr lang="en-GB"/>
                  </a:p>
                </p:txBody>
              </p:sp>
              <p:sp>
                <p:nvSpPr>
                  <p:cNvPr id="161" name="Frihandsfigur: Form 160">
                    <a:extLst>
                      <a:ext uri="{FF2B5EF4-FFF2-40B4-BE49-F238E27FC236}">
                        <a16:creationId xmlns:a16="http://schemas.microsoft.com/office/drawing/2014/main" id="{03C13B2B-B53A-D85E-5984-60FEE68CB232}"/>
                      </a:ext>
                    </a:extLst>
                  </p:cNvPr>
                  <p:cNvSpPr>
                    <a:spLocks/>
                  </p:cNvSpPr>
                  <p:nvPr/>
                </p:nvSpPr>
                <p:spPr>
                  <a:xfrm>
                    <a:off x="4494153" y="3937918"/>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2744"/>
                  </a:solidFill>
                  <a:ln w="3060" cap="flat">
                    <a:noFill/>
                    <a:prstDash val="solid"/>
                    <a:miter/>
                  </a:ln>
                </p:spPr>
                <p:txBody>
                  <a:bodyPr rtlCol="0" anchor="ctr"/>
                  <a:lstStyle/>
                  <a:p>
                    <a:endParaRPr lang="en-GB"/>
                  </a:p>
                </p:txBody>
              </p:sp>
            </p:grpSp>
            <p:sp>
              <p:nvSpPr>
                <p:cNvPr id="153" name="Frihandsfigur: Form 152">
                  <a:extLst>
                    <a:ext uri="{FF2B5EF4-FFF2-40B4-BE49-F238E27FC236}">
                      <a16:creationId xmlns:a16="http://schemas.microsoft.com/office/drawing/2014/main" id="{DEA01F96-770A-0314-89A9-5058FE600EB9}"/>
                    </a:ext>
                  </a:extLst>
                </p:cNvPr>
                <p:cNvSpPr>
                  <a:spLocks/>
                </p:cNvSpPr>
                <p:nvPr/>
              </p:nvSpPr>
              <p:spPr>
                <a:xfrm>
                  <a:off x="4513915" y="3987905"/>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2744"/>
                </a:solidFill>
                <a:ln w="3060" cap="flat">
                  <a:noFill/>
                  <a:prstDash val="solid"/>
                  <a:miter/>
                </a:ln>
              </p:spPr>
              <p:txBody>
                <a:bodyPr rtlCol="0" anchor="ctr"/>
                <a:lstStyle/>
                <a:p>
                  <a:endParaRPr lang="en-GB"/>
                </a:p>
              </p:txBody>
            </p:sp>
          </p:grpSp>
        </p:grpSp>
      </p:grpSp>
      <p:grpSp>
        <p:nvGrpSpPr>
          <p:cNvPr id="39" name="Bild 275">
            <a:extLst>
              <a:ext uri="{FF2B5EF4-FFF2-40B4-BE49-F238E27FC236}">
                <a16:creationId xmlns:a16="http://schemas.microsoft.com/office/drawing/2014/main" id="{3C357851-3CD1-3CA9-566C-D600B1B0EFD4}"/>
              </a:ext>
            </a:extLst>
          </p:cNvPr>
          <p:cNvGrpSpPr>
            <a:grpSpLocks/>
          </p:cNvGrpSpPr>
          <p:nvPr/>
        </p:nvGrpSpPr>
        <p:grpSpPr>
          <a:xfrm>
            <a:off x="11231676" y="696075"/>
            <a:ext cx="449145" cy="545242"/>
            <a:chOff x="2271713" y="3784593"/>
            <a:chExt cx="449145" cy="545242"/>
          </a:xfrm>
        </p:grpSpPr>
        <p:sp>
          <p:nvSpPr>
            <p:cNvPr id="134" name="Frihandsfigur: Form 133">
              <a:extLst>
                <a:ext uri="{FF2B5EF4-FFF2-40B4-BE49-F238E27FC236}">
                  <a16:creationId xmlns:a16="http://schemas.microsoft.com/office/drawing/2014/main" id="{7E81CD6A-F946-CA9A-DE87-0D5F4740F360}"/>
                </a:ext>
              </a:extLst>
            </p:cNvPr>
            <p:cNvSpPr>
              <a:spLocks/>
            </p:cNvSpPr>
            <p:nvPr/>
          </p:nvSpPr>
          <p:spPr>
            <a:xfrm>
              <a:off x="2306909" y="3819809"/>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37" name="Bild 275">
              <a:extLst>
                <a:ext uri="{FF2B5EF4-FFF2-40B4-BE49-F238E27FC236}">
                  <a16:creationId xmlns:a16="http://schemas.microsoft.com/office/drawing/2014/main" id="{9FE29899-573D-34FC-414D-6592753F4B19}"/>
                </a:ext>
              </a:extLst>
            </p:cNvPr>
            <p:cNvGrpSpPr>
              <a:grpSpLocks/>
            </p:cNvGrpSpPr>
            <p:nvPr/>
          </p:nvGrpSpPr>
          <p:grpSpPr>
            <a:xfrm>
              <a:off x="2271713" y="3784593"/>
              <a:ext cx="449145" cy="545242"/>
              <a:chOff x="2271713" y="3784593"/>
              <a:chExt cx="449145" cy="545242"/>
            </a:xfrm>
            <a:solidFill>
              <a:srgbClr val="008276"/>
            </a:solidFill>
          </p:grpSpPr>
          <p:sp>
            <p:nvSpPr>
              <p:cNvPr id="138" name="Frihandsfigur: Form 137">
                <a:extLst>
                  <a:ext uri="{FF2B5EF4-FFF2-40B4-BE49-F238E27FC236}">
                    <a16:creationId xmlns:a16="http://schemas.microsoft.com/office/drawing/2014/main" id="{7EE72341-BA94-64D7-BE80-B00C7C299065}"/>
                  </a:ext>
                </a:extLst>
              </p:cNvPr>
              <p:cNvSpPr>
                <a:spLocks/>
              </p:cNvSpPr>
              <p:nvPr/>
            </p:nvSpPr>
            <p:spPr>
              <a:xfrm>
                <a:off x="2271713" y="3784593"/>
                <a:ext cx="449145" cy="545242"/>
              </a:xfrm>
              <a:custGeom>
                <a:avLst/>
                <a:gdLst>
                  <a:gd name="connsiteX0" fmla="*/ 85980 w 449145"/>
                  <a:gd name="connsiteY0" fmla="*/ 38561 h 545242"/>
                  <a:gd name="connsiteX1" fmla="*/ 38571 w 449145"/>
                  <a:gd name="connsiteY1" fmla="*/ 325963 h 545242"/>
                  <a:gd name="connsiteX2" fmla="*/ 449145 w 449145"/>
                  <a:gd name="connsiteY2" fmla="*/ 545242 h 545242"/>
                  <a:gd name="connsiteX3" fmla="*/ 373382 w 449145"/>
                  <a:gd name="connsiteY3" fmla="*/ 86001 h 545242"/>
                  <a:gd name="connsiteX4" fmla="*/ 85980 w 449145"/>
                  <a:gd name="connsiteY4" fmla="*/ 38561 h 545242"/>
                  <a:gd name="connsiteX5" fmla="*/ 295441 w 449145"/>
                  <a:gd name="connsiteY5" fmla="*/ 330780 h 545242"/>
                  <a:gd name="connsiteX6" fmla="*/ 70730 w 449145"/>
                  <a:gd name="connsiteY6" fmla="*/ 293712 h 545242"/>
                  <a:gd name="connsiteX7" fmla="*/ 107798 w 449145"/>
                  <a:gd name="connsiteY7" fmla="*/ 69001 h 545242"/>
                  <a:gd name="connsiteX8" fmla="*/ 332509 w 449145"/>
                  <a:gd name="connsiteY8" fmla="*/ 106069 h 545242"/>
                  <a:gd name="connsiteX9" fmla="*/ 295441 w 449145"/>
                  <a:gd name="connsiteY9" fmla="*/ 330780 h 5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45" h="545242">
                    <a:moveTo>
                      <a:pt x="85980" y="38561"/>
                    </a:moveTo>
                    <a:cubicBezTo>
                      <a:pt x="-6476" y="104842"/>
                      <a:pt x="-27679" y="233537"/>
                      <a:pt x="38571" y="325963"/>
                    </a:cubicBezTo>
                    <a:cubicBezTo>
                      <a:pt x="104852" y="418419"/>
                      <a:pt x="449145" y="545242"/>
                      <a:pt x="449145" y="545242"/>
                    </a:cubicBezTo>
                    <a:cubicBezTo>
                      <a:pt x="449145" y="545242"/>
                      <a:pt x="439664" y="178457"/>
                      <a:pt x="373382" y="86001"/>
                    </a:cubicBezTo>
                    <a:cubicBezTo>
                      <a:pt x="307132" y="-6455"/>
                      <a:pt x="178436" y="-27690"/>
                      <a:pt x="85980" y="38561"/>
                    </a:cubicBezTo>
                    <a:close/>
                    <a:moveTo>
                      <a:pt x="295441" y="330780"/>
                    </a:moveTo>
                    <a:cubicBezTo>
                      <a:pt x="223145" y="382608"/>
                      <a:pt x="122558" y="365977"/>
                      <a:pt x="70730" y="293712"/>
                    </a:cubicBezTo>
                    <a:cubicBezTo>
                      <a:pt x="18932" y="221447"/>
                      <a:pt x="35502" y="120829"/>
                      <a:pt x="107798" y="69001"/>
                    </a:cubicBezTo>
                    <a:cubicBezTo>
                      <a:pt x="180063" y="17203"/>
                      <a:pt x="280681" y="33804"/>
                      <a:pt x="332509" y="106069"/>
                    </a:cubicBezTo>
                    <a:cubicBezTo>
                      <a:pt x="384307" y="178334"/>
                      <a:pt x="367706" y="278952"/>
                      <a:pt x="295441" y="330780"/>
                    </a:cubicBezTo>
                    <a:close/>
                  </a:path>
                </a:pathLst>
              </a:custGeom>
              <a:solidFill>
                <a:srgbClr val="008276"/>
              </a:solidFill>
              <a:ln w="3060" cap="flat">
                <a:noFill/>
                <a:prstDash val="solid"/>
                <a:miter/>
              </a:ln>
            </p:spPr>
            <p:txBody>
              <a:bodyPr rtlCol="0" anchor="ctr"/>
              <a:lstStyle/>
              <a:p>
                <a:endParaRPr lang="en-GB"/>
              </a:p>
            </p:txBody>
          </p:sp>
          <p:grpSp>
            <p:nvGrpSpPr>
              <p:cNvPr id="139" name="Bild 275">
                <a:extLst>
                  <a:ext uri="{FF2B5EF4-FFF2-40B4-BE49-F238E27FC236}">
                    <a16:creationId xmlns:a16="http://schemas.microsoft.com/office/drawing/2014/main" id="{8C9F3D9B-5115-D283-40F1-8F86E5CF171F}"/>
                  </a:ext>
                </a:extLst>
              </p:cNvPr>
              <p:cNvGrpSpPr>
                <a:grpSpLocks/>
              </p:cNvGrpSpPr>
              <p:nvPr/>
            </p:nvGrpSpPr>
            <p:grpSpPr>
              <a:xfrm>
                <a:off x="2329402" y="3853072"/>
                <a:ext cx="267793" cy="254353"/>
                <a:chOff x="2329402" y="3853072"/>
                <a:chExt cx="267793" cy="254353"/>
              </a:xfrm>
              <a:solidFill>
                <a:srgbClr val="008276"/>
              </a:solidFill>
            </p:grpSpPr>
            <p:sp>
              <p:nvSpPr>
                <p:cNvPr id="140" name="Frihandsfigur: Form 139">
                  <a:extLst>
                    <a:ext uri="{FF2B5EF4-FFF2-40B4-BE49-F238E27FC236}">
                      <a16:creationId xmlns:a16="http://schemas.microsoft.com/office/drawing/2014/main" id="{A9B20765-7F44-9B99-AB0B-12F54BBEBD6F}"/>
                    </a:ext>
                  </a:extLst>
                </p:cNvPr>
                <p:cNvSpPr>
                  <a:spLocks/>
                </p:cNvSpPr>
                <p:nvPr/>
              </p:nvSpPr>
              <p:spPr>
                <a:xfrm>
                  <a:off x="2542391" y="3919077"/>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8276"/>
                </a:solidFill>
                <a:ln w="3060" cap="flat">
                  <a:noFill/>
                  <a:prstDash val="solid"/>
                  <a:miter/>
                </a:ln>
              </p:spPr>
              <p:txBody>
                <a:bodyPr rtlCol="0" anchor="ctr"/>
                <a:lstStyle/>
                <a:p>
                  <a:endParaRPr lang="en-GB"/>
                </a:p>
              </p:txBody>
            </p:sp>
            <p:grpSp>
              <p:nvGrpSpPr>
                <p:cNvPr id="141" name="Bild 275">
                  <a:extLst>
                    <a:ext uri="{FF2B5EF4-FFF2-40B4-BE49-F238E27FC236}">
                      <a16:creationId xmlns:a16="http://schemas.microsoft.com/office/drawing/2014/main" id="{E558C303-D2C3-E7BB-65B5-7CA90A6D33FA}"/>
                    </a:ext>
                  </a:extLst>
                </p:cNvPr>
                <p:cNvGrpSpPr>
                  <a:grpSpLocks/>
                </p:cNvGrpSpPr>
                <p:nvPr/>
              </p:nvGrpSpPr>
              <p:grpSpPr>
                <a:xfrm>
                  <a:off x="2329402" y="3853072"/>
                  <a:ext cx="227196" cy="252297"/>
                  <a:chOff x="2329402" y="3853072"/>
                  <a:chExt cx="227196" cy="252297"/>
                </a:xfrm>
                <a:solidFill>
                  <a:srgbClr val="008276"/>
                </a:solidFill>
              </p:grpSpPr>
              <p:sp>
                <p:nvSpPr>
                  <p:cNvPr id="143" name="Frihandsfigur: Form 142">
                    <a:extLst>
                      <a:ext uri="{FF2B5EF4-FFF2-40B4-BE49-F238E27FC236}">
                        <a16:creationId xmlns:a16="http://schemas.microsoft.com/office/drawing/2014/main" id="{6EE24F62-A330-8DE5-5C05-64DD902CB241}"/>
                      </a:ext>
                    </a:extLst>
                  </p:cNvPr>
                  <p:cNvSpPr>
                    <a:spLocks/>
                  </p:cNvSpPr>
                  <p:nvPr/>
                </p:nvSpPr>
                <p:spPr>
                  <a:xfrm>
                    <a:off x="2347325" y="3940127"/>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8276"/>
                  </a:solidFill>
                  <a:ln w="3060" cap="flat">
                    <a:noFill/>
                    <a:prstDash val="solid"/>
                    <a:miter/>
                  </a:ln>
                </p:spPr>
                <p:txBody>
                  <a:bodyPr rtlCol="0" anchor="ctr"/>
                  <a:lstStyle/>
                  <a:p>
                    <a:endParaRPr lang="en-GB"/>
                  </a:p>
                </p:txBody>
              </p:sp>
              <p:sp>
                <p:nvSpPr>
                  <p:cNvPr id="144" name="Frihandsfigur: Form 143">
                    <a:extLst>
                      <a:ext uri="{FF2B5EF4-FFF2-40B4-BE49-F238E27FC236}">
                        <a16:creationId xmlns:a16="http://schemas.microsoft.com/office/drawing/2014/main" id="{DC8092EE-9314-5D63-9200-BA68B51B1B96}"/>
                      </a:ext>
                    </a:extLst>
                  </p:cNvPr>
                  <p:cNvSpPr>
                    <a:spLocks/>
                  </p:cNvSpPr>
                  <p:nvPr/>
                </p:nvSpPr>
                <p:spPr>
                  <a:xfrm>
                    <a:off x="2447971" y="3940127"/>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8276"/>
                  </a:solidFill>
                  <a:ln w="3060" cap="flat">
                    <a:noFill/>
                    <a:prstDash val="solid"/>
                    <a:miter/>
                  </a:ln>
                </p:spPr>
                <p:txBody>
                  <a:bodyPr rtlCol="0" anchor="ctr"/>
                  <a:lstStyle/>
                  <a:p>
                    <a:endParaRPr lang="en-GB"/>
                  </a:p>
                </p:txBody>
              </p:sp>
              <p:sp>
                <p:nvSpPr>
                  <p:cNvPr id="145" name="Frihandsfigur: Form 144">
                    <a:extLst>
                      <a:ext uri="{FF2B5EF4-FFF2-40B4-BE49-F238E27FC236}">
                        <a16:creationId xmlns:a16="http://schemas.microsoft.com/office/drawing/2014/main" id="{16595352-6FA8-EDD1-F0DF-05D786327965}"/>
                      </a:ext>
                    </a:extLst>
                  </p:cNvPr>
                  <p:cNvSpPr>
                    <a:spLocks/>
                  </p:cNvSpPr>
                  <p:nvPr/>
                </p:nvSpPr>
                <p:spPr>
                  <a:xfrm>
                    <a:off x="2329402" y="4002419"/>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8276"/>
                  </a:solidFill>
                  <a:ln w="3060" cap="flat">
                    <a:noFill/>
                    <a:prstDash val="solid"/>
                    <a:miter/>
                  </a:ln>
                </p:spPr>
                <p:txBody>
                  <a:bodyPr rtlCol="0" anchor="ctr"/>
                  <a:lstStyle/>
                  <a:p>
                    <a:endParaRPr lang="en-GB"/>
                  </a:p>
                </p:txBody>
              </p:sp>
              <p:sp>
                <p:nvSpPr>
                  <p:cNvPr id="146" name="Frihandsfigur: Form 145">
                    <a:extLst>
                      <a:ext uri="{FF2B5EF4-FFF2-40B4-BE49-F238E27FC236}">
                        <a16:creationId xmlns:a16="http://schemas.microsoft.com/office/drawing/2014/main" id="{476D6E01-0BD4-2DC7-31E6-31490F2A4DDE}"/>
                      </a:ext>
                    </a:extLst>
                  </p:cNvPr>
                  <p:cNvSpPr>
                    <a:spLocks/>
                  </p:cNvSpPr>
                  <p:nvPr/>
                </p:nvSpPr>
                <p:spPr>
                  <a:xfrm>
                    <a:off x="2425908" y="3853072"/>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008276"/>
                  </a:solidFill>
                  <a:ln w="3060" cap="flat">
                    <a:noFill/>
                    <a:prstDash val="solid"/>
                    <a:miter/>
                  </a:ln>
                </p:spPr>
                <p:txBody>
                  <a:bodyPr rtlCol="0" anchor="ctr"/>
                  <a:lstStyle/>
                  <a:p>
                    <a:endParaRPr lang="en-GB"/>
                  </a:p>
                </p:txBody>
              </p:sp>
            </p:grpSp>
            <p:sp>
              <p:nvSpPr>
                <p:cNvPr id="142" name="Frihandsfigur: Form 141">
                  <a:extLst>
                    <a:ext uri="{FF2B5EF4-FFF2-40B4-BE49-F238E27FC236}">
                      <a16:creationId xmlns:a16="http://schemas.microsoft.com/office/drawing/2014/main" id="{A24CC197-D990-4FFD-F2AA-C2403E0CD614}"/>
                    </a:ext>
                  </a:extLst>
                </p:cNvPr>
                <p:cNvSpPr>
                  <a:spLocks/>
                </p:cNvSpPr>
                <p:nvPr/>
              </p:nvSpPr>
              <p:spPr>
                <a:xfrm>
                  <a:off x="2445670" y="3903090"/>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8276"/>
                </a:solidFill>
                <a:ln w="3060" cap="flat">
                  <a:noFill/>
                  <a:prstDash val="solid"/>
                  <a:miter/>
                </a:ln>
              </p:spPr>
              <p:txBody>
                <a:bodyPr rtlCol="0" anchor="ctr"/>
                <a:lstStyle/>
                <a:p>
                  <a:endParaRPr lang="en-GB"/>
                </a:p>
              </p:txBody>
            </p:sp>
          </p:grpSp>
        </p:grpSp>
      </p:grpSp>
      <p:grpSp>
        <p:nvGrpSpPr>
          <p:cNvPr id="40" name="Bild 275">
            <a:extLst>
              <a:ext uri="{FF2B5EF4-FFF2-40B4-BE49-F238E27FC236}">
                <a16:creationId xmlns:a16="http://schemas.microsoft.com/office/drawing/2014/main" id="{AF947B69-3613-DC54-8F5A-66470D8069AF}"/>
              </a:ext>
            </a:extLst>
          </p:cNvPr>
          <p:cNvGrpSpPr>
            <a:grpSpLocks/>
          </p:cNvGrpSpPr>
          <p:nvPr/>
        </p:nvGrpSpPr>
        <p:grpSpPr>
          <a:xfrm>
            <a:off x="6371332" y="3719123"/>
            <a:ext cx="541517" cy="454247"/>
            <a:chOff x="3590852" y="3754234"/>
            <a:chExt cx="541517" cy="454247"/>
          </a:xfrm>
        </p:grpSpPr>
        <p:sp>
          <p:nvSpPr>
            <p:cNvPr id="55" name="Frihandsfigur: Form 54">
              <a:extLst>
                <a:ext uri="{FF2B5EF4-FFF2-40B4-BE49-F238E27FC236}">
                  <a16:creationId xmlns:a16="http://schemas.microsoft.com/office/drawing/2014/main" id="{3177F979-1756-C776-9C4A-3930ED5DE9AE}"/>
                </a:ext>
              </a:extLst>
            </p:cNvPr>
            <p:cNvSpPr>
              <a:spLocks/>
            </p:cNvSpPr>
            <p:nvPr/>
          </p:nvSpPr>
          <p:spPr>
            <a:xfrm>
              <a:off x="3624368" y="3839325"/>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sp>
          <p:nvSpPr>
            <p:cNvPr id="56" name="Frihandsfigur: Form 55">
              <a:extLst>
                <a:ext uri="{FF2B5EF4-FFF2-40B4-BE49-F238E27FC236}">
                  <a16:creationId xmlns:a16="http://schemas.microsoft.com/office/drawing/2014/main" id="{00940A0C-3112-AE4B-E55E-A8774B7C01D0}"/>
                </a:ext>
              </a:extLst>
            </p:cNvPr>
            <p:cNvSpPr>
              <a:spLocks/>
            </p:cNvSpPr>
            <p:nvPr/>
          </p:nvSpPr>
          <p:spPr>
            <a:xfrm>
              <a:off x="3590852" y="3754234"/>
              <a:ext cx="541517" cy="454247"/>
            </a:xfrm>
            <a:custGeom>
              <a:avLst/>
              <a:gdLst>
                <a:gd name="connsiteX0" fmla="*/ 40359 w 541517"/>
                <a:gd name="connsiteY0" fmla="*/ 370775 h 454247"/>
                <a:gd name="connsiteX1" fmla="*/ 328436 w 541517"/>
                <a:gd name="connsiteY1" fmla="*/ 413858 h 454247"/>
                <a:gd name="connsiteX2" fmla="*/ 541517 w 541517"/>
                <a:gd name="connsiteY2" fmla="*/ 0 h 454247"/>
                <a:gd name="connsiteX3" fmla="*/ 83472 w 541517"/>
                <a:gd name="connsiteY3" fmla="*/ 82667 h 454247"/>
                <a:gd name="connsiteX4" fmla="*/ 40389 w 541517"/>
                <a:gd name="connsiteY4" fmla="*/ 370744 h 454247"/>
                <a:gd name="connsiteX5" fmla="*/ 329387 w 541517"/>
                <a:gd name="connsiteY5" fmla="*/ 156927 h 454247"/>
                <a:gd name="connsiteX6" fmla="*/ 295694 w 541517"/>
                <a:gd name="connsiteY6" fmla="*/ 382159 h 454247"/>
                <a:gd name="connsiteX7" fmla="*/ 70461 w 541517"/>
                <a:gd name="connsiteY7" fmla="*/ 348467 h 454247"/>
                <a:gd name="connsiteX8" fmla="*/ 104154 w 541517"/>
                <a:gd name="connsiteY8" fmla="*/ 123234 h 454247"/>
                <a:gd name="connsiteX9" fmla="*/ 329387 w 541517"/>
                <a:gd name="connsiteY9" fmla="*/ 156927 h 4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17" h="454247">
                  <a:moveTo>
                    <a:pt x="40359" y="370775"/>
                  </a:moveTo>
                  <a:cubicBezTo>
                    <a:pt x="108020" y="462218"/>
                    <a:pt x="237023" y="481489"/>
                    <a:pt x="328436" y="413858"/>
                  </a:cubicBezTo>
                  <a:cubicBezTo>
                    <a:pt x="419910" y="346165"/>
                    <a:pt x="541517" y="0"/>
                    <a:pt x="541517" y="0"/>
                  </a:cubicBezTo>
                  <a:cubicBezTo>
                    <a:pt x="541517" y="0"/>
                    <a:pt x="174915" y="15005"/>
                    <a:pt x="83472" y="82667"/>
                  </a:cubicBezTo>
                  <a:cubicBezTo>
                    <a:pt x="-7971" y="150298"/>
                    <a:pt x="-27242" y="279332"/>
                    <a:pt x="40389" y="370744"/>
                  </a:cubicBezTo>
                  <a:close/>
                  <a:moveTo>
                    <a:pt x="329387" y="156927"/>
                  </a:moveTo>
                  <a:cubicBezTo>
                    <a:pt x="382289" y="228455"/>
                    <a:pt x="367192" y="329257"/>
                    <a:pt x="295694" y="382159"/>
                  </a:cubicBezTo>
                  <a:cubicBezTo>
                    <a:pt x="224197" y="435062"/>
                    <a:pt x="123363" y="419995"/>
                    <a:pt x="70461" y="348467"/>
                  </a:cubicBezTo>
                  <a:cubicBezTo>
                    <a:pt x="17559" y="276969"/>
                    <a:pt x="32656" y="176136"/>
                    <a:pt x="104154" y="123234"/>
                  </a:cubicBezTo>
                  <a:cubicBezTo>
                    <a:pt x="175652" y="70332"/>
                    <a:pt x="276485" y="85429"/>
                    <a:pt x="329387" y="156927"/>
                  </a:cubicBezTo>
                  <a:close/>
                </a:path>
              </a:pathLst>
            </a:custGeom>
            <a:solidFill>
              <a:schemeClr val="accent4"/>
            </a:solidFill>
            <a:ln w="3060" cap="flat">
              <a:noFill/>
              <a:prstDash val="solid"/>
              <a:miter/>
            </a:ln>
          </p:spPr>
          <p:txBody>
            <a:bodyPr rtlCol="0" anchor="ctr"/>
            <a:lstStyle/>
            <a:p>
              <a:endParaRPr lang="en-GB"/>
            </a:p>
          </p:txBody>
        </p:sp>
        <p:grpSp>
          <p:nvGrpSpPr>
            <p:cNvPr id="57" name="Bild 275">
              <a:extLst>
                <a:ext uri="{FF2B5EF4-FFF2-40B4-BE49-F238E27FC236}">
                  <a16:creationId xmlns:a16="http://schemas.microsoft.com/office/drawing/2014/main" id="{5B165B6C-C17D-4597-A666-5D41458816CD}"/>
                </a:ext>
              </a:extLst>
            </p:cNvPr>
            <p:cNvGrpSpPr>
              <a:grpSpLocks/>
            </p:cNvGrpSpPr>
            <p:nvPr/>
          </p:nvGrpSpPr>
          <p:grpSpPr>
            <a:xfrm>
              <a:off x="3651402" y="3869366"/>
              <a:ext cx="267793" cy="254353"/>
              <a:chOff x="3651402" y="3869366"/>
              <a:chExt cx="267793" cy="254353"/>
            </a:xfrm>
            <a:solidFill>
              <a:srgbClr val="007DC5"/>
            </a:solidFill>
          </p:grpSpPr>
          <p:grpSp>
            <p:nvGrpSpPr>
              <p:cNvPr id="59" name="Bild 275">
                <a:extLst>
                  <a:ext uri="{FF2B5EF4-FFF2-40B4-BE49-F238E27FC236}">
                    <a16:creationId xmlns:a16="http://schemas.microsoft.com/office/drawing/2014/main" id="{B32E4CD6-DC95-DDE0-80BD-E404CF1D6073}"/>
                  </a:ext>
                </a:extLst>
              </p:cNvPr>
              <p:cNvGrpSpPr>
                <a:grpSpLocks/>
              </p:cNvGrpSpPr>
              <p:nvPr/>
            </p:nvGrpSpPr>
            <p:grpSpPr>
              <a:xfrm>
                <a:off x="3651402" y="3869366"/>
                <a:ext cx="267793" cy="252328"/>
                <a:chOff x="3651402" y="3869366"/>
                <a:chExt cx="267793" cy="252328"/>
              </a:xfrm>
              <a:solidFill>
                <a:srgbClr val="007DC5"/>
              </a:solidFill>
            </p:grpSpPr>
            <p:sp>
              <p:nvSpPr>
                <p:cNvPr id="62" name="Frihandsfigur: Form 61">
                  <a:extLst>
                    <a:ext uri="{FF2B5EF4-FFF2-40B4-BE49-F238E27FC236}">
                      <a16:creationId xmlns:a16="http://schemas.microsoft.com/office/drawing/2014/main" id="{B2826448-D83F-58EE-3A36-A541A1A0BBE9}"/>
                    </a:ext>
                  </a:extLst>
                </p:cNvPr>
                <p:cNvSpPr>
                  <a:spLocks/>
                </p:cNvSpPr>
                <p:nvPr/>
              </p:nvSpPr>
              <p:spPr>
                <a:xfrm>
                  <a:off x="3864391" y="3935371"/>
                  <a:ext cx="54804" cy="70392"/>
                </a:xfrm>
                <a:custGeom>
                  <a:avLst/>
                  <a:gdLst>
                    <a:gd name="connsiteX0" fmla="*/ 54805 w 54804"/>
                    <a:gd name="connsiteY0" fmla="*/ 35196 h 70392"/>
                    <a:gd name="connsiteX1" fmla="*/ 0 w 54804"/>
                    <a:gd name="connsiteY1" fmla="*/ 0 h 70392"/>
                    <a:gd name="connsiteX2" fmla="*/ 0 w 54804"/>
                    <a:gd name="connsiteY2" fmla="*/ 70393 h 70392"/>
                    <a:gd name="connsiteX3" fmla="*/ 54805 w 54804"/>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804" h="70392">
                      <a:moveTo>
                        <a:pt x="54805" y="35196"/>
                      </a:moveTo>
                      <a:lnTo>
                        <a:pt x="0" y="0"/>
                      </a:lnTo>
                      <a:lnTo>
                        <a:pt x="0" y="70393"/>
                      </a:lnTo>
                      <a:lnTo>
                        <a:pt x="54805" y="35196"/>
                      </a:lnTo>
                      <a:close/>
                    </a:path>
                  </a:pathLst>
                </a:custGeom>
                <a:solidFill>
                  <a:srgbClr val="007DC5"/>
                </a:solidFill>
                <a:ln w="3060" cap="flat">
                  <a:noFill/>
                  <a:prstDash val="solid"/>
                  <a:miter/>
                </a:ln>
              </p:spPr>
              <p:txBody>
                <a:bodyPr rtlCol="0" anchor="ctr"/>
                <a:lstStyle/>
                <a:p>
                  <a:endParaRPr lang="en-GB"/>
                </a:p>
              </p:txBody>
            </p:sp>
            <p:grpSp>
              <p:nvGrpSpPr>
                <p:cNvPr id="71" name="Bild 275">
                  <a:extLst>
                    <a:ext uri="{FF2B5EF4-FFF2-40B4-BE49-F238E27FC236}">
                      <a16:creationId xmlns:a16="http://schemas.microsoft.com/office/drawing/2014/main" id="{A34E3985-0CC9-066E-6978-3EC4F6CE7567}"/>
                    </a:ext>
                  </a:extLst>
                </p:cNvPr>
                <p:cNvGrpSpPr>
                  <a:grpSpLocks/>
                </p:cNvGrpSpPr>
                <p:nvPr/>
              </p:nvGrpSpPr>
              <p:grpSpPr>
                <a:xfrm>
                  <a:off x="3651402" y="3869366"/>
                  <a:ext cx="227196" cy="252328"/>
                  <a:chOff x="3651402" y="3869366"/>
                  <a:chExt cx="227196" cy="252328"/>
                </a:xfrm>
                <a:solidFill>
                  <a:srgbClr val="007DC5"/>
                </a:solidFill>
              </p:grpSpPr>
              <p:sp>
                <p:nvSpPr>
                  <p:cNvPr id="74" name="Frihandsfigur: Form 73">
                    <a:extLst>
                      <a:ext uri="{FF2B5EF4-FFF2-40B4-BE49-F238E27FC236}">
                        <a16:creationId xmlns:a16="http://schemas.microsoft.com/office/drawing/2014/main" id="{F54DDA57-5391-E26E-3800-1C0566E1B1EA}"/>
                      </a:ext>
                    </a:extLst>
                  </p:cNvPr>
                  <p:cNvSpPr>
                    <a:spLocks/>
                  </p:cNvSpPr>
                  <p:nvPr/>
                </p:nvSpPr>
                <p:spPr>
                  <a:xfrm>
                    <a:off x="3669326" y="395645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7DC5"/>
                  </a:solidFill>
                  <a:ln w="3060" cap="flat">
                    <a:noFill/>
                    <a:prstDash val="solid"/>
                    <a:miter/>
                  </a:ln>
                </p:spPr>
                <p:txBody>
                  <a:bodyPr rtlCol="0" anchor="ctr"/>
                  <a:lstStyle/>
                  <a:p>
                    <a:endParaRPr lang="en-GB"/>
                  </a:p>
                </p:txBody>
              </p:sp>
              <p:sp>
                <p:nvSpPr>
                  <p:cNvPr id="76" name="Frihandsfigur: Form 75">
                    <a:extLst>
                      <a:ext uri="{FF2B5EF4-FFF2-40B4-BE49-F238E27FC236}">
                        <a16:creationId xmlns:a16="http://schemas.microsoft.com/office/drawing/2014/main" id="{81757F6B-F775-3D24-B25A-D3D1DB0CFCF5}"/>
                      </a:ext>
                    </a:extLst>
                  </p:cNvPr>
                  <p:cNvSpPr>
                    <a:spLocks/>
                  </p:cNvSpPr>
                  <p:nvPr/>
                </p:nvSpPr>
                <p:spPr>
                  <a:xfrm>
                    <a:off x="3769971" y="395645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7DC5"/>
                  </a:solidFill>
                  <a:ln w="3060" cap="flat">
                    <a:noFill/>
                    <a:prstDash val="solid"/>
                    <a:miter/>
                  </a:ln>
                </p:spPr>
                <p:txBody>
                  <a:bodyPr rtlCol="0" anchor="ctr"/>
                  <a:lstStyle/>
                  <a:p>
                    <a:endParaRPr lang="en-GB"/>
                  </a:p>
                </p:txBody>
              </p:sp>
              <p:sp>
                <p:nvSpPr>
                  <p:cNvPr id="77" name="Frihandsfigur: Form 76">
                    <a:extLst>
                      <a:ext uri="{FF2B5EF4-FFF2-40B4-BE49-F238E27FC236}">
                        <a16:creationId xmlns:a16="http://schemas.microsoft.com/office/drawing/2014/main" id="{4EDB5A62-C1C4-62E7-B4F6-EB96618631E5}"/>
                      </a:ext>
                    </a:extLst>
                  </p:cNvPr>
                  <p:cNvSpPr>
                    <a:spLocks/>
                  </p:cNvSpPr>
                  <p:nvPr/>
                </p:nvSpPr>
                <p:spPr>
                  <a:xfrm>
                    <a:off x="3651402" y="401871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7DC5"/>
                  </a:solidFill>
                  <a:ln w="3060" cap="flat">
                    <a:noFill/>
                    <a:prstDash val="solid"/>
                    <a:miter/>
                  </a:ln>
                </p:spPr>
                <p:txBody>
                  <a:bodyPr rtlCol="0" anchor="ctr"/>
                  <a:lstStyle/>
                  <a:p>
                    <a:endParaRPr lang="en-GB"/>
                  </a:p>
                </p:txBody>
              </p:sp>
              <p:sp>
                <p:nvSpPr>
                  <p:cNvPr id="119" name="Frihandsfigur: Form 118">
                    <a:extLst>
                      <a:ext uri="{FF2B5EF4-FFF2-40B4-BE49-F238E27FC236}">
                        <a16:creationId xmlns:a16="http://schemas.microsoft.com/office/drawing/2014/main" id="{3EB38855-2F2B-877E-80C2-497D18229E5E}"/>
                      </a:ext>
                    </a:extLst>
                  </p:cNvPr>
                  <p:cNvSpPr>
                    <a:spLocks/>
                  </p:cNvSpPr>
                  <p:nvPr/>
                </p:nvSpPr>
                <p:spPr>
                  <a:xfrm>
                    <a:off x="3747908" y="3869366"/>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7DC5"/>
                  </a:solidFill>
                  <a:ln w="3060" cap="flat">
                    <a:noFill/>
                    <a:prstDash val="solid"/>
                    <a:miter/>
                  </a:ln>
                </p:spPr>
                <p:txBody>
                  <a:bodyPr rtlCol="0" anchor="ctr"/>
                  <a:lstStyle/>
                  <a:p>
                    <a:endParaRPr lang="en-GB"/>
                  </a:p>
                </p:txBody>
              </p:sp>
            </p:grpSp>
          </p:grpSp>
          <p:sp>
            <p:nvSpPr>
              <p:cNvPr id="60" name="Frihandsfigur: Form 59">
                <a:extLst>
                  <a:ext uri="{FF2B5EF4-FFF2-40B4-BE49-F238E27FC236}">
                    <a16:creationId xmlns:a16="http://schemas.microsoft.com/office/drawing/2014/main" id="{2421535A-751B-D9C2-0DAF-9785DD9BFA7D}"/>
                  </a:ext>
                </a:extLst>
              </p:cNvPr>
              <p:cNvSpPr>
                <a:spLocks/>
              </p:cNvSpPr>
              <p:nvPr/>
            </p:nvSpPr>
            <p:spPr>
              <a:xfrm>
                <a:off x="3767670" y="391938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7DC5"/>
              </a:solidFill>
              <a:ln w="3060" cap="flat">
                <a:noFill/>
                <a:prstDash val="solid"/>
                <a:miter/>
              </a:ln>
            </p:spPr>
            <p:txBody>
              <a:bodyPr rtlCol="0" anchor="ctr"/>
              <a:lstStyle/>
              <a:p>
                <a:endParaRPr lang="en-GB"/>
              </a:p>
            </p:txBody>
          </p:sp>
        </p:grpSp>
      </p:grpSp>
      <p:grpSp>
        <p:nvGrpSpPr>
          <p:cNvPr id="41" name="Bild 275">
            <a:extLst>
              <a:ext uri="{FF2B5EF4-FFF2-40B4-BE49-F238E27FC236}">
                <a16:creationId xmlns:a16="http://schemas.microsoft.com/office/drawing/2014/main" id="{A72D75CD-7C6F-AD47-8B4C-648AC69002D5}"/>
              </a:ext>
            </a:extLst>
          </p:cNvPr>
          <p:cNvGrpSpPr>
            <a:grpSpLocks/>
          </p:cNvGrpSpPr>
          <p:nvPr/>
        </p:nvGrpSpPr>
        <p:grpSpPr>
          <a:xfrm>
            <a:off x="9122982" y="1425346"/>
            <a:ext cx="623379" cy="411924"/>
            <a:chOff x="2837771" y="3930645"/>
            <a:chExt cx="623379" cy="411924"/>
          </a:xfrm>
        </p:grpSpPr>
        <p:sp>
          <p:nvSpPr>
            <p:cNvPr id="42" name="Frihandsfigur: Form 41">
              <a:extLst>
                <a:ext uri="{FF2B5EF4-FFF2-40B4-BE49-F238E27FC236}">
                  <a16:creationId xmlns:a16="http://schemas.microsoft.com/office/drawing/2014/main" id="{2197BF8C-0FF2-6C35-1742-AC32B7BB5036}"/>
                </a:ext>
              </a:extLst>
            </p:cNvPr>
            <p:cNvSpPr>
              <a:spLocks/>
            </p:cNvSpPr>
            <p:nvPr/>
          </p:nvSpPr>
          <p:spPr>
            <a:xfrm>
              <a:off x="2869838" y="3975631"/>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43" name="Bild 275">
              <a:extLst>
                <a:ext uri="{FF2B5EF4-FFF2-40B4-BE49-F238E27FC236}">
                  <a16:creationId xmlns:a16="http://schemas.microsoft.com/office/drawing/2014/main" id="{ECDE770E-3DAD-A833-718F-EB98A474D148}"/>
                </a:ext>
              </a:extLst>
            </p:cNvPr>
            <p:cNvGrpSpPr>
              <a:grpSpLocks/>
            </p:cNvGrpSpPr>
            <p:nvPr/>
          </p:nvGrpSpPr>
          <p:grpSpPr>
            <a:xfrm>
              <a:off x="2837771" y="3930645"/>
              <a:ext cx="623379" cy="411924"/>
              <a:chOff x="2837771" y="3930645"/>
              <a:chExt cx="623379" cy="411924"/>
            </a:xfrm>
            <a:solidFill>
              <a:srgbClr val="79D3C2"/>
            </a:solidFill>
          </p:grpSpPr>
          <p:sp>
            <p:nvSpPr>
              <p:cNvPr id="44" name="Frihandsfigur: Form 43">
                <a:extLst>
                  <a:ext uri="{FF2B5EF4-FFF2-40B4-BE49-F238E27FC236}">
                    <a16:creationId xmlns:a16="http://schemas.microsoft.com/office/drawing/2014/main" id="{C01406DC-0812-7A8E-1115-DC0CAB068046}"/>
                  </a:ext>
                </a:extLst>
              </p:cNvPr>
              <p:cNvSpPr>
                <a:spLocks/>
              </p:cNvSpPr>
              <p:nvPr/>
            </p:nvSpPr>
            <p:spPr>
              <a:xfrm>
                <a:off x="2837771" y="3930645"/>
                <a:ext cx="623379" cy="411924"/>
              </a:xfrm>
              <a:custGeom>
                <a:avLst/>
                <a:gdLst>
                  <a:gd name="connsiteX0" fmla="*/ 0 w 623379"/>
                  <a:gd name="connsiteY0" fmla="*/ 205962 h 411924"/>
                  <a:gd name="connsiteX1" fmla="*/ 205962 w 623379"/>
                  <a:gd name="connsiteY1" fmla="*/ 411925 h 411924"/>
                  <a:gd name="connsiteX2" fmla="*/ 623380 w 623379"/>
                  <a:gd name="connsiteY2" fmla="*/ 205962 h 411924"/>
                  <a:gd name="connsiteX3" fmla="*/ 205962 w 623379"/>
                  <a:gd name="connsiteY3" fmla="*/ 0 h 411924"/>
                  <a:gd name="connsiteX4" fmla="*/ 0 w 623379"/>
                  <a:gd name="connsiteY4" fmla="*/ 205962 h 411924"/>
                  <a:gd name="connsiteX5" fmla="*/ 359544 w 623379"/>
                  <a:gd name="connsiteY5" fmla="*/ 205962 h 411924"/>
                  <a:gd name="connsiteX6" fmla="*/ 198506 w 623379"/>
                  <a:gd name="connsiteY6" fmla="*/ 367001 h 411924"/>
                  <a:gd name="connsiteX7" fmla="*/ 37467 w 623379"/>
                  <a:gd name="connsiteY7" fmla="*/ 205962 h 411924"/>
                  <a:gd name="connsiteX8" fmla="*/ 198506 w 623379"/>
                  <a:gd name="connsiteY8" fmla="*/ 44924 h 411924"/>
                  <a:gd name="connsiteX9" fmla="*/ 359544 w 623379"/>
                  <a:gd name="connsiteY9" fmla="*/ 205962 h 4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379" h="411924">
                    <a:moveTo>
                      <a:pt x="0" y="205962"/>
                    </a:moveTo>
                    <a:cubicBezTo>
                      <a:pt x="0" y="319714"/>
                      <a:pt x="92241" y="411925"/>
                      <a:pt x="205962" y="411925"/>
                    </a:cubicBezTo>
                    <a:cubicBezTo>
                      <a:pt x="319714" y="411925"/>
                      <a:pt x="623380" y="205962"/>
                      <a:pt x="623380" y="205962"/>
                    </a:cubicBezTo>
                    <a:cubicBezTo>
                      <a:pt x="623380" y="205962"/>
                      <a:pt x="319745" y="0"/>
                      <a:pt x="205962" y="0"/>
                    </a:cubicBezTo>
                    <a:cubicBezTo>
                      <a:pt x="92241" y="0"/>
                      <a:pt x="0" y="92241"/>
                      <a:pt x="0" y="205962"/>
                    </a:cubicBezTo>
                    <a:close/>
                    <a:moveTo>
                      <a:pt x="359544" y="205962"/>
                    </a:moveTo>
                    <a:cubicBezTo>
                      <a:pt x="359544" y="294920"/>
                      <a:pt x="287433" y="367001"/>
                      <a:pt x="198506" y="367001"/>
                    </a:cubicBezTo>
                    <a:cubicBezTo>
                      <a:pt x="109579" y="367001"/>
                      <a:pt x="37467" y="294920"/>
                      <a:pt x="37467" y="205962"/>
                    </a:cubicBezTo>
                    <a:cubicBezTo>
                      <a:pt x="37467" y="117035"/>
                      <a:pt x="109579" y="44924"/>
                      <a:pt x="198506" y="44924"/>
                    </a:cubicBezTo>
                    <a:cubicBezTo>
                      <a:pt x="287433" y="44924"/>
                      <a:pt x="359544" y="117035"/>
                      <a:pt x="359544" y="205962"/>
                    </a:cubicBezTo>
                    <a:close/>
                  </a:path>
                </a:pathLst>
              </a:custGeom>
              <a:solidFill>
                <a:srgbClr val="79D3C2"/>
              </a:solidFill>
              <a:ln w="3060" cap="flat">
                <a:noFill/>
                <a:prstDash val="solid"/>
                <a:miter/>
              </a:ln>
            </p:spPr>
            <p:txBody>
              <a:bodyPr rtlCol="0" anchor="ctr"/>
              <a:lstStyle/>
              <a:p>
                <a:endParaRPr lang="en-GB"/>
              </a:p>
            </p:txBody>
          </p:sp>
          <p:grpSp>
            <p:nvGrpSpPr>
              <p:cNvPr id="45" name="Bild 275">
                <a:extLst>
                  <a:ext uri="{FF2B5EF4-FFF2-40B4-BE49-F238E27FC236}">
                    <a16:creationId xmlns:a16="http://schemas.microsoft.com/office/drawing/2014/main" id="{1506A4B2-5A10-19AD-7539-C17E31FD66FC}"/>
                  </a:ext>
                </a:extLst>
              </p:cNvPr>
              <p:cNvGrpSpPr>
                <a:grpSpLocks/>
              </p:cNvGrpSpPr>
              <p:nvPr/>
            </p:nvGrpSpPr>
            <p:grpSpPr>
              <a:xfrm>
                <a:off x="2905433" y="4009446"/>
                <a:ext cx="267793" cy="254353"/>
                <a:chOff x="2905433" y="4009446"/>
                <a:chExt cx="267793" cy="254353"/>
              </a:xfrm>
              <a:solidFill>
                <a:srgbClr val="79D3C2"/>
              </a:solidFill>
            </p:grpSpPr>
            <p:grpSp>
              <p:nvGrpSpPr>
                <p:cNvPr id="46" name="Bild 275">
                  <a:extLst>
                    <a:ext uri="{FF2B5EF4-FFF2-40B4-BE49-F238E27FC236}">
                      <a16:creationId xmlns:a16="http://schemas.microsoft.com/office/drawing/2014/main" id="{03AD0D2D-DFDA-826C-E995-F7B8748755D6}"/>
                    </a:ext>
                  </a:extLst>
                </p:cNvPr>
                <p:cNvGrpSpPr>
                  <a:grpSpLocks/>
                </p:cNvGrpSpPr>
                <p:nvPr/>
              </p:nvGrpSpPr>
              <p:grpSpPr>
                <a:xfrm>
                  <a:off x="2905433" y="4009446"/>
                  <a:ext cx="267793" cy="252328"/>
                  <a:chOff x="2905433" y="4009446"/>
                  <a:chExt cx="267793" cy="252328"/>
                </a:xfrm>
                <a:solidFill>
                  <a:srgbClr val="79D3C2"/>
                </a:solidFill>
              </p:grpSpPr>
              <p:sp>
                <p:nvSpPr>
                  <p:cNvPr id="48" name="Frihandsfigur: Form 47">
                    <a:extLst>
                      <a:ext uri="{FF2B5EF4-FFF2-40B4-BE49-F238E27FC236}">
                        <a16:creationId xmlns:a16="http://schemas.microsoft.com/office/drawing/2014/main" id="{F62D2E27-34F8-F065-3DC9-9A6B9964527B}"/>
                      </a:ext>
                    </a:extLst>
                  </p:cNvPr>
                  <p:cNvSpPr>
                    <a:spLocks/>
                  </p:cNvSpPr>
                  <p:nvPr/>
                </p:nvSpPr>
                <p:spPr>
                  <a:xfrm>
                    <a:off x="3118453" y="4075451"/>
                    <a:ext cx="54773" cy="70392"/>
                  </a:xfrm>
                  <a:custGeom>
                    <a:avLst/>
                    <a:gdLst>
                      <a:gd name="connsiteX0" fmla="*/ 54774 w 54773"/>
                      <a:gd name="connsiteY0" fmla="*/ 35196 h 70392"/>
                      <a:gd name="connsiteX1" fmla="*/ 0 w 54773"/>
                      <a:gd name="connsiteY1" fmla="*/ 0 h 70392"/>
                      <a:gd name="connsiteX2" fmla="*/ 0 w 54773"/>
                      <a:gd name="connsiteY2" fmla="*/ 70393 h 70392"/>
                      <a:gd name="connsiteX3" fmla="*/ 54774 w 54773"/>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773" h="70392">
                        <a:moveTo>
                          <a:pt x="54774" y="35196"/>
                        </a:moveTo>
                        <a:lnTo>
                          <a:pt x="0" y="0"/>
                        </a:lnTo>
                        <a:lnTo>
                          <a:pt x="0" y="70393"/>
                        </a:lnTo>
                        <a:lnTo>
                          <a:pt x="54774" y="35196"/>
                        </a:lnTo>
                        <a:close/>
                      </a:path>
                    </a:pathLst>
                  </a:custGeom>
                  <a:solidFill>
                    <a:srgbClr val="79D3C2"/>
                  </a:solidFill>
                  <a:ln w="3060" cap="flat">
                    <a:noFill/>
                    <a:prstDash val="solid"/>
                    <a:miter/>
                  </a:ln>
                </p:spPr>
                <p:txBody>
                  <a:bodyPr rtlCol="0" anchor="ctr"/>
                  <a:lstStyle/>
                  <a:p>
                    <a:endParaRPr lang="en-GB"/>
                  </a:p>
                </p:txBody>
              </p:sp>
              <p:grpSp>
                <p:nvGrpSpPr>
                  <p:cNvPr id="49" name="Bild 275">
                    <a:extLst>
                      <a:ext uri="{FF2B5EF4-FFF2-40B4-BE49-F238E27FC236}">
                        <a16:creationId xmlns:a16="http://schemas.microsoft.com/office/drawing/2014/main" id="{78D3B016-DBA3-BBF2-9BAD-38B3E0D52AC6}"/>
                      </a:ext>
                    </a:extLst>
                  </p:cNvPr>
                  <p:cNvGrpSpPr>
                    <a:grpSpLocks/>
                  </p:cNvGrpSpPr>
                  <p:nvPr/>
                </p:nvGrpSpPr>
                <p:grpSpPr>
                  <a:xfrm>
                    <a:off x="2905433" y="4009446"/>
                    <a:ext cx="227196" cy="252328"/>
                    <a:chOff x="2905433" y="4009446"/>
                    <a:chExt cx="227196" cy="252328"/>
                  </a:xfrm>
                  <a:solidFill>
                    <a:srgbClr val="79D3C2"/>
                  </a:solidFill>
                </p:grpSpPr>
                <p:sp>
                  <p:nvSpPr>
                    <p:cNvPr id="50" name="Frihandsfigur: Form 49">
                      <a:extLst>
                        <a:ext uri="{FF2B5EF4-FFF2-40B4-BE49-F238E27FC236}">
                          <a16:creationId xmlns:a16="http://schemas.microsoft.com/office/drawing/2014/main" id="{E4205543-8BB0-A1E2-0ED4-A509CD1EF6DD}"/>
                        </a:ext>
                      </a:extLst>
                    </p:cNvPr>
                    <p:cNvSpPr>
                      <a:spLocks/>
                    </p:cNvSpPr>
                    <p:nvPr/>
                  </p:nvSpPr>
                  <p:spPr>
                    <a:xfrm>
                      <a:off x="2923388" y="409653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79D3C2"/>
                    </a:solidFill>
                    <a:ln w="3060" cap="flat">
                      <a:noFill/>
                      <a:prstDash val="solid"/>
                      <a:miter/>
                    </a:ln>
                  </p:spPr>
                  <p:txBody>
                    <a:bodyPr rtlCol="0" anchor="ctr"/>
                    <a:lstStyle/>
                    <a:p>
                      <a:endParaRPr lang="en-GB"/>
                    </a:p>
                  </p:txBody>
                </p:sp>
                <p:sp>
                  <p:nvSpPr>
                    <p:cNvPr id="51" name="Frihandsfigur: Form 50">
                      <a:extLst>
                        <a:ext uri="{FF2B5EF4-FFF2-40B4-BE49-F238E27FC236}">
                          <a16:creationId xmlns:a16="http://schemas.microsoft.com/office/drawing/2014/main" id="{D6A966EC-0391-18C7-643C-1BD92B2EE979}"/>
                        </a:ext>
                      </a:extLst>
                    </p:cNvPr>
                    <p:cNvSpPr>
                      <a:spLocks/>
                    </p:cNvSpPr>
                    <p:nvPr/>
                  </p:nvSpPr>
                  <p:spPr>
                    <a:xfrm>
                      <a:off x="3024003" y="409653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79D3C2"/>
                    </a:solidFill>
                    <a:ln w="3060" cap="flat">
                      <a:noFill/>
                      <a:prstDash val="solid"/>
                      <a:miter/>
                    </a:ln>
                  </p:spPr>
                  <p:txBody>
                    <a:bodyPr rtlCol="0" anchor="ctr"/>
                    <a:lstStyle/>
                    <a:p>
                      <a:endParaRPr lang="en-GB"/>
                    </a:p>
                  </p:txBody>
                </p:sp>
                <p:sp>
                  <p:nvSpPr>
                    <p:cNvPr id="52" name="Frihandsfigur: Form 51">
                      <a:extLst>
                        <a:ext uri="{FF2B5EF4-FFF2-40B4-BE49-F238E27FC236}">
                          <a16:creationId xmlns:a16="http://schemas.microsoft.com/office/drawing/2014/main" id="{68A231EA-07A0-8A02-E817-250044A070A6}"/>
                        </a:ext>
                      </a:extLst>
                    </p:cNvPr>
                    <p:cNvSpPr>
                      <a:spLocks/>
                    </p:cNvSpPr>
                    <p:nvPr/>
                  </p:nvSpPr>
                  <p:spPr>
                    <a:xfrm>
                      <a:off x="2905433" y="415879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79D3C2"/>
                    </a:solidFill>
                    <a:ln w="3060" cap="flat">
                      <a:noFill/>
                      <a:prstDash val="solid"/>
                      <a:miter/>
                    </a:ln>
                  </p:spPr>
                  <p:txBody>
                    <a:bodyPr rtlCol="0" anchor="ctr"/>
                    <a:lstStyle/>
                    <a:p>
                      <a:endParaRPr lang="en-GB"/>
                    </a:p>
                  </p:txBody>
                </p:sp>
                <p:sp>
                  <p:nvSpPr>
                    <p:cNvPr id="53" name="Frihandsfigur: Form 52">
                      <a:extLst>
                        <a:ext uri="{FF2B5EF4-FFF2-40B4-BE49-F238E27FC236}">
                          <a16:creationId xmlns:a16="http://schemas.microsoft.com/office/drawing/2014/main" id="{5E9F7342-5878-BC66-0A00-21C10FC7EBBC}"/>
                        </a:ext>
                      </a:extLst>
                    </p:cNvPr>
                    <p:cNvSpPr>
                      <a:spLocks/>
                    </p:cNvSpPr>
                    <p:nvPr/>
                  </p:nvSpPr>
                  <p:spPr>
                    <a:xfrm>
                      <a:off x="3001940" y="4009446"/>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79D3C2"/>
                    </a:solidFill>
                    <a:ln w="3060" cap="flat">
                      <a:noFill/>
                      <a:prstDash val="solid"/>
                      <a:miter/>
                    </a:ln>
                  </p:spPr>
                  <p:txBody>
                    <a:bodyPr rtlCol="0" anchor="ctr"/>
                    <a:lstStyle/>
                    <a:p>
                      <a:endParaRPr lang="en-GB"/>
                    </a:p>
                  </p:txBody>
                </p:sp>
              </p:grpSp>
            </p:grpSp>
            <p:sp>
              <p:nvSpPr>
                <p:cNvPr id="47" name="Frihandsfigur: Form 46">
                  <a:extLst>
                    <a:ext uri="{FF2B5EF4-FFF2-40B4-BE49-F238E27FC236}">
                      <a16:creationId xmlns:a16="http://schemas.microsoft.com/office/drawing/2014/main" id="{4165CB82-BE6C-AB48-685A-24FA3F1CFACF}"/>
                    </a:ext>
                  </a:extLst>
                </p:cNvPr>
                <p:cNvSpPr>
                  <a:spLocks/>
                </p:cNvSpPr>
                <p:nvPr/>
              </p:nvSpPr>
              <p:spPr>
                <a:xfrm>
                  <a:off x="3021732" y="405946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79D3C2"/>
                </a:solidFill>
                <a:ln w="3060" cap="flat">
                  <a:noFill/>
                  <a:prstDash val="solid"/>
                  <a:miter/>
                </a:ln>
              </p:spPr>
              <p:txBody>
                <a:bodyPr rtlCol="0" anchor="ctr"/>
                <a:lstStyle/>
                <a:p>
                  <a:endParaRPr lang="en-GB"/>
                </a:p>
              </p:txBody>
            </p:sp>
          </p:grpSp>
        </p:grpSp>
      </p:grpSp>
      <p:sp>
        <p:nvSpPr>
          <p:cNvPr id="255" name="TextBox 66">
            <a:extLst>
              <a:ext uri="{FF2B5EF4-FFF2-40B4-BE49-F238E27FC236}">
                <a16:creationId xmlns:a16="http://schemas.microsoft.com/office/drawing/2014/main" id="{0F064195-DF5E-B197-D8CA-1B257D151ED1}"/>
              </a:ext>
            </a:extLst>
          </p:cNvPr>
          <p:cNvSpPr txBox="1"/>
          <p:nvPr/>
        </p:nvSpPr>
        <p:spPr>
          <a:xfrm>
            <a:off x="10977131" y="4408071"/>
            <a:ext cx="483893"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vägval</a:t>
            </a:r>
          </a:p>
        </p:txBody>
      </p:sp>
      <p:pic>
        <p:nvPicPr>
          <p:cNvPr id="258" name="Bild 257">
            <a:extLst>
              <a:ext uri="{FF2B5EF4-FFF2-40B4-BE49-F238E27FC236}">
                <a16:creationId xmlns:a16="http://schemas.microsoft.com/office/drawing/2014/main" id="{19BBE5B7-8929-6718-3B3A-D97E6E2007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9073" y="4396642"/>
            <a:ext cx="285277" cy="285277"/>
          </a:xfrm>
          <a:prstGeom prst="rect">
            <a:avLst/>
          </a:prstGeom>
        </p:spPr>
      </p:pic>
      <p:pic>
        <p:nvPicPr>
          <p:cNvPr id="262" name="Graphic 78">
            <a:extLst>
              <a:ext uri="{FF2B5EF4-FFF2-40B4-BE49-F238E27FC236}">
                <a16:creationId xmlns:a16="http://schemas.microsoft.com/office/drawing/2014/main" id="{8F5F8ED5-FE1B-1C91-0BEB-1938C65D5A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024" y="4432640"/>
            <a:ext cx="230340" cy="230340"/>
          </a:xfrm>
          <a:prstGeom prst="rect">
            <a:avLst/>
          </a:prstGeom>
        </p:spPr>
      </p:pic>
      <p:sp>
        <p:nvSpPr>
          <p:cNvPr id="263" name="TextBox 71">
            <a:extLst>
              <a:ext uri="{FF2B5EF4-FFF2-40B4-BE49-F238E27FC236}">
                <a16:creationId xmlns:a16="http://schemas.microsoft.com/office/drawing/2014/main" id="{17AAF28B-59B0-6FB7-9009-6E4404E933FC}"/>
              </a:ext>
            </a:extLst>
          </p:cNvPr>
          <p:cNvSpPr txBox="1"/>
          <p:nvPr/>
        </p:nvSpPr>
        <p:spPr>
          <a:xfrm>
            <a:off x="11764145" y="4414678"/>
            <a:ext cx="772335"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steg</a:t>
            </a:r>
          </a:p>
        </p:txBody>
      </p:sp>
      <p:grpSp>
        <p:nvGrpSpPr>
          <p:cNvPr id="7" name="Grupp 6">
            <a:extLst>
              <a:ext uri="{FF2B5EF4-FFF2-40B4-BE49-F238E27FC236}">
                <a16:creationId xmlns:a16="http://schemas.microsoft.com/office/drawing/2014/main" id="{F296B9EF-8BEE-1A52-B386-6C13B73283DF}"/>
              </a:ext>
            </a:extLst>
          </p:cNvPr>
          <p:cNvGrpSpPr/>
          <p:nvPr/>
        </p:nvGrpSpPr>
        <p:grpSpPr>
          <a:xfrm>
            <a:off x="10138330" y="1185806"/>
            <a:ext cx="1139937" cy="512626"/>
            <a:chOff x="10134352" y="616032"/>
            <a:chExt cx="1139937" cy="512626"/>
          </a:xfrm>
        </p:grpSpPr>
        <p:sp>
          <p:nvSpPr>
            <p:cNvPr id="8" name="Rectangle: Rounded Corners 22">
              <a:extLst>
                <a:ext uri="{FF2B5EF4-FFF2-40B4-BE49-F238E27FC236}">
                  <a16:creationId xmlns:a16="http://schemas.microsoft.com/office/drawing/2014/main" id="{F0C4B508-B203-EE7E-7513-9E57FF4DCECF}"/>
                </a:ext>
              </a:extLst>
            </p:cNvPr>
            <p:cNvSpPr/>
            <p:nvPr/>
          </p:nvSpPr>
          <p:spPr>
            <a:xfrm>
              <a:off x="10402158" y="616032"/>
              <a:ext cx="827660" cy="512626"/>
            </a:xfrm>
            <a:prstGeom prst="roundRect">
              <a:avLst>
                <a:gd name="adj" fmla="val 7218"/>
              </a:avLst>
            </a:prstGeom>
            <a:solidFill>
              <a:srgbClr val="F2E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Box 23">
              <a:extLst>
                <a:ext uri="{FF2B5EF4-FFF2-40B4-BE49-F238E27FC236}">
                  <a16:creationId xmlns:a16="http://schemas.microsoft.com/office/drawing/2014/main" id="{588757EC-0800-1717-B9BC-5F0F815626A5}"/>
                </a:ext>
              </a:extLst>
            </p:cNvPr>
            <p:cNvSpPr txBox="1"/>
            <p:nvPr/>
          </p:nvSpPr>
          <p:spPr>
            <a:xfrm>
              <a:off x="10437555" y="673894"/>
              <a:ext cx="836734" cy="408767"/>
            </a:xfrm>
            <a:prstGeom prst="rect">
              <a:avLst/>
            </a:prstGeom>
          </p:spPr>
          <p:txBody>
            <a:bodyPr vert="horz" wrap="square" lIns="0" tIns="45720" rIns="91440" bIns="45720" rtlCol="0" anchor="t">
              <a:normAutofit lnSpcReduction="10000"/>
            </a:bodyPr>
            <a:lstStyle/>
            <a:p>
              <a:pPr algn="ctr"/>
              <a:r>
                <a:rPr lang="sv-SE" sz="1100" dirty="0">
                  <a:solidFill>
                    <a:srgbClr val="112B43"/>
                  </a:solidFill>
                  <a:latin typeface="Noto Sans SemiBold" panose="020B0702040504020204" pitchFamily="34" charset="0"/>
                  <a:ea typeface="Noto Sans SemiBold" panose="020B0702040504020204" pitchFamily="34" charset="0"/>
                  <a:cs typeface="Noto Sans SemiBold" panose="020B0702040504020204" pitchFamily="34" charset="0"/>
                </a:rPr>
                <a:t>Redo för fas 4!</a:t>
              </a:r>
            </a:p>
          </p:txBody>
        </p:sp>
        <p:sp>
          <p:nvSpPr>
            <p:cNvPr id="10" name="Isosceles Triangle 28">
              <a:extLst>
                <a:ext uri="{FF2B5EF4-FFF2-40B4-BE49-F238E27FC236}">
                  <a16:creationId xmlns:a16="http://schemas.microsoft.com/office/drawing/2014/main" id="{D8779E32-81F5-A94C-8390-CABC1910845B}"/>
                </a:ext>
              </a:extLst>
            </p:cNvPr>
            <p:cNvSpPr/>
            <p:nvPr/>
          </p:nvSpPr>
          <p:spPr>
            <a:xfrm rot="15300000">
              <a:off x="10212368" y="773401"/>
              <a:ext cx="238236" cy="394268"/>
            </a:xfrm>
            <a:prstGeom prst="triangle">
              <a:avLst/>
            </a:prstGeom>
            <a:solidFill>
              <a:srgbClr val="F2E9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Rectangle: Rounded Corners 9">
            <a:extLst>
              <a:ext uri="{FF2B5EF4-FFF2-40B4-BE49-F238E27FC236}">
                <a16:creationId xmlns:a16="http://schemas.microsoft.com/office/drawing/2014/main" id="{22E68299-E5D0-0904-ED6E-B8668E89DF20}"/>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12" name="Grupp 11">
            <a:extLst>
              <a:ext uri="{FF2B5EF4-FFF2-40B4-BE49-F238E27FC236}">
                <a16:creationId xmlns:a16="http://schemas.microsoft.com/office/drawing/2014/main" id="{09125894-28B0-D632-B0C7-ACF7992C0566}"/>
              </a:ext>
            </a:extLst>
          </p:cNvPr>
          <p:cNvGrpSpPr/>
          <p:nvPr/>
        </p:nvGrpSpPr>
        <p:grpSpPr>
          <a:xfrm>
            <a:off x="258854" y="5272392"/>
            <a:ext cx="2296278" cy="246221"/>
            <a:chOff x="258854" y="5475437"/>
            <a:chExt cx="2296278" cy="246221"/>
          </a:xfrm>
        </p:grpSpPr>
        <p:sp>
          <p:nvSpPr>
            <p:cNvPr id="13" name="Oval 72">
              <a:extLst>
                <a:ext uri="{FF2B5EF4-FFF2-40B4-BE49-F238E27FC236}">
                  <a16:creationId xmlns:a16="http://schemas.microsoft.com/office/drawing/2014/main" id="{42A71EA3-DDAD-7F77-244E-C06328FACE03}"/>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21" name="textruta 20">
              <a:extLst>
                <a:ext uri="{FF2B5EF4-FFF2-40B4-BE49-F238E27FC236}">
                  <a16:creationId xmlns:a16="http://schemas.microsoft.com/office/drawing/2014/main" id="{B88264EF-C75B-B4FA-3A8A-CA1908F0515E}"/>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FaR?</a:t>
              </a:r>
            </a:p>
          </p:txBody>
        </p:sp>
      </p:grpSp>
      <p:grpSp>
        <p:nvGrpSpPr>
          <p:cNvPr id="22" name="Grupp 21">
            <a:extLst>
              <a:ext uri="{FF2B5EF4-FFF2-40B4-BE49-F238E27FC236}">
                <a16:creationId xmlns:a16="http://schemas.microsoft.com/office/drawing/2014/main" id="{9CFFB0DC-A9DA-AD04-D26D-8ED6AC497794}"/>
              </a:ext>
            </a:extLst>
          </p:cNvPr>
          <p:cNvGrpSpPr/>
          <p:nvPr/>
        </p:nvGrpSpPr>
        <p:grpSpPr>
          <a:xfrm>
            <a:off x="258854" y="5593804"/>
            <a:ext cx="2368208" cy="246221"/>
            <a:chOff x="258854" y="5728068"/>
            <a:chExt cx="2368208" cy="246221"/>
          </a:xfrm>
        </p:grpSpPr>
        <p:sp>
          <p:nvSpPr>
            <p:cNvPr id="24" name="Oval 72">
              <a:extLst>
                <a:ext uri="{FF2B5EF4-FFF2-40B4-BE49-F238E27FC236}">
                  <a16:creationId xmlns:a16="http://schemas.microsoft.com/office/drawing/2014/main" id="{245467E1-09CC-E871-36EE-0DBAEB690A28}"/>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26" name="textruta 25">
              <a:extLst>
                <a:ext uri="{FF2B5EF4-FFF2-40B4-BE49-F238E27FC236}">
                  <a16:creationId xmlns:a16="http://schemas.microsoft.com/office/drawing/2014/main" id="{24625F1B-940C-6E52-2A6E-424AF0A48454}"/>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54" name="Grupp 53">
            <a:extLst>
              <a:ext uri="{FF2B5EF4-FFF2-40B4-BE49-F238E27FC236}">
                <a16:creationId xmlns:a16="http://schemas.microsoft.com/office/drawing/2014/main" id="{EA8A844B-5DCC-950F-62D3-AF1AA5DDA8BB}"/>
              </a:ext>
            </a:extLst>
          </p:cNvPr>
          <p:cNvGrpSpPr/>
          <p:nvPr/>
        </p:nvGrpSpPr>
        <p:grpSpPr>
          <a:xfrm>
            <a:off x="258855" y="5910412"/>
            <a:ext cx="2368207" cy="246221"/>
            <a:chOff x="258855" y="5980699"/>
            <a:chExt cx="2368207" cy="246221"/>
          </a:xfrm>
        </p:grpSpPr>
        <p:sp>
          <p:nvSpPr>
            <p:cNvPr id="67" name="Oval 72">
              <a:extLst>
                <a:ext uri="{FF2B5EF4-FFF2-40B4-BE49-F238E27FC236}">
                  <a16:creationId xmlns:a16="http://schemas.microsoft.com/office/drawing/2014/main" id="{DBB2034F-1891-C5C5-8C02-B60CA7D7FC3F}"/>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72" name="textruta 71">
              <a:extLst>
                <a:ext uri="{FF2B5EF4-FFF2-40B4-BE49-F238E27FC236}">
                  <a16:creationId xmlns:a16="http://schemas.microsoft.com/office/drawing/2014/main" id="{E1B5163F-6B91-1F6E-DDF2-F939C8F01B93}"/>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FaR och för förändring?</a:t>
              </a:r>
            </a:p>
          </p:txBody>
        </p:sp>
      </p:grpSp>
      <p:grpSp>
        <p:nvGrpSpPr>
          <p:cNvPr id="73" name="Grupp 72">
            <a:extLst>
              <a:ext uri="{FF2B5EF4-FFF2-40B4-BE49-F238E27FC236}">
                <a16:creationId xmlns:a16="http://schemas.microsoft.com/office/drawing/2014/main" id="{6E196261-215F-967A-C323-B00404560C0A}"/>
              </a:ext>
            </a:extLst>
          </p:cNvPr>
          <p:cNvGrpSpPr/>
          <p:nvPr/>
        </p:nvGrpSpPr>
        <p:grpSpPr>
          <a:xfrm>
            <a:off x="258853" y="6229720"/>
            <a:ext cx="2262767" cy="246221"/>
            <a:chOff x="258853" y="6233330"/>
            <a:chExt cx="2262767" cy="246221"/>
          </a:xfrm>
        </p:grpSpPr>
        <p:sp>
          <p:nvSpPr>
            <p:cNvPr id="79" name="Oval 72">
              <a:extLst>
                <a:ext uri="{FF2B5EF4-FFF2-40B4-BE49-F238E27FC236}">
                  <a16:creationId xmlns:a16="http://schemas.microsoft.com/office/drawing/2014/main" id="{80BFF379-4AB4-9811-75FE-844777E642C6}"/>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85" name="textruta 84">
              <a:extLst>
                <a:ext uri="{FF2B5EF4-FFF2-40B4-BE49-F238E27FC236}">
                  <a16:creationId xmlns:a16="http://schemas.microsoft.com/office/drawing/2014/main" id="{A1AF2D93-F024-D05B-2803-475FAA4943B4}"/>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FaR behöver vi göra för att passa vår målgrupp? </a:t>
              </a:r>
            </a:p>
          </p:txBody>
        </p:sp>
      </p:grpSp>
      <p:grpSp>
        <p:nvGrpSpPr>
          <p:cNvPr id="88" name="Grupp 87">
            <a:extLst>
              <a:ext uri="{FF2B5EF4-FFF2-40B4-BE49-F238E27FC236}">
                <a16:creationId xmlns:a16="http://schemas.microsoft.com/office/drawing/2014/main" id="{C1735893-C0FD-4B12-EC53-4DBF4A0D5279}"/>
              </a:ext>
            </a:extLst>
          </p:cNvPr>
          <p:cNvGrpSpPr/>
          <p:nvPr/>
        </p:nvGrpSpPr>
        <p:grpSpPr>
          <a:xfrm>
            <a:off x="2521620" y="5272392"/>
            <a:ext cx="2356043" cy="246221"/>
            <a:chOff x="2733256" y="5432871"/>
            <a:chExt cx="2356043" cy="246221"/>
          </a:xfrm>
        </p:grpSpPr>
        <p:sp>
          <p:nvSpPr>
            <p:cNvPr id="91" name="Oval 72">
              <a:extLst>
                <a:ext uri="{FF2B5EF4-FFF2-40B4-BE49-F238E27FC236}">
                  <a16:creationId xmlns:a16="http://schemas.microsoft.com/office/drawing/2014/main" id="{7A93C4D9-8E70-4837-0DBC-EC65606FCC24}"/>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94" name="textruta 93">
              <a:extLst>
                <a:ext uri="{FF2B5EF4-FFF2-40B4-BE49-F238E27FC236}">
                  <a16:creationId xmlns:a16="http://schemas.microsoft.com/office/drawing/2014/main" id="{E7BD7A66-CCD6-0FD1-A46B-AFA78AEF9C2A}"/>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FaR ska passa in?</a:t>
              </a:r>
            </a:p>
          </p:txBody>
        </p:sp>
      </p:grpSp>
      <p:grpSp>
        <p:nvGrpSpPr>
          <p:cNvPr id="97" name="Grupp 96">
            <a:extLst>
              <a:ext uri="{FF2B5EF4-FFF2-40B4-BE49-F238E27FC236}">
                <a16:creationId xmlns:a16="http://schemas.microsoft.com/office/drawing/2014/main" id="{9C8E0A0C-6311-E17D-F44B-21F33C650E97}"/>
              </a:ext>
            </a:extLst>
          </p:cNvPr>
          <p:cNvGrpSpPr/>
          <p:nvPr/>
        </p:nvGrpSpPr>
        <p:grpSpPr>
          <a:xfrm>
            <a:off x="2521620" y="5593804"/>
            <a:ext cx="2338148" cy="246221"/>
            <a:chOff x="2733256" y="5724456"/>
            <a:chExt cx="2338148" cy="246221"/>
          </a:xfrm>
        </p:grpSpPr>
        <p:sp>
          <p:nvSpPr>
            <p:cNvPr id="100" name="Oval 72">
              <a:extLst>
                <a:ext uri="{FF2B5EF4-FFF2-40B4-BE49-F238E27FC236}">
                  <a16:creationId xmlns:a16="http://schemas.microsoft.com/office/drawing/2014/main" id="{2C4E51E9-C823-E743-A7D7-943B248A3F8A}"/>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103" name="textruta 102">
              <a:extLst>
                <a:ext uri="{FF2B5EF4-FFF2-40B4-BE49-F238E27FC236}">
                  <a16:creationId xmlns:a16="http://schemas.microsoft.com/office/drawing/2014/main" id="{08D0FAD4-F387-97BE-063D-8A7936DDA0E1}"/>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FaR i verksamheten och finns det resurser? </a:t>
              </a:r>
            </a:p>
          </p:txBody>
        </p:sp>
      </p:grpSp>
      <p:grpSp>
        <p:nvGrpSpPr>
          <p:cNvPr id="112" name="Grupp 111">
            <a:extLst>
              <a:ext uri="{FF2B5EF4-FFF2-40B4-BE49-F238E27FC236}">
                <a16:creationId xmlns:a16="http://schemas.microsoft.com/office/drawing/2014/main" id="{8A93A11F-CB2B-BEC1-07C6-ED6AD66B8F41}"/>
              </a:ext>
            </a:extLst>
          </p:cNvPr>
          <p:cNvGrpSpPr/>
          <p:nvPr/>
        </p:nvGrpSpPr>
        <p:grpSpPr>
          <a:xfrm>
            <a:off x="2521620" y="5910412"/>
            <a:ext cx="2239723" cy="246221"/>
            <a:chOff x="2733256" y="5977087"/>
            <a:chExt cx="2239723" cy="246221"/>
          </a:xfrm>
        </p:grpSpPr>
        <p:sp>
          <p:nvSpPr>
            <p:cNvPr id="115" name="Oval 72">
              <a:extLst>
                <a:ext uri="{FF2B5EF4-FFF2-40B4-BE49-F238E27FC236}">
                  <a16:creationId xmlns:a16="http://schemas.microsoft.com/office/drawing/2014/main" id="{E79D8415-7D7F-490E-53E4-4E04B01D6D46}"/>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121" name="textruta 120">
              <a:extLst>
                <a:ext uri="{FF2B5EF4-FFF2-40B4-BE49-F238E27FC236}">
                  <a16:creationId xmlns:a16="http://schemas.microsoft.com/office/drawing/2014/main" id="{22D638F9-F97A-6F46-9C17-0DFEB82ED513}"/>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123" name="Grupp 122">
            <a:extLst>
              <a:ext uri="{FF2B5EF4-FFF2-40B4-BE49-F238E27FC236}">
                <a16:creationId xmlns:a16="http://schemas.microsoft.com/office/drawing/2014/main" id="{C7590D50-24C5-5C9C-6B4F-A27715664E32}"/>
              </a:ext>
            </a:extLst>
          </p:cNvPr>
          <p:cNvGrpSpPr/>
          <p:nvPr/>
        </p:nvGrpSpPr>
        <p:grpSpPr>
          <a:xfrm>
            <a:off x="2521620" y="6234130"/>
            <a:ext cx="2178128" cy="246221"/>
            <a:chOff x="2733256" y="6229720"/>
            <a:chExt cx="2178128" cy="246221"/>
          </a:xfrm>
        </p:grpSpPr>
        <p:sp>
          <p:nvSpPr>
            <p:cNvPr id="124" name="Oval 72">
              <a:extLst>
                <a:ext uri="{FF2B5EF4-FFF2-40B4-BE49-F238E27FC236}">
                  <a16:creationId xmlns:a16="http://schemas.microsoft.com/office/drawing/2014/main" id="{A0AC41F1-E29C-6772-2680-116419B60272}"/>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126" name="textruta 125">
              <a:extLst>
                <a:ext uri="{FF2B5EF4-FFF2-40B4-BE49-F238E27FC236}">
                  <a16:creationId xmlns:a16="http://schemas.microsoft.com/office/drawing/2014/main" id="{DE8CB33D-B151-B9D5-3120-8339A163A1C0}"/>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27" name="Rectangle: Rounded Corners 9">
            <a:extLst>
              <a:ext uri="{FF2B5EF4-FFF2-40B4-BE49-F238E27FC236}">
                <a16:creationId xmlns:a16="http://schemas.microsoft.com/office/drawing/2014/main" id="{EB520668-B5EE-2ADF-55D9-5C6FCD07667B}"/>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28" name="Grupp 127">
            <a:extLst>
              <a:ext uri="{FF2B5EF4-FFF2-40B4-BE49-F238E27FC236}">
                <a16:creationId xmlns:a16="http://schemas.microsoft.com/office/drawing/2014/main" id="{7BD6C669-5B21-0F9A-85FE-A13BE661E934}"/>
              </a:ext>
            </a:extLst>
          </p:cNvPr>
          <p:cNvGrpSpPr/>
          <p:nvPr/>
        </p:nvGrpSpPr>
        <p:grpSpPr>
          <a:xfrm>
            <a:off x="4894497" y="5708104"/>
            <a:ext cx="2240004" cy="246221"/>
            <a:chOff x="5658856" y="4743334"/>
            <a:chExt cx="2240004" cy="246221"/>
          </a:xfrm>
        </p:grpSpPr>
        <p:sp>
          <p:nvSpPr>
            <p:cNvPr id="129" name="Oval 72">
              <a:extLst>
                <a:ext uri="{FF2B5EF4-FFF2-40B4-BE49-F238E27FC236}">
                  <a16:creationId xmlns:a16="http://schemas.microsoft.com/office/drawing/2014/main" id="{31962E45-3B6B-E431-3D01-E1C3EEAE1AFB}"/>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30" name="textruta 129">
              <a:extLst>
                <a:ext uri="{FF2B5EF4-FFF2-40B4-BE49-F238E27FC236}">
                  <a16:creationId xmlns:a16="http://schemas.microsoft.com/office/drawing/2014/main" id="{96A22870-336A-9CF9-7A0D-6D7CC68C1DEB}"/>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FaR?</a:t>
              </a:r>
            </a:p>
          </p:txBody>
        </p:sp>
      </p:grpSp>
      <p:grpSp>
        <p:nvGrpSpPr>
          <p:cNvPr id="131" name="Grupp 130">
            <a:extLst>
              <a:ext uri="{FF2B5EF4-FFF2-40B4-BE49-F238E27FC236}">
                <a16:creationId xmlns:a16="http://schemas.microsoft.com/office/drawing/2014/main" id="{E2E1F2C7-1F61-E36F-D8E5-D4EB7E19C844}"/>
              </a:ext>
            </a:extLst>
          </p:cNvPr>
          <p:cNvGrpSpPr/>
          <p:nvPr/>
        </p:nvGrpSpPr>
        <p:grpSpPr>
          <a:xfrm>
            <a:off x="4894501" y="5272392"/>
            <a:ext cx="2324901" cy="369332"/>
            <a:chOff x="5658860" y="4477355"/>
            <a:chExt cx="2324901" cy="369332"/>
          </a:xfrm>
        </p:grpSpPr>
        <p:sp>
          <p:nvSpPr>
            <p:cNvPr id="156" name="Oval 72">
              <a:extLst>
                <a:ext uri="{FF2B5EF4-FFF2-40B4-BE49-F238E27FC236}">
                  <a16:creationId xmlns:a16="http://schemas.microsoft.com/office/drawing/2014/main" id="{0922A2C2-33E0-F2B8-97F4-14E241D22DC0}"/>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57" name="textruta 156">
              <a:extLst>
                <a:ext uri="{FF2B5EF4-FFF2-40B4-BE49-F238E27FC236}">
                  <a16:creationId xmlns:a16="http://schemas.microsoft.com/office/drawing/2014/main" id="{513C3F56-D922-4796-5FE8-05152F01DE14}"/>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58" name="Rectangle: Rounded Corners 9">
            <a:extLst>
              <a:ext uri="{FF2B5EF4-FFF2-40B4-BE49-F238E27FC236}">
                <a16:creationId xmlns:a16="http://schemas.microsoft.com/office/drawing/2014/main" id="{17281424-C04F-9549-E6C9-B559C0EFAB63}"/>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59" name="Grupp 158">
            <a:extLst>
              <a:ext uri="{FF2B5EF4-FFF2-40B4-BE49-F238E27FC236}">
                <a16:creationId xmlns:a16="http://schemas.microsoft.com/office/drawing/2014/main" id="{5A461E00-E6FF-298A-4938-F88108AFA8C9}"/>
              </a:ext>
            </a:extLst>
          </p:cNvPr>
          <p:cNvGrpSpPr/>
          <p:nvPr/>
        </p:nvGrpSpPr>
        <p:grpSpPr>
          <a:xfrm>
            <a:off x="7318250" y="5733660"/>
            <a:ext cx="2240005" cy="189591"/>
            <a:chOff x="5658855" y="4744039"/>
            <a:chExt cx="2240005" cy="189591"/>
          </a:xfrm>
        </p:grpSpPr>
        <p:sp>
          <p:nvSpPr>
            <p:cNvPr id="167" name="Oval 72">
              <a:extLst>
                <a:ext uri="{FF2B5EF4-FFF2-40B4-BE49-F238E27FC236}">
                  <a16:creationId xmlns:a16="http://schemas.microsoft.com/office/drawing/2014/main" id="{32588A42-679A-C81E-9FD0-CF5F4F47AEFB}"/>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68" name="textruta 167">
              <a:extLst>
                <a:ext uri="{FF2B5EF4-FFF2-40B4-BE49-F238E27FC236}">
                  <a16:creationId xmlns:a16="http://schemas.microsoft.com/office/drawing/2014/main" id="{EB917B2A-BEE3-B22A-620C-A46738A77711}"/>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69" name="Grupp 168">
            <a:extLst>
              <a:ext uri="{FF2B5EF4-FFF2-40B4-BE49-F238E27FC236}">
                <a16:creationId xmlns:a16="http://schemas.microsoft.com/office/drawing/2014/main" id="{A288676C-CB85-9045-6875-1E743E14C335}"/>
              </a:ext>
            </a:extLst>
          </p:cNvPr>
          <p:cNvGrpSpPr/>
          <p:nvPr/>
        </p:nvGrpSpPr>
        <p:grpSpPr>
          <a:xfrm>
            <a:off x="7318250" y="5272392"/>
            <a:ext cx="2352130" cy="369332"/>
            <a:chOff x="5658857" y="4477355"/>
            <a:chExt cx="2352130" cy="369332"/>
          </a:xfrm>
        </p:grpSpPr>
        <p:sp>
          <p:nvSpPr>
            <p:cNvPr id="170" name="Oval 72">
              <a:extLst>
                <a:ext uri="{FF2B5EF4-FFF2-40B4-BE49-F238E27FC236}">
                  <a16:creationId xmlns:a16="http://schemas.microsoft.com/office/drawing/2014/main" id="{04D6DDCC-05B8-897A-C312-DF8D2816B1D8}"/>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71" name="textruta 170">
              <a:extLst>
                <a:ext uri="{FF2B5EF4-FFF2-40B4-BE49-F238E27FC236}">
                  <a16:creationId xmlns:a16="http://schemas.microsoft.com/office/drawing/2014/main" id="{EFFBFA81-6B3B-CA97-577C-76E3C03C78F0}"/>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FaR utifrån en implementeringsplan och börja ordinera FaR.</a:t>
              </a:r>
            </a:p>
          </p:txBody>
        </p:sp>
      </p:grpSp>
      <p:grpSp>
        <p:nvGrpSpPr>
          <p:cNvPr id="172" name="Grupp 171">
            <a:extLst>
              <a:ext uri="{FF2B5EF4-FFF2-40B4-BE49-F238E27FC236}">
                <a16:creationId xmlns:a16="http://schemas.microsoft.com/office/drawing/2014/main" id="{9A959A9D-0609-B329-4D01-F83CC3BBDD00}"/>
              </a:ext>
            </a:extLst>
          </p:cNvPr>
          <p:cNvGrpSpPr/>
          <p:nvPr/>
        </p:nvGrpSpPr>
        <p:grpSpPr>
          <a:xfrm>
            <a:off x="7318250" y="6015187"/>
            <a:ext cx="2240005" cy="189591"/>
            <a:chOff x="5658855" y="4744039"/>
            <a:chExt cx="2240005" cy="189591"/>
          </a:xfrm>
        </p:grpSpPr>
        <p:sp>
          <p:nvSpPr>
            <p:cNvPr id="173" name="Oval 72">
              <a:extLst>
                <a:ext uri="{FF2B5EF4-FFF2-40B4-BE49-F238E27FC236}">
                  <a16:creationId xmlns:a16="http://schemas.microsoft.com/office/drawing/2014/main" id="{0651E763-394E-7B7F-D216-EFC1940C7A0C}"/>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74" name="textruta 173">
              <a:extLst>
                <a:ext uri="{FF2B5EF4-FFF2-40B4-BE49-F238E27FC236}">
                  <a16:creationId xmlns:a16="http://schemas.microsoft.com/office/drawing/2014/main" id="{8FD0DF9D-9A34-DD84-071D-DB3E71DB82F2}"/>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75" name="Rectangle: Rounded Corners 9">
            <a:extLst>
              <a:ext uri="{FF2B5EF4-FFF2-40B4-BE49-F238E27FC236}">
                <a16:creationId xmlns:a16="http://schemas.microsoft.com/office/drawing/2014/main" id="{24DCF5D4-9D7B-B7B0-365A-418D59AE2B7A}"/>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76" name="Grupp 175">
            <a:extLst>
              <a:ext uri="{FF2B5EF4-FFF2-40B4-BE49-F238E27FC236}">
                <a16:creationId xmlns:a16="http://schemas.microsoft.com/office/drawing/2014/main" id="{956B55F9-F49E-2887-81EF-7D305BE7A02B}"/>
              </a:ext>
            </a:extLst>
          </p:cNvPr>
          <p:cNvGrpSpPr/>
          <p:nvPr/>
        </p:nvGrpSpPr>
        <p:grpSpPr>
          <a:xfrm>
            <a:off x="9761814" y="5264620"/>
            <a:ext cx="2387722" cy="246221"/>
            <a:chOff x="5658856" y="4471415"/>
            <a:chExt cx="2387722" cy="246221"/>
          </a:xfrm>
        </p:grpSpPr>
        <p:sp>
          <p:nvSpPr>
            <p:cNvPr id="177" name="Oval 72">
              <a:extLst>
                <a:ext uri="{FF2B5EF4-FFF2-40B4-BE49-F238E27FC236}">
                  <a16:creationId xmlns:a16="http://schemas.microsoft.com/office/drawing/2014/main" id="{E851BCCD-5DF2-B303-25E5-5407FCFFEB46}"/>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78" name="textruta 177">
              <a:extLst>
                <a:ext uri="{FF2B5EF4-FFF2-40B4-BE49-F238E27FC236}">
                  <a16:creationId xmlns:a16="http://schemas.microsoft.com/office/drawing/2014/main" id="{76561EC5-FF1B-DF1D-2140-1CC18B6F8A73}"/>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grpSp>
        <p:nvGrpSpPr>
          <p:cNvPr id="2" name="Grupp 1">
            <a:extLst>
              <a:ext uri="{FF2B5EF4-FFF2-40B4-BE49-F238E27FC236}">
                <a16:creationId xmlns:a16="http://schemas.microsoft.com/office/drawing/2014/main" id="{31144F48-DD78-940A-BD4C-C1E47129CA29}"/>
              </a:ext>
            </a:extLst>
          </p:cNvPr>
          <p:cNvGrpSpPr>
            <a:grpSpLocks/>
          </p:cNvGrpSpPr>
          <p:nvPr/>
        </p:nvGrpSpPr>
        <p:grpSpPr>
          <a:xfrm>
            <a:off x="10325746" y="1844489"/>
            <a:ext cx="764811" cy="495135"/>
            <a:chOff x="10414551" y="1999999"/>
            <a:chExt cx="764811" cy="495135"/>
          </a:xfrm>
        </p:grpSpPr>
        <p:grpSp>
          <p:nvGrpSpPr>
            <p:cNvPr id="3" name="Grupp 2">
              <a:extLst>
                <a:ext uri="{FF2B5EF4-FFF2-40B4-BE49-F238E27FC236}">
                  <a16:creationId xmlns:a16="http://schemas.microsoft.com/office/drawing/2014/main" id="{0672A7C8-E131-B331-E330-169B3EAF15F3}"/>
                </a:ext>
              </a:extLst>
            </p:cNvPr>
            <p:cNvGrpSpPr>
              <a:grpSpLocks/>
            </p:cNvGrpSpPr>
            <p:nvPr/>
          </p:nvGrpSpPr>
          <p:grpSpPr>
            <a:xfrm>
              <a:off x="10493961" y="2444319"/>
              <a:ext cx="619694" cy="50815"/>
              <a:chOff x="1137617" y="3557484"/>
              <a:chExt cx="619694" cy="50815"/>
            </a:xfrm>
          </p:grpSpPr>
          <p:sp>
            <p:nvSpPr>
              <p:cNvPr id="64" name="Ellips 63">
                <a:extLst>
                  <a:ext uri="{FF2B5EF4-FFF2-40B4-BE49-F238E27FC236}">
                    <a16:creationId xmlns:a16="http://schemas.microsoft.com/office/drawing/2014/main" id="{A8B16806-A509-8947-D529-9FB2C7192565}"/>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Ellips 64">
                <a:extLst>
                  <a:ext uri="{FF2B5EF4-FFF2-40B4-BE49-F238E27FC236}">
                    <a16:creationId xmlns:a16="http://schemas.microsoft.com/office/drawing/2014/main" id="{3AA83978-11CB-C902-11E1-033D55064D44}"/>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upp 4">
              <a:extLst>
                <a:ext uri="{FF2B5EF4-FFF2-40B4-BE49-F238E27FC236}">
                  <a16:creationId xmlns:a16="http://schemas.microsoft.com/office/drawing/2014/main" id="{BC872115-EADC-D9B1-A7D4-BBC2751B5D68}"/>
                </a:ext>
              </a:extLst>
            </p:cNvPr>
            <p:cNvGrpSpPr>
              <a:grpSpLocks/>
            </p:cNvGrpSpPr>
            <p:nvPr/>
          </p:nvGrpSpPr>
          <p:grpSpPr>
            <a:xfrm>
              <a:off x="10414551" y="1999999"/>
              <a:ext cx="764811" cy="493284"/>
              <a:chOff x="823499" y="3410830"/>
              <a:chExt cx="764811" cy="493284"/>
            </a:xfrm>
          </p:grpSpPr>
          <p:sp>
            <p:nvSpPr>
              <p:cNvPr id="6" name="Cylinder 5">
                <a:extLst>
                  <a:ext uri="{FF2B5EF4-FFF2-40B4-BE49-F238E27FC236}">
                    <a16:creationId xmlns:a16="http://schemas.microsoft.com/office/drawing/2014/main" id="{8336A16A-4C7B-CC53-7E29-F5676E24B05C}"/>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ylinder 32">
                <a:extLst>
                  <a:ext uri="{FF2B5EF4-FFF2-40B4-BE49-F238E27FC236}">
                    <a16:creationId xmlns:a16="http://schemas.microsoft.com/office/drawing/2014/main" id="{0F03F5A3-5633-C86A-7B49-FADC0AE76FE0}"/>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upp 57">
                <a:extLst>
                  <a:ext uri="{FF2B5EF4-FFF2-40B4-BE49-F238E27FC236}">
                    <a16:creationId xmlns:a16="http://schemas.microsoft.com/office/drawing/2014/main" id="{5B0F1F67-3F60-C283-C991-5F5B112D40C8}"/>
                  </a:ext>
                </a:extLst>
              </p:cNvPr>
              <p:cNvGrpSpPr>
                <a:grpSpLocks/>
              </p:cNvGrpSpPr>
              <p:nvPr/>
            </p:nvGrpSpPr>
            <p:grpSpPr>
              <a:xfrm>
                <a:off x="823499" y="3410830"/>
                <a:ext cx="764811" cy="344760"/>
                <a:chOff x="1034239" y="3512977"/>
                <a:chExt cx="764811" cy="344760"/>
              </a:xfrm>
            </p:grpSpPr>
            <p:sp>
              <p:nvSpPr>
                <p:cNvPr id="61" name="Rectangle: Rounded Corners 53">
                  <a:extLst>
                    <a:ext uri="{FF2B5EF4-FFF2-40B4-BE49-F238E27FC236}">
                      <a16:creationId xmlns:a16="http://schemas.microsoft.com/office/drawing/2014/main" id="{9F8247B3-6FD9-237F-E993-52EAE7F2513C}"/>
                    </a:ext>
                  </a:extLst>
                </p:cNvPr>
                <p:cNvSpPr>
                  <a:spLocks/>
                </p:cNvSpPr>
                <p:nvPr/>
              </p:nvSpPr>
              <p:spPr>
                <a:xfrm>
                  <a:off x="1034239" y="3512977"/>
                  <a:ext cx="764811" cy="344760"/>
                </a:xfrm>
                <a:prstGeom prst="roundRect">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63" name="Rectangle: Rounded Corners 53">
                  <a:extLst>
                    <a:ext uri="{FF2B5EF4-FFF2-40B4-BE49-F238E27FC236}">
                      <a16:creationId xmlns:a16="http://schemas.microsoft.com/office/drawing/2014/main" id="{1E023908-AAE2-97BC-A295-8A78B01A2723}"/>
                    </a:ext>
                  </a:extLst>
                </p:cNvPr>
                <p:cNvSpPr>
                  <a:spLocks/>
                </p:cNvSpPr>
                <p:nvPr/>
              </p:nvSpPr>
              <p:spPr>
                <a:xfrm>
                  <a:off x="1065712" y="3547127"/>
                  <a:ext cx="701864" cy="276999"/>
                </a:xfrm>
                <a:prstGeom prst="roundRect">
                  <a:avLst>
                    <a:gd name="adj" fmla="val 14203"/>
                  </a:avLst>
                </a:prstGeom>
                <a:solidFill>
                  <a:srgbClr val="0083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4</a:t>
                  </a:r>
                </a:p>
              </p:txBody>
            </p:sp>
          </p:grpSp>
        </p:grpSp>
      </p:grpSp>
      <p:grpSp>
        <p:nvGrpSpPr>
          <p:cNvPr id="66" name="Grupp 65">
            <a:extLst>
              <a:ext uri="{FF2B5EF4-FFF2-40B4-BE49-F238E27FC236}">
                <a16:creationId xmlns:a16="http://schemas.microsoft.com/office/drawing/2014/main" id="{6AB2C668-E62F-33CD-8B3F-2E696AB015B8}"/>
              </a:ext>
            </a:extLst>
          </p:cNvPr>
          <p:cNvGrpSpPr/>
          <p:nvPr/>
        </p:nvGrpSpPr>
        <p:grpSpPr>
          <a:xfrm>
            <a:off x="1254599" y="773324"/>
            <a:ext cx="10944000" cy="3877115"/>
            <a:chOff x="1254599" y="773324"/>
            <a:chExt cx="10944000" cy="3877115"/>
          </a:xfrm>
        </p:grpSpPr>
        <p:pic>
          <p:nvPicPr>
            <p:cNvPr id="14" name="Bild 223">
              <a:extLst>
                <a:ext uri="{FF2B5EF4-FFF2-40B4-BE49-F238E27FC236}">
                  <a16:creationId xmlns:a16="http://schemas.microsoft.com/office/drawing/2014/main" id="{D86EE9C5-62A1-1427-1456-F35F82990F60}"/>
                </a:ext>
              </a:extLst>
            </p:cNvPr>
            <p:cNvPicPr>
              <a:picLocks noChangeAspect="1"/>
            </p:cNvPicPr>
            <p:nvPr/>
          </p:nvPicPr>
          <p:blipFill>
            <a:blip r:embed="rId10">
              <a:extLst>
                <a:ext uri="{28A0092B-C50C-407E-A947-70E740481C1C}">
                  <a14:useLocalDpi xmlns:a14="http://schemas.microsoft.com/office/drawing/2010/main" val="0"/>
                </a:ext>
              </a:extLst>
            </a:blip>
            <a:srcRect l="7658" t="14725" r="1411" b="11602"/>
            <a:stretch>
              <a:fillRect/>
            </a:stretch>
          </p:blipFill>
          <p:spPr>
            <a:xfrm>
              <a:off x="1254599" y="773324"/>
              <a:ext cx="10944000" cy="3400046"/>
            </a:xfrm>
            <a:prstGeom prst="rect">
              <a:avLst/>
            </a:prstGeom>
            <a:noFill/>
          </p:spPr>
        </p:pic>
        <p:sp>
          <p:nvSpPr>
            <p:cNvPr id="37" name="textruta 36">
              <a:extLst>
                <a:ext uri="{FF2B5EF4-FFF2-40B4-BE49-F238E27FC236}">
                  <a16:creationId xmlns:a16="http://schemas.microsoft.com/office/drawing/2014/main" id="{CBFFD1CA-CFE3-3420-1CDC-CC34F67F1898}"/>
                </a:ext>
              </a:extLst>
            </p:cNvPr>
            <p:cNvSpPr txBox="1"/>
            <p:nvPr/>
          </p:nvSpPr>
          <p:spPr>
            <a:xfrm>
              <a:off x="11522783" y="4398439"/>
              <a:ext cx="180000" cy="252000"/>
            </a:xfrm>
            <a:prstGeom prst="rect">
              <a:avLst/>
            </a:prstGeom>
          </p:spPr>
          <p:txBody>
            <a:bodyPr vert="horz" wrap="square" lIns="0" tIns="45720" rIns="91440" bIns="45720" rtlCol="0" anchor="t">
              <a:noAutofit/>
            </a:bodyPr>
            <a:lstStyle/>
            <a:p>
              <a:pPr algn="l"/>
              <a:r>
                <a:rPr lang="sv-SE" sz="1400" dirty="0">
                  <a:solidFill>
                    <a:schemeClr val="bg1"/>
                  </a:solidFill>
                </a:rPr>
                <a:t>X</a:t>
              </a:r>
            </a:p>
          </p:txBody>
        </p:sp>
      </p:grpSp>
      <p:grpSp>
        <p:nvGrpSpPr>
          <p:cNvPr id="70" name="Grupp 69">
            <a:extLst>
              <a:ext uri="{FF2B5EF4-FFF2-40B4-BE49-F238E27FC236}">
                <a16:creationId xmlns:a16="http://schemas.microsoft.com/office/drawing/2014/main" id="{F98B4B08-B658-0FA2-20FC-B4B3DC9585F3}"/>
              </a:ext>
            </a:extLst>
          </p:cNvPr>
          <p:cNvGrpSpPr/>
          <p:nvPr/>
        </p:nvGrpSpPr>
        <p:grpSpPr>
          <a:xfrm>
            <a:off x="10126935" y="1172158"/>
            <a:ext cx="1095466" cy="512626"/>
            <a:chOff x="10134352" y="616032"/>
            <a:chExt cx="1095466" cy="512626"/>
          </a:xfrm>
          <a:solidFill>
            <a:srgbClr val="EB805F"/>
          </a:solidFill>
        </p:grpSpPr>
        <p:sp>
          <p:nvSpPr>
            <p:cNvPr id="75" name="Rectangle: Rounded Corners 22">
              <a:extLst>
                <a:ext uri="{FF2B5EF4-FFF2-40B4-BE49-F238E27FC236}">
                  <a16:creationId xmlns:a16="http://schemas.microsoft.com/office/drawing/2014/main" id="{ACB2C8C4-C46B-82C6-2F3A-AECDC61AC7F5}"/>
                </a:ext>
              </a:extLst>
            </p:cNvPr>
            <p:cNvSpPr/>
            <p:nvPr/>
          </p:nvSpPr>
          <p:spPr>
            <a:xfrm>
              <a:off x="10402158" y="616032"/>
              <a:ext cx="827660" cy="512626"/>
            </a:xfrm>
            <a:prstGeom prst="roundRect">
              <a:avLst>
                <a:gd name="adj" fmla="val 721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TextBox 23">
              <a:extLst>
                <a:ext uri="{FF2B5EF4-FFF2-40B4-BE49-F238E27FC236}">
                  <a16:creationId xmlns:a16="http://schemas.microsoft.com/office/drawing/2014/main" id="{1928A783-47DC-346E-0702-6DDD4CB5FFC1}"/>
                </a:ext>
              </a:extLst>
            </p:cNvPr>
            <p:cNvSpPr txBox="1"/>
            <p:nvPr/>
          </p:nvSpPr>
          <p:spPr>
            <a:xfrm>
              <a:off x="10437555" y="673894"/>
              <a:ext cx="792263" cy="408767"/>
            </a:xfrm>
            <a:prstGeom prst="rect">
              <a:avLst/>
            </a:prstGeom>
            <a:grpFill/>
          </p:spPr>
          <p:txBody>
            <a:bodyPr vert="horz" wrap="square" lIns="0" tIns="45720" rIns="91440" bIns="45720" rtlCol="0" anchor="t">
              <a:normAutofit lnSpcReduction="10000"/>
            </a:bodyPr>
            <a:lstStyle/>
            <a:p>
              <a:pPr algn="ctr"/>
              <a:r>
                <a:rPr lang="sv-SE" sz="1100" dirty="0">
                  <a:solidFill>
                    <a:srgbClr val="112B43"/>
                  </a:solidFill>
                  <a:latin typeface="Noto Sans SemiBold" panose="020B0702040504020204" pitchFamily="34" charset="0"/>
                  <a:ea typeface="Noto Sans SemiBold" panose="020B0702040504020204" pitchFamily="34" charset="0"/>
                  <a:cs typeface="Noto Sans SemiBold" panose="020B0702040504020204" pitchFamily="34" charset="0"/>
                </a:rPr>
                <a:t>Redo för fas 4!</a:t>
              </a:r>
            </a:p>
          </p:txBody>
        </p:sp>
        <p:sp>
          <p:nvSpPr>
            <p:cNvPr id="81" name="Isosceles Triangle 28">
              <a:extLst>
                <a:ext uri="{FF2B5EF4-FFF2-40B4-BE49-F238E27FC236}">
                  <a16:creationId xmlns:a16="http://schemas.microsoft.com/office/drawing/2014/main" id="{20A4F0B0-33DA-1E7F-99E6-28CC09C43A3E}"/>
                </a:ext>
              </a:extLst>
            </p:cNvPr>
            <p:cNvSpPr/>
            <p:nvPr/>
          </p:nvSpPr>
          <p:spPr>
            <a:xfrm rot="15300000">
              <a:off x="10212368" y="773401"/>
              <a:ext cx="238236" cy="394268"/>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7" name="Bildobjekt 86">
            <a:extLst>
              <a:ext uri="{FF2B5EF4-FFF2-40B4-BE49-F238E27FC236}">
                <a16:creationId xmlns:a16="http://schemas.microsoft.com/office/drawing/2014/main" id="{27C669CD-298A-9C17-0444-11718E0F4236}"/>
              </a:ext>
            </a:extLst>
          </p:cNvPr>
          <p:cNvPicPr>
            <a:picLocks noChangeAspect="1"/>
          </p:cNvPicPr>
          <p:nvPr/>
        </p:nvPicPr>
        <p:blipFill>
          <a:blip r:embed="rId11"/>
          <a:stretch>
            <a:fillRect/>
          </a:stretch>
        </p:blipFill>
        <p:spPr>
          <a:xfrm>
            <a:off x="11579445" y="48209"/>
            <a:ext cx="540000" cy="540000"/>
          </a:xfrm>
          <a:prstGeom prst="rect">
            <a:avLst/>
          </a:prstGeom>
        </p:spPr>
      </p:pic>
    </p:spTree>
    <p:extLst>
      <p:ext uri="{BB962C8B-B14F-4D97-AF65-F5344CB8AC3E}">
        <p14:creationId xmlns:p14="http://schemas.microsoft.com/office/powerpoint/2010/main" val="88926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Fas 4 – Lärdomar och förbättringar</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81525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E6427-0A9D-4035-BA7B-D19E58DFCA09}"/>
              </a:ext>
            </a:extLst>
          </p:cNvPr>
          <p:cNvSpPr>
            <a:spLocks noGrp="1"/>
          </p:cNvSpPr>
          <p:nvPr>
            <p:ph type="title"/>
          </p:nvPr>
        </p:nvSpPr>
        <p:spPr/>
        <p:txBody>
          <a:bodyPr/>
          <a:lstStyle/>
          <a:p>
            <a:r>
              <a:rPr lang="sv-SE" dirty="0"/>
              <a:t>Steg 14 – </a:t>
            </a:r>
            <a:br>
              <a:rPr lang="sv-SE" dirty="0"/>
            </a:br>
            <a:r>
              <a:rPr lang="sv-SE" dirty="0"/>
              <a:t>Ta tillvara lärdomar och säkerställ förvaltning</a:t>
            </a:r>
            <a:br>
              <a:rPr lang="sv-SE" dirty="0"/>
            </a:br>
            <a:endParaRPr lang="sv-SE" dirty="0"/>
          </a:p>
        </p:txBody>
      </p:sp>
      <p:sp>
        <p:nvSpPr>
          <p:cNvPr id="3" name="Platshållare för text 2">
            <a:extLst>
              <a:ext uri="{FF2B5EF4-FFF2-40B4-BE49-F238E27FC236}">
                <a16:creationId xmlns:a16="http://schemas.microsoft.com/office/drawing/2014/main" id="{23887560-B92D-4C68-A8BE-316C1BF62B79}"/>
              </a:ext>
            </a:extLst>
          </p:cNvPr>
          <p:cNvSpPr>
            <a:spLocks noGrp="1"/>
          </p:cNvSpPr>
          <p:nvPr>
            <p:ph type="body" idx="1"/>
          </p:nvPr>
        </p:nvSpPr>
        <p:spPr/>
        <p:txBody>
          <a:bodyPr/>
          <a:lstStyle/>
          <a:p>
            <a:r>
              <a:rPr lang="sv-SE" dirty="0"/>
              <a:t>14</a:t>
            </a:r>
          </a:p>
        </p:txBody>
      </p:sp>
    </p:spTree>
    <p:extLst>
      <p:ext uri="{BB962C8B-B14F-4D97-AF65-F5344CB8AC3E}">
        <p14:creationId xmlns:p14="http://schemas.microsoft.com/office/powerpoint/2010/main" val="2839618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5AEDE-81BF-4115-8C86-50BFB8518BA6}"/>
              </a:ext>
            </a:extLst>
          </p:cNvPr>
          <p:cNvSpPr>
            <a:spLocks noGrp="1"/>
          </p:cNvSpPr>
          <p:nvPr>
            <p:ph type="title"/>
          </p:nvPr>
        </p:nvSpPr>
        <p:spPr/>
        <p:txBody>
          <a:bodyPr/>
          <a:lstStyle/>
          <a:p>
            <a:r>
              <a:rPr lang="sv-SE" dirty="0"/>
              <a:t>Ta tillvara lärdomar och säkerställ förvaltning</a:t>
            </a:r>
          </a:p>
        </p:txBody>
      </p:sp>
      <p:sp>
        <p:nvSpPr>
          <p:cNvPr id="3" name="textruta 2">
            <a:extLst>
              <a:ext uri="{FF2B5EF4-FFF2-40B4-BE49-F238E27FC236}">
                <a16:creationId xmlns:a16="http://schemas.microsoft.com/office/drawing/2014/main" id="{E842BD59-E868-47DD-A2EE-3BCBDCE4601D}"/>
              </a:ext>
            </a:extLst>
          </p:cNvPr>
          <p:cNvSpPr txBox="1"/>
          <p:nvPr/>
        </p:nvSpPr>
        <p:spPr>
          <a:xfrm>
            <a:off x="636888" y="2214931"/>
            <a:ext cx="7304049" cy="923330"/>
          </a:xfrm>
          <a:prstGeom prst="rect">
            <a:avLst/>
          </a:prstGeom>
          <a:noFill/>
        </p:spPr>
        <p:txBody>
          <a:bodyPr wrap="square" rtlCol="0">
            <a:spAutoFit/>
          </a:bodyPr>
          <a:lstStyle/>
          <a:p>
            <a:pPr marL="342900" indent="-342900">
              <a:buFont typeface="+mj-lt"/>
              <a:buAutoNum type="alphaLcParenR"/>
            </a:pPr>
            <a:r>
              <a:rPr lang="sv-SE" dirty="0"/>
              <a:t>Inhämta och sprid lärdomar utifrån implementeringsplanen.</a:t>
            </a:r>
          </a:p>
          <a:p>
            <a:pPr marL="342900" indent="-342900">
              <a:buFont typeface="+mj-lt"/>
              <a:buAutoNum type="alphaLcParenR"/>
            </a:pPr>
            <a:endParaRPr lang="sv-SE" dirty="0"/>
          </a:p>
          <a:p>
            <a:pPr marL="342900" indent="-342900">
              <a:buFont typeface="+mj-lt"/>
              <a:buAutoNum type="alphaLcParenR"/>
            </a:pPr>
            <a:r>
              <a:rPr lang="sv-SE" dirty="0"/>
              <a:t>Påbörja arbetet med vidmakthållande och förvaltning. </a:t>
            </a:r>
            <a:endParaRPr lang="sv-SE" strike="sngStrike" dirty="0"/>
          </a:p>
        </p:txBody>
      </p:sp>
      <p:sp>
        <p:nvSpPr>
          <p:cNvPr id="5" name="Rektangel 4">
            <a:extLst>
              <a:ext uri="{FF2B5EF4-FFF2-40B4-BE49-F238E27FC236}">
                <a16:creationId xmlns:a16="http://schemas.microsoft.com/office/drawing/2014/main" id="{F6BEEB34-D753-40B0-3F8B-82BDED882DFF}"/>
              </a:ext>
            </a:extLst>
          </p:cNvPr>
          <p:cNvSpPr/>
          <p:nvPr/>
        </p:nvSpPr>
        <p:spPr>
          <a:xfrm>
            <a:off x="8077201" y="0"/>
            <a:ext cx="4114799"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E97B26C2-F85E-031A-096D-A6252710A957}"/>
              </a:ext>
            </a:extLst>
          </p:cNvPr>
          <p:cNvPicPr>
            <a:picLocks noChangeAspect="1"/>
          </p:cNvPicPr>
          <p:nvPr/>
        </p:nvPicPr>
        <p:blipFill>
          <a:blip r:embed="rId3"/>
          <a:stretch>
            <a:fillRect/>
          </a:stretch>
        </p:blipFill>
        <p:spPr>
          <a:xfrm>
            <a:off x="8474404" y="1065600"/>
            <a:ext cx="3320392" cy="4726800"/>
          </a:xfrm>
          <a:prstGeom prst="rect">
            <a:avLst/>
          </a:prstGeom>
          <a:ln>
            <a:solidFill>
              <a:schemeClr val="tx1"/>
            </a:solidFill>
          </a:ln>
        </p:spPr>
      </p:pic>
    </p:spTree>
    <p:extLst>
      <p:ext uri="{BB962C8B-B14F-4D97-AF65-F5344CB8AC3E}">
        <p14:creationId xmlns:p14="http://schemas.microsoft.com/office/powerpoint/2010/main" val="3608073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ymbol, logotyp, cirkel, Grafik&#10;&#10;AI-genererat innehåll kan vara felaktigt.">
            <a:extLst>
              <a:ext uri="{FF2B5EF4-FFF2-40B4-BE49-F238E27FC236}">
                <a16:creationId xmlns:a16="http://schemas.microsoft.com/office/drawing/2014/main" id="{308AE1C3-485E-9852-A6B4-59014963A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591" y="164128"/>
            <a:ext cx="899041" cy="899041"/>
          </a:xfrm>
          <a:prstGeom prst="rect">
            <a:avLst/>
          </a:prstGeom>
        </p:spPr>
      </p:pic>
      <p:sp>
        <p:nvSpPr>
          <p:cNvPr id="2" name="Rubrik 1">
            <a:extLst>
              <a:ext uri="{FF2B5EF4-FFF2-40B4-BE49-F238E27FC236}">
                <a16:creationId xmlns:a16="http://schemas.microsoft.com/office/drawing/2014/main" id="{7C67F875-D71B-6D31-734B-631F0BE1C9B0}"/>
              </a:ext>
            </a:extLst>
          </p:cNvPr>
          <p:cNvSpPr>
            <a:spLocks noGrp="1"/>
          </p:cNvSpPr>
          <p:nvPr>
            <p:ph type="title"/>
          </p:nvPr>
        </p:nvSpPr>
        <p:spPr>
          <a:xfrm>
            <a:off x="636888" y="540000"/>
            <a:ext cx="10515525" cy="1080000"/>
          </a:xfrm>
        </p:spPr>
        <p:txBody>
          <a:bodyPr/>
          <a:lstStyle/>
          <a:p>
            <a:r>
              <a:rPr lang="sv-SE" dirty="0"/>
              <a:t>Övning: Är vi redo att avsluta Fas 4 och implementeringsprocessen?</a:t>
            </a:r>
          </a:p>
        </p:txBody>
      </p:sp>
      <p:sp>
        <p:nvSpPr>
          <p:cNvPr id="3" name="Platshållare för text 2">
            <a:extLst>
              <a:ext uri="{FF2B5EF4-FFF2-40B4-BE49-F238E27FC236}">
                <a16:creationId xmlns:a16="http://schemas.microsoft.com/office/drawing/2014/main" id="{B4AD748E-9EEC-86BD-52C0-851F3AD0ABC7}"/>
              </a:ext>
            </a:extLst>
          </p:cNvPr>
          <p:cNvSpPr>
            <a:spLocks noGrp="1"/>
          </p:cNvSpPr>
          <p:nvPr>
            <p:ph type="body" sz="quarter" idx="13"/>
          </p:nvPr>
        </p:nvSpPr>
        <p:spPr>
          <a:xfrm>
            <a:off x="636888" y="2224467"/>
            <a:ext cx="10681530" cy="3909254"/>
          </a:xfrm>
        </p:spPr>
        <p:txBody>
          <a:bodyPr numCol="1"/>
          <a:lstStyle/>
          <a:p>
            <a:pPr marL="285750" indent="-285750">
              <a:spcBef>
                <a:spcPts val="1200"/>
              </a:spcBef>
              <a:buFont typeface="Arial" panose="020B0604020202020204" pitchFamily="34" charset="0"/>
              <a:buChar char="•"/>
            </a:pPr>
            <a:r>
              <a:rPr lang="sv-SE" sz="1600" dirty="0"/>
              <a:t>Vi har lärt oss av implementeringsarbetet och ser tydligt vad som kan förbättras eller förstärkas inför nästa implementering.</a:t>
            </a:r>
          </a:p>
          <a:p>
            <a:pPr algn="ctr">
              <a:spcBef>
                <a:spcPts val="1200"/>
              </a:spcBef>
            </a:pPr>
            <a:r>
              <a:rPr lang="sv-SE" sz="1600" dirty="0"/>
              <a:t>1  		2  		3 		 4		  5</a:t>
            </a:r>
          </a:p>
          <a:p>
            <a:pPr marL="285750" indent="-285750">
              <a:spcBef>
                <a:spcPts val="1200"/>
              </a:spcBef>
              <a:buFont typeface="Arial" panose="020B0604020202020204" pitchFamily="34" charset="0"/>
              <a:buChar char="•"/>
            </a:pPr>
            <a:r>
              <a:rPr lang="sv-SE" sz="1600" dirty="0"/>
              <a:t>Vi har som team/organisation utvecklat vårt arbetssätt och dragit lärdomar som har stärkt vår förmåga att arbeta med implementering.</a:t>
            </a:r>
          </a:p>
          <a:p>
            <a:pPr algn="ctr">
              <a:spcBef>
                <a:spcPts val="1200"/>
              </a:spcBef>
            </a:pPr>
            <a:r>
              <a:rPr lang="sv-SE" sz="1600" dirty="0"/>
              <a:t>1  		2  		3 		 4		  5</a:t>
            </a:r>
          </a:p>
          <a:p>
            <a:pPr marL="285750" indent="-285750">
              <a:spcBef>
                <a:spcPts val="1200"/>
              </a:spcBef>
              <a:buFont typeface="Arial" panose="020B0604020202020204" pitchFamily="34" charset="0"/>
              <a:buChar char="•"/>
            </a:pPr>
            <a:r>
              <a:rPr lang="sv-SE" sz="1600" dirty="0"/>
              <a:t>Det har funnits relevanta forum och strukturer för reflektion och lärande, och de erfarenheter vi har gjort har dokumenterats och delats med andra i verksamheten.</a:t>
            </a:r>
          </a:p>
          <a:p>
            <a:pPr algn="ctr">
              <a:spcBef>
                <a:spcPts val="1200"/>
              </a:spcBef>
            </a:pPr>
            <a:r>
              <a:rPr lang="sv-SE" sz="1600" dirty="0"/>
              <a:t>1  		2  		3 		 4		  5</a:t>
            </a:r>
          </a:p>
          <a:p>
            <a:pPr marL="285750" indent="-285750">
              <a:spcBef>
                <a:spcPts val="1200"/>
              </a:spcBef>
              <a:buFont typeface="Arial" panose="020B0604020202020204" pitchFamily="34" charset="0"/>
              <a:buChar char="•"/>
            </a:pPr>
            <a:r>
              <a:rPr lang="sv-SE" sz="1600" dirty="0"/>
              <a:t>Vi har säkerställt förvaltning för det fortsatta arbetet med FaR i vår verksamhet</a:t>
            </a:r>
          </a:p>
          <a:p>
            <a:pPr algn="ctr">
              <a:spcBef>
                <a:spcPts val="1200"/>
              </a:spcBef>
            </a:pPr>
            <a:r>
              <a:rPr lang="sv-SE" sz="1600" dirty="0"/>
              <a:t>1  		2  		3 		 4		  5</a:t>
            </a:r>
          </a:p>
        </p:txBody>
      </p:sp>
      <p:sp>
        <p:nvSpPr>
          <p:cNvPr id="5" name="textruta 4">
            <a:extLst>
              <a:ext uri="{FF2B5EF4-FFF2-40B4-BE49-F238E27FC236}">
                <a16:creationId xmlns:a16="http://schemas.microsoft.com/office/drawing/2014/main" id="{8A7EC433-221B-A3B2-AB01-0724F8D16501}"/>
              </a:ext>
            </a:extLst>
          </p:cNvPr>
          <p:cNvSpPr txBox="1"/>
          <p:nvPr/>
        </p:nvSpPr>
        <p:spPr>
          <a:xfrm>
            <a:off x="555244" y="1628083"/>
            <a:ext cx="11337012" cy="353943"/>
          </a:xfrm>
          <a:prstGeom prst="rect">
            <a:avLst/>
          </a:prstGeom>
          <a:noFill/>
          <a:ln w="3175">
            <a:solidFill>
              <a:schemeClr val="tx1"/>
            </a:solidFill>
          </a:ln>
        </p:spPr>
        <p:txBody>
          <a:bodyPr wrap="square">
            <a:spAutoFit/>
          </a:bodyPr>
          <a:lstStyle/>
          <a:p>
            <a:r>
              <a:rPr lang="sv-SE" sz="1700" i="1" dirty="0"/>
              <a:t>1- Instämmer inte alls, 2 - Instämmer i liten grad, 3 - Instämmer delvis, 4 - Instämmer i hög grad, 5 - Instämmer helt</a:t>
            </a:r>
          </a:p>
        </p:txBody>
      </p:sp>
    </p:spTree>
    <p:extLst>
      <p:ext uri="{BB962C8B-B14F-4D97-AF65-F5344CB8AC3E}">
        <p14:creationId xmlns:p14="http://schemas.microsoft.com/office/powerpoint/2010/main" val="3384214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CBCEC-5D09-5040-33E6-04E6A5730209}"/>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3033D496-C858-9D66-320F-709DE8BAC590}"/>
              </a:ext>
            </a:extLst>
          </p:cNvPr>
          <p:cNvSpPr>
            <a:spLocks noGrp="1" noRot="1" noMove="1" noResize="1" noEditPoints="1" noAdjustHandles="1" noChangeArrowheads="1" noChangeShapeType="1"/>
          </p:cNvSpPr>
          <p:nvPr/>
        </p:nvSpPr>
        <p:spPr>
          <a:xfrm>
            <a:off x="-4524" y="-6826"/>
            <a:ext cx="12192000" cy="4842627"/>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118" name="Rectangle: Rounded Corners 53">
            <a:extLst>
              <a:ext uri="{FF2B5EF4-FFF2-40B4-BE49-F238E27FC236}">
                <a16:creationId xmlns:a16="http://schemas.microsoft.com/office/drawing/2014/main" id="{FA6F5C5E-57E9-3AEA-2BEE-43E85CA092DF}"/>
              </a:ext>
            </a:extLst>
          </p:cNvPr>
          <p:cNvSpPr/>
          <p:nvPr/>
        </p:nvSpPr>
        <p:spPr>
          <a:xfrm>
            <a:off x="317336" y="405173"/>
            <a:ext cx="2936686"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Vår färdplan</a:t>
            </a:r>
          </a:p>
        </p:txBody>
      </p:sp>
      <p:sp>
        <p:nvSpPr>
          <p:cNvPr id="58" name="Rectangle: Rounded Corners 9">
            <a:extLst>
              <a:ext uri="{FF2B5EF4-FFF2-40B4-BE49-F238E27FC236}">
                <a16:creationId xmlns:a16="http://schemas.microsoft.com/office/drawing/2014/main" id="{BB2D0C72-3176-AFD1-BA29-E52C66A2E5FB}"/>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61" name="Grupp 60">
            <a:extLst>
              <a:ext uri="{FF2B5EF4-FFF2-40B4-BE49-F238E27FC236}">
                <a16:creationId xmlns:a16="http://schemas.microsoft.com/office/drawing/2014/main" id="{9C2357FD-1050-C4B6-8238-9497BB0F5AC8}"/>
              </a:ext>
            </a:extLst>
          </p:cNvPr>
          <p:cNvGrpSpPr/>
          <p:nvPr/>
        </p:nvGrpSpPr>
        <p:grpSpPr>
          <a:xfrm>
            <a:off x="258854" y="5272392"/>
            <a:ext cx="2296278" cy="246221"/>
            <a:chOff x="258854" y="5475437"/>
            <a:chExt cx="2296278" cy="246221"/>
          </a:xfrm>
        </p:grpSpPr>
        <p:sp>
          <p:nvSpPr>
            <p:cNvPr id="63" name="Oval 72">
              <a:extLst>
                <a:ext uri="{FF2B5EF4-FFF2-40B4-BE49-F238E27FC236}">
                  <a16:creationId xmlns:a16="http://schemas.microsoft.com/office/drawing/2014/main" id="{02A3FBFF-E7EA-D2C1-EC78-8FA7AB9B9F13}"/>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64" name="textruta 63">
              <a:extLst>
                <a:ext uri="{FF2B5EF4-FFF2-40B4-BE49-F238E27FC236}">
                  <a16:creationId xmlns:a16="http://schemas.microsoft.com/office/drawing/2014/main" id="{2AC0B7FA-1789-FE17-A04B-20A410A3A7D0}"/>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FaR?</a:t>
              </a:r>
            </a:p>
          </p:txBody>
        </p:sp>
      </p:grpSp>
      <p:grpSp>
        <p:nvGrpSpPr>
          <p:cNvPr id="65" name="Grupp 64">
            <a:extLst>
              <a:ext uri="{FF2B5EF4-FFF2-40B4-BE49-F238E27FC236}">
                <a16:creationId xmlns:a16="http://schemas.microsoft.com/office/drawing/2014/main" id="{2077B8F3-10AE-4E47-05A3-9FEE37355676}"/>
              </a:ext>
            </a:extLst>
          </p:cNvPr>
          <p:cNvGrpSpPr/>
          <p:nvPr/>
        </p:nvGrpSpPr>
        <p:grpSpPr>
          <a:xfrm>
            <a:off x="258854" y="5593804"/>
            <a:ext cx="2368208" cy="246221"/>
            <a:chOff x="258854" y="5728068"/>
            <a:chExt cx="2368208" cy="246221"/>
          </a:xfrm>
        </p:grpSpPr>
        <p:sp>
          <p:nvSpPr>
            <p:cNvPr id="66" name="Oval 72">
              <a:extLst>
                <a:ext uri="{FF2B5EF4-FFF2-40B4-BE49-F238E27FC236}">
                  <a16:creationId xmlns:a16="http://schemas.microsoft.com/office/drawing/2014/main" id="{6C4E6533-F81E-BDF8-A55E-D18E3BAD448B}"/>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68" name="textruta 67">
              <a:extLst>
                <a:ext uri="{FF2B5EF4-FFF2-40B4-BE49-F238E27FC236}">
                  <a16:creationId xmlns:a16="http://schemas.microsoft.com/office/drawing/2014/main" id="{499CCE1D-95A7-E875-9527-F3E88E3F40B9}"/>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69" name="Grupp 68">
            <a:extLst>
              <a:ext uri="{FF2B5EF4-FFF2-40B4-BE49-F238E27FC236}">
                <a16:creationId xmlns:a16="http://schemas.microsoft.com/office/drawing/2014/main" id="{4CDC2E8D-5E54-0F28-F81B-A856111C44DE}"/>
              </a:ext>
            </a:extLst>
          </p:cNvPr>
          <p:cNvGrpSpPr/>
          <p:nvPr/>
        </p:nvGrpSpPr>
        <p:grpSpPr>
          <a:xfrm>
            <a:off x="258855" y="5910412"/>
            <a:ext cx="2368207" cy="246221"/>
            <a:chOff x="258855" y="5980699"/>
            <a:chExt cx="2368207" cy="246221"/>
          </a:xfrm>
        </p:grpSpPr>
        <p:sp>
          <p:nvSpPr>
            <p:cNvPr id="70" name="Oval 72">
              <a:extLst>
                <a:ext uri="{FF2B5EF4-FFF2-40B4-BE49-F238E27FC236}">
                  <a16:creationId xmlns:a16="http://schemas.microsoft.com/office/drawing/2014/main" id="{20FCCE8F-0659-0270-196B-C907F4C87423}"/>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75" name="textruta 74">
              <a:extLst>
                <a:ext uri="{FF2B5EF4-FFF2-40B4-BE49-F238E27FC236}">
                  <a16:creationId xmlns:a16="http://schemas.microsoft.com/office/drawing/2014/main" id="{E6DF3BC7-A35A-35A4-1430-C7997389DE7E}"/>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FaR och för förändring?</a:t>
              </a:r>
            </a:p>
          </p:txBody>
        </p:sp>
      </p:grpSp>
      <p:grpSp>
        <p:nvGrpSpPr>
          <p:cNvPr id="78" name="Grupp 77">
            <a:extLst>
              <a:ext uri="{FF2B5EF4-FFF2-40B4-BE49-F238E27FC236}">
                <a16:creationId xmlns:a16="http://schemas.microsoft.com/office/drawing/2014/main" id="{7E8F461B-F8EC-9A7A-EBDD-A9A87B051AC9}"/>
              </a:ext>
            </a:extLst>
          </p:cNvPr>
          <p:cNvGrpSpPr/>
          <p:nvPr/>
        </p:nvGrpSpPr>
        <p:grpSpPr>
          <a:xfrm>
            <a:off x="258853" y="6229720"/>
            <a:ext cx="2262767" cy="246221"/>
            <a:chOff x="258853" y="6233330"/>
            <a:chExt cx="2262767" cy="246221"/>
          </a:xfrm>
        </p:grpSpPr>
        <p:sp>
          <p:nvSpPr>
            <p:cNvPr id="81" name="Oval 72">
              <a:extLst>
                <a:ext uri="{FF2B5EF4-FFF2-40B4-BE49-F238E27FC236}">
                  <a16:creationId xmlns:a16="http://schemas.microsoft.com/office/drawing/2014/main" id="{8EFD8A40-56B7-61F5-A42B-CB5ED4CF2F1F}"/>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82" name="textruta 81">
              <a:extLst>
                <a:ext uri="{FF2B5EF4-FFF2-40B4-BE49-F238E27FC236}">
                  <a16:creationId xmlns:a16="http://schemas.microsoft.com/office/drawing/2014/main" id="{E26C01FC-2044-166E-69FC-5A96B0FAB3C8}"/>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FaR behöver vi göra för att passa vår målgrupp? </a:t>
              </a:r>
            </a:p>
          </p:txBody>
        </p:sp>
      </p:grpSp>
      <p:grpSp>
        <p:nvGrpSpPr>
          <p:cNvPr id="83" name="Grupp 82">
            <a:extLst>
              <a:ext uri="{FF2B5EF4-FFF2-40B4-BE49-F238E27FC236}">
                <a16:creationId xmlns:a16="http://schemas.microsoft.com/office/drawing/2014/main" id="{C5D7A4C9-4986-C95D-960D-8DE8C2A3D8CF}"/>
              </a:ext>
            </a:extLst>
          </p:cNvPr>
          <p:cNvGrpSpPr/>
          <p:nvPr/>
        </p:nvGrpSpPr>
        <p:grpSpPr>
          <a:xfrm>
            <a:off x="2521620" y="5272392"/>
            <a:ext cx="2356043" cy="246221"/>
            <a:chOff x="2733256" y="5432871"/>
            <a:chExt cx="2356043" cy="246221"/>
          </a:xfrm>
        </p:grpSpPr>
        <p:sp>
          <p:nvSpPr>
            <p:cNvPr id="84" name="Oval 72">
              <a:extLst>
                <a:ext uri="{FF2B5EF4-FFF2-40B4-BE49-F238E27FC236}">
                  <a16:creationId xmlns:a16="http://schemas.microsoft.com/office/drawing/2014/main" id="{99D71072-682D-0CD2-D839-C3189E4A8F6D}"/>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86" name="textruta 85">
              <a:extLst>
                <a:ext uri="{FF2B5EF4-FFF2-40B4-BE49-F238E27FC236}">
                  <a16:creationId xmlns:a16="http://schemas.microsoft.com/office/drawing/2014/main" id="{E10AAB48-BD35-9341-91AB-C97BAB92DF68}"/>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FaR ska passa in?</a:t>
              </a:r>
            </a:p>
          </p:txBody>
        </p:sp>
      </p:grpSp>
      <p:grpSp>
        <p:nvGrpSpPr>
          <p:cNvPr id="87" name="Grupp 86">
            <a:extLst>
              <a:ext uri="{FF2B5EF4-FFF2-40B4-BE49-F238E27FC236}">
                <a16:creationId xmlns:a16="http://schemas.microsoft.com/office/drawing/2014/main" id="{77A37A98-F4AF-8C1E-FD7C-26FC3577D38D}"/>
              </a:ext>
            </a:extLst>
          </p:cNvPr>
          <p:cNvGrpSpPr/>
          <p:nvPr/>
        </p:nvGrpSpPr>
        <p:grpSpPr>
          <a:xfrm>
            <a:off x="2521620" y="5593804"/>
            <a:ext cx="2338148" cy="246221"/>
            <a:chOff x="2733256" y="5724456"/>
            <a:chExt cx="2338148" cy="246221"/>
          </a:xfrm>
        </p:grpSpPr>
        <p:sp>
          <p:nvSpPr>
            <p:cNvPr id="89" name="Oval 72">
              <a:extLst>
                <a:ext uri="{FF2B5EF4-FFF2-40B4-BE49-F238E27FC236}">
                  <a16:creationId xmlns:a16="http://schemas.microsoft.com/office/drawing/2014/main" id="{2AF9598D-A796-9ED7-BCDB-498C2E1496FC}"/>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90" name="textruta 89">
              <a:extLst>
                <a:ext uri="{FF2B5EF4-FFF2-40B4-BE49-F238E27FC236}">
                  <a16:creationId xmlns:a16="http://schemas.microsoft.com/office/drawing/2014/main" id="{1904092B-8F08-2A2C-792E-0ABAC5DACF53}"/>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FaR i verksamheten och finns det resurser? </a:t>
              </a:r>
            </a:p>
          </p:txBody>
        </p:sp>
      </p:grpSp>
      <p:grpSp>
        <p:nvGrpSpPr>
          <p:cNvPr id="92" name="Grupp 91">
            <a:extLst>
              <a:ext uri="{FF2B5EF4-FFF2-40B4-BE49-F238E27FC236}">
                <a16:creationId xmlns:a16="http://schemas.microsoft.com/office/drawing/2014/main" id="{793B0CBE-1808-BFA6-155C-130A6E6273C1}"/>
              </a:ext>
            </a:extLst>
          </p:cNvPr>
          <p:cNvGrpSpPr/>
          <p:nvPr/>
        </p:nvGrpSpPr>
        <p:grpSpPr>
          <a:xfrm>
            <a:off x="2521620" y="5910412"/>
            <a:ext cx="2239723" cy="246221"/>
            <a:chOff x="2733256" y="5977087"/>
            <a:chExt cx="2239723" cy="246221"/>
          </a:xfrm>
        </p:grpSpPr>
        <p:sp>
          <p:nvSpPr>
            <p:cNvPr id="93" name="Oval 72">
              <a:extLst>
                <a:ext uri="{FF2B5EF4-FFF2-40B4-BE49-F238E27FC236}">
                  <a16:creationId xmlns:a16="http://schemas.microsoft.com/office/drawing/2014/main" id="{ECF662D1-7323-7697-F6DC-D31E0D606F16}"/>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95" name="textruta 94">
              <a:extLst>
                <a:ext uri="{FF2B5EF4-FFF2-40B4-BE49-F238E27FC236}">
                  <a16:creationId xmlns:a16="http://schemas.microsoft.com/office/drawing/2014/main" id="{557D6C39-9F00-8CCE-C4B6-67891B9EC967}"/>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96" name="Grupp 95">
            <a:extLst>
              <a:ext uri="{FF2B5EF4-FFF2-40B4-BE49-F238E27FC236}">
                <a16:creationId xmlns:a16="http://schemas.microsoft.com/office/drawing/2014/main" id="{9EF42AE9-0D3F-951A-F710-2B557EF21EF7}"/>
              </a:ext>
            </a:extLst>
          </p:cNvPr>
          <p:cNvGrpSpPr/>
          <p:nvPr/>
        </p:nvGrpSpPr>
        <p:grpSpPr>
          <a:xfrm>
            <a:off x="2521620" y="6234130"/>
            <a:ext cx="2178128" cy="246221"/>
            <a:chOff x="2733256" y="6229720"/>
            <a:chExt cx="2178128" cy="246221"/>
          </a:xfrm>
        </p:grpSpPr>
        <p:sp>
          <p:nvSpPr>
            <p:cNvPr id="98" name="Oval 72">
              <a:extLst>
                <a:ext uri="{FF2B5EF4-FFF2-40B4-BE49-F238E27FC236}">
                  <a16:creationId xmlns:a16="http://schemas.microsoft.com/office/drawing/2014/main" id="{DB5501A2-489E-D075-3FF3-C6EBCCCB2584}"/>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99" name="textruta 98">
              <a:extLst>
                <a:ext uri="{FF2B5EF4-FFF2-40B4-BE49-F238E27FC236}">
                  <a16:creationId xmlns:a16="http://schemas.microsoft.com/office/drawing/2014/main" id="{1B52954C-E16B-9BF9-2DC7-D3D34657E0AC}"/>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01" name="Rectangle: Rounded Corners 9">
            <a:extLst>
              <a:ext uri="{FF2B5EF4-FFF2-40B4-BE49-F238E27FC236}">
                <a16:creationId xmlns:a16="http://schemas.microsoft.com/office/drawing/2014/main" id="{D8BA2079-D805-82A8-D34F-97C14228E9D3}"/>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02" name="Grupp 101">
            <a:extLst>
              <a:ext uri="{FF2B5EF4-FFF2-40B4-BE49-F238E27FC236}">
                <a16:creationId xmlns:a16="http://schemas.microsoft.com/office/drawing/2014/main" id="{A535A52E-08C6-88D5-5AE6-1B2E402578D3}"/>
              </a:ext>
            </a:extLst>
          </p:cNvPr>
          <p:cNvGrpSpPr/>
          <p:nvPr/>
        </p:nvGrpSpPr>
        <p:grpSpPr>
          <a:xfrm>
            <a:off x="4894497" y="5708104"/>
            <a:ext cx="2240004" cy="246221"/>
            <a:chOff x="5658856" y="4743334"/>
            <a:chExt cx="2240004" cy="246221"/>
          </a:xfrm>
        </p:grpSpPr>
        <p:sp>
          <p:nvSpPr>
            <p:cNvPr id="104" name="Oval 72">
              <a:extLst>
                <a:ext uri="{FF2B5EF4-FFF2-40B4-BE49-F238E27FC236}">
                  <a16:creationId xmlns:a16="http://schemas.microsoft.com/office/drawing/2014/main" id="{7CC50D2D-86F7-1784-E92B-0B998EEF7350}"/>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05" name="textruta 104">
              <a:extLst>
                <a:ext uri="{FF2B5EF4-FFF2-40B4-BE49-F238E27FC236}">
                  <a16:creationId xmlns:a16="http://schemas.microsoft.com/office/drawing/2014/main" id="{AB0AE548-28FD-B716-4865-745C31B4B087}"/>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FaR?</a:t>
              </a:r>
            </a:p>
          </p:txBody>
        </p:sp>
      </p:grpSp>
      <p:grpSp>
        <p:nvGrpSpPr>
          <p:cNvPr id="106" name="Grupp 105">
            <a:extLst>
              <a:ext uri="{FF2B5EF4-FFF2-40B4-BE49-F238E27FC236}">
                <a16:creationId xmlns:a16="http://schemas.microsoft.com/office/drawing/2014/main" id="{563CD09F-AFA9-8FB1-8A5F-A6CEDB7427CA}"/>
              </a:ext>
            </a:extLst>
          </p:cNvPr>
          <p:cNvGrpSpPr/>
          <p:nvPr/>
        </p:nvGrpSpPr>
        <p:grpSpPr>
          <a:xfrm>
            <a:off x="4894501" y="5272392"/>
            <a:ext cx="2324901" cy="369332"/>
            <a:chOff x="5658860" y="4477355"/>
            <a:chExt cx="2324901" cy="369332"/>
          </a:xfrm>
        </p:grpSpPr>
        <p:sp>
          <p:nvSpPr>
            <p:cNvPr id="107" name="Oval 72">
              <a:extLst>
                <a:ext uri="{FF2B5EF4-FFF2-40B4-BE49-F238E27FC236}">
                  <a16:creationId xmlns:a16="http://schemas.microsoft.com/office/drawing/2014/main" id="{B0A72AF0-EAD5-98CC-3E38-C0AA443611BF}"/>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08" name="textruta 107">
              <a:extLst>
                <a:ext uri="{FF2B5EF4-FFF2-40B4-BE49-F238E27FC236}">
                  <a16:creationId xmlns:a16="http://schemas.microsoft.com/office/drawing/2014/main" id="{C79E91DC-9B22-BEBE-E085-C6F2820698A6}"/>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09" name="Rectangle: Rounded Corners 9">
            <a:extLst>
              <a:ext uri="{FF2B5EF4-FFF2-40B4-BE49-F238E27FC236}">
                <a16:creationId xmlns:a16="http://schemas.microsoft.com/office/drawing/2014/main" id="{89AC57C0-1B05-EE20-D4A3-0998F93E3290}"/>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10" name="Grupp 109">
            <a:extLst>
              <a:ext uri="{FF2B5EF4-FFF2-40B4-BE49-F238E27FC236}">
                <a16:creationId xmlns:a16="http://schemas.microsoft.com/office/drawing/2014/main" id="{0D7C80B7-082B-3A83-15F7-DE7504562901}"/>
              </a:ext>
            </a:extLst>
          </p:cNvPr>
          <p:cNvGrpSpPr/>
          <p:nvPr/>
        </p:nvGrpSpPr>
        <p:grpSpPr>
          <a:xfrm>
            <a:off x="7318250" y="5733660"/>
            <a:ext cx="2240005" cy="189591"/>
            <a:chOff x="5658855" y="4744039"/>
            <a:chExt cx="2240005" cy="189591"/>
          </a:xfrm>
        </p:grpSpPr>
        <p:sp>
          <p:nvSpPr>
            <p:cNvPr id="111" name="Oval 72">
              <a:extLst>
                <a:ext uri="{FF2B5EF4-FFF2-40B4-BE49-F238E27FC236}">
                  <a16:creationId xmlns:a16="http://schemas.microsoft.com/office/drawing/2014/main" id="{F45C1C4B-D327-4E42-512C-DD0A36009373}"/>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13" name="textruta 112">
              <a:extLst>
                <a:ext uri="{FF2B5EF4-FFF2-40B4-BE49-F238E27FC236}">
                  <a16:creationId xmlns:a16="http://schemas.microsoft.com/office/drawing/2014/main" id="{B9E891F8-B0AC-B63D-88AE-91808107D8E3}"/>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14" name="Grupp 113">
            <a:extLst>
              <a:ext uri="{FF2B5EF4-FFF2-40B4-BE49-F238E27FC236}">
                <a16:creationId xmlns:a16="http://schemas.microsoft.com/office/drawing/2014/main" id="{6AA0348D-83B9-EDFD-D48E-6BFB59D23405}"/>
              </a:ext>
            </a:extLst>
          </p:cNvPr>
          <p:cNvGrpSpPr/>
          <p:nvPr/>
        </p:nvGrpSpPr>
        <p:grpSpPr>
          <a:xfrm>
            <a:off x="7318250" y="5272392"/>
            <a:ext cx="2352130" cy="369332"/>
            <a:chOff x="5658857" y="4477355"/>
            <a:chExt cx="2352130" cy="369332"/>
          </a:xfrm>
        </p:grpSpPr>
        <p:sp>
          <p:nvSpPr>
            <p:cNvPr id="116" name="Oval 72">
              <a:extLst>
                <a:ext uri="{FF2B5EF4-FFF2-40B4-BE49-F238E27FC236}">
                  <a16:creationId xmlns:a16="http://schemas.microsoft.com/office/drawing/2014/main" id="{33504042-4C81-1231-A309-740E7B6B514A}"/>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17" name="textruta 116">
              <a:extLst>
                <a:ext uri="{FF2B5EF4-FFF2-40B4-BE49-F238E27FC236}">
                  <a16:creationId xmlns:a16="http://schemas.microsoft.com/office/drawing/2014/main" id="{7C4D7E0D-33AD-C8F5-F226-E1783E1F2825}"/>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FaR utifrån en implementeringsplan och börja ordinera FaR.</a:t>
              </a:r>
            </a:p>
          </p:txBody>
        </p:sp>
      </p:grpSp>
      <p:grpSp>
        <p:nvGrpSpPr>
          <p:cNvPr id="120" name="Grupp 119">
            <a:extLst>
              <a:ext uri="{FF2B5EF4-FFF2-40B4-BE49-F238E27FC236}">
                <a16:creationId xmlns:a16="http://schemas.microsoft.com/office/drawing/2014/main" id="{A9D8C82A-9EF2-EAEC-016F-E3130404CA2B}"/>
              </a:ext>
            </a:extLst>
          </p:cNvPr>
          <p:cNvGrpSpPr/>
          <p:nvPr/>
        </p:nvGrpSpPr>
        <p:grpSpPr>
          <a:xfrm>
            <a:off x="7318250" y="6015187"/>
            <a:ext cx="2240005" cy="189591"/>
            <a:chOff x="5658855" y="4744039"/>
            <a:chExt cx="2240005" cy="189591"/>
          </a:xfrm>
        </p:grpSpPr>
        <p:sp>
          <p:nvSpPr>
            <p:cNvPr id="122" name="Oval 72">
              <a:extLst>
                <a:ext uri="{FF2B5EF4-FFF2-40B4-BE49-F238E27FC236}">
                  <a16:creationId xmlns:a16="http://schemas.microsoft.com/office/drawing/2014/main" id="{BB15612E-7E69-F1ED-BE46-948F14CC59A5}"/>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25" name="textruta 124">
              <a:extLst>
                <a:ext uri="{FF2B5EF4-FFF2-40B4-BE49-F238E27FC236}">
                  <a16:creationId xmlns:a16="http://schemas.microsoft.com/office/drawing/2014/main" id="{C160C95D-2255-FA6F-AA6B-2DC6932154EB}"/>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32" name="Rectangle: Rounded Corners 9">
            <a:extLst>
              <a:ext uri="{FF2B5EF4-FFF2-40B4-BE49-F238E27FC236}">
                <a16:creationId xmlns:a16="http://schemas.microsoft.com/office/drawing/2014/main" id="{7999A628-1898-8E1D-8BEB-81B1250305EC}"/>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33" name="Grupp 132">
            <a:extLst>
              <a:ext uri="{FF2B5EF4-FFF2-40B4-BE49-F238E27FC236}">
                <a16:creationId xmlns:a16="http://schemas.microsoft.com/office/drawing/2014/main" id="{EEABA56C-D1AE-0B84-EAF0-D3222D204C32}"/>
              </a:ext>
            </a:extLst>
          </p:cNvPr>
          <p:cNvGrpSpPr/>
          <p:nvPr/>
        </p:nvGrpSpPr>
        <p:grpSpPr>
          <a:xfrm>
            <a:off x="9761814" y="5264620"/>
            <a:ext cx="2387722" cy="246221"/>
            <a:chOff x="5658856" y="4471415"/>
            <a:chExt cx="2387722" cy="246221"/>
          </a:xfrm>
        </p:grpSpPr>
        <p:sp>
          <p:nvSpPr>
            <p:cNvPr id="135" name="Oval 72">
              <a:extLst>
                <a:ext uri="{FF2B5EF4-FFF2-40B4-BE49-F238E27FC236}">
                  <a16:creationId xmlns:a16="http://schemas.microsoft.com/office/drawing/2014/main" id="{E5FA1CC7-571D-E2E0-E0BF-5AED6E81039F}"/>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36" name="textruta 135">
              <a:extLst>
                <a:ext uri="{FF2B5EF4-FFF2-40B4-BE49-F238E27FC236}">
                  <a16:creationId xmlns:a16="http://schemas.microsoft.com/office/drawing/2014/main" id="{D3351129-2301-29A3-D77D-E6D8EEF97BD8}"/>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sp>
        <p:nvSpPr>
          <p:cNvPr id="4" name="Rectangle: Rounded Corners 53">
            <a:extLst>
              <a:ext uri="{FF2B5EF4-FFF2-40B4-BE49-F238E27FC236}">
                <a16:creationId xmlns:a16="http://schemas.microsoft.com/office/drawing/2014/main" id="{D43CE132-0EE9-BF05-3CFF-DA40D579B083}"/>
              </a:ext>
            </a:extLst>
          </p:cNvPr>
          <p:cNvSpPr/>
          <p:nvPr/>
        </p:nvSpPr>
        <p:spPr>
          <a:xfrm>
            <a:off x="359763" y="762931"/>
            <a:ext cx="4239073"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ea typeface="Noto Sans SemiBold" panose="020B0502040504020204" pitchFamily="34" charset="0"/>
                <a:cs typeface="Noto Sans SemiBold" panose="020B0502040504020204" pitchFamily="34" charset="0"/>
              </a:rPr>
              <a:t>Implementering av FaR</a:t>
            </a:r>
          </a:p>
        </p:txBody>
      </p:sp>
      <p:sp>
        <p:nvSpPr>
          <p:cNvPr id="15" name="Oval 72">
            <a:extLst>
              <a:ext uri="{FF2B5EF4-FFF2-40B4-BE49-F238E27FC236}">
                <a16:creationId xmlns:a16="http://schemas.microsoft.com/office/drawing/2014/main" id="{A7A29A89-3852-9EF7-D4CB-09E623AC6F76}"/>
              </a:ext>
            </a:extLst>
          </p:cNvPr>
          <p:cNvSpPr>
            <a:spLocks/>
          </p:cNvSpPr>
          <p:nvPr/>
        </p:nvSpPr>
        <p:spPr>
          <a:xfrm>
            <a:off x="1221725" y="25804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6" name="Oval 84">
            <a:extLst>
              <a:ext uri="{FF2B5EF4-FFF2-40B4-BE49-F238E27FC236}">
                <a16:creationId xmlns:a16="http://schemas.microsoft.com/office/drawing/2014/main" id="{ACEF7357-76CC-18A2-58B2-512F16153112}"/>
              </a:ext>
            </a:extLst>
          </p:cNvPr>
          <p:cNvSpPr>
            <a:spLocks/>
          </p:cNvSpPr>
          <p:nvPr/>
        </p:nvSpPr>
        <p:spPr>
          <a:xfrm>
            <a:off x="1863118" y="2043792"/>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7" name="Oval 87">
            <a:extLst>
              <a:ext uri="{FF2B5EF4-FFF2-40B4-BE49-F238E27FC236}">
                <a16:creationId xmlns:a16="http://schemas.microsoft.com/office/drawing/2014/main" id="{B0B3F2EC-CAF1-429B-954C-5B750187B278}"/>
              </a:ext>
            </a:extLst>
          </p:cNvPr>
          <p:cNvSpPr>
            <a:spLocks/>
          </p:cNvSpPr>
          <p:nvPr/>
        </p:nvSpPr>
        <p:spPr>
          <a:xfrm>
            <a:off x="2553467"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18" name="Oval 90">
            <a:extLst>
              <a:ext uri="{FF2B5EF4-FFF2-40B4-BE49-F238E27FC236}">
                <a16:creationId xmlns:a16="http://schemas.microsoft.com/office/drawing/2014/main" id="{312409B6-8BDC-11CB-3135-76E8C60FD5FA}"/>
              </a:ext>
            </a:extLst>
          </p:cNvPr>
          <p:cNvSpPr>
            <a:spLocks/>
          </p:cNvSpPr>
          <p:nvPr/>
        </p:nvSpPr>
        <p:spPr>
          <a:xfrm>
            <a:off x="3307101"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19" name="Oval 93">
            <a:extLst>
              <a:ext uri="{FF2B5EF4-FFF2-40B4-BE49-F238E27FC236}">
                <a16:creationId xmlns:a16="http://schemas.microsoft.com/office/drawing/2014/main" id="{66FFCAC6-6249-F785-BD94-513D4C1D5E94}"/>
              </a:ext>
            </a:extLst>
          </p:cNvPr>
          <p:cNvSpPr>
            <a:spLocks/>
          </p:cNvSpPr>
          <p:nvPr/>
        </p:nvSpPr>
        <p:spPr>
          <a:xfrm>
            <a:off x="3408622" y="2595023"/>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20" name="Oval 96">
            <a:extLst>
              <a:ext uri="{FF2B5EF4-FFF2-40B4-BE49-F238E27FC236}">
                <a16:creationId xmlns:a16="http://schemas.microsoft.com/office/drawing/2014/main" id="{F1745747-0D6E-07DE-DD0F-01209A852FC7}"/>
              </a:ext>
            </a:extLst>
          </p:cNvPr>
          <p:cNvSpPr>
            <a:spLocks/>
          </p:cNvSpPr>
          <p:nvPr/>
        </p:nvSpPr>
        <p:spPr>
          <a:xfrm>
            <a:off x="3785611"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23" name="Oval 99">
            <a:extLst>
              <a:ext uri="{FF2B5EF4-FFF2-40B4-BE49-F238E27FC236}">
                <a16:creationId xmlns:a16="http://schemas.microsoft.com/office/drawing/2014/main" id="{494EC2E7-3B4B-6841-5510-E3E91E51377E}"/>
              </a:ext>
            </a:extLst>
          </p:cNvPr>
          <p:cNvSpPr>
            <a:spLocks/>
          </p:cNvSpPr>
          <p:nvPr/>
        </p:nvSpPr>
        <p:spPr>
          <a:xfrm>
            <a:off x="5235178"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25" name="Oval 102">
            <a:extLst>
              <a:ext uri="{FF2B5EF4-FFF2-40B4-BE49-F238E27FC236}">
                <a16:creationId xmlns:a16="http://schemas.microsoft.com/office/drawing/2014/main" id="{82722AE2-5FF9-80E3-BFEE-30BE6E374460}"/>
              </a:ext>
            </a:extLst>
          </p:cNvPr>
          <p:cNvSpPr>
            <a:spLocks/>
          </p:cNvSpPr>
          <p:nvPr/>
        </p:nvSpPr>
        <p:spPr>
          <a:xfrm>
            <a:off x="5579262" y="2849195"/>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27" name="Oval 123">
            <a:extLst>
              <a:ext uri="{FF2B5EF4-FFF2-40B4-BE49-F238E27FC236}">
                <a16:creationId xmlns:a16="http://schemas.microsoft.com/office/drawing/2014/main" id="{793483AB-B4EC-3A6C-6897-E0C6C576AF90}"/>
              </a:ext>
            </a:extLst>
          </p:cNvPr>
          <p:cNvSpPr>
            <a:spLocks/>
          </p:cNvSpPr>
          <p:nvPr/>
        </p:nvSpPr>
        <p:spPr>
          <a:xfrm>
            <a:off x="5643819" y="1728065"/>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grpSp>
        <p:nvGrpSpPr>
          <p:cNvPr id="28" name="Grupp 27">
            <a:extLst>
              <a:ext uri="{FF2B5EF4-FFF2-40B4-BE49-F238E27FC236}">
                <a16:creationId xmlns:a16="http://schemas.microsoft.com/office/drawing/2014/main" id="{8EF4EAE7-F41F-DDE7-4913-93A7BC3A6898}"/>
              </a:ext>
            </a:extLst>
          </p:cNvPr>
          <p:cNvGrpSpPr>
            <a:grpSpLocks/>
          </p:cNvGrpSpPr>
          <p:nvPr/>
        </p:nvGrpSpPr>
        <p:grpSpPr>
          <a:xfrm>
            <a:off x="7813169" y="4150862"/>
            <a:ext cx="293761" cy="226220"/>
            <a:chOff x="7910957" y="4035161"/>
            <a:chExt cx="293761" cy="226220"/>
          </a:xfrm>
        </p:grpSpPr>
        <p:sp>
          <p:nvSpPr>
            <p:cNvPr id="249" name="Oval 111">
              <a:extLst>
                <a:ext uri="{FF2B5EF4-FFF2-40B4-BE49-F238E27FC236}">
                  <a16:creationId xmlns:a16="http://schemas.microsoft.com/office/drawing/2014/main" id="{735B337E-DB14-A975-7667-7555A49377AD}"/>
                </a:ext>
              </a:extLst>
            </p:cNvPr>
            <p:cNvSpPr>
              <a:spLocks/>
            </p:cNvSpPr>
            <p:nvPr/>
          </p:nvSpPr>
          <p:spPr>
            <a:xfrm>
              <a:off x="7910957" y="4058338"/>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50" name="TextBox 125">
              <a:extLst>
                <a:ext uri="{FF2B5EF4-FFF2-40B4-BE49-F238E27FC236}">
                  <a16:creationId xmlns:a16="http://schemas.microsoft.com/office/drawing/2014/main" id="{7B9E7F8A-6F43-C82B-141F-46CA99403A8E}"/>
                </a:ext>
              </a:extLst>
            </p:cNvPr>
            <p:cNvSpPr txBox="1">
              <a:spLocks/>
            </p:cNvSpPr>
            <p:nvPr/>
          </p:nvSpPr>
          <p:spPr>
            <a:xfrm>
              <a:off x="7910957" y="403516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grpSp>
      <p:grpSp>
        <p:nvGrpSpPr>
          <p:cNvPr id="29" name="Grupp 28">
            <a:extLst>
              <a:ext uri="{FF2B5EF4-FFF2-40B4-BE49-F238E27FC236}">
                <a16:creationId xmlns:a16="http://schemas.microsoft.com/office/drawing/2014/main" id="{84351427-A86B-40FC-86D2-EDF2EF13AC6F}"/>
              </a:ext>
            </a:extLst>
          </p:cNvPr>
          <p:cNvGrpSpPr>
            <a:grpSpLocks/>
          </p:cNvGrpSpPr>
          <p:nvPr/>
        </p:nvGrpSpPr>
        <p:grpSpPr>
          <a:xfrm>
            <a:off x="8210885" y="1729358"/>
            <a:ext cx="293761" cy="226366"/>
            <a:chOff x="8482660" y="2128201"/>
            <a:chExt cx="293761" cy="226366"/>
          </a:xfrm>
        </p:grpSpPr>
        <p:sp>
          <p:nvSpPr>
            <p:cNvPr id="247" name="Oval 114">
              <a:extLst>
                <a:ext uri="{FF2B5EF4-FFF2-40B4-BE49-F238E27FC236}">
                  <a16:creationId xmlns:a16="http://schemas.microsoft.com/office/drawing/2014/main" id="{B5E0DD51-D370-BDC6-DCAF-D73AEFE4ED89}"/>
                </a:ext>
              </a:extLst>
            </p:cNvPr>
            <p:cNvSpPr>
              <a:spLocks/>
            </p:cNvSpPr>
            <p:nvPr/>
          </p:nvSpPr>
          <p:spPr>
            <a:xfrm>
              <a:off x="8491320" y="215152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8" name="TextBox 126">
              <a:extLst>
                <a:ext uri="{FF2B5EF4-FFF2-40B4-BE49-F238E27FC236}">
                  <a16:creationId xmlns:a16="http://schemas.microsoft.com/office/drawing/2014/main" id="{CFC792DE-B45F-8EA3-00C6-6D42F602050C}"/>
                </a:ext>
              </a:extLst>
            </p:cNvPr>
            <p:cNvSpPr txBox="1">
              <a:spLocks/>
            </p:cNvSpPr>
            <p:nvPr/>
          </p:nvSpPr>
          <p:spPr>
            <a:xfrm>
              <a:off x="8482660" y="212820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grpSp>
      <p:grpSp>
        <p:nvGrpSpPr>
          <p:cNvPr id="30" name="Grupp 29">
            <a:extLst>
              <a:ext uri="{FF2B5EF4-FFF2-40B4-BE49-F238E27FC236}">
                <a16:creationId xmlns:a16="http://schemas.microsoft.com/office/drawing/2014/main" id="{1023A8FD-262A-D21B-6AE2-46C038CA8D1A}"/>
              </a:ext>
            </a:extLst>
          </p:cNvPr>
          <p:cNvGrpSpPr>
            <a:grpSpLocks/>
          </p:cNvGrpSpPr>
          <p:nvPr/>
        </p:nvGrpSpPr>
        <p:grpSpPr>
          <a:xfrm>
            <a:off x="9584345" y="895155"/>
            <a:ext cx="293761" cy="221557"/>
            <a:chOff x="9833744" y="514350"/>
            <a:chExt cx="293761" cy="221557"/>
          </a:xfrm>
        </p:grpSpPr>
        <p:sp>
          <p:nvSpPr>
            <p:cNvPr id="245" name="Oval 122">
              <a:extLst>
                <a:ext uri="{FF2B5EF4-FFF2-40B4-BE49-F238E27FC236}">
                  <a16:creationId xmlns:a16="http://schemas.microsoft.com/office/drawing/2014/main" id="{FC1B6573-F9E8-E555-CA13-BA2601A13F7A}"/>
                </a:ext>
              </a:extLst>
            </p:cNvPr>
            <p:cNvSpPr>
              <a:spLocks/>
            </p:cNvSpPr>
            <p:nvPr/>
          </p:nvSpPr>
          <p:spPr>
            <a:xfrm>
              <a:off x="9838900" y="53286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6" name="TextBox 127">
              <a:extLst>
                <a:ext uri="{FF2B5EF4-FFF2-40B4-BE49-F238E27FC236}">
                  <a16:creationId xmlns:a16="http://schemas.microsoft.com/office/drawing/2014/main" id="{3CC826E8-139E-252C-FA7C-D130FA5BCF9E}"/>
                </a:ext>
              </a:extLst>
            </p:cNvPr>
            <p:cNvSpPr txBox="1">
              <a:spLocks/>
            </p:cNvSpPr>
            <p:nvPr/>
          </p:nvSpPr>
          <p:spPr>
            <a:xfrm>
              <a:off x="9833744" y="514350"/>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grpSp>
      <p:grpSp>
        <p:nvGrpSpPr>
          <p:cNvPr id="31" name="Grupp 30">
            <a:extLst>
              <a:ext uri="{FF2B5EF4-FFF2-40B4-BE49-F238E27FC236}">
                <a16:creationId xmlns:a16="http://schemas.microsoft.com/office/drawing/2014/main" id="{B20CF3A1-3252-1FF4-5FFD-DB75C360781A}"/>
              </a:ext>
            </a:extLst>
          </p:cNvPr>
          <p:cNvGrpSpPr>
            <a:grpSpLocks/>
          </p:cNvGrpSpPr>
          <p:nvPr/>
        </p:nvGrpSpPr>
        <p:grpSpPr>
          <a:xfrm>
            <a:off x="9699878" y="2313619"/>
            <a:ext cx="293761" cy="229048"/>
            <a:chOff x="10315890" y="1013585"/>
            <a:chExt cx="293761" cy="229048"/>
          </a:xfrm>
        </p:grpSpPr>
        <p:sp>
          <p:nvSpPr>
            <p:cNvPr id="243" name="Oval 120">
              <a:extLst>
                <a:ext uri="{FF2B5EF4-FFF2-40B4-BE49-F238E27FC236}">
                  <a16:creationId xmlns:a16="http://schemas.microsoft.com/office/drawing/2014/main" id="{676F50AB-7129-D736-C198-B5DABFBC5FA0}"/>
                </a:ext>
              </a:extLst>
            </p:cNvPr>
            <p:cNvSpPr>
              <a:spLocks/>
            </p:cNvSpPr>
            <p:nvPr/>
          </p:nvSpPr>
          <p:spPr>
            <a:xfrm>
              <a:off x="10321432" y="1039590"/>
              <a:ext cx="203043" cy="203043"/>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4" name="TextBox 128">
              <a:extLst>
                <a:ext uri="{FF2B5EF4-FFF2-40B4-BE49-F238E27FC236}">
                  <a16:creationId xmlns:a16="http://schemas.microsoft.com/office/drawing/2014/main" id="{61434C92-1200-047F-86FE-E18F06DFAC8B}"/>
                </a:ext>
              </a:extLst>
            </p:cNvPr>
            <p:cNvSpPr txBox="1">
              <a:spLocks/>
            </p:cNvSpPr>
            <p:nvPr/>
          </p:nvSpPr>
          <p:spPr>
            <a:xfrm>
              <a:off x="10315890" y="1013585"/>
              <a:ext cx="293761"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14</a:t>
              </a:r>
            </a:p>
          </p:txBody>
        </p:sp>
      </p:grpSp>
      <p:grpSp>
        <p:nvGrpSpPr>
          <p:cNvPr id="32" name="Grupp 31">
            <a:extLst>
              <a:ext uri="{FF2B5EF4-FFF2-40B4-BE49-F238E27FC236}">
                <a16:creationId xmlns:a16="http://schemas.microsoft.com/office/drawing/2014/main" id="{D8D25AC8-7F09-FCD2-69FE-565A95C3D815}"/>
              </a:ext>
            </a:extLst>
          </p:cNvPr>
          <p:cNvGrpSpPr>
            <a:grpSpLocks/>
          </p:cNvGrpSpPr>
          <p:nvPr/>
        </p:nvGrpSpPr>
        <p:grpSpPr>
          <a:xfrm>
            <a:off x="7137218" y="2358955"/>
            <a:ext cx="273917" cy="221454"/>
            <a:chOff x="7325701" y="2212320"/>
            <a:chExt cx="273917" cy="221454"/>
          </a:xfrm>
        </p:grpSpPr>
        <p:sp>
          <p:nvSpPr>
            <p:cNvPr id="241" name="Oval 129">
              <a:extLst>
                <a:ext uri="{FF2B5EF4-FFF2-40B4-BE49-F238E27FC236}">
                  <a16:creationId xmlns:a16="http://schemas.microsoft.com/office/drawing/2014/main" id="{BFC071E9-3B54-1FFB-AF25-3639BD1AD0F3}"/>
                </a:ext>
              </a:extLst>
            </p:cNvPr>
            <p:cNvSpPr>
              <a:spLocks/>
            </p:cNvSpPr>
            <p:nvPr/>
          </p:nvSpPr>
          <p:spPr>
            <a:xfrm>
              <a:off x="7325701" y="2230731"/>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2" name="TextBox 130">
              <a:extLst>
                <a:ext uri="{FF2B5EF4-FFF2-40B4-BE49-F238E27FC236}">
                  <a16:creationId xmlns:a16="http://schemas.microsoft.com/office/drawing/2014/main" id="{4A3E7A42-30B5-E6FE-B075-192467F1E416}"/>
                </a:ext>
              </a:extLst>
            </p:cNvPr>
            <p:cNvSpPr txBox="1">
              <a:spLocks/>
            </p:cNvSpPr>
            <p:nvPr/>
          </p:nvSpPr>
          <p:spPr>
            <a:xfrm>
              <a:off x="7338114" y="2212320"/>
              <a:ext cx="261504"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10</a:t>
              </a:r>
            </a:p>
          </p:txBody>
        </p:sp>
      </p:grpSp>
      <p:grpSp>
        <p:nvGrpSpPr>
          <p:cNvPr id="33" name="Grupp 32">
            <a:extLst>
              <a:ext uri="{FF2B5EF4-FFF2-40B4-BE49-F238E27FC236}">
                <a16:creationId xmlns:a16="http://schemas.microsoft.com/office/drawing/2014/main" id="{5F2CC101-04C9-7810-270A-446157F741E5}"/>
              </a:ext>
            </a:extLst>
          </p:cNvPr>
          <p:cNvGrpSpPr>
            <a:grpSpLocks/>
          </p:cNvGrpSpPr>
          <p:nvPr/>
        </p:nvGrpSpPr>
        <p:grpSpPr>
          <a:xfrm>
            <a:off x="490271" y="2276609"/>
            <a:ext cx="602004" cy="1254464"/>
            <a:chOff x="356524" y="2330793"/>
            <a:chExt cx="507118" cy="1056739"/>
          </a:xfrm>
        </p:grpSpPr>
        <p:pic>
          <p:nvPicPr>
            <p:cNvPr id="239" name="Bildobjekt 14" descr="En bild som visar clipart, Grafik, design, tecknad serie&#10;&#10;AI-genererat innehåll kan vara felaktigt.">
              <a:extLst>
                <a:ext uri="{FF2B5EF4-FFF2-40B4-BE49-F238E27FC236}">
                  <a16:creationId xmlns:a16="http://schemas.microsoft.com/office/drawing/2014/main" id="{B91C7789-C253-DF70-4B67-D84CFC3C5B27}"/>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240" name="Bild 239" descr="Biljett med hel fyllning">
              <a:extLst>
                <a:ext uri="{FF2B5EF4-FFF2-40B4-BE49-F238E27FC236}">
                  <a16:creationId xmlns:a16="http://schemas.microsoft.com/office/drawing/2014/main" id="{F0F43C28-BF88-5FC1-AB9A-F527F8D30585}"/>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356524" y="2330793"/>
              <a:ext cx="505063" cy="390657"/>
            </a:xfrm>
            <a:prstGeom prst="rect">
              <a:avLst/>
            </a:prstGeom>
          </p:spPr>
        </p:pic>
      </p:grpSp>
      <p:grpSp>
        <p:nvGrpSpPr>
          <p:cNvPr id="34" name="Grupp 33">
            <a:extLst>
              <a:ext uri="{FF2B5EF4-FFF2-40B4-BE49-F238E27FC236}">
                <a16:creationId xmlns:a16="http://schemas.microsoft.com/office/drawing/2014/main" id="{5451479C-2F4D-6BF4-D09D-014ADCBCE393}"/>
              </a:ext>
            </a:extLst>
          </p:cNvPr>
          <p:cNvGrpSpPr>
            <a:grpSpLocks/>
          </p:cNvGrpSpPr>
          <p:nvPr/>
        </p:nvGrpSpPr>
        <p:grpSpPr>
          <a:xfrm>
            <a:off x="1248185" y="3245647"/>
            <a:ext cx="764811" cy="494118"/>
            <a:chOff x="1092740" y="3269605"/>
            <a:chExt cx="764811" cy="494118"/>
          </a:xfrm>
        </p:grpSpPr>
        <p:grpSp>
          <p:nvGrpSpPr>
            <p:cNvPr id="230" name="Grupp 229">
              <a:extLst>
                <a:ext uri="{FF2B5EF4-FFF2-40B4-BE49-F238E27FC236}">
                  <a16:creationId xmlns:a16="http://schemas.microsoft.com/office/drawing/2014/main" id="{FCC8669C-1877-D686-4452-CFF1BD817666}"/>
                </a:ext>
              </a:extLst>
            </p:cNvPr>
            <p:cNvGrpSpPr>
              <a:grpSpLocks/>
            </p:cNvGrpSpPr>
            <p:nvPr/>
          </p:nvGrpSpPr>
          <p:grpSpPr>
            <a:xfrm>
              <a:off x="1170146" y="3702901"/>
              <a:ext cx="619694" cy="60822"/>
              <a:chOff x="1137617" y="3549932"/>
              <a:chExt cx="619694" cy="60822"/>
            </a:xfrm>
          </p:grpSpPr>
          <p:sp>
            <p:nvSpPr>
              <p:cNvPr id="237" name="Ellips 236">
                <a:extLst>
                  <a:ext uri="{FF2B5EF4-FFF2-40B4-BE49-F238E27FC236}">
                    <a16:creationId xmlns:a16="http://schemas.microsoft.com/office/drawing/2014/main" id="{86A2E822-B067-431A-1DB7-A132AEF6E7DC}"/>
                  </a:ext>
                </a:extLst>
              </p:cNvPr>
              <p:cNvSpPr>
                <a:spLocks/>
              </p:cNvSpPr>
              <p:nvPr/>
            </p:nvSpPr>
            <p:spPr>
              <a:xfrm>
                <a:off x="1652903" y="3565035"/>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Ellips 237">
                <a:extLst>
                  <a:ext uri="{FF2B5EF4-FFF2-40B4-BE49-F238E27FC236}">
                    <a16:creationId xmlns:a16="http://schemas.microsoft.com/office/drawing/2014/main" id="{60CCAEAC-E014-C536-49E4-29B7CFC8BD4A}"/>
                  </a:ext>
                </a:extLst>
              </p:cNvPr>
              <p:cNvSpPr>
                <a:spLocks/>
              </p:cNvSpPr>
              <p:nvPr/>
            </p:nvSpPr>
            <p:spPr>
              <a:xfrm>
                <a:off x="1137617" y="3549932"/>
                <a:ext cx="104408" cy="5591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upp 230">
              <a:extLst>
                <a:ext uri="{FF2B5EF4-FFF2-40B4-BE49-F238E27FC236}">
                  <a16:creationId xmlns:a16="http://schemas.microsoft.com/office/drawing/2014/main" id="{95660691-D311-72A6-28D8-E6F128DBF7C1}"/>
                </a:ext>
              </a:extLst>
            </p:cNvPr>
            <p:cNvGrpSpPr>
              <a:grpSpLocks/>
            </p:cNvGrpSpPr>
            <p:nvPr/>
          </p:nvGrpSpPr>
          <p:grpSpPr>
            <a:xfrm>
              <a:off x="1092740" y="3269605"/>
              <a:ext cx="764811" cy="493284"/>
              <a:chOff x="823499" y="3410830"/>
              <a:chExt cx="764811" cy="493284"/>
            </a:xfrm>
          </p:grpSpPr>
          <p:sp>
            <p:nvSpPr>
              <p:cNvPr id="232" name="Cylinder 231">
                <a:extLst>
                  <a:ext uri="{FF2B5EF4-FFF2-40B4-BE49-F238E27FC236}">
                    <a16:creationId xmlns:a16="http://schemas.microsoft.com/office/drawing/2014/main" id="{E8C0E4E4-C611-5BEF-5F35-A16C0B720F08}"/>
                  </a:ext>
                </a:extLst>
              </p:cNvPr>
              <p:cNvSpPr>
                <a:spLocks/>
              </p:cNvSpPr>
              <p:nvPr/>
            </p:nvSpPr>
            <p:spPr>
              <a:xfrm>
                <a:off x="930250" y="370427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ylinder 232">
                <a:extLst>
                  <a:ext uri="{FF2B5EF4-FFF2-40B4-BE49-F238E27FC236}">
                    <a16:creationId xmlns:a16="http://schemas.microsoft.com/office/drawing/2014/main" id="{A6613EEE-11B3-5D8B-C937-4F3B9772498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upp 233">
                <a:extLst>
                  <a:ext uri="{FF2B5EF4-FFF2-40B4-BE49-F238E27FC236}">
                    <a16:creationId xmlns:a16="http://schemas.microsoft.com/office/drawing/2014/main" id="{A0E9F12D-D5EC-6E43-F339-F408AB949D13}"/>
                  </a:ext>
                </a:extLst>
              </p:cNvPr>
              <p:cNvGrpSpPr>
                <a:grpSpLocks/>
              </p:cNvGrpSpPr>
              <p:nvPr/>
            </p:nvGrpSpPr>
            <p:grpSpPr>
              <a:xfrm>
                <a:off x="823499" y="3410830"/>
                <a:ext cx="764811" cy="344760"/>
                <a:chOff x="1034239" y="3512977"/>
                <a:chExt cx="764811" cy="344760"/>
              </a:xfrm>
            </p:grpSpPr>
            <p:sp>
              <p:nvSpPr>
                <p:cNvPr id="235" name="Rectangle: Rounded Corners 53">
                  <a:extLst>
                    <a:ext uri="{FF2B5EF4-FFF2-40B4-BE49-F238E27FC236}">
                      <a16:creationId xmlns:a16="http://schemas.microsoft.com/office/drawing/2014/main" id="{B8E59CA8-40B3-53AE-FC33-B139B80A837F}"/>
                    </a:ext>
                  </a:extLst>
                </p:cNvPr>
                <p:cNvSpPr>
                  <a:spLocks/>
                </p:cNvSpPr>
                <p:nvPr/>
              </p:nvSpPr>
              <p:spPr>
                <a:xfrm>
                  <a:off x="1034239" y="3512977"/>
                  <a:ext cx="764811" cy="344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36" name="Rectangle: Rounded Corners 53">
                  <a:extLst>
                    <a:ext uri="{FF2B5EF4-FFF2-40B4-BE49-F238E27FC236}">
                      <a16:creationId xmlns:a16="http://schemas.microsoft.com/office/drawing/2014/main" id="{5DAF38B2-7B9A-D3CA-80D3-99D8C6517C4E}"/>
                    </a:ext>
                  </a:extLst>
                </p:cNvPr>
                <p:cNvSpPr>
                  <a:spLocks/>
                </p:cNvSpPr>
                <p:nvPr/>
              </p:nvSpPr>
              <p:spPr>
                <a:xfrm>
                  <a:off x="1065712" y="3547127"/>
                  <a:ext cx="701864" cy="276999"/>
                </a:xfrm>
                <a:prstGeom prst="roundRect">
                  <a:avLst>
                    <a:gd name="adj" fmla="val 14203"/>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grpSp>
        </p:grpSp>
      </p:grpSp>
      <p:grpSp>
        <p:nvGrpSpPr>
          <p:cNvPr id="35" name="Grupp 34">
            <a:extLst>
              <a:ext uri="{FF2B5EF4-FFF2-40B4-BE49-F238E27FC236}">
                <a16:creationId xmlns:a16="http://schemas.microsoft.com/office/drawing/2014/main" id="{968371E9-44AB-8E91-EE7E-0B13F6F46F64}"/>
              </a:ext>
            </a:extLst>
          </p:cNvPr>
          <p:cNvGrpSpPr>
            <a:grpSpLocks/>
          </p:cNvGrpSpPr>
          <p:nvPr/>
        </p:nvGrpSpPr>
        <p:grpSpPr>
          <a:xfrm>
            <a:off x="4422252" y="1415936"/>
            <a:ext cx="764811" cy="501159"/>
            <a:chOff x="4279158" y="1395606"/>
            <a:chExt cx="764811" cy="501159"/>
          </a:xfrm>
        </p:grpSpPr>
        <p:grpSp>
          <p:nvGrpSpPr>
            <p:cNvPr id="220" name="Grupp 219">
              <a:extLst>
                <a:ext uri="{FF2B5EF4-FFF2-40B4-BE49-F238E27FC236}">
                  <a16:creationId xmlns:a16="http://schemas.microsoft.com/office/drawing/2014/main" id="{D822388F-92ED-D729-282C-A8D501879385}"/>
                </a:ext>
              </a:extLst>
            </p:cNvPr>
            <p:cNvGrpSpPr>
              <a:grpSpLocks/>
            </p:cNvGrpSpPr>
            <p:nvPr/>
          </p:nvGrpSpPr>
          <p:grpSpPr>
            <a:xfrm>
              <a:off x="4353775" y="1845950"/>
              <a:ext cx="619694" cy="50815"/>
              <a:chOff x="1137617" y="3557484"/>
              <a:chExt cx="619694" cy="50815"/>
            </a:xfrm>
          </p:grpSpPr>
          <p:sp>
            <p:nvSpPr>
              <p:cNvPr id="228" name="Ellips 227">
                <a:extLst>
                  <a:ext uri="{FF2B5EF4-FFF2-40B4-BE49-F238E27FC236}">
                    <a16:creationId xmlns:a16="http://schemas.microsoft.com/office/drawing/2014/main" id="{6C68CF4D-A76C-179F-9883-218338FCD9B7}"/>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Ellips 228">
                <a:extLst>
                  <a:ext uri="{FF2B5EF4-FFF2-40B4-BE49-F238E27FC236}">
                    <a16:creationId xmlns:a16="http://schemas.microsoft.com/office/drawing/2014/main" id="{676C2FCA-38E7-3199-08DF-60E3A349963D}"/>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upp 221">
              <a:extLst>
                <a:ext uri="{FF2B5EF4-FFF2-40B4-BE49-F238E27FC236}">
                  <a16:creationId xmlns:a16="http://schemas.microsoft.com/office/drawing/2014/main" id="{8664BB24-3CE6-30E6-5BD1-9C879291FB47}"/>
                </a:ext>
              </a:extLst>
            </p:cNvPr>
            <p:cNvGrpSpPr>
              <a:grpSpLocks/>
            </p:cNvGrpSpPr>
            <p:nvPr/>
          </p:nvGrpSpPr>
          <p:grpSpPr>
            <a:xfrm>
              <a:off x="4279158" y="1395606"/>
              <a:ext cx="764811" cy="493284"/>
              <a:chOff x="823499" y="3410830"/>
              <a:chExt cx="764811" cy="493284"/>
            </a:xfrm>
          </p:grpSpPr>
          <p:sp>
            <p:nvSpPr>
              <p:cNvPr id="223" name="Cylinder 222">
                <a:extLst>
                  <a:ext uri="{FF2B5EF4-FFF2-40B4-BE49-F238E27FC236}">
                    <a16:creationId xmlns:a16="http://schemas.microsoft.com/office/drawing/2014/main" id="{CE3A0AE5-0A3D-428C-0B78-AF56C2CBE56B}"/>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ylinder 223">
                <a:extLst>
                  <a:ext uri="{FF2B5EF4-FFF2-40B4-BE49-F238E27FC236}">
                    <a16:creationId xmlns:a16="http://schemas.microsoft.com/office/drawing/2014/main" id="{82FD43E3-EB27-100B-F34B-2C6368D8A720}"/>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5" name="Grupp 224">
                <a:extLst>
                  <a:ext uri="{FF2B5EF4-FFF2-40B4-BE49-F238E27FC236}">
                    <a16:creationId xmlns:a16="http://schemas.microsoft.com/office/drawing/2014/main" id="{A38B2202-D38C-B7AF-9A97-8A7A6F8E5508}"/>
                  </a:ext>
                </a:extLst>
              </p:cNvPr>
              <p:cNvGrpSpPr>
                <a:grpSpLocks/>
              </p:cNvGrpSpPr>
              <p:nvPr/>
            </p:nvGrpSpPr>
            <p:grpSpPr>
              <a:xfrm>
                <a:off x="823499" y="3410830"/>
                <a:ext cx="764811" cy="344760"/>
                <a:chOff x="1034239" y="3512977"/>
                <a:chExt cx="764811" cy="344760"/>
              </a:xfrm>
            </p:grpSpPr>
            <p:sp>
              <p:nvSpPr>
                <p:cNvPr id="226" name="Rectangle: Rounded Corners 53">
                  <a:extLst>
                    <a:ext uri="{FF2B5EF4-FFF2-40B4-BE49-F238E27FC236}">
                      <a16:creationId xmlns:a16="http://schemas.microsoft.com/office/drawing/2014/main" id="{0E9D12D0-A356-CE8D-CE8C-039FE3176C13}"/>
                    </a:ext>
                  </a:extLst>
                </p:cNvPr>
                <p:cNvSpPr>
                  <a:spLocks/>
                </p:cNvSpPr>
                <p:nvPr/>
              </p:nvSpPr>
              <p:spPr>
                <a:xfrm>
                  <a:off x="1034239" y="3512977"/>
                  <a:ext cx="764811" cy="3447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27" name="Rectangle: Rounded Corners 53">
                  <a:extLst>
                    <a:ext uri="{FF2B5EF4-FFF2-40B4-BE49-F238E27FC236}">
                      <a16:creationId xmlns:a16="http://schemas.microsoft.com/office/drawing/2014/main" id="{49524C48-E6AB-B6EB-BC7B-4C7F410056A2}"/>
                    </a:ext>
                  </a:extLst>
                </p:cNvPr>
                <p:cNvSpPr>
                  <a:spLocks/>
                </p:cNvSpPr>
                <p:nvPr/>
              </p:nvSpPr>
              <p:spPr>
                <a:xfrm>
                  <a:off x="1065712" y="3547127"/>
                  <a:ext cx="701864" cy="276999"/>
                </a:xfrm>
                <a:prstGeom prst="roundRect">
                  <a:avLst>
                    <a:gd name="adj" fmla="val 14203"/>
                  </a:avLst>
                </a:prstGeom>
                <a:solidFill>
                  <a:schemeClr val="accent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2</a:t>
                  </a:r>
                </a:p>
              </p:txBody>
            </p:sp>
          </p:grpSp>
        </p:grpSp>
      </p:grpSp>
      <p:grpSp>
        <p:nvGrpSpPr>
          <p:cNvPr id="36" name="Grupp 35">
            <a:extLst>
              <a:ext uri="{FF2B5EF4-FFF2-40B4-BE49-F238E27FC236}">
                <a16:creationId xmlns:a16="http://schemas.microsoft.com/office/drawing/2014/main" id="{78EE20FF-678F-358F-30E8-C7BFCAC6738C}"/>
              </a:ext>
            </a:extLst>
          </p:cNvPr>
          <p:cNvGrpSpPr>
            <a:grpSpLocks/>
          </p:cNvGrpSpPr>
          <p:nvPr/>
        </p:nvGrpSpPr>
        <p:grpSpPr>
          <a:xfrm>
            <a:off x="7411135" y="3054422"/>
            <a:ext cx="764811" cy="501283"/>
            <a:chOff x="7307669" y="3153941"/>
            <a:chExt cx="764811" cy="501283"/>
          </a:xfrm>
        </p:grpSpPr>
        <p:grpSp>
          <p:nvGrpSpPr>
            <p:cNvPr id="210" name="Grupp 209">
              <a:extLst>
                <a:ext uri="{FF2B5EF4-FFF2-40B4-BE49-F238E27FC236}">
                  <a16:creationId xmlns:a16="http://schemas.microsoft.com/office/drawing/2014/main" id="{66DAD31D-64AF-B7CB-0A8D-9B7193EBD9CA}"/>
                </a:ext>
              </a:extLst>
            </p:cNvPr>
            <p:cNvGrpSpPr>
              <a:grpSpLocks/>
            </p:cNvGrpSpPr>
            <p:nvPr/>
          </p:nvGrpSpPr>
          <p:grpSpPr>
            <a:xfrm>
              <a:off x="7385783" y="3604409"/>
              <a:ext cx="619694" cy="50815"/>
              <a:chOff x="1137617" y="3557484"/>
              <a:chExt cx="619694" cy="50815"/>
            </a:xfrm>
          </p:grpSpPr>
          <p:sp>
            <p:nvSpPr>
              <p:cNvPr id="218" name="Ellips 217">
                <a:extLst>
                  <a:ext uri="{FF2B5EF4-FFF2-40B4-BE49-F238E27FC236}">
                    <a16:creationId xmlns:a16="http://schemas.microsoft.com/office/drawing/2014/main" id="{7A8FC0F4-7253-E379-22DC-7B317FBCDF38}"/>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Ellips 218">
                <a:extLst>
                  <a:ext uri="{FF2B5EF4-FFF2-40B4-BE49-F238E27FC236}">
                    <a16:creationId xmlns:a16="http://schemas.microsoft.com/office/drawing/2014/main" id="{65CDE8D9-7804-EF59-A797-E0DA55C3E613}"/>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upp 210">
              <a:extLst>
                <a:ext uri="{FF2B5EF4-FFF2-40B4-BE49-F238E27FC236}">
                  <a16:creationId xmlns:a16="http://schemas.microsoft.com/office/drawing/2014/main" id="{E99FF015-E496-8ABF-F516-996AD8A8F77F}"/>
                </a:ext>
              </a:extLst>
            </p:cNvPr>
            <p:cNvGrpSpPr>
              <a:grpSpLocks/>
            </p:cNvGrpSpPr>
            <p:nvPr/>
          </p:nvGrpSpPr>
          <p:grpSpPr>
            <a:xfrm>
              <a:off x="7307669" y="3153941"/>
              <a:ext cx="764811" cy="493284"/>
              <a:chOff x="823499" y="3410830"/>
              <a:chExt cx="764811" cy="493284"/>
            </a:xfrm>
          </p:grpSpPr>
          <p:sp>
            <p:nvSpPr>
              <p:cNvPr id="212" name="Cylinder 211">
                <a:extLst>
                  <a:ext uri="{FF2B5EF4-FFF2-40B4-BE49-F238E27FC236}">
                    <a16:creationId xmlns:a16="http://schemas.microsoft.com/office/drawing/2014/main" id="{B00E360A-208C-84AB-955D-3F5FC402262D}"/>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ylinder 212">
                <a:extLst>
                  <a:ext uri="{FF2B5EF4-FFF2-40B4-BE49-F238E27FC236}">
                    <a16:creationId xmlns:a16="http://schemas.microsoft.com/office/drawing/2014/main" id="{6CF6A983-F1AB-ACFF-E291-1ECF0FD4C41E}"/>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upp 213">
                <a:extLst>
                  <a:ext uri="{FF2B5EF4-FFF2-40B4-BE49-F238E27FC236}">
                    <a16:creationId xmlns:a16="http://schemas.microsoft.com/office/drawing/2014/main" id="{3FDD7F31-B0FC-7E41-DCC3-944CF8404DFF}"/>
                  </a:ext>
                </a:extLst>
              </p:cNvPr>
              <p:cNvGrpSpPr>
                <a:grpSpLocks/>
              </p:cNvGrpSpPr>
              <p:nvPr/>
            </p:nvGrpSpPr>
            <p:grpSpPr>
              <a:xfrm>
                <a:off x="823499" y="3410830"/>
                <a:ext cx="764811" cy="344760"/>
                <a:chOff x="1034239" y="3512977"/>
                <a:chExt cx="764811" cy="344760"/>
              </a:xfrm>
            </p:grpSpPr>
            <p:sp>
              <p:nvSpPr>
                <p:cNvPr id="216" name="Rectangle: Rounded Corners 53">
                  <a:extLst>
                    <a:ext uri="{FF2B5EF4-FFF2-40B4-BE49-F238E27FC236}">
                      <a16:creationId xmlns:a16="http://schemas.microsoft.com/office/drawing/2014/main" id="{802903B2-E160-BEDE-09A9-3ABBF46D5133}"/>
                    </a:ext>
                  </a:extLst>
                </p:cNvPr>
                <p:cNvSpPr>
                  <a:spLocks/>
                </p:cNvSpPr>
                <p:nvPr/>
              </p:nvSpPr>
              <p:spPr>
                <a:xfrm>
                  <a:off x="1034239" y="3512977"/>
                  <a:ext cx="764811" cy="344760"/>
                </a:xfrm>
                <a:prstGeom prst="roundRect">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17" name="Rectangle: Rounded Corners 53">
                  <a:extLst>
                    <a:ext uri="{FF2B5EF4-FFF2-40B4-BE49-F238E27FC236}">
                      <a16:creationId xmlns:a16="http://schemas.microsoft.com/office/drawing/2014/main" id="{61E41D9C-C50B-CBC4-E924-460F63E1526E}"/>
                    </a:ext>
                  </a:extLst>
                </p:cNvPr>
                <p:cNvSpPr>
                  <a:spLocks/>
                </p:cNvSpPr>
                <p:nvPr/>
              </p:nvSpPr>
              <p:spPr>
                <a:xfrm>
                  <a:off x="1065712" y="3547127"/>
                  <a:ext cx="701864" cy="276999"/>
                </a:xfrm>
                <a:prstGeom prst="roundRect">
                  <a:avLst>
                    <a:gd name="adj" fmla="val 14203"/>
                  </a:avLst>
                </a:prstGeom>
                <a:solidFill>
                  <a:srgbClr val="79D3C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FAS 3</a:t>
                  </a:r>
                </a:p>
              </p:txBody>
            </p:sp>
          </p:grpSp>
        </p:grpSp>
      </p:grpSp>
      <p:grpSp>
        <p:nvGrpSpPr>
          <p:cNvPr id="37" name="Grupp 36">
            <a:extLst>
              <a:ext uri="{FF2B5EF4-FFF2-40B4-BE49-F238E27FC236}">
                <a16:creationId xmlns:a16="http://schemas.microsoft.com/office/drawing/2014/main" id="{5A021291-7910-0794-28FB-62AFEC36C3EA}"/>
              </a:ext>
            </a:extLst>
          </p:cNvPr>
          <p:cNvGrpSpPr>
            <a:grpSpLocks/>
          </p:cNvGrpSpPr>
          <p:nvPr/>
        </p:nvGrpSpPr>
        <p:grpSpPr>
          <a:xfrm>
            <a:off x="10325746" y="1844489"/>
            <a:ext cx="764811" cy="495135"/>
            <a:chOff x="10414551" y="1999999"/>
            <a:chExt cx="764811" cy="495135"/>
          </a:xfrm>
        </p:grpSpPr>
        <p:grpSp>
          <p:nvGrpSpPr>
            <p:cNvPr id="162" name="Grupp 161">
              <a:extLst>
                <a:ext uri="{FF2B5EF4-FFF2-40B4-BE49-F238E27FC236}">
                  <a16:creationId xmlns:a16="http://schemas.microsoft.com/office/drawing/2014/main" id="{15EB92D8-E66F-DB88-DD50-64450AE896A7}"/>
                </a:ext>
              </a:extLst>
            </p:cNvPr>
            <p:cNvGrpSpPr>
              <a:grpSpLocks/>
            </p:cNvGrpSpPr>
            <p:nvPr/>
          </p:nvGrpSpPr>
          <p:grpSpPr>
            <a:xfrm>
              <a:off x="10493961" y="2444319"/>
              <a:ext cx="619694" cy="50815"/>
              <a:chOff x="1137617" y="3557484"/>
              <a:chExt cx="619694" cy="50815"/>
            </a:xfrm>
          </p:grpSpPr>
          <p:sp>
            <p:nvSpPr>
              <p:cNvPr id="181" name="Ellips 180">
                <a:extLst>
                  <a:ext uri="{FF2B5EF4-FFF2-40B4-BE49-F238E27FC236}">
                    <a16:creationId xmlns:a16="http://schemas.microsoft.com/office/drawing/2014/main" id="{46AEB449-4031-AA79-4210-883B496E796B}"/>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Ellips 208">
                <a:extLst>
                  <a:ext uri="{FF2B5EF4-FFF2-40B4-BE49-F238E27FC236}">
                    <a16:creationId xmlns:a16="http://schemas.microsoft.com/office/drawing/2014/main" id="{1C14DDAF-3098-5D18-4992-F00874EB58C6}"/>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3" name="Grupp 162">
              <a:extLst>
                <a:ext uri="{FF2B5EF4-FFF2-40B4-BE49-F238E27FC236}">
                  <a16:creationId xmlns:a16="http://schemas.microsoft.com/office/drawing/2014/main" id="{BE87E65A-6B79-3EE6-A735-5C5DECED261F}"/>
                </a:ext>
              </a:extLst>
            </p:cNvPr>
            <p:cNvGrpSpPr>
              <a:grpSpLocks/>
            </p:cNvGrpSpPr>
            <p:nvPr/>
          </p:nvGrpSpPr>
          <p:grpSpPr>
            <a:xfrm>
              <a:off x="10414551" y="1999999"/>
              <a:ext cx="764811" cy="493284"/>
              <a:chOff x="823499" y="3410830"/>
              <a:chExt cx="764811" cy="493284"/>
            </a:xfrm>
          </p:grpSpPr>
          <p:sp>
            <p:nvSpPr>
              <p:cNvPr id="164" name="Cylinder 163">
                <a:extLst>
                  <a:ext uri="{FF2B5EF4-FFF2-40B4-BE49-F238E27FC236}">
                    <a16:creationId xmlns:a16="http://schemas.microsoft.com/office/drawing/2014/main" id="{F7D29F35-F65C-AABA-20A9-441D4A673E29}"/>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Cylinder 164">
                <a:extLst>
                  <a:ext uri="{FF2B5EF4-FFF2-40B4-BE49-F238E27FC236}">
                    <a16:creationId xmlns:a16="http://schemas.microsoft.com/office/drawing/2014/main" id="{26A98E87-D62B-5166-99BE-4C13305E240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6" name="Grupp 165">
                <a:extLst>
                  <a:ext uri="{FF2B5EF4-FFF2-40B4-BE49-F238E27FC236}">
                    <a16:creationId xmlns:a16="http://schemas.microsoft.com/office/drawing/2014/main" id="{44D38463-392A-E99B-0657-12BD476B3B7F}"/>
                  </a:ext>
                </a:extLst>
              </p:cNvPr>
              <p:cNvGrpSpPr>
                <a:grpSpLocks/>
              </p:cNvGrpSpPr>
              <p:nvPr/>
            </p:nvGrpSpPr>
            <p:grpSpPr>
              <a:xfrm>
                <a:off x="823499" y="3410830"/>
                <a:ext cx="764811" cy="344760"/>
                <a:chOff x="1034239" y="3512977"/>
                <a:chExt cx="764811" cy="344760"/>
              </a:xfrm>
            </p:grpSpPr>
            <p:sp>
              <p:nvSpPr>
                <p:cNvPr id="179" name="Rectangle: Rounded Corners 53">
                  <a:extLst>
                    <a:ext uri="{FF2B5EF4-FFF2-40B4-BE49-F238E27FC236}">
                      <a16:creationId xmlns:a16="http://schemas.microsoft.com/office/drawing/2014/main" id="{3827CB11-44C7-ED4E-96A6-F87D9E874E0D}"/>
                    </a:ext>
                  </a:extLst>
                </p:cNvPr>
                <p:cNvSpPr>
                  <a:spLocks/>
                </p:cNvSpPr>
                <p:nvPr/>
              </p:nvSpPr>
              <p:spPr>
                <a:xfrm>
                  <a:off x="1034239" y="3512977"/>
                  <a:ext cx="764811" cy="344760"/>
                </a:xfrm>
                <a:prstGeom prst="roundRect">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180" name="Rectangle: Rounded Corners 53">
                  <a:extLst>
                    <a:ext uri="{FF2B5EF4-FFF2-40B4-BE49-F238E27FC236}">
                      <a16:creationId xmlns:a16="http://schemas.microsoft.com/office/drawing/2014/main" id="{594767A8-0DD5-152C-4074-E9E4B17F3DCA}"/>
                    </a:ext>
                  </a:extLst>
                </p:cNvPr>
                <p:cNvSpPr>
                  <a:spLocks/>
                </p:cNvSpPr>
                <p:nvPr/>
              </p:nvSpPr>
              <p:spPr>
                <a:xfrm>
                  <a:off x="1065712" y="3547127"/>
                  <a:ext cx="701864" cy="276999"/>
                </a:xfrm>
                <a:prstGeom prst="roundRect">
                  <a:avLst>
                    <a:gd name="adj" fmla="val 14203"/>
                  </a:avLst>
                </a:prstGeom>
                <a:solidFill>
                  <a:srgbClr val="0083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4</a:t>
                  </a:r>
                </a:p>
              </p:txBody>
            </p:sp>
          </p:grpSp>
        </p:grpSp>
      </p:grpSp>
      <p:grpSp>
        <p:nvGrpSpPr>
          <p:cNvPr id="38" name="Bild 275">
            <a:extLst>
              <a:ext uri="{FF2B5EF4-FFF2-40B4-BE49-F238E27FC236}">
                <a16:creationId xmlns:a16="http://schemas.microsoft.com/office/drawing/2014/main" id="{1D9C3E6C-E82E-2A99-7D30-27D756B9A58D}"/>
              </a:ext>
            </a:extLst>
          </p:cNvPr>
          <p:cNvGrpSpPr>
            <a:grpSpLocks/>
          </p:cNvGrpSpPr>
          <p:nvPr/>
        </p:nvGrpSpPr>
        <p:grpSpPr>
          <a:xfrm>
            <a:off x="5620293" y="2275922"/>
            <a:ext cx="501131" cy="501120"/>
            <a:chOff x="4234154" y="3769638"/>
            <a:chExt cx="501131" cy="501120"/>
          </a:xfrm>
        </p:grpSpPr>
        <p:sp>
          <p:nvSpPr>
            <p:cNvPr id="147" name="Frihandsfigur: Form 146">
              <a:extLst>
                <a:ext uri="{FF2B5EF4-FFF2-40B4-BE49-F238E27FC236}">
                  <a16:creationId xmlns:a16="http://schemas.microsoft.com/office/drawing/2014/main" id="{B7911D1F-8C66-E2B5-B8A3-A7BFA6EB7C1F}"/>
                </a:ext>
              </a:extLst>
            </p:cNvPr>
            <p:cNvSpPr>
              <a:spLocks/>
            </p:cNvSpPr>
            <p:nvPr/>
          </p:nvSpPr>
          <p:spPr>
            <a:xfrm>
              <a:off x="4368189" y="3903642"/>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48" name="Bild 275">
              <a:extLst>
                <a:ext uri="{FF2B5EF4-FFF2-40B4-BE49-F238E27FC236}">
                  <a16:creationId xmlns:a16="http://schemas.microsoft.com/office/drawing/2014/main" id="{E71C7544-847A-C99A-E429-D7E5BCC3FD16}"/>
                </a:ext>
              </a:extLst>
            </p:cNvPr>
            <p:cNvGrpSpPr>
              <a:grpSpLocks/>
            </p:cNvGrpSpPr>
            <p:nvPr/>
          </p:nvGrpSpPr>
          <p:grpSpPr>
            <a:xfrm>
              <a:off x="4234154" y="3769638"/>
              <a:ext cx="501131" cy="501120"/>
              <a:chOff x="4234154" y="3769638"/>
              <a:chExt cx="501131" cy="501120"/>
            </a:xfrm>
            <a:solidFill>
              <a:srgbClr val="002744"/>
            </a:solidFill>
          </p:grpSpPr>
          <p:sp>
            <p:nvSpPr>
              <p:cNvPr id="149" name="Frihandsfigur: Form 148">
                <a:extLst>
                  <a:ext uri="{FF2B5EF4-FFF2-40B4-BE49-F238E27FC236}">
                    <a16:creationId xmlns:a16="http://schemas.microsoft.com/office/drawing/2014/main" id="{007FD2F6-69E2-874C-02FD-BA273CD95BF0}"/>
                  </a:ext>
                </a:extLst>
              </p:cNvPr>
              <p:cNvSpPr>
                <a:spLocks/>
              </p:cNvSpPr>
              <p:nvPr/>
            </p:nvSpPr>
            <p:spPr>
              <a:xfrm>
                <a:off x="4234154" y="3769638"/>
                <a:ext cx="501131" cy="501120"/>
              </a:xfrm>
              <a:custGeom>
                <a:avLst/>
                <a:gdLst>
                  <a:gd name="connsiteX0" fmla="*/ 440800 w 501131"/>
                  <a:gd name="connsiteY0" fmla="*/ 440800 h 501120"/>
                  <a:gd name="connsiteX1" fmla="*/ 440800 w 501131"/>
                  <a:gd name="connsiteY1" fmla="*/ 149501 h 501120"/>
                  <a:gd name="connsiteX2" fmla="*/ 0 w 501131"/>
                  <a:gd name="connsiteY2" fmla="*/ 0 h 501120"/>
                  <a:gd name="connsiteX3" fmla="*/ 149501 w 501131"/>
                  <a:gd name="connsiteY3" fmla="*/ 440800 h 501120"/>
                  <a:gd name="connsiteX4" fmla="*/ 440800 w 501131"/>
                  <a:gd name="connsiteY4" fmla="*/ 440800 h 501120"/>
                  <a:gd name="connsiteX5" fmla="*/ 186600 w 501131"/>
                  <a:gd name="connsiteY5" fmla="*/ 186569 h 501120"/>
                  <a:gd name="connsiteX6" fmla="*/ 414349 w 501131"/>
                  <a:gd name="connsiteY6" fmla="*/ 186569 h 501120"/>
                  <a:gd name="connsiteX7" fmla="*/ 414349 w 501131"/>
                  <a:gd name="connsiteY7" fmla="*/ 414318 h 501120"/>
                  <a:gd name="connsiteX8" fmla="*/ 186600 w 501131"/>
                  <a:gd name="connsiteY8" fmla="*/ 414318 h 501120"/>
                  <a:gd name="connsiteX9" fmla="*/ 186600 w 501131"/>
                  <a:gd name="connsiteY9" fmla="*/ 186569 h 5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131" h="501120">
                    <a:moveTo>
                      <a:pt x="440800" y="440800"/>
                    </a:moveTo>
                    <a:cubicBezTo>
                      <a:pt x="521258" y="360342"/>
                      <a:pt x="521227" y="229928"/>
                      <a:pt x="440800" y="149501"/>
                    </a:cubicBezTo>
                    <a:cubicBezTo>
                      <a:pt x="360342" y="69043"/>
                      <a:pt x="0" y="0"/>
                      <a:pt x="0" y="0"/>
                    </a:cubicBezTo>
                    <a:cubicBezTo>
                      <a:pt x="0" y="0"/>
                      <a:pt x="69073" y="360342"/>
                      <a:pt x="149501" y="440800"/>
                    </a:cubicBezTo>
                    <a:cubicBezTo>
                      <a:pt x="229928" y="521227"/>
                      <a:pt x="360372" y="521227"/>
                      <a:pt x="440800" y="440800"/>
                    </a:cubicBezTo>
                    <a:close/>
                    <a:moveTo>
                      <a:pt x="186600" y="186569"/>
                    </a:moveTo>
                    <a:cubicBezTo>
                      <a:pt x="249505" y="123663"/>
                      <a:pt x="351443" y="123694"/>
                      <a:pt x="414349" y="186569"/>
                    </a:cubicBezTo>
                    <a:cubicBezTo>
                      <a:pt x="477224" y="249444"/>
                      <a:pt x="477254" y="351412"/>
                      <a:pt x="414349" y="414318"/>
                    </a:cubicBezTo>
                    <a:cubicBezTo>
                      <a:pt x="351474" y="477193"/>
                      <a:pt x="249505" y="477193"/>
                      <a:pt x="186600" y="414318"/>
                    </a:cubicBezTo>
                    <a:cubicBezTo>
                      <a:pt x="123724" y="351443"/>
                      <a:pt x="123724" y="249475"/>
                      <a:pt x="186600" y="186569"/>
                    </a:cubicBezTo>
                    <a:close/>
                  </a:path>
                </a:pathLst>
              </a:custGeom>
              <a:solidFill>
                <a:schemeClr val="accent1"/>
              </a:solidFill>
              <a:ln w="3060" cap="flat">
                <a:noFill/>
                <a:prstDash val="solid"/>
                <a:miter/>
              </a:ln>
            </p:spPr>
            <p:txBody>
              <a:bodyPr rtlCol="0" anchor="ctr"/>
              <a:lstStyle/>
              <a:p>
                <a:endParaRPr lang="en-GB" dirty="0"/>
              </a:p>
            </p:txBody>
          </p:sp>
          <p:grpSp>
            <p:nvGrpSpPr>
              <p:cNvPr id="150" name="Bild 275">
                <a:extLst>
                  <a:ext uri="{FF2B5EF4-FFF2-40B4-BE49-F238E27FC236}">
                    <a16:creationId xmlns:a16="http://schemas.microsoft.com/office/drawing/2014/main" id="{2B92B9A4-1514-34EC-6645-341E0C3DCF36}"/>
                  </a:ext>
                </a:extLst>
              </p:cNvPr>
              <p:cNvGrpSpPr>
                <a:grpSpLocks/>
              </p:cNvGrpSpPr>
              <p:nvPr/>
            </p:nvGrpSpPr>
            <p:grpSpPr>
              <a:xfrm>
                <a:off x="4397647" y="3937918"/>
                <a:ext cx="267793" cy="254322"/>
                <a:chOff x="4397647" y="3937918"/>
                <a:chExt cx="267793" cy="254322"/>
              </a:xfrm>
              <a:solidFill>
                <a:srgbClr val="002744"/>
              </a:solidFill>
            </p:grpSpPr>
            <p:sp>
              <p:nvSpPr>
                <p:cNvPr id="151" name="Frihandsfigur: Form 150">
                  <a:extLst>
                    <a:ext uri="{FF2B5EF4-FFF2-40B4-BE49-F238E27FC236}">
                      <a16:creationId xmlns:a16="http://schemas.microsoft.com/office/drawing/2014/main" id="{3C530E3E-D500-AB25-1F83-EA8309378217}"/>
                    </a:ext>
                  </a:extLst>
                </p:cNvPr>
                <p:cNvSpPr>
                  <a:spLocks/>
                </p:cNvSpPr>
                <p:nvPr/>
              </p:nvSpPr>
              <p:spPr>
                <a:xfrm>
                  <a:off x="4610636" y="4003923"/>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2744"/>
                </a:solidFill>
                <a:ln w="3060" cap="flat">
                  <a:noFill/>
                  <a:prstDash val="solid"/>
                  <a:miter/>
                </a:ln>
              </p:spPr>
              <p:txBody>
                <a:bodyPr rtlCol="0" anchor="ctr"/>
                <a:lstStyle/>
                <a:p>
                  <a:endParaRPr lang="en-GB"/>
                </a:p>
              </p:txBody>
            </p:sp>
            <p:grpSp>
              <p:nvGrpSpPr>
                <p:cNvPr id="152" name="Bild 275">
                  <a:extLst>
                    <a:ext uri="{FF2B5EF4-FFF2-40B4-BE49-F238E27FC236}">
                      <a16:creationId xmlns:a16="http://schemas.microsoft.com/office/drawing/2014/main" id="{C4659630-3506-9AC2-FC3C-3461CAA8027C}"/>
                    </a:ext>
                  </a:extLst>
                </p:cNvPr>
                <p:cNvGrpSpPr>
                  <a:grpSpLocks/>
                </p:cNvGrpSpPr>
                <p:nvPr/>
              </p:nvGrpSpPr>
              <p:grpSpPr>
                <a:xfrm>
                  <a:off x="4397647" y="3937918"/>
                  <a:ext cx="227196" cy="252297"/>
                  <a:chOff x="4397647" y="3937918"/>
                  <a:chExt cx="227196" cy="252297"/>
                </a:xfrm>
                <a:solidFill>
                  <a:srgbClr val="002744"/>
                </a:solidFill>
              </p:grpSpPr>
              <p:sp>
                <p:nvSpPr>
                  <p:cNvPr id="154" name="Frihandsfigur: Form 153">
                    <a:extLst>
                      <a:ext uri="{FF2B5EF4-FFF2-40B4-BE49-F238E27FC236}">
                        <a16:creationId xmlns:a16="http://schemas.microsoft.com/office/drawing/2014/main" id="{849DC5BD-7E34-F183-1B97-D76D8FACC07F}"/>
                      </a:ext>
                    </a:extLst>
                  </p:cNvPr>
                  <p:cNvSpPr>
                    <a:spLocks/>
                  </p:cNvSpPr>
                  <p:nvPr/>
                </p:nvSpPr>
                <p:spPr>
                  <a:xfrm>
                    <a:off x="4415571" y="4024973"/>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2744"/>
                  </a:solidFill>
                  <a:ln w="3060" cap="flat">
                    <a:noFill/>
                    <a:prstDash val="solid"/>
                    <a:miter/>
                  </a:ln>
                </p:spPr>
                <p:txBody>
                  <a:bodyPr rtlCol="0" anchor="ctr"/>
                  <a:lstStyle/>
                  <a:p>
                    <a:endParaRPr lang="en-GB"/>
                  </a:p>
                </p:txBody>
              </p:sp>
              <p:sp>
                <p:nvSpPr>
                  <p:cNvPr id="155" name="Frihandsfigur: Form 154">
                    <a:extLst>
                      <a:ext uri="{FF2B5EF4-FFF2-40B4-BE49-F238E27FC236}">
                        <a16:creationId xmlns:a16="http://schemas.microsoft.com/office/drawing/2014/main" id="{370EDF78-D878-9855-AC02-1C5273E38C05}"/>
                      </a:ext>
                    </a:extLst>
                  </p:cNvPr>
                  <p:cNvSpPr>
                    <a:spLocks/>
                  </p:cNvSpPr>
                  <p:nvPr/>
                </p:nvSpPr>
                <p:spPr>
                  <a:xfrm>
                    <a:off x="4516217" y="4024973"/>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7"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2744"/>
                  </a:solidFill>
                  <a:ln w="3060" cap="flat">
                    <a:noFill/>
                    <a:prstDash val="solid"/>
                    <a:miter/>
                  </a:ln>
                </p:spPr>
                <p:txBody>
                  <a:bodyPr rtlCol="0" anchor="ctr"/>
                  <a:lstStyle/>
                  <a:p>
                    <a:endParaRPr lang="en-GB"/>
                  </a:p>
                </p:txBody>
              </p:sp>
              <p:sp>
                <p:nvSpPr>
                  <p:cNvPr id="160" name="Frihandsfigur: Form 159">
                    <a:extLst>
                      <a:ext uri="{FF2B5EF4-FFF2-40B4-BE49-F238E27FC236}">
                        <a16:creationId xmlns:a16="http://schemas.microsoft.com/office/drawing/2014/main" id="{05BC387F-648D-7D60-5B0A-2B0FD9BB0CE9}"/>
                      </a:ext>
                    </a:extLst>
                  </p:cNvPr>
                  <p:cNvSpPr>
                    <a:spLocks/>
                  </p:cNvSpPr>
                  <p:nvPr/>
                </p:nvSpPr>
                <p:spPr>
                  <a:xfrm>
                    <a:off x="4397647" y="4087265"/>
                    <a:ext cx="70392" cy="54804"/>
                  </a:xfrm>
                  <a:custGeom>
                    <a:avLst/>
                    <a:gdLst>
                      <a:gd name="connsiteX0" fmla="*/ 35197 w 70392"/>
                      <a:gd name="connsiteY0" fmla="*/ 54805 h 54804"/>
                      <a:gd name="connsiteX1" fmla="*/ 0 w 70392"/>
                      <a:gd name="connsiteY1" fmla="*/ 0 h 54804"/>
                      <a:gd name="connsiteX2" fmla="*/ 70393 w 70392"/>
                      <a:gd name="connsiteY2" fmla="*/ 0 h 54804"/>
                      <a:gd name="connsiteX3" fmla="*/ 35197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7" y="54805"/>
                        </a:moveTo>
                        <a:lnTo>
                          <a:pt x="0" y="0"/>
                        </a:lnTo>
                        <a:lnTo>
                          <a:pt x="70393" y="0"/>
                        </a:lnTo>
                        <a:lnTo>
                          <a:pt x="35197" y="54805"/>
                        </a:lnTo>
                        <a:close/>
                      </a:path>
                    </a:pathLst>
                  </a:custGeom>
                  <a:solidFill>
                    <a:srgbClr val="002744"/>
                  </a:solidFill>
                  <a:ln w="3060" cap="flat">
                    <a:noFill/>
                    <a:prstDash val="solid"/>
                    <a:miter/>
                  </a:ln>
                </p:spPr>
                <p:txBody>
                  <a:bodyPr rtlCol="0" anchor="ctr"/>
                  <a:lstStyle/>
                  <a:p>
                    <a:endParaRPr lang="en-GB"/>
                  </a:p>
                </p:txBody>
              </p:sp>
              <p:sp>
                <p:nvSpPr>
                  <p:cNvPr id="161" name="Frihandsfigur: Form 160">
                    <a:extLst>
                      <a:ext uri="{FF2B5EF4-FFF2-40B4-BE49-F238E27FC236}">
                        <a16:creationId xmlns:a16="http://schemas.microsoft.com/office/drawing/2014/main" id="{7427A71F-3F51-0A0C-8954-FA4D4D816CED}"/>
                      </a:ext>
                    </a:extLst>
                  </p:cNvPr>
                  <p:cNvSpPr>
                    <a:spLocks/>
                  </p:cNvSpPr>
                  <p:nvPr/>
                </p:nvSpPr>
                <p:spPr>
                  <a:xfrm>
                    <a:off x="4494153" y="3937918"/>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2744"/>
                  </a:solidFill>
                  <a:ln w="3060" cap="flat">
                    <a:noFill/>
                    <a:prstDash val="solid"/>
                    <a:miter/>
                  </a:ln>
                </p:spPr>
                <p:txBody>
                  <a:bodyPr rtlCol="0" anchor="ctr"/>
                  <a:lstStyle/>
                  <a:p>
                    <a:endParaRPr lang="en-GB"/>
                  </a:p>
                </p:txBody>
              </p:sp>
            </p:grpSp>
            <p:sp>
              <p:nvSpPr>
                <p:cNvPr id="153" name="Frihandsfigur: Form 152">
                  <a:extLst>
                    <a:ext uri="{FF2B5EF4-FFF2-40B4-BE49-F238E27FC236}">
                      <a16:creationId xmlns:a16="http://schemas.microsoft.com/office/drawing/2014/main" id="{BA02FE0C-ACD6-3CAC-0616-BFB25E003EBD}"/>
                    </a:ext>
                  </a:extLst>
                </p:cNvPr>
                <p:cNvSpPr>
                  <a:spLocks/>
                </p:cNvSpPr>
                <p:nvPr/>
              </p:nvSpPr>
              <p:spPr>
                <a:xfrm>
                  <a:off x="4513915" y="3987905"/>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2744"/>
                </a:solidFill>
                <a:ln w="3060" cap="flat">
                  <a:noFill/>
                  <a:prstDash val="solid"/>
                  <a:miter/>
                </a:ln>
              </p:spPr>
              <p:txBody>
                <a:bodyPr rtlCol="0" anchor="ctr"/>
                <a:lstStyle/>
                <a:p>
                  <a:endParaRPr lang="en-GB"/>
                </a:p>
              </p:txBody>
            </p:sp>
          </p:grpSp>
        </p:grpSp>
      </p:grpSp>
      <p:grpSp>
        <p:nvGrpSpPr>
          <p:cNvPr id="39" name="Bild 275">
            <a:extLst>
              <a:ext uri="{FF2B5EF4-FFF2-40B4-BE49-F238E27FC236}">
                <a16:creationId xmlns:a16="http://schemas.microsoft.com/office/drawing/2014/main" id="{3AE297ED-6DF3-2A5C-51DF-B81D933EA269}"/>
              </a:ext>
            </a:extLst>
          </p:cNvPr>
          <p:cNvGrpSpPr>
            <a:grpSpLocks/>
          </p:cNvGrpSpPr>
          <p:nvPr/>
        </p:nvGrpSpPr>
        <p:grpSpPr>
          <a:xfrm>
            <a:off x="11231676" y="696075"/>
            <a:ext cx="449145" cy="545242"/>
            <a:chOff x="2271713" y="3784593"/>
            <a:chExt cx="449145" cy="545242"/>
          </a:xfrm>
        </p:grpSpPr>
        <p:sp>
          <p:nvSpPr>
            <p:cNvPr id="134" name="Frihandsfigur: Form 133">
              <a:extLst>
                <a:ext uri="{FF2B5EF4-FFF2-40B4-BE49-F238E27FC236}">
                  <a16:creationId xmlns:a16="http://schemas.microsoft.com/office/drawing/2014/main" id="{492ECB2C-E501-A04F-9592-6CD6F542F2DB}"/>
                </a:ext>
              </a:extLst>
            </p:cNvPr>
            <p:cNvSpPr>
              <a:spLocks/>
            </p:cNvSpPr>
            <p:nvPr/>
          </p:nvSpPr>
          <p:spPr>
            <a:xfrm>
              <a:off x="2306909" y="3819809"/>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37" name="Bild 275">
              <a:extLst>
                <a:ext uri="{FF2B5EF4-FFF2-40B4-BE49-F238E27FC236}">
                  <a16:creationId xmlns:a16="http://schemas.microsoft.com/office/drawing/2014/main" id="{7DB758C3-6A6A-3BB7-7D37-7FC1EA7ECF16}"/>
                </a:ext>
              </a:extLst>
            </p:cNvPr>
            <p:cNvGrpSpPr>
              <a:grpSpLocks/>
            </p:cNvGrpSpPr>
            <p:nvPr/>
          </p:nvGrpSpPr>
          <p:grpSpPr>
            <a:xfrm>
              <a:off x="2271713" y="3784593"/>
              <a:ext cx="449145" cy="545242"/>
              <a:chOff x="2271713" y="3784593"/>
              <a:chExt cx="449145" cy="545242"/>
            </a:xfrm>
            <a:solidFill>
              <a:srgbClr val="008276"/>
            </a:solidFill>
          </p:grpSpPr>
          <p:sp>
            <p:nvSpPr>
              <p:cNvPr id="138" name="Frihandsfigur: Form 137">
                <a:extLst>
                  <a:ext uri="{FF2B5EF4-FFF2-40B4-BE49-F238E27FC236}">
                    <a16:creationId xmlns:a16="http://schemas.microsoft.com/office/drawing/2014/main" id="{814FE8C0-66F5-D6A4-EBE1-D3F833577E34}"/>
                  </a:ext>
                </a:extLst>
              </p:cNvPr>
              <p:cNvSpPr>
                <a:spLocks/>
              </p:cNvSpPr>
              <p:nvPr/>
            </p:nvSpPr>
            <p:spPr>
              <a:xfrm>
                <a:off x="2271713" y="3784593"/>
                <a:ext cx="449145" cy="545242"/>
              </a:xfrm>
              <a:custGeom>
                <a:avLst/>
                <a:gdLst>
                  <a:gd name="connsiteX0" fmla="*/ 85980 w 449145"/>
                  <a:gd name="connsiteY0" fmla="*/ 38561 h 545242"/>
                  <a:gd name="connsiteX1" fmla="*/ 38571 w 449145"/>
                  <a:gd name="connsiteY1" fmla="*/ 325963 h 545242"/>
                  <a:gd name="connsiteX2" fmla="*/ 449145 w 449145"/>
                  <a:gd name="connsiteY2" fmla="*/ 545242 h 545242"/>
                  <a:gd name="connsiteX3" fmla="*/ 373382 w 449145"/>
                  <a:gd name="connsiteY3" fmla="*/ 86001 h 545242"/>
                  <a:gd name="connsiteX4" fmla="*/ 85980 w 449145"/>
                  <a:gd name="connsiteY4" fmla="*/ 38561 h 545242"/>
                  <a:gd name="connsiteX5" fmla="*/ 295441 w 449145"/>
                  <a:gd name="connsiteY5" fmla="*/ 330780 h 545242"/>
                  <a:gd name="connsiteX6" fmla="*/ 70730 w 449145"/>
                  <a:gd name="connsiteY6" fmla="*/ 293712 h 545242"/>
                  <a:gd name="connsiteX7" fmla="*/ 107798 w 449145"/>
                  <a:gd name="connsiteY7" fmla="*/ 69001 h 545242"/>
                  <a:gd name="connsiteX8" fmla="*/ 332509 w 449145"/>
                  <a:gd name="connsiteY8" fmla="*/ 106069 h 545242"/>
                  <a:gd name="connsiteX9" fmla="*/ 295441 w 449145"/>
                  <a:gd name="connsiteY9" fmla="*/ 330780 h 5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45" h="545242">
                    <a:moveTo>
                      <a:pt x="85980" y="38561"/>
                    </a:moveTo>
                    <a:cubicBezTo>
                      <a:pt x="-6476" y="104842"/>
                      <a:pt x="-27679" y="233537"/>
                      <a:pt x="38571" y="325963"/>
                    </a:cubicBezTo>
                    <a:cubicBezTo>
                      <a:pt x="104852" y="418419"/>
                      <a:pt x="449145" y="545242"/>
                      <a:pt x="449145" y="545242"/>
                    </a:cubicBezTo>
                    <a:cubicBezTo>
                      <a:pt x="449145" y="545242"/>
                      <a:pt x="439664" y="178457"/>
                      <a:pt x="373382" y="86001"/>
                    </a:cubicBezTo>
                    <a:cubicBezTo>
                      <a:pt x="307132" y="-6455"/>
                      <a:pt x="178436" y="-27690"/>
                      <a:pt x="85980" y="38561"/>
                    </a:cubicBezTo>
                    <a:close/>
                    <a:moveTo>
                      <a:pt x="295441" y="330780"/>
                    </a:moveTo>
                    <a:cubicBezTo>
                      <a:pt x="223145" y="382608"/>
                      <a:pt x="122558" y="365977"/>
                      <a:pt x="70730" y="293712"/>
                    </a:cubicBezTo>
                    <a:cubicBezTo>
                      <a:pt x="18932" y="221447"/>
                      <a:pt x="35502" y="120829"/>
                      <a:pt x="107798" y="69001"/>
                    </a:cubicBezTo>
                    <a:cubicBezTo>
                      <a:pt x="180063" y="17203"/>
                      <a:pt x="280681" y="33804"/>
                      <a:pt x="332509" y="106069"/>
                    </a:cubicBezTo>
                    <a:cubicBezTo>
                      <a:pt x="384307" y="178334"/>
                      <a:pt x="367706" y="278952"/>
                      <a:pt x="295441" y="330780"/>
                    </a:cubicBezTo>
                    <a:close/>
                  </a:path>
                </a:pathLst>
              </a:custGeom>
              <a:solidFill>
                <a:srgbClr val="008276"/>
              </a:solidFill>
              <a:ln w="3060" cap="flat">
                <a:noFill/>
                <a:prstDash val="solid"/>
                <a:miter/>
              </a:ln>
            </p:spPr>
            <p:txBody>
              <a:bodyPr rtlCol="0" anchor="ctr"/>
              <a:lstStyle/>
              <a:p>
                <a:endParaRPr lang="en-GB"/>
              </a:p>
            </p:txBody>
          </p:sp>
          <p:grpSp>
            <p:nvGrpSpPr>
              <p:cNvPr id="139" name="Bild 275">
                <a:extLst>
                  <a:ext uri="{FF2B5EF4-FFF2-40B4-BE49-F238E27FC236}">
                    <a16:creationId xmlns:a16="http://schemas.microsoft.com/office/drawing/2014/main" id="{81435014-18D3-CCF4-FEFA-F95C3D2F7EDF}"/>
                  </a:ext>
                </a:extLst>
              </p:cNvPr>
              <p:cNvGrpSpPr>
                <a:grpSpLocks/>
              </p:cNvGrpSpPr>
              <p:nvPr/>
            </p:nvGrpSpPr>
            <p:grpSpPr>
              <a:xfrm>
                <a:off x="2329402" y="3853072"/>
                <a:ext cx="267793" cy="254353"/>
                <a:chOff x="2329402" y="3853072"/>
                <a:chExt cx="267793" cy="254353"/>
              </a:xfrm>
              <a:solidFill>
                <a:srgbClr val="008276"/>
              </a:solidFill>
            </p:grpSpPr>
            <p:sp>
              <p:nvSpPr>
                <p:cNvPr id="140" name="Frihandsfigur: Form 139">
                  <a:extLst>
                    <a:ext uri="{FF2B5EF4-FFF2-40B4-BE49-F238E27FC236}">
                      <a16:creationId xmlns:a16="http://schemas.microsoft.com/office/drawing/2014/main" id="{0FD4A103-5908-C75D-1096-0FFDD7E94F9D}"/>
                    </a:ext>
                  </a:extLst>
                </p:cNvPr>
                <p:cNvSpPr>
                  <a:spLocks/>
                </p:cNvSpPr>
                <p:nvPr/>
              </p:nvSpPr>
              <p:spPr>
                <a:xfrm>
                  <a:off x="2542391" y="3919077"/>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8276"/>
                </a:solidFill>
                <a:ln w="3060" cap="flat">
                  <a:noFill/>
                  <a:prstDash val="solid"/>
                  <a:miter/>
                </a:ln>
              </p:spPr>
              <p:txBody>
                <a:bodyPr rtlCol="0" anchor="ctr"/>
                <a:lstStyle/>
                <a:p>
                  <a:endParaRPr lang="en-GB"/>
                </a:p>
              </p:txBody>
            </p:sp>
            <p:grpSp>
              <p:nvGrpSpPr>
                <p:cNvPr id="141" name="Bild 275">
                  <a:extLst>
                    <a:ext uri="{FF2B5EF4-FFF2-40B4-BE49-F238E27FC236}">
                      <a16:creationId xmlns:a16="http://schemas.microsoft.com/office/drawing/2014/main" id="{834FD8B9-5DC3-B396-AE69-C939040ABC36}"/>
                    </a:ext>
                  </a:extLst>
                </p:cNvPr>
                <p:cNvGrpSpPr>
                  <a:grpSpLocks/>
                </p:cNvGrpSpPr>
                <p:nvPr/>
              </p:nvGrpSpPr>
              <p:grpSpPr>
                <a:xfrm>
                  <a:off x="2329402" y="3853072"/>
                  <a:ext cx="227196" cy="252297"/>
                  <a:chOff x="2329402" y="3853072"/>
                  <a:chExt cx="227196" cy="252297"/>
                </a:xfrm>
                <a:solidFill>
                  <a:srgbClr val="008276"/>
                </a:solidFill>
              </p:grpSpPr>
              <p:sp>
                <p:nvSpPr>
                  <p:cNvPr id="143" name="Frihandsfigur: Form 142">
                    <a:extLst>
                      <a:ext uri="{FF2B5EF4-FFF2-40B4-BE49-F238E27FC236}">
                        <a16:creationId xmlns:a16="http://schemas.microsoft.com/office/drawing/2014/main" id="{5BB6D75A-A923-0741-1E62-36580F4C5F57}"/>
                      </a:ext>
                    </a:extLst>
                  </p:cNvPr>
                  <p:cNvSpPr>
                    <a:spLocks/>
                  </p:cNvSpPr>
                  <p:nvPr/>
                </p:nvSpPr>
                <p:spPr>
                  <a:xfrm>
                    <a:off x="2347325" y="3940127"/>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8276"/>
                  </a:solidFill>
                  <a:ln w="3060" cap="flat">
                    <a:noFill/>
                    <a:prstDash val="solid"/>
                    <a:miter/>
                  </a:ln>
                </p:spPr>
                <p:txBody>
                  <a:bodyPr rtlCol="0" anchor="ctr"/>
                  <a:lstStyle/>
                  <a:p>
                    <a:endParaRPr lang="en-GB"/>
                  </a:p>
                </p:txBody>
              </p:sp>
              <p:sp>
                <p:nvSpPr>
                  <p:cNvPr id="144" name="Frihandsfigur: Form 143">
                    <a:extLst>
                      <a:ext uri="{FF2B5EF4-FFF2-40B4-BE49-F238E27FC236}">
                        <a16:creationId xmlns:a16="http://schemas.microsoft.com/office/drawing/2014/main" id="{9EA1965E-1FC9-57E2-8214-FD67CB7A1ECD}"/>
                      </a:ext>
                    </a:extLst>
                  </p:cNvPr>
                  <p:cNvSpPr>
                    <a:spLocks/>
                  </p:cNvSpPr>
                  <p:nvPr/>
                </p:nvSpPr>
                <p:spPr>
                  <a:xfrm>
                    <a:off x="2447971" y="3940127"/>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8276"/>
                  </a:solidFill>
                  <a:ln w="3060" cap="flat">
                    <a:noFill/>
                    <a:prstDash val="solid"/>
                    <a:miter/>
                  </a:ln>
                </p:spPr>
                <p:txBody>
                  <a:bodyPr rtlCol="0" anchor="ctr"/>
                  <a:lstStyle/>
                  <a:p>
                    <a:endParaRPr lang="en-GB"/>
                  </a:p>
                </p:txBody>
              </p:sp>
              <p:sp>
                <p:nvSpPr>
                  <p:cNvPr id="145" name="Frihandsfigur: Form 144">
                    <a:extLst>
                      <a:ext uri="{FF2B5EF4-FFF2-40B4-BE49-F238E27FC236}">
                        <a16:creationId xmlns:a16="http://schemas.microsoft.com/office/drawing/2014/main" id="{7418AF36-4ED6-D302-1BE3-076FED3E2D57}"/>
                      </a:ext>
                    </a:extLst>
                  </p:cNvPr>
                  <p:cNvSpPr>
                    <a:spLocks/>
                  </p:cNvSpPr>
                  <p:nvPr/>
                </p:nvSpPr>
                <p:spPr>
                  <a:xfrm>
                    <a:off x="2329402" y="4002419"/>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8276"/>
                  </a:solidFill>
                  <a:ln w="3060" cap="flat">
                    <a:noFill/>
                    <a:prstDash val="solid"/>
                    <a:miter/>
                  </a:ln>
                </p:spPr>
                <p:txBody>
                  <a:bodyPr rtlCol="0" anchor="ctr"/>
                  <a:lstStyle/>
                  <a:p>
                    <a:endParaRPr lang="en-GB"/>
                  </a:p>
                </p:txBody>
              </p:sp>
              <p:sp>
                <p:nvSpPr>
                  <p:cNvPr id="146" name="Frihandsfigur: Form 145">
                    <a:extLst>
                      <a:ext uri="{FF2B5EF4-FFF2-40B4-BE49-F238E27FC236}">
                        <a16:creationId xmlns:a16="http://schemas.microsoft.com/office/drawing/2014/main" id="{34E38B81-4344-048A-BE25-35CD4460B62B}"/>
                      </a:ext>
                    </a:extLst>
                  </p:cNvPr>
                  <p:cNvSpPr>
                    <a:spLocks/>
                  </p:cNvSpPr>
                  <p:nvPr/>
                </p:nvSpPr>
                <p:spPr>
                  <a:xfrm>
                    <a:off x="2425908" y="3853072"/>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008276"/>
                  </a:solidFill>
                  <a:ln w="3060" cap="flat">
                    <a:noFill/>
                    <a:prstDash val="solid"/>
                    <a:miter/>
                  </a:ln>
                </p:spPr>
                <p:txBody>
                  <a:bodyPr rtlCol="0" anchor="ctr"/>
                  <a:lstStyle/>
                  <a:p>
                    <a:endParaRPr lang="en-GB"/>
                  </a:p>
                </p:txBody>
              </p:sp>
            </p:grpSp>
            <p:sp>
              <p:nvSpPr>
                <p:cNvPr id="142" name="Frihandsfigur: Form 141">
                  <a:extLst>
                    <a:ext uri="{FF2B5EF4-FFF2-40B4-BE49-F238E27FC236}">
                      <a16:creationId xmlns:a16="http://schemas.microsoft.com/office/drawing/2014/main" id="{2ADA70BC-8C73-A59A-F55D-F8F6AC6C35FC}"/>
                    </a:ext>
                  </a:extLst>
                </p:cNvPr>
                <p:cNvSpPr>
                  <a:spLocks/>
                </p:cNvSpPr>
                <p:nvPr/>
              </p:nvSpPr>
              <p:spPr>
                <a:xfrm>
                  <a:off x="2445670" y="3903090"/>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8276"/>
                </a:solidFill>
                <a:ln w="3060" cap="flat">
                  <a:noFill/>
                  <a:prstDash val="solid"/>
                  <a:miter/>
                </a:ln>
              </p:spPr>
              <p:txBody>
                <a:bodyPr rtlCol="0" anchor="ctr"/>
                <a:lstStyle/>
                <a:p>
                  <a:endParaRPr lang="en-GB"/>
                </a:p>
              </p:txBody>
            </p:sp>
          </p:grpSp>
        </p:grpSp>
      </p:grpSp>
      <p:grpSp>
        <p:nvGrpSpPr>
          <p:cNvPr id="40" name="Bild 275">
            <a:extLst>
              <a:ext uri="{FF2B5EF4-FFF2-40B4-BE49-F238E27FC236}">
                <a16:creationId xmlns:a16="http://schemas.microsoft.com/office/drawing/2014/main" id="{663F723A-EB81-0EF9-DC83-36FE4D693716}"/>
              </a:ext>
            </a:extLst>
          </p:cNvPr>
          <p:cNvGrpSpPr>
            <a:grpSpLocks/>
          </p:cNvGrpSpPr>
          <p:nvPr/>
        </p:nvGrpSpPr>
        <p:grpSpPr>
          <a:xfrm>
            <a:off x="6371332" y="3719123"/>
            <a:ext cx="541517" cy="454247"/>
            <a:chOff x="3590852" y="3754234"/>
            <a:chExt cx="541517" cy="454247"/>
          </a:xfrm>
        </p:grpSpPr>
        <p:sp>
          <p:nvSpPr>
            <p:cNvPr id="55" name="Frihandsfigur: Form 54">
              <a:extLst>
                <a:ext uri="{FF2B5EF4-FFF2-40B4-BE49-F238E27FC236}">
                  <a16:creationId xmlns:a16="http://schemas.microsoft.com/office/drawing/2014/main" id="{465F65B0-8EB0-1795-B28A-0D35A5EDC088}"/>
                </a:ext>
              </a:extLst>
            </p:cNvPr>
            <p:cNvSpPr>
              <a:spLocks/>
            </p:cNvSpPr>
            <p:nvPr/>
          </p:nvSpPr>
          <p:spPr>
            <a:xfrm>
              <a:off x="3624368" y="3839325"/>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sp>
          <p:nvSpPr>
            <p:cNvPr id="56" name="Frihandsfigur: Form 55">
              <a:extLst>
                <a:ext uri="{FF2B5EF4-FFF2-40B4-BE49-F238E27FC236}">
                  <a16:creationId xmlns:a16="http://schemas.microsoft.com/office/drawing/2014/main" id="{BFB0E51A-BC1C-D5E1-4E2D-2D647A781433}"/>
                </a:ext>
              </a:extLst>
            </p:cNvPr>
            <p:cNvSpPr>
              <a:spLocks/>
            </p:cNvSpPr>
            <p:nvPr/>
          </p:nvSpPr>
          <p:spPr>
            <a:xfrm>
              <a:off x="3590852" y="3754234"/>
              <a:ext cx="541517" cy="454247"/>
            </a:xfrm>
            <a:custGeom>
              <a:avLst/>
              <a:gdLst>
                <a:gd name="connsiteX0" fmla="*/ 40359 w 541517"/>
                <a:gd name="connsiteY0" fmla="*/ 370775 h 454247"/>
                <a:gd name="connsiteX1" fmla="*/ 328436 w 541517"/>
                <a:gd name="connsiteY1" fmla="*/ 413858 h 454247"/>
                <a:gd name="connsiteX2" fmla="*/ 541517 w 541517"/>
                <a:gd name="connsiteY2" fmla="*/ 0 h 454247"/>
                <a:gd name="connsiteX3" fmla="*/ 83472 w 541517"/>
                <a:gd name="connsiteY3" fmla="*/ 82667 h 454247"/>
                <a:gd name="connsiteX4" fmla="*/ 40389 w 541517"/>
                <a:gd name="connsiteY4" fmla="*/ 370744 h 454247"/>
                <a:gd name="connsiteX5" fmla="*/ 329387 w 541517"/>
                <a:gd name="connsiteY5" fmla="*/ 156927 h 454247"/>
                <a:gd name="connsiteX6" fmla="*/ 295694 w 541517"/>
                <a:gd name="connsiteY6" fmla="*/ 382159 h 454247"/>
                <a:gd name="connsiteX7" fmla="*/ 70461 w 541517"/>
                <a:gd name="connsiteY7" fmla="*/ 348467 h 454247"/>
                <a:gd name="connsiteX8" fmla="*/ 104154 w 541517"/>
                <a:gd name="connsiteY8" fmla="*/ 123234 h 454247"/>
                <a:gd name="connsiteX9" fmla="*/ 329387 w 541517"/>
                <a:gd name="connsiteY9" fmla="*/ 156927 h 4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17" h="454247">
                  <a:moveTo>
                    <a:pt x="40359" y="370775"/>
                  </a:moveTo>
                  <a:cubicBezTo>
                    <a:pt x="108020" y="462218"/>
                    <a:pt x="237023" y="481489"/>
                    <a:pt x="328436" y="413858"/>
                  </a:cubicBezTo>
                  <a:cubicBezTo>
                    <a:pt x="419910" y="346165"/>
                    <a:pt x="541517" y="0"/>
                    <a:pt x="541517" y="0"/>
                  </a:cubicBezTo>
                  <a:cubicBezTo>
                    <a:pt x="541517" y="0"/>
                    <a:pt x="174915" y="15005"/>
                    <a:pt x="83472" y="82667"/>
                  </a:cubicBezTo>
                  <a:cubicBezTo>
                    <a:pt x="-7971" y="150298"/>
                    <a:pt x="-27242" y="279332"/>
                    <a:pt x="40389" y="370744"/>
                  </a:cubicBezTo>
                  <a:close/>
                  <a:moveTo>
                    <a:pt x="329387" y="156927"/>
                  </a:moveTo>
                  <a:cubicBezTo>
                    <a:pt x="382289" y="228455"/>
                    <a:pt x="367192" y="329257"/>
                    <a:pt x="295694" y="382159"/>
                  </a:cubicBezTo>
                  <a:cubicBezTo>
                    <a:pt x="224197" y="435062"/>
                    <a:pt x="123363" y="419995"/>
                    <a:pt x="70461" y="348467"/>
                  </a:cubicBezTo>
                  <a:cubicBezTo>
                    <a:pt x="17559" y="276969"/>
                    <a:pt x="32656" y="176136"/>
                    <a:pt x="104154" y="123234"/>
                  </a:cubicBezTo>
                  <a:cubicBezTo>
                    <a:pt x="175652" y="70332"/>
                    <a:pt x="276485" y="85429"/>
                    <a:pt x="329387" y="156927"/>
                  </a:cubicBezTo>
                  <a:close/>
                </a:path>
              </a:pathLst>
            </a:custGeom>
            <a:solidFill>
              <a:schemeClr val="accent4"/>
            </a:solidFill>
            <a:ln w="3060" cap="flat">
              <a:noFill/>
              <a:prstDash val="solid"/>
              <a:miter/>
            </a:ln>
          </p:spPr>
          <p:txBody>
            <a:bodyPr rtlCol="0" anchor="ctr"/>
            <a:lstStyle/>
            <a:p>
              <a:endParaRPr lang="en-GB"/>
            </a:p>
          </p:txBody>
        </p:sp>
        <p:grpSp>
          <p:nvGrpSpPr>
            <p:cNvPr id="57" name="Bild 275">
              <a:extLst>
                <a:ext uri="{FF2B5EF4-FFF2-40B4-BE49-F238E27FC236}">
                  <a16:creationId xmlns:a16="http://schemas.microsoft.com/office/drawing/2014/main" id="{37837107-4ED4-5A47-1750-A59EF10D3A76}"/>
                </a:ext>
              </a:extLst>
            </p:cNvPr>
            <p:cNvGrpSpPr>
              <a:grpSpLocks/>
            </p:cNvGrpSpPr>
            <p:nvPr/>
          </p:nvGrpSpPr>
          <p:grpSpPr>
            <a:xfrm>
              <a:off x="3651402" y="3869366"/>
              <a:ext cx="267793" cy="254353"/>
              <a:chOff x="3651402" y="3869366"/>
              <a:chExt cx="267793" cy="254353"/>
            </a:xfrm>
            <a:solidFill>
              <a:srgbClr val="007DC5"/>
            </a:solidFill>
          </p:grpSpPr>
          <p:grpSp>
            <p:nvGrpSpPr>
              <p:cNvPr id="59" name="Bild 275">
                <a:extLst>
                  <a:ext uri="{FF2B5EF4-FFF2-40B4-BE49-F238E27FC236}">
                    <a16:creationId xmlns:a16="http://schemas.microsoft.com/office/drawing/2014/main" id="{A4CA747F-B125-A03F-96BC-98014C4EAD9E}"/>
                  </a:ext>
                </a:extLst>
              </p:cNvPr>
              <p:cNvGrpSpPr>
                <a:grpSpLocks/>
              </p:cNvGrpSpPr>
              <p:nvPr/>
            </p:nvGrpSpPr>
            <p:grpSpPr>
              <a:xfrm>
                <a:off x="3651402" y="3869366"/>
                <a:ext cx="267793" cy="252328"/>
                <a:chOff x="3651402" y="3869366"/>
                <a:chExt cx="267793" cy="252328"/>
              </a:xfrm>
              <a:solidFill>
                <a:srgbClr val="007DC5"/>
              </a:solidFill>
            </p:grpSpPr>
            <p:sp>
              <p:nvSpPr>
                <p:cNvPr id="62" name="Frihandsfigur: Form 61">
                  <a:extLst>
                    <a:ext uri="{FF2B5EF4-FFF2-40B4-BE49-F238E27FC236}">
                      <a16:creationId xmlns:a16="http://schemas.microsoft.com/office/drawing/2014/main" id="{C6487166-3009-0AC1-AF28-54144767AED7}"/>
                    </a:ext>
                  </a:extLst>
                </p:cNvPr>
                <p:cNvSpPr>
                  <a:spLocks/>
                </p:cNvSpPr>
                <p:nvPr/>
              </p:nvSpPr>
              <p:spPr>
                <a:xfrm>
                  <a:off x="3864391" y="3935371"/>
                  <a:ext cx="54804" cy="70392"/>
                </a:xfrm>
                <a:custGeom>
                  <a:avLst/>
                  <a:gdLst>
                    <a:gd name="connsiteX0" fmla="*/ 54805 w 54804"/>
                    <a:gd name="connsiteY0" fmla="*/ 35196 h 70392"/>
                    <a:gd name="connsiteX1" fmla="*/ 0 w 54804"/>
                    <a:gd name="connsiteY1" fmla="*/ 0 h 70392"/>
                    <a:gd name="connsiteX2" fmla="*/ 0 w 54804"/>
                    <a:gd name="connsiteY2" fmla="*/ 70393 h 70392"/>
                    <a:gd name="connsiteX3" fmla="*/ 54805 w 54804"/>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804" h="70392">
                      <a:moveTo>
                        <a:pt x="54805" y="35196"/>
                      </a:moveTo>
                      <a:lnTo>
                        <a:pt x="0" y="0"/>
                      </a:lnTo>
                      <a:lnTo>
                        <a:pt x="0" y="70393"/>
                      </a:lnTo>
                      <a:lnTo>
                        <a:pt x="54805" y="35196"/>
                      </a:lnTo>
                      <a:close/>
                    </a:path>
                  </a:pathLst>
                </a:custGeom>
                <a:solidFill>
                  <a:srgbClr val="007DC5"/>
                </a:solidFill>
                <a:ln w="3060" cap="flat">
                  <a:noFill/>
                  <a:prstDash val="solid"/>
                  <a:miter/>
                </a:ln>
              </p:spPr>
              <p:txBody>
                <a:bodyPr rtlCol="0" anchor="ctr"/>
                <a:lstStyle/>
                <a:p>
                  <a:endParaRPr lang="en-GB"/>
                </a:p>
              </p:txBody>
            </p:sp>
            <p:grpSp>
              <p:nvGrpSpPr>
                <p:cNvPr id="71" name="Bild 275">
                  <a:extLst>
                    <a:ext uri="{FF2B5EF4-FFF2-40B4-BE49-F238E27FC236}">
                      <a16:creationId xmlns:a16="http://schemas.microsoft.com/office/drawing/2014/main" id="{EBCDFF95-1AAE-43F6-A17F-C19B18255897}"/>
                    </a:ext>
                  </a:extLst>
                </p:cNvPr>
                <p:cNvGrpSpPr>
                  <a:grpSpLocks/>
                </p:cNvGrpSpPr>
                <p:nvPr/>
              </p:nvGrpSpPr>
              <p:grpSpPr>
                <a:xfrm>
                  <a:off x="3651402" y="3869366"/>
                  <a:ext cx="227196" cy="252328"/>
                  <a:chOff x="3651402" y="3869366"/>
                  <a:chExt cx="227196" cy="252328"/>
                </a:xfrm>
                <a:solidFill>
                  <a:srgbClr val="007DC5"/>
                </a:solidFill>
              </p:grpSpPr>
              <p:sp>
                <p:nvSpPr>
                  <p:cNvPr id="74" name="Frihandsfigur: Form 73">
                    <a:extLst>
                      <a:ext uri="{FF2B5EF4-FFF2-40B4-BE49-F238E27FC236}">
                        <a16:creationId xmlns:a16="http://schemas.microsoft.com/office/drawing/2014/main" id="{FE230576-A192-2848-5625-CF142B8D1936}"/>
                      </a:ext>
                    </a:extLst>
                  </p:cNvPr>
                  <p:cNvSpPr>
                    <a:spLocks/>
                  </p:cNvSpPr>
                  <p:nvPr/>
                </p:nvSpPr>
                <p:spPr>
                  <a:xfrm>
                    <a:off x="3669326" y="395645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7DC5"/>
                  </a:solidFill>
                  <a:ln w="3060" cap="flat">
                    <a:noFill/>
                    <a:prstDash val="solid"/>
                    <a:miter/>
                  </a:ln>
                </p:spPr>
                <p:txBody>
                  <a:bodyPr rtlCol="0" anchor="ctr"/>
                  <a:lstStyle/>
                  <a:p>
                    <a:endParaRPr lang="en-GB"/>
                  </a:p>
                </p:txBody>
              </p:sp>
              <p:sp>
                <p:nvSpPr>
                  <p:cNvPr id="76" name="Frihandsfigur: Form 75">
                    <a:extLst>
                      <a:ext uri="{FF2B5EF4-FFF2-40B4-BE49-F238E27FC236}">
                        <a16:creationId xmlns:a16="http://schemas.microsoft.com/office/drawing/2014/main" id="{485E1FD8-313A-D910-B883-A2C9387B9719}"/>
                      </a:ext>
                    </a:extLst>
                  </p:cNvPr>
                  <p:cNvSpPr>
                    <a:spLocks/>
                  </p:cNvSpPr>
                  <p:nvPr/>
                </p:nvSpPr>
                <p:spPr>
                  <a:xfrm>
                    <a:off x="3769971" y="395645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7DC5"/>
                  </a:solidFill>
                  <a:ln w="3060" cap="flat">
                    <a:noFill/>
                    <a:prstDash val="solid"/>
                    <a:miter/>
                  </a:ln>
                </p:spPr>
                <p:txBody>
                  <a:bodyPr rtlCol="0" anchor="ctr"/>
                  <a:lstStyle/>
                  <a:p>
                    <a:endParaRPr lang="en-GB"/>
                  </a:p>
                </p:txBody>
              </p:sp>
              <p:sp>
                <p:nvSpPr>
                  <p:cNvPr id="77" name="Frihandsfigur: Form 76">
                    <a:extLst>
                      <a:ext uri="{FF2B5EF4-FFF2-40B4-BE49-F238E27FC236}">
                        <a16:creationId xmlns:a16="http://schemas.microsoft.com/office/drawing/2014/main" id="{E3070F26-8193-7495-4D6E-230A1946DFB3}"/>
                      </a:ext>
                    </a:extLst>
                  </p:cNvPr>
                  <p:cNvSpPr>
                    <a:spLocks/>
                  </p:cNvSpPr>
                  <p:nvPr/>
                </p:nvSpPr>
                <p:spPr>
                  <a:xfrm>
                    <a:off x="3651402" y="401871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7DC5"/>
                  </a:solidFill>
                  <a:ln w="3060" cap="flat">
                    <a:noFill/>
                    <a:prstDash val="solid"/>
                    <a:miter/>
                  </a:ln>
                </p:spPr>
                <p:txBody>
                  <a:bodyPr rtlCol="0" anchor="ctr"/>
                  <a:lstStyle/>
                  <a:p>
                    <a:endParaRPr lang="en-GB"/>
                  </a:p>
                </p:txBody>
              </p:sp>
              <p:sp>
                <p:nvSpPr>
                  <p:cNvPr id="119" name="Frihandsfigur: Form 118">
                    <a:extLst>
                      <a:ext uri="{FF2B5EF4-FFF2-40B4-BE49-F238E27FC236}">
                        <a16:creationId xmlns:a16="http://schemas.microsoft.com/office/drawing/2014/main" id="{9846CFD4-65A5-E626-C018-82617064EE29}"/>
                      </a:ext>
                    </a:extLst>
                  </p:cNvPr>
                  <p:cNvSpPr>
                    <a:spLocks/>
                  </p:cNvSpPr>
                  <p:nvPr/>
                </p:nvSpPr>
                <p:spPr>
                  <a:xfrm>
                    <a:off x="3747908" y="3869366"/>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7DC5"/>
                  </a:solidFill>
                  <a:ln w="3060" cap="flat">
                    <a:noFill/>
                    <a:prstDash val="solid"/>
                    <a:miter/>
                  </a:ln>
                </p:spPr>
                <p:txBody>
                  <a:bodyPr rtlCol="0" anchor="ctr"/>
                  <a:lstStyle/>
                  <a:p>
                    <a:endParaRPr lang="en-GB"/>
                  </a:p>
                </p:txBody>
              </p:sp>
            </p:grpSp>
          </p:grpSp>
          <p:sp>
            <p:nvSpPr>
              <p:cNvPr id="60" name="Frihandsfigur: Form 59">
                <a:extLst>
                  <a:ext uri="{FF2B5EF4-FFF2-40B4-BE49-F238E27FC236}">
                    <a16:creationId xmlns:a16="http://schemas.microsoft.com/office/drawing/2014/main" id="{0A019948-432D-F3B6-861C-E47110C68FA7}"/>
                  </a:ext>
                </a:extLst>
              </p:cNvPr>
              <p:cNvSpPr>
                <a:spLocks/>
              </p:cNvSpPr>
              <p:nvPr/>
            </p:nvSpPr>
            <p:spPr>
              <a:xfrm>
                <a:off x="3767670" y="391938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7DC5"/>
              </a:solidFill>
              <a:ln w="3060" cap="flat">
                <a:noFill/>
                <a:prstDash val="solid"/>
                <a:miter/>
              </a:ln>
            </p:spPr>
            <p:txBody>
              <a:bodyPr rtlCol="0" anchor="ctr"/>
              <a:lstStyle/>
              <a:p>
                <a:endParaRPr lang="en-GB"/>
              </a:p>
            </p:txBody>
          </p:sp>
        </p:grpSp>
      </p:grpSp>
      <p:grpSp>
        <p:nvGrpSpPr>
          <p:cNvPr id="41" name="Bild 275">
            <a:extLst>
              <a:ext uri="{FF2B5EF4-FFF2-40B4-BE49-F238E27FC236}">
                <a16:creationId xmlns:a16="http://schemas.microsoft.com/office/drawing/2014/main" id="{7D3CB60E-6C60-7D95-5AEB-8851C1B48B5E}"/>
              </a:ext>
            </a:extLst>
          </p:cNvPr>
          <p:cNvGrpSpPr>
            <a:grpSpLocks/>
          </p:cNvGrpSpPr>
          <p:nvPr/>
        </p:nvGrpSpPr>
        <p:grpSpPr>
          <a:xfrm>
            <a:off x="9122982" y="1425346"/>
            <a:ext cx="623379" cy="411924"/>
            <a:chOff x="2837771" y="3930645"/>
            <a:chExt cx="623379" cy="411924"/>
          </a:xfrm>
        </p:grpSpPr>
        <p:sp>
          <p:nvSpPr>
            <p:cNvPr id="42" name="Frihandsfigur: Form 41">
              <a:extLst>
                <a:ext uri="{FF2B5EF4-FFF2-40B4-BE49-F238E27FC236}">
                  <a16:creationId xmlns:a16="http://schemas.microsoft.com/office/drawing/2014/main" id="{EB4FCDF9-17E6-F611-03CC-96D5CEEF149D}"/>
                </a:ext>
              </a:extLst>
            </p:cNvPr>
            <p:cNvSpPr>
              <a:spLocks/>
            </p:cNvSpPr>
            <p:nvPr/>
          </p:nvSpPr>
          <p:spPr>
            <a:xfrm>
              <a:off x="2869838" y="3975631"/>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43" name="Bild 275">
              <a:extLst>
                <a:ext uri="{FF2B5EF4-FFF2-40B4-BE49-F238E27FC236}">
                  <a16:creationId xmlns:a16="http://schemas.microsoft.com/office/drawing/2014/main" id="{A0C3FE91-C0AE-B8B7-EB3E-A59B3D7037D8}"/>
                </a:ext>
              </a:extLst>
            </p:cNvPr>
            <p:cNvGrpSpPr>
              <a:grpSpLocks/>
            </p:cNvGrpSpPr>
            <p:nvPr/>
          </p:nvGrpSpPr>
          <p:grpSpPr>
            <a:xfrm>
              <a:off x="2837771" y="3930645"/>
              <a:ext cx="623379" cy="411924"/>
              <a:chOff x="2837771" y="3930645"/>
              <a:chExt cx="623379" cy="411924"/>
            </a:xfrm>
            <a:solidFill>
              <a:srgbClr val="79D3C2"/>
            </a:solidFill>
          </p:grpSpPr>
          <p:sp>
            <p:nvSpPr>
              <p:cNvPr id="44" name="Frihandsfigur: Form 43">
                <a:extLst>
                  <a:ext uri="{FF2B5EF4-FFF2-40B4-BE49-F238E27FC236}">
                    <a16:creationId xmlns:a16="http://schemas.microsoft.com/office/drawing/2014/main" id="{93DC09BC-1189-1BEC-5CE3-15A976AC7376}"/>
                  </a:ext>
                </a:extLst>
              </p:cNvPr>
              <p:cNvSpPr>
                <a:spLocks/>
              </p:cNvSpPr>
              <p:nvPr/>
            </p:nvSpPr>
            <p:spPr>
              <a:xfrm>
                <a:off x="2837771" y="3930645"/>
                <a:ext cx="623379" cy="411924"/>
              </a:xfrm>
              <a:custGeom>
                <a:avLst/>
                <a:gdLst>
                  <a:gd name="connsiteX0" fmla="*/ 0 w 623379"/>
                  <a:gd name="connsiteY0" fmla="*/ 205962 h 411924"/>
                  <a:gd name="connsiteX1" fmla="*/ 205962 w 623379"/>
                  <a:gd name="connsiteY1" fmla="*/ 411925 h 411924"/>
                  <a:gd name="connsiteX2" fmla="*/ 623380 w 623379"/>
                  <a:gd name="connsiteY2" fmla="*/ 205962 h 411924"/>
                  <a:gd name="connsiteX3" fmla="*/ 205962 w 623379"/>
                  <a:gd name="connsiteY3" fmla="*/ 0 h 411924"/>
                  <a:gd name="connsiteX4" fmla="*/ 0 w 623379"/>
                  <a:gd name="connsiteY4" fmla="*/ 205962 h 411924"/>
                  <a:gd name="connsiteX5" fmla="*/ 359544 w 623379"/>
                  <a:gd name="connsiteY5" fmla="*/ 205962 h 411924"/>
                  <a:gd name="connsiteX6" fmla="*/ 198506 w 623379"/>
                  <a:gd name="connsiteY6" fmla="*/ 367001 h 411924"/>
                  <a:gd name="connsiteX7" fmla="*/ 37467 w 623379"/>
                  <a:gd name="connsiteY7" fmla="*/ 205962 h 411924"/>
                  <a:gd name="connsiteX8" fmla="*/ 198506 w 623379"/>
                  <a:gd name="connsiteY8" fmla="*/ 44924 h 411924"/>
                  <a:gd name="connsiteX9" fmla="*/ 359544 w 623379"/>
                  <a:gd name="connsiteY9" fmla="*/ 205962 h 4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379" h="411924">
                    <a:moveTo>
                      <a:pt x="0" y="205962"/>
                    </a:moveTo>
                    <a:cubicBezTo>
                      <a:pt x="0" y="319714"/>
                      <a:pt x="92241" y="411925"/>
                      <a:pt x="205962" y="411925"/>
                    </a:cubicBezTo>
                    <a:cubicBezTo>
                      <a:pt x="319714" y="411925"/>
                      <a:pt x="623380" y="205962"/>
                      <a:pt x="623380" y="205962"/>
                    </a:cubicBezTo>
                    <a:cubicBezTo>
                      <a:pt x="623380" y="205962"/>
                      <a:pt x="319745" y="0"/>
                      <a:pt x="205962" y="0"/>
                    </a:cubicBezTo>
                    <a:cubicBezTo>
                      <a:pt x="92241" y="0"/>
                      <a:pt x="0" y="92241"/>
                      <a:pt x="0" y="205962"/>
                    </a:cubicBezTo>
                    <a:close/>
                    <a:moveTo>
                      <a:pt x="359544" y="205962"/>
                    </a:moveTo>
                    <a:cubicBezTo>
                      <a:pt x="359544" y="294920"/>
                      <a:pt x="287433" y="367001"/>
                      <a:pt x="198506" y="367001"/>
                    </a:cubicBezTo>
                    <a:cubicBezTo>
                      <a:pt x="109579" y="367001"/>
                      <a:pt x="37467" y="294920"/>
                      <a:pt x="37467" y="205962"/>
                    </a:cubicBezTo>
                    <a:cubicBezTo>
                      <a:pt x="37467" y="117035"/>
                      <a:pt x="109579" y="44924"/>
                      <a:pt x="198506" y="44924"/>
                    </a:cubicBezTo>
                    <a:cubicBezTo>
                      <a:pt x="287433" y="44924"/>
                      <a:pt x="359544" y="117035"/>
                      <a:pt x="359544" y="205962"/>
                    </a:cubicBezTo>
                    <a:close/>
                  </a:path>
                </a:pathLst>
              </a:custGeom>
              <a:solidFill>
                <a:srgbClr val="79D3C2"/>
              </a:solidFill>
              <a:ln w="3060" cap="flat">
                <a:noFill/>
                <a:prstDash val="solid"/>
                <a:miter/>
              </a:ln>
            </p:spPr>
            <p:txBody>
              <a:bodyPr rtlCol="0" anchor="ctr"/>
              <a:lstStyle/>
              <a:p>
                <a:endParaRPr lang="en-GB"/>
              </a:p>
            </p:txBody>
          </p:sp>
          <p:grpSp>
            <p:nvGrpSpPr>
              <p:cNvPr id="45" name="Bild 275">
                <a:extLst>
                  <a:ext uri="{FF2B5EF4-FFF2-40B4-BE49-F238E27FC236}">
                    <a16:creationId xmlns:a16="http://schemas.microsoft.com/office/drawing/2014/main" id="{4168243A-62AA-C54B-626A-9DE31696CEDD}"/>
                  </a:ext>
                </a:extLst>
              </p:cNvPr>
              <p:cNvGrpSpPr>
                <a:grpSpLocks/>
              </p:cNvGrpSpPr>
              <p:nvPr/>
            </p:nvGrpSpPr>
            <p:grpSpPr>
              <a:xfrm>
                <a:off x="2905433" y="4009446"/>
                <a:ext cx="267793" cy="254353"/>
                <a:chOff x="2905433" y="4009446"/>
                <a:chExt cx="267793" cy="254353"/>
              </a:xfrm>
              <a:solidFill>
                <a:srgbClr val="79D3C2"/>
              </a:solidFill>
            </p:grpSpPr>
            <p:grpSp>
              <p:nvGrpSpPr>
                <p:cNvPr id="46" name="Bild 275">
                  <a:extLst>
                    <a:ext uri="{FF2B5EF4-FFF2-40B4-BE49-F238E27FC236}">
                      <a16:creationId xmlns:a16="http://schemas.microsoft.com/office/drawing/2014/main" id="{C1C96ED4-AA35-69D0-6803-8537FFA6DE74}"/>
                    </a:ext>
                  </a:extLst>
                </p:cNvPr>
                <p:cNvGrpSpPr>
                  <a:grpSpLocks/>
                </p:cNvGrpSpPr>
                <p:nvPr/>
              </p:nvGrpSpPr>
              <p:grpSpPr>
                <a:xfrm>
                  <a:off x="2905433" y="4009446"/>
                  <a:ext cx="267793" cy="252328"/>
                  <a:chOff x="2905433" y="4009446"/>
                  <a:chExt cx="267793" cy="252328"/>
                </a:xfrm>
                <a:solidFill>
                  <a:srgbClr val="79D3C2"/>
                </a:solidFill>
              </p:grpSpPr>
              <p:sp>
                <p:nvSpPr>
                  <p:cNvPr id="48" name="Frihandsfigur: Form 47">
                    <a:extLst>
                      <a:ext uri="{FF2B5EF4-FFF2-40B4-BE49-F238E27FC236}">
                        <a16:creationId xmlns:a16="http://schemas.microsoft.com/office/drawing/2014/main" id="{11A4DF74-DA35-681E-7299-BF0D3AC78932}"/>
                      </a:ext>
                    </a:extLst>
                  </p:cNvPr>
                  <p:cNvSpPr>
                    <a:spLocks/>
                  </p:cNvSpPr>
                  <p:nvPr/>
                </p:nvSpPr>
                <p:spPr>
                  <a:xfrm>
                    <a:off x="3118453" y="4075451"/>
                    <a:ext cx="54773" cy="70392"/>
                  </a:xfrm>
                  <a:custGeom>
                    <a:avLst/>
                    <a:gdLst>
                      <a:gd name="connsiteX0" fmla="*/ 54774 w 54773"/>
                      <a:gd name="connsiteY0" fmla="*/ 35196 h 70392"/>
                      <a:gd name="connsiteX1" fmla="*/ 0 w 54773"/>
                      <a:gd name="connsiteY1" fmla="*/ 0 h 70392"/>
                      <a:gd name="connsiteX2" fmla="*/ 0 w 54773"/>
                      <a:gd name="connsiteY2" fmla="*/ 70393 h 70392"/>
                      <a:gd name="connsiteX3" fmla="*/ 54774 w 54773"/>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773" h="70392">
                        <a:moveTo>
                          <a:pt x="54774" y="35196"/>
                        </a:moveTo>
                        <a:lnTo>
                          <a:pt x="0" y="0"/>
                        </a:lnTo>
                        <a:lnTo>
                          <a:pt x="0" y="70393"/>
                        </a:lnTo>
                        <a:lnTo>
                          <a:pt x="54774" y="35196"/>
                        </a:lnTo>
                        <a:close/>
                      </a:path>
                    </a:pathLst>
                  </a:custGeom>
                  <a:solidFill>
                    <a:srgbClr val="79D3C2"/>
                  </a:solidFill>
                  <a:ln w="3060" cap="flat">
                    <a:noFill/>
                    <a:prstDash val="solid"/>
                    <a:miter/>
                  </a:ln>
                </p:spPr>
                <p:txBody>
                  <a:bodyPr rtlCol="0" anchor="ctr"/>
                  <a:lstStyle/>
                  <a:p>
                    <a:endParaRPr lang="en-GB"/>
                  </a:p>
                </p:txBody>
              </p:sp>
              <p:grpSp>
                <p:nvGrpSpPr>
                  <p:cNvPr id="49" name="Bild 275">
                    <a:extLst>
                      <a:ext uri="{FF2B5EF4-FFF2-40B4-BE49-F238E27FC236}">
                        <a16:creationId xmlns:a16="http://schemas.microsoft.com/office/drawing/2014/main" id="{1B8A9E8A-086D-2D28-069F-D39E9A29D21B}"/>
                      </a:ext>
                    </a:extLst>
                  </p:cNvPr>
                  <p:cNvGrpSpPr>
                    <a:grpSpLocks/>
                  </p:cNvGrpSpPr>
                  <p:nvPr/>
                </p:nvGrpSpPr>
                <p:grpSpPr>
                  <a:xfrm>
                    <a:off x="2905433" y="4009446"/>
                    <a:ext cx="227196" cy="252328"/>
                    <a:chOff x="2905433" y="4009446"/>
                    <a:chExt cx="227196" cy="252328"/>
                  </a:xfrm>
                  <a:solidFill>
                    <a:srgbClr val="79D3C2"/>
                  </a:solidFill>
                </p:grpSpPr>
                <p:sp>
                  <p:nvSpPr>
                    <p:cNvPr id="50" name="Frihandsfigur: Form 49">
                      <a:extLst>
                        <a:ext uri="{FF2B5EF4-FFF2-40B4-BE49-F238E27FC236}">
                          <a16:creationId xmlns:a16="http://schemas.microsoft.com/office/drawing/2014/main" id="{6A9CCEDA-6CB5-BCEF-46C3-08D027A3C9CC}"/>
                        </a:ext>
                      </a:extLst>
                    </p:cNvPr>
                    <p:cNvSpPr>
                      <a:spLocks/>
                    </p:cNvSpPr>
                    <p:nvPr/>
                  </p:nvSpPr>
                  <p:spPr>
                    <a:xfrm>
                      <a:off x="2923388" y="409653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79D3C2"/>
                    </a:solidFill>
                    <a:ln w="3060" cap="flat">
                      <a:noFill/>
                      <a:prstDash val="solid"/>
                      <a:miter/>
                    </a:ln>
                  </p:spPr>
                  <p:txBody>
                    <a:bodyPr rtlCol="0" anchor="ctr"/>
                    <a:lstStyle/>
                    <a:p>
                      <a:endParaRPr lang="en-GB"/>
                    </a:p>
                  </p:txBody>
                </p:sp>
                <p:sp>
                  <p:nvSpPr>
                    <p:cNvPr id="51" name="Frihandsfigur: Form 50">
                      <a:extLst>
                        <a:ext uri="{FF2B5EF4-FFF2-40B4-BE49-F238E27FC236}">
                          <a16:creationId xmlns:a16="http://schemas.microsoft.com/office/drawing/2014/main" id="{5E3E68B1-A352-A920-74BD-CD2AAC7DF2DD}"/>
                        </a:ext>
                      </a:extLst>
                    </p:cNvPr>
                    <p:cNvSpPr>
                      <a:spLocks/>
                    </p:cNvSpPr>
                    <p:nvPr/>
                  </p:nvSpPr>
                  <p:spPr>
                    <a:xfrm>
                      <a:off x="3024003" y="409653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79D3C2"/>
                    </a:solidFill>
                    <a:ln w="3060" cap="flat">
                      <a:noFill/>
                      <a:prstDash val="solid"/>
                      <a:miter/>
                    </a:ln>
                  </p:spPr>
                  <p:txBody>
                    <a:bodyPr rtlCol="0" anchor="ctr"/>
                    <a:lstStyle/>
                    <a:p>
                      <a:endParaRPr lang="en-GB"/>
                    </a:p>
                  </p:txBody>
                </p:sp>
                <p:sp>
                  <p:nvSpPr>
                    <p:cNvPr id="52" name="Frihandsfigur: Form 51">
                      <a:extLst>
                        <a:ext uri="{FF2B5EF4-FFF2-40B4-BE49-F238E27FC236}">
                          <a16:creationId xmlns:a16="http://schemas.microsoft.com/office/drawing/2014/main" id="{22545A8D-C7BC-C791-690E-93FD6FC2A212}"/>
                        </a:ext>
                      </a:extLst>
                    </p:cNvPr>
                    <p:cNvSpPr>
                      <a:spLocks/>
                    </p:cNvSpPr>
                    <p:nvPr/>
                  </p:nvSpPr>
                  <p:spPr>
                    <a:xfrm>
                      <a:off x="2905433" y="415879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79D3C2"/>
                    </a:solidFill>
                    <a:ln w="3060" cap="flat">
                      <a:noFill/>
                      <a:prstDash val="solid"/>
                      <a:miter/>
                    </a:ln>
                  </p:spPr>
                  <p:txBody>
                    <a:bodyPr rtlCol="0" anchor="ctr"/>
                    <a:lstStyle/>
                    <a:p>
                      <a:endParaRPr lang="en-GB"/>
                    </a:p>
                  </p:txBody>
                </p:sp>
                <p:sp>
                  <p:nvSpPr>
                    <p:cNvPr id="53" name="Frihandsfigur: Form 52">
                      <a:extLst>
                        <a:ext uri="{FF2B5EF4-FFF2-40B4-BE49-F238E27FC236}">
                          <a16:creationId xmlns:a16="http://schemas.microsoft.com/office/drawing/2014/main" id="{ADA448B0-20F7-C2A9-7CBA-651114C12C81}"/>
                        </a:ext>
                      </a:extLst>
                    </p:cNvPr>
                    <p:cNvSpPr>
                      <a:spLocks/>
                    </p:cNvSpPr>
                    <p:nvPr/>
                  </p:nvSpPr>
                  <p:spPr>
                    <a:xfrm>
                      <a:off x="3001940" y="4009446"/>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79D3C2"/>
                    </a:solidFill>
                    <a:ln w="3060" cap="flat">
                      <a:noFill/>
                      <a:prstDash val="solid"/>
                      <a:miter/>
                    </a:ln>
                  </p:spPr>
                  <p:txBody>
                    <a:bodyPr rtlCol="0" anchor="ctr"/>
                    <a:lstStyle/>
                    <a:p>
                      <a:endParaRPr lang="en-GB"/>
                    </a:p>
                  </p:txBody>
                </p:sp>
              </p:grpSp>
            </p:grpSp>
            <p:sp>
              <p:nvSpPr>
                <p:cNvPr id="47" name="Frihandsfigur: Form 46">
                  <a:extLst>
                    <a:ext uri="{FF2B5EF4-FFF2-40B4-BE49-F238E27FC236}">
                      <a16:creationId xmlns:a16="http://schemas.microsoft.com/office/drawing/2014/main" id="{EA0B83A8-4723-4C52-BFC3-51319C04FA24}"/>
                    </a:ext>
                  </a:extLst>
                </p:cNvPr>
                <p:cNvSpPr>
                  <a:spLocks/>
                </p:cNvSpPr>
                <p:nvPr/>
              </p:nvSpPr>
              <p:spPr>
                <a:xfrm>
                  <a:off x="3021732" y="405946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79D3C2"/>
                </a:solidFill>
                <a:ln w="3060" cap="flat">
                  <a:noFill/>
                  <a:prstDash val="solid"/>
                  <a:miter/>
                </a:ln>
              </p:spPr>
              <p:txBody>
                <a:bodyPr rtlCol="0" anchor="ctr"/>
                <a:lstStyle/>
                <a:p>
                  <a:endParaRPr lang="en-GB"/>
                </a:p>
              </p:txBody>
            </p:sp>
          </p:grpSp>
        </p:grpSp>
      </p:grpSp>
      <p:sp>
        <p:nvSpPr>
          <p:cNvPr id="255" name="TextBox 66">
            <a:extLst>
              <a:ext uri="{FF2B5EF4-FFF2-40B4-BE49-F238E27FC236}">
                <a16:creationId xmlns:a16="http://schemas.microsoft.com/office/drawing/2014/main" id="{ADEA5DDE-D274-A70A-7573-2FE354CD94DA}"/>
              </a:ext>
            </a:extLst>
          </p:cNvPr>
          <p:cNvSpPr txBox="1"/>
          <p:nvPr/>
        </p:nvSpPr>
        <p:spPr>
          <a:xfrm>
            <a:off x="10977131" y="4408071"/>
            <a:ext cx="483893"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vägval</a:t>
            </a:r>
          </a:p>
        </p:txBody>
      </p:sp>
      <p:pic>
        <p:nvPicPr>
          <p:cNvPr id="258" name="Bild 257">
            <a:extLst>
              <a:ext uri="{FF2B5EF4-FFF2-40B4-BE49-F238E27FC236}">
                <a16:creationId xmlns:a16="http://schemas.microsoft.com/office/drawing/2014/main" id="{702B912F-0FA5-5189-9D96-31985A8981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9073" y="4396642"/>
            <a:ext cx="285277" cy="285277"/>
          </a:xfrm>
          <a:prstGeom prst="rect">
            <a:avLst/>
          </a:prstGeom>
        </p:spPr>
      </p:pic>
      <p:pic>
        <p:nvPicPr>
          <p:cNvPr id="262" name="Graphic 78">
            <a:extLst>
              <a:ext uri="{FF2B5EF4-FFF2-40B4-BE49-F238E27FC236}">
                <a16:creationId xmlns:a16="http://schemas.microsoft.com/office/drawing/2014/main" id="{686EBFB0-639D-980F-1C45-17CE6DA862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024" y="4432640"/>
            <a:ext cx="230340" cy="230340"/>
          </a:xfrm>
          <a:prstGeom prst="rect">
            <a:avLst/>
          </a:prstGeom>
        </p:spPr>
      </p:pic>
      <p:sp>
        <p:nvSpPr>
          <p:cNvPr id="263" name="TextBox 71">
            <a:extLst>
              <a:ext uri="{FF2B5EF4-FFF2-40B4-BE49-F238E27FC236}">
                <a16:creationId xmlns:a16="http://schemas.microsoft.com/office/drawing/2014/main" id="{32497411-A702-A7E0-76A6-91F33FB10325}"/>
              </a:ext>
            </a:extLst>
          </p:cNvPr>
          <p:cNvSpPr txBox="1"/>
          <p:nvPr/>
        </p:nvSpPr>
        <p:spPr>
          <a:xfrm>
            <a:off x="11764145" y="4414678"/>
            <a:ext cx="772335"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steg</a:t>
            </a:r>
          </a:p>
        </p:txBody>
      </p:sp>
      <p:sp>
        <p:nvSpPr>
          <p:cNvPr id="2" name="textruta 1">
            <a:extLst>
              <a:ext uri="{FF2B5EF4-FFF2-40B4-BE49-F238E27FC236}">
                <a16:creationId xmlns:a16="http://schemas.microsoft.com/office/drawing/2014/main" id="{ED4DAA69-227C-CCCF-CE9A-2CF63C0CBD52}"/>
              </a:ext>
            </a:extLst>
          </p:cNvPr>
          <p:cNvSpPr txBox="1"/>
          <p:nvPr/>
        </p:nvSpPr>
        <p:spPr>
          <a:xfrm>
            <a:off x="9487927" y="4137092"/>
            <a:ext cx="914400" cy="914400"/>
          </a:xfrm>
          <a:prstGeom prst="rect">
            <a:avLst/>
          </a:prstGeom>
        </p:spPr>
        <p:txBody>
          <a:bodyPr vert="horz" wrap="none" lIns="0" tIns="45720" rIns="91440" bIns="45720" rtlCol="0" anchor="t">
            <a:normAutofit/>
          </a:bodyPr>
          <a:lstStyle/>
          <a:p>
            <a:pPr algn="l"/>
            <a:endParaRPr lang="sv-SE" dirty="0"/>
          </a:p>
        </p:txBody>
      </p:sp>
      <p:sp>
        <p:nvSpPr>
          <p:cNvPr id="3" name="textruta 2">
            <a:extLst>
              <a:ext uri="{FF2B5EF4-FFF2-40B4-BE49-F238E27FC236}">
                <a16:creationId xmlns:a16="http://schemas.microsoft.com/office/drawing/2014/main" id="{66707D0B-F965-6DD7-824A-CF8CCA3FB9CA}"/>
              </a:ext>
            </a:extLst>
          </p:cNvPr>
          <p:cNvSpPr txBox="1"/>
          <p:nvPr/>
        </p:nvSpPr>
        <p:spPr>
          <a:xfrm>
            <a:off x="9333186" y="6111303"/>
            <a:ext cx="811924" cy="1279038"/>
          </a:xfrm>
          <a:prstGeom prst="rect">
            <a:avLst/>
          </a:prstGeom>
        </p:spPr>
        <p:txBody>
          <a:bodyPr vert="horz" wrap="none" lIns="0" tIns="45720" rIns="91440" bIns="45720" rtlCol="0" anchor="t">
            <a:normAutofit/>
          </a:bodyPr>
          <a:lstStyle/>
          <a:p>
            <a:pPr algn="l"/>
            <a:endParaRPr lang="sv-SE" dirty="0"/>
          </a:p>
        </p:txBody>
      </p:sp>
      <p:sp>
        <p:nvSpPr>
          <p:cNvPr id="5" name="textruta 4">
            <a:extLst>
              <a:ext uri="{FF2B5EF4-FFF2-40B4-BE49-F238E27FC236}">
                <a16:creationId xmlns:a16="http://schemas.microsoft.com/office/drawing/2014/main" id="{D590A5FA-560D-A1F2-4EAA-4A8F273E71DA}"/>
              </a:ext>
            </a:extLst>
          </p:cNvPr>
          <p:cNvSpPr txBox="1"/>
          <p:nvPr/>
        </p:nvSpPr>
        <p:spPr>
          <a:xfrm>
            <a:off x="5636794" y="3056021"/>
            <a:ext cx="914400" cy="914400"/>
          </a:xfrm>
          <a:prstGeom prst="rect">
            <a:avLst/>
          </a:prstGeom>
        </p:spPr>
        <p:txBody>
          <a:bodyPr vert="horz" wrap="square" lIns="0" tIns="45720" rIns="91440" bIns="45720" rtlCol="0" anchor="t">
            <a:normAutofit/>
          </a:bodyPr>
          <a:lstStyle/>
          <a:p>
            <a:pPr algn="l"/>
            <a:endParaRPr lang="sv-SE" dirty="0"/>
          </a:p>
        </p:txBody>
      </p:sp>
      <p:grpSp>
        <p:nvGrpSpPr>
          <p:cNvPr id="7" name="Grupp 6">
            <a:extLst>
              <a:ext uri="{FF2B5EF4-FFF2-40B4-BE49-F238E27FC236}">
                <a16:creationId xmlns:a16="http://schemas.microsoft.com/office/drawing/2014/main" id="{6516AF8C-E7EB-4F76-B8BD-73ABCFE70037}"/>
              </a:ext>
            </a:extLst>
          </p:cNvPr>
          <p:cNvGrpSpPr/>
          <p:nvPr/>
        </p:nvGrpSpPr>
        <p:grpSpPr>
          <a:xfrm>
            <a:off x="1254599" y="773324"/>
            <a:ext cx="10944000" cy="3877115"/>
            <a:chOff x="1254599" y="773324"/>
            <a:chExt cx="10944000" cy="3877115"/>
          </a:xfrm>
        </p:grpSpPr>
        <p:pic>
          <p:nvPicPr>
            <p:cNvPr id="14" name="Bild 223">
              <a:extLst>
                <a:ext uri="{FF2B5EF4-FFF2-40B4-BE49-F238E27FC236}">
                  <a16:creationId xmlns:a16="http://schemas.microsoft.com/office/drawing/2014/main" id="{4AF282A0-EE8B-5F0F-CD9D-70C8AB02477A}"/>
                </a:ext>
              </a:extLst>
            </p:cNvPr>
            <p:cNvPicPr>
              <a:picLocks noChangeAspect="1"/>
            </p:cNvPicPr>
            <p:nvPr/>
          </p:nvPicPr>
          <p:blipFill>
            <a:blip r:embed="rId10">
              <a:extLst>
                <a:ext uri="{28A0092B-C50C-407E-A947-70E740481C1C}">
                  <a14:useLocalDpi xmlns:a14="http://schemas.microsoft.com/office/drawing/2010/main" val="0"/>
                </a:ext>
              </a:extLst>
            </a:blip>
            <a:srcRect l="7658" t="14725" r="1411" b="11602"/>
            <a:stretch>
              <a:fillRect/>
            </a:stretch>
          </p:blipFill>
          <p:spPr>
            <a:xfrm>
              <a:off x="1254599" y="773324"/>
              <a:ext cx="10944000" cy="3400046"/>
            </a:xfrm>
            <a:prstGeom prst="rect">
              <a:avLst/>
            </a:prstGeom>
            <a:noFill/>
          </p:spPr>
        </p:pic>
        <p:sp>
          <p:nvSpPr>
            <p:cNvPr id="6" name="textruta 5">
              <a:extLst>
                <a:ext uri="{FF2B5EF4-FFF2-40B4-BE49-F238E27FC236}">
                  <a16:creationId xmlns:a16="http://schemas.microsoft.com/office/drawing/2014/main" id="{EBA24DD6-946B-7895-5B26-396BE9167763}"/>
                </a:ext>
              </a:extLst>
            </p:cNvPr>
            <p:cNvSpPr txBox="1"/>
            <p:nvPr/>
          </p:nvSpPr>
          <p:spPr>
            <a:xfrm>
              <a:off x="11522783" y="4398439"/>
              <a:ext cx="180000" cy="252000"/>
            </a:xfrm>
            <a:prstGeom prst="rect">
              <a:avLst/>
            </a:prstGeom>
          </p:spPr>
          <p:txBody>
            <a:bodyPr vert="horz" wrap="square" lIns="0" tIns="45720" rIns="91440" bIns="45720" rtlCol="0" anchor="t">
              <a:noAutofit/>
            </a:bodyPr>
            <a:lstStyle/>
            <a:p>
              <a:pPr algn="l"/>
              <a:r>
                <a:rPr lang="sv-SE" sz="1400" dirty="0">
                  <a:solidFill>
                    <a:schemeClr val="bg1"/>
                  </a:solidFill>
                </a:rPr>
                <a:t>X</a:t>
              </a:r>
            </a:p>
          </p:txBody>
        </p:sp>
      </p:grpSp>
      <p:pic>
        <p:nvPicPr>
          <p:cNvPr id="8" name="Bildobjekt 7">
            <a:extLst>
              <a:ext uri="{FF2B5EF4-FFF2-40B4-BE49-F238E27FC236}">
                <a16:creationId xmlns:a16="http://schemas.microsoft.com/office/drawing/2014/main" id="{C0C11FFD-FFDF-A103-98C3-337519E151A0}"/>
              </a:ext>
            </a:extLst>
          </p:cNvPr>
          <p:cNvPicPr>
            <a:picLocks noChangeAspect="1"/>
          </p:cNvPicPr>
          <p:nvPr/>
        </p:nvPicPr>
        <p:blipFill>
          <a:blip r:embed="rId11"/>
          <a:stretch>
            <a:fillRect/>
          </a:stretch>
        </p:blipFill>
        <p:spPr>
          <a:xfrm>
            <a:off x="10079073" y="62151"/>
            <a:ext cx="540000" cy="540000"/>
          </a:xfrm>
          <a:prstGeom prst="rect">
            <a:avLst/>
          </a:prstGeom>
        </p:spPr>
      </p:pic>
      <p:grpSp>
        <p:nvGrpSpPr>
          <p:cNvPr id="9" name="Grupp 8">
            <a:extLst>
              <a:ext uri="{FF2B5EF4-FFF2-40B4-BE49-F238E27FC236}">
                <a16:creationId xmlns:a16="http://schemas.microsoft.com/office/drawing/2014/main" id="{67259F5E-A5EF-F9F8-7CF6-2B56F995DC30}"/>
              </a:ext>
            </a:extLst>
          </p:cNvPr>
          <p:cNvGrpSpPr/>
          <p:nvPr/>
        </p:nvGrpSpPr>
        <p:grpSpPr>
          <a:xfrm>
            <a:off x="10800769" y="47802"/>
            <a:ext cx="1320509" cy="1051807"/>
            <a:chOff x="10402158" y="616032"/>
            <a:chExt cx="827660" cy="962341"/>
          </a:xfrm>
          <a:solidFill>
            <a:srgbClr val="EB805F"/>
          </a:solidFill>
        </p:grpSpPr>
        <p:sp>
          <p:nvSpPr>
            <p:cNvPr id="10" name="Rectangle: Rounded Corners 22">
              <a:extLst>
                <a:ext uri="{FF2B5EF4-FFF2-40B4-BE49-F238E27FC236}">
                  <a16:creationId xmlns:a16="http://schemas.microsoft.com/office/drawing/2014/main" id="{F737C7D0-1BB5-44F6-59D6-1DC8564B85D6}"/>
                </a:ext>
              </a:extLst>
            </p:cNvPr>
            <p:cNvSpPr/>
            <p:nvPr/>
          </p:nvSpPr>
          <p:spPr>
            <a:xfrm>
              <a:off x="10402158" y="616032"/>
              <a:ext cx="827660" cy="512626"/>
            </a:xfrm>
            <a:prstGeom prst="roundRect">
              <a:avLst>
                <a:gd name="adj" fmla="val 721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Box 23">
              <a:extLst>
                <a:ext uri="{FF2B5EF4-FFF2-40B4-BE49-F238E27FC236}">
                  <a16:creationId xmlns:a16="http://schemas.microsoft.com/office/drawing/2014/main" id="{C6094E60-8143-98F3-AF54-8EF96EEEB782}"/>
                </a:ext>
              </a:extLst>
            </p:cNvPr>
            <p:cNvSpPr txBox="1"/>
            <p:nvPr/>
          </p:nvSpPr>
          <p:spPr>
            <a:xfrm>
              <a:off x="10461757" y="658094"/>
              <a:ext cx="764080" cy="349498"/>
            </a:xfrm>
            <a:prstGeom prst="rect">
              <a:avLst/>
            </a:prstGeom>
            <a:grpFill/>
          </p:spPr>
          <p:txBody>
            <a:bodyPr vert="horz" wrap="square" lIns="0" tIns="45720" rIns="91440" bIns="45720" rtlCol="0" anchor="t">
              <a:noAutofit/>
            </a:bodyPr>
            <a:lstStyle/>
            <a:p>
              <a:pPr algn="ctr"/>
              <a:r>
                <a:rPr lang="sv-SE" sz="1100" dirty="0">
                  <a:solidFill>
                    <a:srgbClr val="112B43"/>
                  </a:solidFill>
                  <a:latin typeface="Noto Sans SemiBold" panose="020B0702040504020204" pitchFamily="34" charset="0"/>
                  <a:ea typeface="Noto Sans SemiBold" panose="020B0702040504020204" pitchFamily="34" charset="0"/>
                  <a:cs typeface="Noto Sans SemiBold" panose="020B0702040504020204" pitchFamily="34" charset="0"/>
                </a:rPr>
                <a:t>Redo för fortsatt arbete!</a:t>
              </a:r>
            </a:p>
          </p:txBody>
        </p:sp>
        <p:sp>
          <p:nvSpPr>
            <p:cNvPr id="12" name="Isosceles Triangle 28">
              <a:extLst>
                <a:ext uri="{FF2B5EF4-FFF2-40B4-BE49-F238E27FC236}">
                  <a16:creationId xmlns:a16="http://schemas.microsoft.com/office/drawing/2014/main" id="{DC2AFF6B-EE04-AD30-F758-8B0F93509D93}"/>
                </a:ext>
              </a:extLst>
            </p:cNvPr>
            <p:cNvSpPr/>
            <p:nvPr/>
          </p:nvSpPr>
          <p:spPr>
            <a:xfrm rot="10639144" flipH="1">
              <a:off x="11047425" y="1090184"/>
              <a:ext cx="94677" cy="48818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Tree>
    <p:extLst>
      <p:ext uri="{BB962C8B-B14F-4D97-AF65-F5344CB8AC3E}">
        <p14:creationId xmlns:p14="http://schemas.microsoft.com/office/powerpoint/2010/main" val="305628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19307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a:extLst>
            <a:ext uri="{FF2B5EF4-FFF2-40B4-BE49-F238E27FC236}">
              <a16:creationId xmlns:a16="http://schemas.microsoft.com/office/drawing/2014/main" id="{DBDB43C0-AABC-1BB7-2EBB-1A6E833F9FC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057FBA-C1B8-6896-C6D9-4D2A6EE7CE53}"/>
              </a:ext>
            </a:extLst>
          </p:cNvPr>
          <p:cNvSpPr>
            <a:spLocks noGrp="1"/>
          </p:cNvSpPr>
          <p:nvPr>
            <p:ph type="title"/>
          </p:nvPr>
        </p:nvSpPr>
        <p:spPr/>
        <p:txBody>
          <a:bodyPr/>
          <a:lstStyle/>
          <a:p>
            <a:r>
              <a:rPr lang="sv-SE" dirty="0"/>
              <a:t>Så här löser ni biljett</a:t>
            </a:r>
          </a:p>
        </p:txBody>
      </p:sp>
      <p:sp>
        <p:nvSpPr>
          <p:cNvPr id="4" name="textruta 3">
            <a:extLst>
              <a:ext uri="{FF2B5EF4-FFF2-40B4-BE49-F238E27FC236}">
                <a16:creationId xmlns:a16="http://schemas.microsoft.com/office/drawing/2014/main" id="{8753D5B6-ABC8-07DC-8B60-BEED2048749E}"/>
              </a:ext>
            </a:extLst>
          </p:cNvPr>
          <p:cNvSpPr txBox="1"/>
          <p:nvPr/>
        </p:nvSpPr>
        <p:spPr>
          <a:xfrm>
            <a:off x="3447467" y="1866304"/>
            <a:ext cx="5465581" cy="1800493"/>
          </a:xfrm>
          <a:prstGeom prst="rect">
            <a:avLst/>
          </a:prstGeom>
          <a:noFill/>
        </p:spPr>
        <p:txBody>
          <a:bodyPr wrap="square" rtlCol="0">
            <a:spAutoFit/>
          </a:bodyPr>
          <a:lstStyle/>
          <a:p>
            <a:pPr marL="457200" indent="-457200">
              <a:spcBef>
                <a:spcPts val="600"/>
              </a:spcBef>
              <a:buFont typeface="+mj-lt"/>
              <a:buAutoNum type="alphaUcPeriod"/>
            </a:pPr>
            <a:r>
              <a:rPr lang="sv-SE" sz="2400" dirty="0"/>
              <a:t>Tre frågor att börja med</a:t>
            </a:r>
          </a:p>
          <a:p>
            <a:pPr marL="457200" indent="-457200">
              <a:spcBef>
                <a:spcPts val="600"/>
              </a:spcBef>
              <a:buFont typeface="+mj-lt"/>
              <a:buAutoNum type="alphaUcPeriod"/>
            </a:pPr>
            <a:r>
              <a:rPr lang="sv-SE" sz="2400" dirty="0"/>
              <a:t>Hitta vårt varför</a:t>
            </a:r>
          </a:p>
          <a:p>
            <a:pPr marL="457200" indent="-457200">
              <a:spcBef>
                <a:spcPts val="600"/>
              </a:spcBef>
              <a:buFont typeface="+mj-lt"/>
              <a:buAutoNum type="alphaUcPeriod"/>
            </a:pPr>
            <a:r>
              <a:rPr lang="sv-SE" sz="2400" dirty="0"/>
              <a:t>Identifiera nuläge</a:t>
            </a:r>
          </a:p>
          <a:p>
            <a:pPr marL="457200" indent="-457200">
              <a:spcBef>
                <a:spcPts val="600"/>
              </a:spcBef>
              <a:buFont typeface="+mj-lt"/>
              <a:buAutoNum type="alphaUcPeriod"/>
            </a:pPr>
            <a:r>
              <a:rPr lang="sv-SE" sz="2400" dirty="0"/>
              <a:t>Organisatoriska förutsättningar</a:t>
            </a:r>
          </a:p>
        </p:txBody>
      </p:sp>
      <p:sp>
        <p:nvSpPr>
          <p:cNvPr id="5" name="Rektangel 4">
            <a:extLst>
              <a:ext uri="{FF2B5EF4-FFF2-40B4-BE49-F238E27FC236}">
                <a16:creationId xmlns:a16="http://schemas.microsoft.com/office/drawing/2014/main" id="{B27CEEB1-ED60-72C7-E04C-FA08D05D462E}"/>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Info fylld">
            <a:extLst>
              <a:ext uri="{FF2B5EF4-FFF2-40B4-BE49-F238E27FC236}">
                <a16:creationId xmlns:a16="http://schemas.microsoft.com/office/drawing/2014/main" id="{FA7C0947-4B52-2067-8483-143FCE48C8D7}"/>
              </a:ext>
              <a:ext uri="{C183D7F6-B498-43B3-948B-1728B52AA6E4}">
                <adec:decorative xmlns:adec="http://schemas.microsoft.com/office/drawing/2017/decorative" val="1"/>
              </a:ext>
            </a:extLst>
          </p:cNvPr>
          <p:cNvSpPr>
            <a:spLocks noChangeAspect="1" noEditPoints="1"/>
          </p:cNvSpPr>
          <p:nvPr/>
        </p:nvSpPr>
        <p:spPr bwMode="auto">
          <a:xfrm>
            <a:off x="10918352" y="540000"/>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grpSp>
        <p:nvGrpSpPr>
          <p:cNvPr id="7" name="Grupp 6">
            <a:extLst>
              <a:ext uri="{FF2B5EF4-FFF2-40B4-BE49-F238E27FC236}">
                <a16:creationId xmlns:a16="http://schemas.microsoft.com/office/drawing/2014/main" id="{011DCFF6-92C4-03C3-0977-F1ABB01898E6}"/>
              </a:ext>
            </a:extLst>
          </p:cNvPr>
          <p:cNvGrpSpPr>
            <a:grpSpLocks/>
          </p:cNvGrpSpPr>
          <p:nvPr/>
        </p:nvGrpSpPr>
        <p:grpSpPr>
          <a:xfrm>
            <a:off x="1294652" y="1866304"/>
            <a:ext cx="1035964" cy="2158755"/>
            <a:chOff x="356524" y="2330793"/>
            <a:chExt cx="507118" cy="1056739"/>
          </a:xfrm>
        </p:grpSpPr>
        <p:pic>
          <p:nvPicPr>
            <p:cNvPr id="8" name="Bildobjekt 14" descr="En bild som visar clipart, Grafik, design, tecknad serie&#10;&#10;AI-genererat innehåll kan vara felaktigt.">
              <a:extLst>
                <a:ext uri="{FF2B5EF4-FFF2-40B4-BE49-F238E27FC236}">
                  <a16:creationId xmlns:a16="http://schemas.microsoft.com/office/drawing/2014/main" id="{3C50F35E-009D-8600-9D5A-EB20D79B5EF3}"/>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9" name="Bild 8" descr="Biljett med hel fyllning">
              <a:extLst>
                <a:ext uri="{FF2B5EF4-FFF2-40B4-BE49-F238E27FC236}">
                  <a16:creationId xmlns:a16="http://schemas.microsoft.com/office/drawing/2014/main" id="{5A70AE3B-0BBA-DBDB-1D01-5681B5C80756}"/>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356524" y="2330793"/>
              <a:ext cx="505063" cy="390657"/>
            </a:xfrm>
            <a:prstGeom prst="rect">
              <a:avLst/>
            </a:prstGeom>
          </p:spPr>
        </p:pic>
      </p:grpSp>
    </p:spTree>
    <p:extLst>
      <p:ext uri="{BB962C8B-B14F-4D97-AF65-F5344CB8AC3E}">
        <p14:creationId xmlns:p14="http://schemas.microsoft.com/office/powerpoint/2010/main" val="6615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51C27-3788-48C0-A1E0-2AD22FECF432}"/>
              </a:ext>
            </a:extLst>
          </p:cNvPr>
          <p:cNvSpPr>
            <a:spLocks noGrp="1"/>
          </p:cNvSpPr>
          <p:nvPr>
            <p:ph type="title"/>
          </p:nvPr>
        </p:nvSpPr>
        <p:spPr/>
        <p:txBody>
          <a:bodyPr/>
          <a:lstStyle/>
          <a:p>
            <a:r>
              <a:rPr lang="sv-SE" dirty="0"/>
              <a:t>A. Tre frågor att börja med</a:t>
            </a:r>
            <a:endParaRPr lang="sv-SE" dirty="0">
              <a:solidFill>
                <a:srgbClr val="FF0000"/>
              </a:solidFill>
            </a:endParaRPr>
          </a:p>
        </p:txBody>
      </p:sp>
      <p:sp>
        <p:nvSpPr>
          <p:cNvPr id="4" name="textruta 3">
            <a:extLst>
              <a:ext uri="{FF2B5EF4-FFF2-40B4-BE49-F238E27FC236}">
                <a16:creationId xmlns:a16="http://schemas.microsoft.com/office/drawing/2014/main" id="{AD0728A6-E23A-4C98-9976-353415565E7E}"/>
              </a:ext>
            </a:extLst>
          </p:cNvPr>
          <p:cNvSpPr txBox="1"/>
          <p:nvPr/>
        </p:nvSpPr>
        <p:spPr>
          <a:xfrm>
            <a:off x="4174740" y="6031223"/>
            <a:ext cx="2381809" cy="369332"/>
          </a:xfrm>
          <a:prstGeom prst="rect">
            <a:avLst/>
          </a:prstGeom>
          <a:noFill/>
        </p:spPr>
        <p:txBody>
          <a:bodyPr wrap="square" rtlCol="0">
            <a:spAutoFit/>
          </a:bodyPr>
          <a:lstStyle/>
          <a:p>
            <a:r>
              <a:rPr lang="sv-SE" i="1" dirty="0">
                <a:sym typeface="Wingdings" panose="05000000000000000000" pitchFamily="2" charset="2"/>
              </a:rPr>
              <a:t> </a:t>
            </a:r>
            <a:r>
              <a:rPr lang="sv-SE" i="1" dirty="0"/>
              <a:t>Anteckna gärna!</a:t>
            </a:r>
          </a:p>
        </p:txBody>
      </p:sp>
      <p:grpSp>
        <p:nvGrpSpPr>
          <p:cNvPr id="3" name="Grupp 2">
            <a:extLst>
              <a:ext uri="{FF2B5EF4-FFF2-40B4-BE49-F238E27FC236}">
                <a16:creationId xmlns:a16="http://schemas.microsoft.com/office/drawing/2014/main" id="{CEDF30C3-6FD5-E4D8-AAF6-E56625C4EE62}"/>
              </a:ext>
            </a:extLst>
          </p:cNvPr>
          <p:cNvGrpSpPr/>
          <p:nvPr/>
        </p:nvGrpSpPr>
        <p:grpSpPr>
          <a:xfrm>
            <a:off x="636889" y="2029932"/>
            <a:ext cx="2881382" cy="2119301"/>
            <a:chOff x="4655309" y="4297656"/>
            <a:chExt cx="2881382" cy="2119301"/>
          </a:xfrm>
          <a:solidFill>
            <a:schemeClr val="accent2"/>
          </a:solidFill>
        </p:grpSpPr>
        <p:grpSp>
          <p:nvGrpSpPr>
            <p:cNvPr id="8" name="Rektangulär pratbubbla med text">
              <a:extLst>
                <a:ext uri="{FF2B5EF4-FFF2-40B4-BE49-F238E27FC236}">
                  <a16:creationId xmlns:a16="http://schemas.microsoft.com/office/drawing/2014/main" id="{573B1068-E8F0-7CBA-7444-E0B598F5DC55}"/>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10" name="Rektangel: rundade hörn">
                <a:extLst>
                  <a:ext uri="{FF2B5EF4-FFF2-40B4-BE49-F238E27FC236}">
                    <a16:creationId xmlns:a16="http://schemas.microsoft.com/office/drawing/2014/main" id="{1D323CED-692D-0F37-E3A6-B9B66BA74B53}"/>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Likbent triangel">
                <a:extLst>
                  <a:ext uri="{FF2B5EF4-FFF2-40B4-BE49-F238E27FC236}">
                    <a16:creationId xmlns:a16="http://schemas.microsoft.com/office/drawing/2014/main" id="{5B13FAF0-5A68-BC14-4021-83527D3AD2DD}"/>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textruta">
              <a:extLst>
                <a:ext uri="{FF2B5EF4-FFF2-40B4-BE49-F238E27FC236}">
                  <a16:creationId xmlns:a16="http://schemas.microsoft.com/office/drawing/2014/main" id="{64036336-613A-FE4C-FF8B-44E8C6B47705}"/>
                </a:ext>
              </a:extLst>
            </p:cNvPr>
            <p:cNvSpPr txBox="1"/>
            <p:nvPr/>
          </p:nvSpPr>
          <p:spPr>
            <a:xfrm>
              <a:off x="4788446" y="4530716"/>
              <a:ext cx="2583904" cy="923330"/>
            </a:xfrm>
            <a:prstGeom prst="rect">
              <a:avLst/>
            </a:prstGeom>
            <a:grpFill/>
          </p:spPr>
          <p:txBody>
            <a:bodyPr wrap="square" rtlCol="0">
              <a:spAutoFit/>
            </a:bodyPr>
            <a:lstStyle/>
            <a:p>
              <a:pPr algn="ctr"/>
              <a:r>
                <a:rPr lang="sv-SE" b="1" dirty="0">
                  <a:solidFill>
                    <a:schemeClr val="bg1"/>
                  </a:solidFill>
                </a:rPr>
                <a:t>1. Vilket behov av förändring har identifierats?</a:t>
              </a:r>
            </a:p>
          </p:txBody>
        </p:sp>
      </p:grpSp>
      <p:grpSp>
        <p:nvGrpSpPr>
          <p:cNvPr id="14" name="Grupp 13">
            <a:extLst>
              <a:ext uri="{FF2B5EF4-FFF2-40B4-BE49-F238E27FC236}">
                <a16:creationId xmlns:a16="http://schemas.microsoft.com/office/drawing/2014/main" id="{8728A8F7-5016-3628-F063-1B5BB440F97E}"/>
              </a:ext>
            </a:extLst>
          </p:cNvPr>
          <p:cNvGrpSpPr/>
          <p:nvPr/>
        </p:nvGrpSpPr>
        <p:grpSpPr>
          <a:xfrm>
            <a:off x="4358671" y="2029932"/>
            <a:ext cx="2881382" cy="2119301"/>
            <a:chOff x="4655309" y="4297656"/>
            <a:chExt cx="2881382" cy="2119301"/>
          </a:xfrm>
          <a:solidFill>
            <a:schemeClr val="accent2"/>
          </a:solidFill>
        </p:grpSpPr>
        <p:grpSp>
          <p:nvGrpSpPr>
            <p:cNvPr id="15" name="Rektangulär pratbubbla med text">
              <a:extLst>
                <a:ext uri="{FF2B5EF4-FFF2-40B4-BE49-F238E27FC236}">
                  <a16:creationId xmlns:a16="http://schemas.microsoft.com/office/drawing/2014/main" id="{BC793E15-7127-D5CB-AC0B-6F63F03BBA16}"/>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17" name="Rektangel: rundade hörn">
                <a:extLst>
                  <a:ext uri="{FF2B5EF4-FFF2-40B4-BE49-F238E27FC236}">
                    <a16:creationId xmlns:a16="http://schemas.microsoft.com/office/drawing/2014/main" id="{A303F6BF-E038-A40B-59D7-8CE953F60023}"/>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Likbent triangel">
                <a:extLst>
                  <a:ext uri="{FF2B5EF4-FFF2-40B4-BE49-F238E27FC236}">
                    <a16:creationId xmlns:a16="http://schemas.microsoft.com/office/drawing/2014/main" id="{0D4DE772-2F52-F542-4D5C-0209B4DE9025}"/>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6" name="textruta">
              <a:extLst>
                <a:ext uri="{FF2B5EF4-FFF2-40B4-BE49-F238E27FC236}">
                  <a16:creationId xmlns:a16="http://schemas.microsoft.com/office/drawing/2014/main" id="{F937438A-F272-F39F-7B27-3730E0AC2EDF}"/>
                </a:ext>
              </a:extLst>
            </p:cNvPr>
            <p:cNvSpPr txBox="1"/>
            <p:nvPr/>
          </p:nvSpPr>
          <p:spPr>
            <a:xfrm>
              <a:off x="4788446" y="4530716"/>
              <a:ext cx="2583904" cy="1200329"/>
            </a:xfrm>
            <a:prstGeom prst="rect">
              <a:avLst/>
            </a:prstGeom>
            <a:grpFill/>
          </p:spPr>
          <p:txBody>
            <a:bodyPr wrap="square" rtlCol="0">
              <a:spAutoFit/>
            </a:bodyPr>
            <a:lstStyle/>
            <a:p>
              <a:pPr algn="ctr"/>
              <a:r>
                <a:rPr lang="sv-SE" b="1" dirty="0">
                  <a:solidFill>
                    <a:schemeClr val="bg1"/>
                  </a:solidFill>
                </a:rPr>
                <a:t>2. I vilken mån finns stöd för att insatserna kan  möta behoven?</a:t>
              </a:r>
            </a:p>
          </p:txBody>
        </p:sp>
      </p:grpSp>
      <p:grpSp>
        <p:nvGrpSpPr>
          <p:cNvPr id="19" name="Grupp 18">
            <a:extLst>
              <a:ext uri="{FF2B5EF4-FFF2-40B4-BE49-F238E27FC236}">
                <a16:creationId xmlns:a16="http://schemas.microsoft.com/office/drawing/2014/main" id="{8AE7E09C-1F2B-C6A9-9180-9BD1E9A5C968}"/>
              </a:ext>
            </a:extLst>
          </p:cNvPr>
          <p:cNvGrpSpPr/>
          <p:nvPr/>
        </p:nvGrpSpPr>
        <p:grpSpPr>
          <a:xfrm>
            <a:off x="8004312" y="2004129"/>
            <a:ext cx="2881382" cy="2119301"/>
            <a:chOff x="4655309" y="4297656"/>
            <a:chExt cx="2881382" cy="2119301"/>
          </a:xfrm>
          <a:solidFill>
            <a:schemeClr val="accent2"/>
          </a:solidFill>
        </p:grpSpPr>
        <p:grpSp>
          <p:nvGrpSpPr>
            <p:cNvPr id="20" name="Rektangulär pratbubbla med text">
              <a:extLst>
                <a:ext uri="{FF2B5EF4-FFF2-40B4-BE49-F238E27FC236}">
                  <a16:creationId xmlns:a16="http://schemas.microsoft.com/office/drawing/2014/main" id="{3F7ABD7A-B506-CD72-F4B6-1F6330F42DE4}"/>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22" name="Rektangel: rundade hörn">
                <a:extLst>
                  <a:ext uri="{FF2B5EF4-FFF2-40B4-BE49-F238E27FC236}">
                    <a16:creationId xmlns:a16="http://schemas.microsoft.com/office/drawing/2014/main" id="{79819C5B-384D-5FA4-F3AA-FCD3FA172CCC}"/>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Likbent triangel">
                <a:extLst>
                  <a:ext uri="{FF2B5EF4-FFF2-40B4-BE49-F238E27FC236}">
                    <a16:creationId xmlns:a16="http://schemas.microsoft.com/office/drawing/2014/main" id="{2A504026-4809-B884-8B34-F2E8D66F76AC}"/>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1" name="textruta">
              <a:extLst>
                <a:ext uri="{FF2B5EF4-FFF2-40B4-BE49-F238E27FC236}">
                  <a16:creationId xmlns:a16="http://schemas.microsoft.com/office/drawing/2014/main" id="{6451634A-3EBD-3067-A598-BBAB0FD17725}"/>
                </a:ext>
              </a:extLst>
            </p:cNvPr>
            <p:cNvSpPr txBox="1"/>
            <p:nvPr/>
          </p:nvSpPr>
          <p:spPr>
            <a:xfrm>
              <a:off x="4788446" y="4530716"/>
              <a:ext cx="2583904" cy="923330"/>
            </a:xfrm>
            <a:prstGeom prst="rect">
              <a:avLst/>
            </a:prstGeom>
            <a:grpFill/>
          </p:spPr>
          <p:txBody>
            <a:bodyPr wrap="square" rtlCol="0">
              <a:spAutoFit/>
            </a:bodyPr>
            <a:lstStyle/>
            <a:p>
              <a:pPr algn="ctr"/>
              <a:r>
                <a:rPr lang="sv-SE" b="1" dirty="0">
                  <a:solidFill>
                    <a:schemeClr val="bg1"/>
                  </a:solidFill>
                </a:rPr>
                <a:t>3. Var ska implementeringen ske? </a:t>
              </a:r>
            </a:p>
          </p:txBody>
        </p:sp>
      </p:grpSp>
    </p:spTree>
    <p:extLst>
      <p:ext uri="{BB962C8B-B14F-4D97-AF65-F5344CB8AC3E}">
        <p14:creationId xmlns:p14="http://schemas.microsoft.com/office/powerpoint/2010/main" val="357888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A2B87-94A2-E1ED-916C-58E2B762BEC0}"/>
              </a:ext>
            </a:extLst>
          </p:cNvPr>
          <p:cNvSpPr>
            <a:spLocks noGrp="1"/>
          </p:cNvSpPr>
          <p:nvPr>
            <p:ph type="title"/>
          </p:nvPr>
        </p:nvSpPr>
        <p:spPr>
          <a:xfrm>
            <a:off x="636889" y="540000"/>
            <a:ext cx="6979394" cy="1080000"/>
          </a:xfrm>
        </p:spPr>
        <p:txBody>
          <a:bodyPr vert="horz" lIns="0" tIns="0" rIns="91440" bIns="45720" rtlCol="0" anchor="t" anchorCtr="0">
            <a:normAutofit/>
          </a:bodyPr>
          <a:lstStyle/>
          <a:p>
            <a:r>
              <a:rPr lang="sv-SE" sz="3200" dirty="0"/>
              <a:t>B. Hitta vårt varför</a:t>
            </a:r>
          </a:p>
        </p:txBody>
      </p:sp>
      <p:sp>
        <p:nvSpPr>
          <p:cNvPr id="3" name="textruta 2">
            <a:extLst>
              <a:ext uri="{FF2B5EF4-FFF2-40B4-BE49-F238E27FC236}">
                <a16:creationId xmlns:a16="http://schemas.microsoft.com/office/drawing/2014/main" id="{2484F8D4-BA07-BFDC-3FC5-8CEB6309B82B}"/>
              </a:ext>
            </a:extLst>
          </p:cNvPr>
          <p:cNvSpPr txBox="1"/>
          <p:nvPr/>
        </p:nvSpPr>
        <p:spPr>
          <a:xfrm>
            <a:off x="637201" y="1634400"/>
            <a:ext cx="5171463" cy="4583838"/>
          </a:xfrm>
          <a:prstGeom prst="rect">
            <a:avLst/>
          </a:prstGeom>
        </p:spPr>
        <p:txBody>
          <a:bodyPr vert="horz" lIns="0" tIns="45720" rIns="0" bIns="45720" rtlCol="0">
            <a:normAutofit/>
          </a:bodyPr>
          <a:lstStyle/>
          <a:p>
            <a:pPr marL="228600" indent="-228600">
              <a:lnSpc>
                <a:spcPct val="110000"/>
              </a:lnSpc>
              <a:spcBef>
                <a:spcPts val="1000"/>
              </a:spcBef>
              <a:buFont typeface="Arial" panose="020B0604020202020204" pitchFamily="34" charset="0"/>
              <a:buChar char="•"/>
            </a:pPr>
            <a:r>
              <a:rPr lang="sv-SE" sz="2200" dirty="0"/>
              <a:t>Vilken målgrupp har behov av att öka sin fysiska aktivitet med hjälp av FaR?</a:t>
            </a:r>
          </a:p>
          <a:p>
            <a:pPr marL="228600" indent="-228600">
              <a:lnSpc>
                <a:spcPct val="110000"/>
              </a:lnSpc>
              <a:spcBef>
                <a:spcPts val="1000"/>
              </a:spcBef>
              <a:buFont typeface="Arial" panose="020B0604020202020204" pitchFamily="34" charset="0"/>
              <a:buChar char="•"/>
            </a:pPr>
            <a:r>
              <a:rPr lang="sv-SE" sz="2200" dirty="0"/>
              <a:t>Varför är det viktigt att implementera FaR för målgruppen?</a:t>
            </a:r>
            <a:endParaRPr lang="sv-SE" sz="2200" dirty="0">
              <a:solidFill>
                <a:srgbClr val="FF0000"/>
              </a:solidFill>
            </a:endParaRPr>
          </a:p>
          <a:p>
            <a:pPr marL="228600" indent="-228600">
              <a:lnSpc>
                <a:spcPct val="110000"/>
              </a:lnSpc>
              <a:spcBef>
                <a:spcPts val="1000"/>
              </a:spcBef>
              <a:buFont typeface="Arial" panose="020B0604020202020204" pitchFamily="34" charset="0"/>
              <a:buChar char="•"/>
            </a:pPr>
            <a:r>
              <a:rPr lang="sv-SE" sz="2200" dirty="0"/>
              <a:t>På vilket sätt gör det skillnad för vår målgrupp?</a:t>
            </a:r>
          </a:p>
          <a:p>
            <a:pPr>
              <a:lnSpc>
                <a:spcPct val="110000"/>
              </a:lnSpc>
              <a:spcBef>
                <a:spcPts val="1000"/>
              </a:spcBef>
            </a:pPr>
            <a:endParaRPr lang="sv-SE" sz="2200" dirty="0"/>
          </a:p>
          <a:p>
            <a:pPr>
              <a:lnSpc>
                <a:spcPct val="110000"/>
              </a:lnSpc>
              <a:spcBef>
                <a:spcPts val="1000"/>
              </a:spcBef>
            </a:pPr>
            <a:endParaRPr lang="sv-SE" sz="2200" dirty="0"/>
          </a:p>
          <a:p>
            <a:pPr marL="228600" indent="-228600">
              <a:lnSpc>
                <a:spcPct val="110000"/>
              </a:lnSpc>
              <a:spcBef>
                <a:spcPts val="1000"/>
              </a:spcBef>
              <a:buFont typeface="Arial" panose="020B0604020202020204" pitchFamily="34" charset="0"/>
              <a:buChar char="•"/>
            </a:pPr>
            <a:r>
              <a:rPr lang="sv-SE" sz="2200" dirty="0"/>
              <a:t>Vad händer om vi inte gör det?</a:t>
            </a:r>
          </a:p>
        </p:txBody>
      </p:sp>
      <p:sp>
        <p:nvSpPr>
          <p:cNvPr id="5" name="textruta 4">
            <a:extLst>
              <a:ext uri="{FF2B5EF4-FFF2-40B4-BE49-F238E27FC236}">
                <a16:creationId xmlns:a16="http://schemas.microsoft.com/office/drawing/2014/main" id="{90C01011-A161-7DB4-437F-DAEEEB99587C}"/>
              </a:ext>
            </a:extLst>
          </p:cNvPr>
          <p:cNvSpPr txBox="1"/>
          <p:nvPr/>
        </p:nvSpPr>
        <p:spPr>
          <a:xfrm>
            <a:off x="4617759" y="6033572"/>
            <a:ext cx="2381809" cy="369332"/>
          </a:xfrm>
          <a:prstGeom prst="rect">
            <a:avLst/>
          </a:prstGeom>
          <a:noFill/>
        </p:spPr>
        <p:txBody>
          <a:bodyPr wrap="square" rtlCol="0">
            <a:spAutoFit/>
          </a:bodyPr>
          <a:lstStyle/>
          <a:p>
            <a:r>
              <a:rPr lang="sv-SE" i="1" dirty="0">
                <a:sym typeface="Wingdings" panose="05000000000000000000" pitchFamily="2" charset="2"/>
              </a:rPr>
              <a:t> </a:t>
            </a:r>
            <a:r>
              <a:rPr lang="sv-SE" i="1" dirty="0"/>
              <a:t>Anteckna gärna!</a:t>
            </a:r>
          </a:p>
        </p:txBody>
      </p:sp>
      <p:sp>
        <p:nvSpPr>
          <p:cNvPr id="4" name="Höger klammerparentes 3">
            <a:extLst>
              <a:ext uri="{FF2B5EF4-FFF2-40B4-BE49-F238E27FC236}">
                <a16:creationId xmlns:a16="http://schemas.microsoft.com/office/drawing/2014/main" id="{560C973D-0911-B449-5E37-3E066EBF949D}"/>
              </a:ext>
            </a:extLst>
          </p:cNvPr>
          <p:cNvSpPr/>
          <p:nvPr/>
        </p:nvSpPr>
        <p:spPr>
          <a:xfrm>
            <a:off x="5808664" y="1634400"/>
            <a:ext cx="722765" cy="23425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11" name="Grupp 10">
            <a:extLst>
              <a:ext uri="{FF2B5EF4-FFF2-40B4-BE49-F238E27FC236}">
                <a16:creationId xmlns:a16="http://schemas.microsoft.com/office/drawing/2014/main" id="{7AFDCA95-23ED-0D95-7B4B-E87C2B509A31}"/>
              </a:ext>
            </a:extLst>
          </p:cNvPr>
          <p:cNvGrpSpPr>
            <a:grpSpLocks noChangeAspect="1"/>
          </p:cNvGrpSpPr>
          <p:nvPr/>
        </p:nvGrpSpPr>
        <p:grpSpPr>
          <a:xfrm>
            <a:off x="7616283" y="1488652"/>
            <a:ext cx="2844000" cy="3331510"/>
            <a:chOff x="8548547" y="3256495"/>
            <a:chExt cx="2664000" cy="3120655"/>
          </a:xfrm>
        </p:grpSpPr>
        <p:grpSp>
          <p:nvGrpSpPr>
            <p:cNvPr id="6" name="Rund pratbubbla med text">
              <a:extLst>
                <a:ext uri="{FF2B5EF4-FFF2-40B4-BE49-F238E27FC236}">
                  <a16:creationId xmlns:a16="http://schemas.microsoft.com/office/drawing/2014/main" id="{0300EFF5-D4E3-DE89-29EE-86CC483D895E}"/>
                </a:ext>
                <a:ext uri="{C183D7F6-B498-43B3-948B-1728B52AA6E4}">
                  <adec:decorative xmlns:adec="http://schemas.microsoft.com/office/drawing/2017/decorative" val="1"/>
                </a:ext>
              </a:extLst>
            </p:cNvPr>
            <p:cNvGrpSpPr>
              <a:grpSpLocks noChangeAspect="1"/>
            </p:cNvGrpSpPr>
            <p:nvPr/>
          </p:nvGrpSpPr>
          <p:grpSpPr>
            <a:xfrm>
              <a:off x="8548547" y="3256495"/>
              <a:ext cx="2664000" cy="3120655"/>
              <a:chOff x="1731609" y="1160575"/>
              <a:chExt cx="1165212" cy="1364948"/>
            </a:xfrm>
          </p:grpSpPr>
          <p:sp>
            <p:nvSpPr>
              <p:cNvPr id="8" name="Ellips">
                <a:extLst>
                  <a:ext uri="{FF2B5EF4-FFF2-40B4-BE49-F238E27FC236}">
                    <a16:creationId xmlns:a16="http://schemas.microsoft.com/office/drawing/2014/main" id="{22058437-12B1-9441-F710-4A4A80F75722}"/>
                  </a:ext>
                  <a:ext uri="{C183D7F6-B498-43B3-948B-1728B52AA6E4}">
                    <adec:decorative xmlns:adec="http://schemas.microsoft.com/office/drawing/2017/decorative" val="1"/>
                  </a:ext>
                </a:extLst>
              </p:cNvPr>
              <p:cNvSpPr/>
              <p:nvPr/>
            </p:nvSpPr>
            <p:spPr>
              <a:xfrm>
                <a:off x="1731609" y="1160575"/>
                <a:ext cx="1165212" cy="1165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Likbent triangel">
                <a:extLst>
                  <a:ext uri="{FF2B5EF4-FFF2-40B4-BE49-F238E27FC236}">
                    <a16:creationId xmlns:a16="http://schemas.microsoft.com/office/drawing/2014/main" id="{B847903E-DE4A-48D0-5C05-C96A50226882}"/>
                  </a:ext>
                  <a:ext uri="{C183D7F6-B498-43B3-948B-1728B52AA6E4}">
                    <adec:decorative xmlns:adec="http://schemas.microsoft.com/office/drawing/2017/decorative" val="1"/>
                  </a:ext>
                </a:extLst>
              </p:cNvPr>
              <p:cNvSpPr/>
              <p:nvPr/>
            </p:nvSpPr>
            <p:spPr>
              <a:xfrm rot="12073863" flipH="1">
                <a:off x="2293224" y="2137966"/>
                <a:ext cx="302652" cy="3875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textruta 9">
              <a:extLst>
                <a:ext uri="{FF2B5EF4-FFF2-40B4-BE49-F238E27FC236}">
                  <a16:creationId xmlns:a16="http://schemas.microsoft.com/office/drawing/2014/main" id="{FD4CE42C-D0DA-4AEA-9B18-9E8A594968A2}"/>
                </a:ext>
              </a:extLst>
            </p:cNvPr>
            <p:cNvSpPr txBox="1"/>
            <p:nvPr/>
          </p:nvSpPr>
          <p:spPr>
            <a:xfrm>
              <a:off x="8671471" y="3964658"/>
              <a:ext cx="2381808" cy="1200329"/>
            </a:xfrm>
            <a:prstGeom prst="rect">
              <a:avLst/>
            </a:prstGeom>
            <a:noFill/>
          </p:spPr>
          <p:txBody>
            <a:bodyPr wrap="square" rtlCol="0">
              <a:spAutoFit/>
            </a:bodyPr>
            <a:lstStyle/>
            <a:p>
              <a:pPr algn="ctr"/>
              <a:r>
                <a:rPr lang="sv-SE" b="1" dirty="0">
                  <a:solidFill>
                    <a:schemeClr val="bg1"/>
                  </a:solidFill>
                </a:rPr>
                <a:t>Personer inom […] ska öka sin fysiska aktivitet genom FaR, för att […]</a:t>
              </a:r>
            </a:p>
          </p:txBody>
        </p:sp>
      </p:grpSp>
    </p:spTree>
    <p:extLst>
      <p:ext uri="{BB962C8B-B14F-4D97-AF65-F5344CB8AC3E}">
        <p14:creationId xmlns:p14="http://schemas.microsoft.com/office/powerpoint/2010/main" val="347293193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2.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docMetadata/LabelInfo.xml><?xml version="1.0" encoding="utf-8"?>
<clbl:labelList xmlns:clbl="http://schemas.microsoft.com/office/2020/mipLabelMetadata">
  <clbl:label id="{6259e6e3-2afb-469f-a0df-b995253cdc93}" enabled="1" method="Privileged" siteId="{c317fa72-b393-44ea-a87c-ea272e8d963d}" removed="0"/>
</clbl:labelList>
</file>

<file path=docProps/app.xml><?xml version="1.0" encoding="utf-8"?>
<Properties xmlns="http://schemas.openxmlformats.org/officeDocument/2006/extended-properties" xmlns:vt="http://schemas.openxmlformats.org/officeDocument/2006/docPropsVTypes">
  <Template/>
  <TotalTime>17216</TotalTime>
  <Words>10503</Words>
  <Application>Microsoft Office PowerPoint</Application>
  <PresentationFormat>Bredbild</PresentationFormat>
  <Paragraphs>1037</Paragraphs>
  <Slides>69</Slides>
  <Notes>69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69</vt:i4>
      </vt:variant>
    </vt:vector>
  </HeadingPairs>
  <TitlesOfParts>
    <vt:vector size="75" baseType="lpstr">
      <vt:lpstr>Arial</vt:lpstr>
      <vt:lpstr>Calibri</vt:lpstr>
      <vt:lpstr>Noto Sans</vt:lpstr>
      <vt:lpstr>Noto Sans SemiBold</vt:lpstr>
      <vt:lpstr>Wingdings</vt:lpstr>
      <vt:lpstr>SoS-tema</vt:lpstr>
      <vt:lpstr>Användarguide  Implementering av  Fysisk aktivitet på recept (FaR) </vt:lpstr>
      <vt:lpstr>PowerPoint-presentation</vt:lpstr>
      <vt:lpstr>Användarguiden – syfte och användningsområden</vt:lpstr>
      <vt:lpstr> Inledande arbete</vt:lpstr>
      <vt:lpstr>PowerPoint-presentation</vt:lpstr>
      <vt:lpstr>PowerPoint-presentation</vt:lpstr>
      <vt:lpstr>Så här löser ni biljett</vt:lpstr>
      <vt:lpstr>A. Tre frågor att börja med</vt:lpstr>
      <vt:lpstr>B. Hitta vårt varför</vt:lpstr>
      <vt:lpstr>C. Nuläge - Vad gör vi redan i dag?  </vt:lpstr>
      <vt:lpstr>D. Organisatoriska förutsättningar (del 1 av 2) </vt:lpstr>
      <vt:lpstr>Vem gör vad i implementeringen av FaR?</vt:lpstr>
      <vt:lpstr>D. Organisatoriska förutsättningar (del 2 av 2) </vt:lpstr>
      <vt:lpstr>Är vi redo att påbörja implementerings- arbetet och inleda Fas 1?</vt:lpstr>
      <vt:lpstr>Förslag på teman att fördjupa er i</vt:lpstr>
      <vt:lpstr>PowerPoint-presentation</vt:lpstr>
      <vt:lpstr>Fas 1 – Initial bedömning</vt:lpstr>
      <vt:lpstr>Material som används i Fas 1</vt:lpstr>
      <vt:lpstr>Uppstart av Fas 1</vt:lpstr>
      <vt:lpstr>Steg 1 –  Vem berörs av eller involveras i vårt arbete med FaR?</vt:lpstr>
      <vt:lpstr>Övning: Vem berörs av eller involveras i vårt arbete med FaR?</vt:lpstr>
      <vt:lpstr>Steg 2 –  Går FaR i linje med vårt uppdrag, våra värderingar och vår vision?  </vt:lpstr>
      <vt:lpstr>Övning: Går FaR i linje med vårt uppdrag, våra värderingar och vår vision? </vt:lpstr>
      <vt:lpstr>Steg 3 –  Är vår verksamhet redo för FaR och för förändring?</vt:lpstr>
      <vt:lpstr>Övning: Är vår verksamhet redo för FaR och för förändring? </vt:lpstr>
      <vt:lpstr>Steg 4 –  Vilka kompletteringar av FaR behöver vi göra för att passa vår målgrupp? </vt:lpstr>
      <vt:lpstr>Först kort om FaR-metoden</vt:lpstr>
      <vt:lpstr>Övning: Vilka kompletteringar av FaR behöver vi göra för att passa vår målgrupp?  </vt:lpstr>
      <vt:lpstr>Steg 5 – Vilka anpassningar behövs i vår verksamhet för att FaR ska passa in?</vt:lpstr>
      <vt:lpstr>Övning: Vilka anpassningar behövs i vår verksamhet för att FaR ska passa in?  </vt:lpstr>
      <vt:lpstr>Steg 6 –  Vilket stöd har FaR i verksamheten och finns det resurser? </vt:lpstr>
      <vt:lpstr>Övning 6a: Hur tror vi att olika intressenter förhåller sig till implementeringen av FaR? </vt:lpstr>
      <vt:lpstr>Övning 6b: Bedömning av resursbehov</vt:lpstr>
      <vt:lpstr>Steg 7 – Vilka kommer att implementera FaR i vår verksamhet?    </vt:lpstr>
      <vt:lpstr>Övning: Vilka kommer att implementera FaR i vår verksamhet? </vt:lpstr>
      <vt:lpstr>Steg 8 – Vilken utbildning och stöd kan vi erbjuda berörd personal? </vt:lpstr>
      <vt:lpstr>Övning: Vilken utbildning och stöd kan vi erbjuda berörd personal? </vt:lpstr>
      <vt:lpstr>Övning: Är vi redo att avsluta Fas 1 och börja med Fas 2? </vt:lpstr>
      <vt:lpstr>PowerPoint-presentation</vt:lpstr>
      <vt:lpstr>Fas 2 – Struktur för implementeringen</vt:lpstr>
      <vt:lpstr>Steg 9 –  Vilket ansvar ska processgruppen ha under genomförandet av implementeringen? </vt:lpstr>
      <vt:lpstr>Övning: Vilket ansvar ska processgruppen ha under genomförandet av implementeringen?</vt:lpstr>
      <vt:lpstr>Steg 10 –  Hur tar vi fram en plan för implementering av FaR?</vt:lpstr>
      <vt:lpstr>Att arbeta med i steg 10</vt:lpstr>
      <vt:lpstr>Övning: a) Mål och mått</vt:lpstr>
      <vt:lpstr>Övning: b) Förankring</vt:lpstr>
      <vt:lpstr>Övning: c) och d) Beskrivning  av genomförande och tids-  och aktivitetsplan </vt:lpstr>
      <vt:lpstr>Övning: e) och f) Avgränsningar  och kopplingar till andra projekt</vt:lpstr>
      <vt:lpstr>Övning: g) Uppföljning, återkoppling och spridning av lärdomar</vt:lpstr>
      <vt:lpstr>Övning: h) Vidmakthållande  och förvaltning</vt:lpstr>
      <vt:lpstr>Övning: Är vi redo att avsluta Fas 2 och börja med Fas 3?</vt:lpstr>
      <vt:lpstr>Er implementeringsplan är nästan klar!  </vt:lpstr>
      <vt:lpstr>PowerPoint-presentation</vt:lpstr>
      <vt:lpstr>Fas 3 – Genomförande</vt:lpstr>
      <vt:lpstr>Steg 11 –  Genomför implementeringen av FaR utifrån er implementerings-plan och börja ordinera FaR</vt:lpstr>
      <vt:lpstr>a: Genomför implementeringen  av FaR utifrån aktiviteterna i er implementeringsplan   </vt:lpstr>
      <vt:lpstr>b: Börja ordinera FaR samt ge stöd till de som ordinerar </vt:lpstr>
      <vt:lpstr>Steg 12 –  Följ upp implementeringen  </vt:lpstr>
      <vt:lpstr>Följ upp implementeringen </vt:lpstr>
      <vt:lpstr>Steg 13 –  Återkoppla till alla involverade </vt:lpstr>
      <vt:lpstr>Återkoppla till alla involverade</vt:lpstr>
      <vt:lpstr>Övning: Är vi redo att avsluta Fas 3 och börja med Fas 4?</vt:lpstr>
      <vt:lpstr>PowerPoint-presentation</vt:lpstr>
      <vt:lpstr>Fas 4 – Lärdomar och förbättringar</vt:lpstr>
      <vt:lpstr>Steg 14 –  Ta tillvara lärdomar och säkerställ förvaltning </vt:lpstr>
      <vt:lpstr>Ta tillvara lärdomar och säkerställ förvaltning</vt:lpstr>
      <vt:lpstr>Övning: Är vi redo att avsluta Fas 4 och implementeringsprocessen?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 1 initial bedömning</dc:title>
  <dc:creator>Bramsgård Maria</dc:creator>
  <cp:lastModifiedBy>Mether, Marie</cp:lastModifiedBy>
  <cp:revision>964</cp:revision>
  <cp:lastPrinted>2026-01-20T10:20:49Z</cp:lastPrinted>
  <dcterms:created xsi:type="dcterms:W3CDTF">2024-09-05T14:05:41Z</dcterms:created>
  <dcterms:modified xsi:type="dcterms:W3CDTF">2026-03-20T19:17:00Z</dcterms:modified>
</cp:coreProperties>
</file>