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5.xml" ContentType="application/vnd.openxmlformats-officedocument.themeOverr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6.xml" ContentType="application/vnd.openxmlformats-officedocument.themeOverride+xml"/>
  <Override PartName="/ppt/notesSlides/notesSlide27.xml" ContentType="application/vnd.openxmlformats-officedocument.presentationml.notesSlide+xml"/>
  <Override PartName="/ppt/theme/themeOverride7.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46"/>
  </p:notesMasterIdLst>
  <p:sldIdLst>
    <p:sldId id="859" r:id="rId3"/>
    <p:sldId id="819" r:id="rId4"/>
    <p:sldId id="844" r:id="rId5"/>
    <p:sldId id="850" r:id="rId6"/>
    <p:sldId id="847" r:id="rId7"/>
    <p:sldId id="267" r:id="rId8"/>
    <p:sldId id="863" r:id="rId9"/>
    <p:sldId id="266" r:id="rId10"/>
    <p:sldId id="652" r:id="rId11"/>
    <p:sldId id="839" r:id="rId12"/>
    <p:sldId id="848" r:id="rId13"/>
    <p:sldId id="644" r:id="rId14"/>
    <p:sldId id="275" r:id="rId15"/>
    <p:sldId id="854" r:id="rId16"/>
    <p:sldId id="663" r:id="rId17"/>
    <p:sldId id="664" r:id="rId18"/>
    <p:sldId id="643" r:id="rId19"/>
    <p:sldId id="840" r:id="rId20"/>
    <p:sldId id="291" r:id="rId21"/>
    <p:sldId id="272" r:id="rId22"/>
    <p:sldId id="862" r:id="rId23"/>
    <p:sldId id="849" r:id="rId24"/>
    <p:sldId id="861" r:id="rId25"/>
    <p:sldId id="304" r:id="rId26"/>
    <p:sldId id="866" r:id="rId27"/>
    <p:sldId id="855" r:id="rId28"/>
    <p:sldId id="802" r:id="rId29"/>
    <p:sldId id="651" r:id="rId30"/>
    <p:sldId id="695" r:id="rId31"/>
    <p:sldId id="277" r:id="rId32"/>
    <p:sldId id="867" r:id="rId33"/>
    <p:sldId id="851" r:id="rId34"/>
    <p:sldId id="852" r:id="rId35"/>
    <p:sldId id="820" r:id="rId36"/>
    <p:sldId id="258" r:id="rId37"/>
    <p:sldId id="856" r:id="rId38"/>
    <p:sldId id="857" r:id="rId39"/>
    <p:sldId id="858" r:id="rId40"/>
    <p:sldId id="263" r:id="rId41"/>
    <p:sldId id="264" r:id="rId42"/>
    <p:sldId id="660" r:id="rId43"/>
    <p:sldId id="648" r:id="rId44"/>
    <p:sldId id="662" r:id="rId45"/>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D4A3DFAF-A322-4ABF-865D-9A92B62BA5D4}">
          <p14:sldIdLst>
            <p14:sldId id="859"/>
            <p14:sldId id="819"/>
            <p14:sldId id="844"/>
            <p14:sldId id="850"/>
          </p14:sldIdLst>
        </p14:section>
        <p14:section name="Om levnadsvanor och fysisk aktivitet" id="{10F049CB-E599-4965-805F-020D9BDB8897}">
          <p14:sldIdLst>
            <p14:sldId id="847"/>
            <p14:sldId id="267"/>
            <p14:sldId id="863"/>
            <p14:sldId id="266"/>
            <p14:sldId id="652"/>
            <p14:sldId id="839"/>
          </p14:sldIdLst>
        </p14:section>
        <p14:section name="Om metoden FaR" id="{1BF9BAC0-63AD-4C65-BDA2-0210BD343C36}">
          <p14:sldIdLst>
            <p14:sldId id="848"/>
            <p14:sldId id="644"/>
            <p14:sldId id="275"/>
            <p14:sldId id="854"/>
            <p14:sldId id="663"/>
            <p14:sldId id="664"/>
            <p14:sldId id="643"/>
            <p14:sldId id="840"/>
            <p14:sldId id="291"/>
            <p14:sldId id="272"/>
            <p14:sldId id="862"/>
          </p14:sldIdLst>
        </p14:section>
        <p14:section name="Om vår implementering av FaR" id="{0B06FA34-0A79-43F2-AE89-9A93306DD64D}">
          <p14:sldIdLst>
            <p14:sldId id="849"/>
            <p14:sldId id="861"/>
            <p14:sldId id="304"/>
            <p14:sldId id="866"/>
            <p14:sldId id="855"/>
            <p14:sldId id="802"/>
            <p14:sldId id="651"/>
            <p14:sldId id="695"/>
            <p14:sldId id="277"/>
            <p14:sldId id="867"/>
          </p14:sldIdLst>
        </p14:section>
        <p14:section name="Våra frågor till er" id="{F1D6E85E-A1B7-454E-9BF1-90E6A1771BDE}">
          <p14:sldIdLst>
            <p14:sldId id="851"/>
            <p14:sldId id="852"/>
            <p14:sldId id="820"/>
            <p14:sldId id="258"/>
          </p14:sldIdLst>
        </p14:section>
        <p14:section name="Exempelbilder för olika målgrupper" id="{1F358CC7-625B-42E8-99FE-7C40C4D9AEEA}">
          <p14:sldIdLst>
            <p14:sldId id="856"/>
            <p14:sldId id="857"/>
            <p14:sldId id="858"/>
            <p14:sldId id="263"/>
            <p14:sldId id="264"/>
            <p14:sldId id="660"/>
            <p14:sldId id="648"/>
            <p14:sldId id="6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00C637-DAE7-9109-AE9B-8A9661085D3F}" name="Edén, Maria" initials="ME" userId="S::Maria.Eden@socialstyrelsen.se::68525354-bf29-441e-9546-39481c7ba962" providerId="AD"/>
  <p188:author id="{ED452C5E-4481-5886-0538-E2711794970E}" name="Emilson, Christina" initials="CE" userId="S::Christina.Emilson@socialstyrelsen.se::25f6b0eb-41c3-42e2-8b3a-e7248eb4fcbe" providerId="AD"/>
  <p188:author id="{1E30FBE8-FC81-5982-EFF2-D70876FA4F1F}" name="Bramsgård, Maria" initials="MB" userId="S::maria.bramsgard@socialstyrelsen.se::5507fe57-43cd-4e63-92cf-0b1cd3368c18" providerId="AD"/>
  <p188:author id="{E8B2C3FB-7428-EC32-5296-CFE45506EF33}" name="Mether, Marie" initials="MM" userId="S::marie.mether@socialstyrelsen.se::fccb531d-d28d-41df-97ba-175dee62e3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milson, Christina" initials="CE" lastIdx="15" clrIdx="6">
    <p:extLst>
      <p:ext uri="{19B8F6BF-5375-455C-9EA6-DF929625EA0E}">
        <p15:presenceInfo xmlns:p15="http://schemas.microsoft.com/office/powerpoint/2012/main" userId="S::Christina.Emilson@socialstyrelsen.se::25f6b0eb-41c3-42e2-8b3a-e7248eb4fcbe" providerId="AD"/>
      </p:ext>
    </p:extLst>
  </p:cmAuthor>
  <p:cmAuthor id="1" name="Bramsgård, Maria" initials="BM" lastIdx="9" clrIdx="0">
    <p:extLst>
      <p:ext uri="{19B8F6BF-5375-455C-9EA6-DF929625EA0E}">
        <p15:presenceInfo xmlns:p15="http://schemas.microsoft.com/office/powerpoint/2012/main" userId="Bramsgård, Maria" providerId="None"/>
      </p:ext>
    </p:extLst>
  </p:cmAuthor>
  <p:cmAuthor id="2" name="Bramsgård, Maria" initials="MB" lastIdx="48" clrIdx="1">
    <p:extLst>
      <p:ext uri="{19B8F6BF-5375-455C-9EA6-DF929625EA0E}">
        <p15:presenceInfo xmlns:p15="http://schemas.microsoft.com/office/powerpoint/2012/main" userId="S::maria.bramsgard@socialstyrelsen.se::5507fe57-43cd-4e63-92cf-0b1cd3368c18" providerId="AD"/>
      </p:ext>
    </p:extLst>
  </p:cmAuthor>
  <p:cmAuthor id="3" name="Netterheim, Anna" initials="AN" lastIdx="32" clrIdx="2">
    <p:extLst>
      <p:ext uri="{19B8F6BF-5375-455C-9EA6-DF929625EA0E}">
        <p15:presenceInfo xmlns:p15="http://schemas.microsoft.com/office/powerpoint/2012/main" userId="S::Anna.Netterheim@socialstyrelsen.se::ae0928a6-8836-48b6-8d7b-4a444e15c588" providerId="AD"/>
      </p:ext>
    </p:extLst>
  </p:cmAuthor>
  <p:cmAuthor id="4" name="Mether, Marie" initials="MM [2]" lastIdx="83" clrIdx="3">
    <p:extLst>
      <p:ext uri="{19B8F6BF-5375-455C-9EA6-DF929625EA0E}">
        <p15:presenceInfo xmlns:p15="http://schemas.microsoft.com/office/powerpoint/2012/main" userId="S::marie.mether@socialstyrelsen.se::fccb531d-d28d-41df-97ba-175dee62e30f" providerId="AD"/>
      </p:ext>
    </p:extLst>
  </p:cmAuthor>
  <p:cmAuthor id="5" name="Edén, Maria" initials="ME" lastIdx="56" clrIdx="4">
    <p:extLst>
      <p:ext uri="{19B8F6BF-5375-455C-9EA6-DF929625EA0E}">
        <p15:presenceInfo xmlns:p15="http://schemas.microsoft.com/office/powerpoint/2012/main" userId="S::Maria.Eden@socialstyrelsen.se::68525354-bf29-441e-9546-39481c7ba962" providerId="AD"/>
      </p:ext>
    </p:extLst>
  </p:cmAuthor>
  <p:cmAuthor id="6" name="Edling, Carina" initials="CE" lastIdx="15" clrIdx="5">
    <p:extLst>
      <p:ext uri="{19B8F6BF-5375-455C-9EA6-DF929625EA0E}">
        <p15:presenceInfo xmlns:p15="http://schemas.microsoft.com/office/powerpoint/2012/main" userId="S::Carina.Edling@socialstyrelsen.se::113558d4-bc75-4848-8d04-2b6657607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AAC"/>
    <a:srgbClr val="EB805F"/>
    <a:srgbClr val="DBEEF5"/>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65375" autoAdjust="0"/>
  </p:normalViewPr>
  <p:slideViewPr>
    <p:cSldViewPr snapToGrid="0">
      <p:cViewPr varScale="1">
        <p:scale>
          <a:sx n="38" d="100"/>
          <a:sy n="38" d="100"/>
        </p:scale>
        <p:origin x="1640" y="44"/>
      </p:cViewPr>
      <p:guideLst/>
    </p:cSldViewPr>
  </p:slideViewPr>
  <p:outlineViewPr>
    <p:cViewPr>
      <p:scale>
        <a:sx n="33" d="100"/>
        <a:sy n="33" d="100"/>
      </p:scale>
      <p:origin x="0" y="-15796"/>
    </p:cViewPr>
  </p:outlineViewPr>
  <p:notesTextViewPr>
    <p:cViewPr>
      <p:scale>
        <a:sx n="3" d="2"/>
        <a:sy n="3" d="2"/>
      </p:scale>
      <p:origin x="0" y="0"/>
    </p:cViewPr>
  </p:notesTextViewPr>
  <p:sorterViewPr>
    <p:cViewPr>
      <p:scale>
        <a:sx n="90" d="100"/>
        <a:sy n="90" d="100"/>
      </p:scale>
      <p:origin x="0" y="-12168"/>
    </p:cViewPr>
  </p:sorterViewPr>
  <p:notesViewPr>
    <p:cSldViewPr snapToGrid="0">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02708-6AE3-4F7B-8C27-34D10B162B6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sv-SE"/>
        </a:p>
      </dgm:t>
    </dgm:pt>
    <dgm:pt modelId="{84250CB5-11A9-4A98-BC81-DA35054CC052}">
      <dgm:prSet phldrT="[Text]"/>
      <dgm:spPr/>
      <dgm:t>
        <a:bodyPr/>
        <a:lstStyle/>
        <a:p>
          <a:r>
            <a:rPr lang="sv-SE" dirty="0"/>
            <a:t>Användarguide</a:t>
          </a:r>
        </a:p>
      </dgm:t>
    </dgm:pt>
    <dgm:pt modelId="{5C36DE2D-D358-4F00-84CB-09CFD7ECBFB6}" type="parTrans" cxnId="{EF599845-E6B9-4272-B3A1-A19B2F8F763B}">
      <dgm:prSet/>
      <dgm:spPr/>
      <dgm:t>
        <a:bodyPr/>
        <a:lstStyle/>
        <a:p>
          <a:endParaRPr lang="sv-SE"/>
        </a:p>
      </dgm:t>
    </dgm:pt>
    <dgm:pt modelId="{5C5BB81F-21F9-43B1-9B74-837A46714EFC}" type="sibTrans" cxnId="{EF599845-E6B9-4272-B3A1-A19B2F8F763B}">
      <dgm:prSet/>
      <dgm:spPr/>
      <dgm:t>
        <a:bodyPr/>
        <a:lstStyle/>
        <a:p>
          <a:endParaRPr lang="sv-SE"/>
        </a:p>
      </dgm:t>
    </dgm:pt>
    <dgm:pt modelId="{F3589DC5-5C96-495C-917B-DCD49AEF3E6B}">
      <dgm:prSet phldrT="[Text]"/>
      <dgm:spPr/>
      <dgm:t>
        <a:bodyPr/>
        <a:lstStyle/>
        <a:p>
          <a:r>
            <a:rPr lang="sv-SE" dirty="0"/>
            <a:t>Färdplan</a:t>
          </a:r>
        </a:p>
      </dgm:t>
    </dgm:pt>
    <dgm:pt modelId="{C552FEB9-052B-4441-A353-86375E3375B5}" type="parTrans" cxnId="{78DBAE93-C156-408D-96E1-BE9B682C2556}">
      <dgm:prSet/>
      <dgm:spPr/>
      <dgm:t>
        <a:bodyPr/>
        <a:lstStyle/>
        <a:p>
          <a:endParaRPr lang="sv-SE"/>
        </a:p>
      </dgm:t>
    </dgm:pt>
    <dgm:pt modelId="{F4A277AF-F0BD-4F20-87EA-9A773A450349}" type="sibTrans" cxnId="{78DBAE93-C156-408D-96E1-BE9B682C2556}">
      <dgm:prSet/>
      <dgm:spPr/>
      <dgm:t>
        <a:bodyPr/>
        <a:lstStyle/>
        <a:p>
          <a:endParaRPr lang="sv-SE"/>
        </a:p>
      </dgm:t>
    </dgm:pt>
    <dgm:pt modelId="{CE7D76A3-6DA1-4079-A029-D771F6681AFD}">
      <dgm:prSet phldrT="[Text]"/>
      <dgm:spPr/>
      <dgm:t>
        <a:bodyPr/>
        <a:lstStyle/>
        <a:p>
          <a:r>
            <a:rPr lang="sv-SE" dirty="0"/>
            <a:t>Dialogduk</a:t>
          </a:r>
        </a:p>
      </dgm:t>
    </dgm:pt>
    <dgm:pt modelId="{FF987C4C-F2E9-47CD-B278-999FBD4EB106}" type="parTrans" cxnId="{D4769906-04CA-48B3-B588-C00C83441892}">
      <dgm:prSet/>
      <dgm:spPr/>
      <dgm:t>
        <a:bodyPr/>
        <a:lstStyle/>
        <a:p>
          <a:endParaRPr lang="sv-SE"/>
        </a:p>
      </dgm:t>
    </dgm:pt>
    <dgm:pt modelId="{180334C6-30AC-439D-80EE-4A68340B27A9}" type="sibTrans" cxnId="{D4769906-04CA-48B3-B588-C00C83441892}">
      <dgm:prSet/>
      <dgm:spPr/>
      <dgm:t>
        <a:bodyPr/>
        <a:lstStyle/>
        <a:p>
          <a:endParaRPr lang="sv-SE"/>
        </a:p>
      </dgm:t>
    </dgm:pt>
    <dgm:pt modelId="{5E6A7F6A-692D-4BD8-9DAE-29284998F946}">
      <dgm:prSet phldrT="[Text]"/>
      <dgm:spPr/>
      <dgm:t>
        <a:bodyPr/>
        <a:lstStyle/>
        <a:p>
          <a:r>
            <a:rPr lang="sv-SE" dirty="0"/>
            <a:t>PPT lednings- och styrningsfunktioner</a:t>
          </a:r>
        </a:p>
      </dgm:t>
    </dgm:pt>
    <dgm:pt modelId="{EBFC382B-54ED-4383-8A32-C0821D8DF8E1}" type="parTrans" cxnId="{02FB3C92-2B0A-4898-8F3B-9E3B57125A1A}">
      <dgm:prSet/>
      <dgm:spPr/>
      <dgm:t>
        <a:bodyPr/>
        <a:lstStyle/>
        <a:p>
          <a:endParaRPr lang="sv-SE"/>
        </a:p>
      </dgm:t>
    </dgm:pt>
    <dgm:pt modelId="{0619C974-807F-42B1-A90F-FD33B75D3AAF}" type="sibTrans" cxnId="{02FB3C92-2B0A-4898-8F3B-9E3B57125A1A}">
      <dgm:prSet/>
      <dgm:spPr/>
      <dgm:t>
        <a:bodyPr/>
        <a:lstStyle/>
        <a:p>
          <a:endParaRPr lang="sv-SE"/>
        </a:p>
      </dgm:t>
    </dgm:pt>
    <dgm:pt modelId="{ED818DC5-3A72-49BC-A297-E4932C74908D}">
      <dgm:prSet phldrT="[Text]"/>
      <dgm:spPr/>
      <dgm:t>
        <a:bodyPr/>
        <a:lstStyle/>
        <a:p>
          <a:r>
            <a:rPr lang="sv-SE" dirty="0"/>
            <a:t>Arbetsdokument</a:t>
          </a:r>
        </a:p>
      </dgm:t>
    </dgm:pt>
    <dgm:pt modelId="{8171E76B-E06B-463C-BC1D-6AD460F32532}" type="parTrans" cxnId="{ED9E9A34-C923-4060-B244-EB49DCCD4CBF}">
      <dgm:prSet/>
      <dgm:spPr/>
      <dgm:t>
        <a:bodyPr/>
        <a:lstStyle/>
        <a:p>
          <a:endParaRPr lang="sv-SE"/>
        </a:p>
      </dgm:t>
    </dgm:pt>
    <dgm:pt modelId="{9D65ADED-C454-407B-91FB-F6FD7795E929}" type="sibTrans" cxnId="{ED9E9A34-C923-4060-B244-EB49DCCD4CBF}">
      <dgm:prSet/>
      <dgm:spPr/>
      <dgm:t>
        <a:bodyPr/>
        <a:lstStyle/>
        <a:p>
          <a:endParaRPr lang="sv-SE"/>
        </a:p>
      </dgm:t>
    </dgm:pt>
    <dgm:pt modelId="{6CCBC01A-F48A-4113-9769-C69AD7D67103}" type="pres">
      <dgm:prSet presAssocID="{53B02708-6AE3-4F7B-8C27-34D10B162B69}" presName="Name0" presStyleCnt="0">
        <dgm:presLayoutVars>
          <dgm:dir/>
          <dgm:resizeHandles val="exact"/>
        </dgm:presLayoutVars>
      </dgm:prSet>
      <dgm:spPr/>
    </dgm:pt>
    <dgm:pt modelId="{B5D31AF5-B690-4368-ADC5-F2649BF5E2FE}" type="pres">
      <dgm:prSet presAssocID="{84250CB5-11A9-4A98-BC81-DA35054CC052}" presName="compNode" presStyleCnt="0"/>
      <dgm:spPr/>
    </dgm:pt>
    <dgm:pt modelId="{73CA3A46-670B-4B3D-AA3A-B2292E71ECC0}" type="pres">
      <dgm:prSet presAssocID="{84250CB5-11A9-4A98-BC81-DA35054CC052}" presName="pictRect" presStyleLbl="node1" presStyleIdx="0" presStyleCnt="5" custLinFactNeighborY="591"/>
      <dgm:spPr>
        <a:blipFill>
          <a:blip xmlns:r="http://schemas.openxmlformats.org/officeDocument/2006/relationships" r:embed="rId1"/>
          <a:srcRect/>
          <a:stretch>
            <a:fillRect l="-20000" r="-20000"/>
          </a:stretch>
        </a:blipFill>
      </dgm:spPr>
    </dgm:pt>
    <dgm:pt modelId="{E29CDE5D-5ED4-46AF-B0BD-DD311C000F3A}" type="pres">
      <dgm:prSet presAssocID="{84250CB5-11A9-4A98-BC81-DA35054CC052}" presName="textRect" presStyleLbl="revTx" presStyleIdx="0" presStyleCnt="5">
        <dgm:presLayoutVars>
          <dgm:bulletEnabled val="1"/>
        </dgm:presLayoutVars>
      </dgm:prSet>
      <dgm:spPr/>
    </dgm:pt>
    <dgm:pt modelId="{E723EDF0-0E33-4F6B-8680-06FBF64D16BE}" type="pres">
      <dgm:prSet presAssocID="{5C5BB81F-21F9-43B1-9B74-837A46714EFC}" presName="sibTrans" presStyleLbl="sibTrans2D1" presStyleIdx="0" presStyleCnt="0"/>
      <dgm:spPr/>
    </dgm:pt>
    <dgm:pt modelId="{0D1FC206-3C8A-4206-8A37-3CE238DBA9DC}" type="pres">
      <dgm:prSet presAssocID="{F3589DC5-5C96-495C-917B-DCD49AEF3E6B}" presName="compNode" presStyleCnt="0"/>
      <dgm:spPr/>
    </dgm:pt>
    <dgm:pt modelId="{5DB09AE2-45A6-4313-91EB-D096B1D856CE}" type="pres">
      <dgm:prSet presAssocID="{F3589DC5-5C96-495C-917B-DCD49AEF3E6B}" presName="pictRect" presStyleLbl="node1" presStyleIdx="1" presStyleCnt="5"/>
      <dgm:spPr>
        <a:blipFill rotWithShape="1">
          <a:blip xmlns:r="http://schemas.openxmlformats.org/officeDocument/2006/relationships" r:embed="rId2"/>
          <a:srcRect/>
          <a:stretch>
            <a:fillRect l="-11000" r="-11000"/>
          </a:stretch>
        </a:blipFill>
      </dgm:spPr>
    </dgm:pt>
    <dgm:pt modelId="{00635FAF-053C-45B8-A3AB-9E4497BE52DA}" type="pres">
      <dgm:prSet presAssocID="{F3589DC5-5C96-495C-917B-DCD49AEF3E6B}" presName="textRect" presStyleLbl="revTx" presStyleIdx="1" presStyleCnt="5">
        <dgm:presLayoutVars>
          <dgm:bulletEnabled val="1"/>
        </dgm:presLayoutVars>
      </dgm:prSet>
      <dgm:spPr/>
    </dgm:pt>
    <dgm:pt modelId="{D265FDDA-28B7-446C-A656-5A8DD846CB51}" type="pres">
      <dgm:prSet presAssocID="{F4A277AF-F0BD-4F20-87EA-9A773A450349}" presName="sibTrans" presStyleLbl="sibTrans2D1" presStyleIdx="0" presStyleCnt="0"/>
      <dgm:spPr/>
    </dgm:pt>
    <dgm:pt modelId="{BCD66BB7-B0DB-47DF-B5F0-3C1E3D8F9C42}" type="pres">
      <dgm:prSet presAssocID="{ED818DC5-3A72-49BC-A297-E4932C74908D}" presName="compNode" presStyleCnt="0"/>
      <dgm:spPr/>
    </dgm:pt>
    <dgm:pt modelId="{19111846-9FD0-4DA3-8924-AD1AE094178A}" type="pres">
      <dgm:prSet presAssocID="{ED818DC5-3A72-49BC-A297-E4932C74908D}" presName="pictRect" presStyleLbl="node1" presStyleIdx="2" presStyleCnt="5"/>
      <dgm:spPr>
        <a:blipFill>
          <a:blip xmlns:r="http://schemas.openxmlformats.org/officeDocument/2006/relationships" r:embed="rId3"/>
          <a:srcRect/>
          <a:stretch>
            <a:fillRect t="-41000" b="-41000"/>
          </a:stretch>
        </a:blipFill>
        <a:ln>
          <a:solidFill>
            <a:schemeClr val="accent1"/>
          </a:solidFill>
        </a:ln>
      </dgm:spPr>
    </dgm:pt>
    <dgm:pt modelId="{87EB4664-F50B-485E-BEA8-8179640E755F}" type="pres">
      <dgm:prSet presAssocID="{ED818DC5-3A72-49BC-A297-E4932C74908D}" presName="textRect" presStyleLbl="revTx" presStyleIdx="2" presStyleCnt="5">
        <dgm:presLayoutVars>
          <dgm:bulletEnabled val="1"/>
        </dgm:presLayoutVars>
      </dgm:prSet>
      <dgm:spPr/>
    </dgm:pt>
    <dgm:pt modelId="{9A813655-88C6-433F-89AD-C22191B18236}" type="pres">
      <dgm:prSet presAssocID="{9D65ADED-C454-407B-91FB-F6FD7795E929}" presName="sibTrans" presStyleLbl="sibTrans2D1" presStyleIdx="0" presStyleCnt="0"/>
      <dgm:spPr/>
    </dgm:pt>
    <dgm:pt modelId="{26F3FEC1-9FD7-4B1C-B5D4-BEDB6369A004}" type="pres">
      <dgm:prSet presAssocID="{CE7D76A3-6DA1-4079-A029-D771F6681AFD}" presName="compNode" presStyleCnt="0"/>
      <dgm:spPr/>
    </dgm:pt>
    <dgm:pt modelId="{EADE409E-FAC1-40F6-8978-625E9B003F51}" type="pres">
      <dgm:prSet presAssocID="{CE7D76A3-6DA1-4079-A029-D771F6681AFD}" presName="pictRect" presStyleLbl="node1" presStyleIdx="3" presStyleCnt="5"/>
      <dgm:spPr>
        <a:blipFill>
          <a:blip xmlns:r="http://schemas.openxmlformats.org/officeDocument/2006/relationships" r:embed="rId4"/>
          <a:srcRect/>
          <a:stretch>
            <a:fillRect t="-1000" b="-1000"/>
          </a:stretch>
        </a:blipFill>
      </dgm:spPr>
    </dgm:pt>
    <dgm:pt modelId="{61263C18-33BA-4065-9599-294255496706}" type="pres">
      <dgm:prSet presAssocID="{CE7D76A3-6DA1-4079-A029-D771F6681AFD}" presName="textRect" presStyleLbl="revTx" presStyleIdx="3" presStyleCnt="5">
        <dgm:presLayoutVars>
          <dgm:bulletEnabled val="1"/>
        </dgm:presLayoutVars>
      </dgm:prSet>
      <dgm:spPr/>
    </dgm:pt>
    <dgm:pt modelId="{4D4D6651-65A5-4A15-AFE2-C2BAF1275280}" type="pres">
      <dgm:prSet presAssocID="{180334C6-30AC-439D-80EE-4A68340B27A9}" presName="sibTrans" presStyleLbl="sibTrans2D1" presStyleIdx="0" presStyleCnt="0"/>
      <dgm:spPr/>
    </dgm:pt>
    <dgm:pt modelId="{E960F60E-931B-4822-84DF-CFDE02F7B25F}" type="pres">
      <dgm:prSet presAssocID="{5E6A7F6A-692D-4BD8-9DAE-29284998F946}" presName="compNode" presStyleCnt="0"/>
      <dgm:spPr/>
    </dgm:pt>
    <dgm:pt modelId="{21C28398-8CF8-4655-9C45-0B8E92213F0F}" type="pres">
      <dgm:prSet presAssocID="{5E6A7F6A-692D-4BD8-9DAE-29284998F946}" presName="pictRect" presStyleLbl="node1" presStyleIdx="4" presStyleCnt="5"/>
      <dgm:spPr>
        <a:blipFill>
          <a:blip xmlns:r="http://schemas.openxmlformats.org/officeDocument/2006/relationships" r:embed="rId5"/>
          <a:srcRect/>
          <a:stretch>
            <a:fillRect l="-23000" r="-23000"/>
          </a:stretch>
        </a:blipFill>
        <a:ln>
          <a:solidFill>
            <a:srgbClr val="112B43"/>
          </a:solidFill>
        </a:ln>
      </dgm:spPr>
    </dgm:pt>
    <dgm:pt modelId="{55CA125E-ABF8-4C24-8C1B-FD8635EAD5DA}" type="pres">
      <dgm:prSet presAssocID="{5E6A7F6A-692D-4BD8-9DAE-29284998F946}" presName="textRect" presStyleLbl="revTx" presStyleIdx="4" presStyleCnt="5">
        <dgm:presLayoutVars>
          <dgm:bulletEnabled val="1"/>
        </dgm:presLayoutVars>
      </dgm:prSet>
      <dgm:spPr/>
    </dgm:pt>
  </dgm:ptLst>
  <dgm:cxnLst>
    <dgm:cxn modelId="{D4769906-04CA-48B3-B588-C00C83441892}" srcId="{53B02708-6AE3-4F7B-8C27-34D10B162B69}" destId="{CE7D76A3-6DA1-4079-A029-D771F6681AFD}" srcOrd="3" destOrd="0" parTransId="{FF987C4C-F2E9-47CD-B278-999FBD4EB106}" sibTransId="{180334C6-30AC-439D-80EE-4A68340B27A9}"/>
    <dgm:cxn modelId="{ED9E9A34-C923-4060-B244-EB49DCCD4CBF}" srcId="{53B02708-6AE3-4F7B-8C27-34D10B162B69}" destId="{ED818DC5-3A72-49BC-A297-E4932C74908D}" srcOrd="2" destOrd="0" parTransId="{8171E76B-E06B-463C-BC1D-6AD460F32532}" sibTransId="{9D65ADED-C454-407B-91FB-F6FD7795E929}"/>
    <dgm:cxn modelId="{A7A6A93A-96F3-4CE7-8124-F553100C7BBD}" type="presOf" srcId="{5C5BB81F-21F9-43B1-9B74-837A46714EFC}" destId="{E723EDF0-0E33-4F6B-8680-06FBF64D16BE}" srcOrd="0" destOrd="0" presId="urn:microsoft.com/office/officeart/2005/8/layout/pList1"/>
    <dgm:cxn modelId="{C1895A3D-91BD-4638-A854-A38F4EA58809}" type="presOf" srcId="{ED818DC5-3A72-49BC-A297-E4932C74908D}" destId="{87EB4664-F50B-485E-BEA8-8179640E755F}" srcOrd="0" destOrd="0" presId="urn:microsoft.com/office/officeart/2005/8/layout/pList1"/>
    <dgm:cxn modelId="{199CAB44-E3CA-4B8A-88DE-DEA530B249CE}" type="presOf" srcId="{180334C6-30AC-439D-80EE-4A68340B27A9}" destId="{4D4D6651-65A5-4A15-AFE2-C2BAF1275280}" srcOrd="0" destOrd="0" presId="urn:microsoft.com/office/officeart/2005/8/layout/pList1"/>
    <dgm:cxn modelId="{EF599845-E6B9-4272-B3A1-A19B2F8F763B}" srcId="{53B02708-6AE3-4F7B-8C27-34D10B162B69}" destId="{84250CB5-11A9-4A98-BC81-DA35054CC052}" srcOrd="0" destOrd="0" parTransId="{5C36DE2D-D358-4F00-84CB-09CFD7ECBFB6}" sibTransId="{5C5BB81F-21F9-43B1-9B74-837A46714EFC}"/>
    <dgm:cxn modelId="{80B68253-15D1-4264-910E-328D4E6F21A8}" type="presOf" srcId="{84250CB5-11A9-4A98-BC81-DA35054CC052}" destId="{E29CDE5D-5ED4-46AF-B0BD-DD311C000F3A}" srcOrd="0" destOrd="0" presId="urn:microsoft.com/office/officeart/2005/8/layout/pList1"/>
    <dgm:cxn modelId="{49D43E58-2CE9-4A1D-9560-3660B86F5EA7}" type="presOf" srcId="{F3589DC5-5C96-495C-917B-DCD49AEF3E6B}" destId="{00635FAF-053C-45B8-A3AB-9E4497BE52DA}" srcOrd="0" destOrd="0" presId="urn:microsoft.com/office/officeart/2005/8/layout/pList1"/>
    <dgm:cxn modelId="{67FEEB85-353A-4B52-9DDE-82192C7FCE24}" type="presOf" srcId="{F4A277AF-F0BD-4F20-87EA-9A773A450349}" destId="{D265FDDA-28B7-446C-A656-5A8DD846CB51}" srcOrd="0" destOrd="0" presId="urn:microsoft.com/office/officeart/2005/8/layout/pList1"/>
    <dgm:cxn modelId="{FEF1A387-D8FC-499B-97C8-A43E58603320}" type="presOf" srcId="{5E6A7F6A-692D-4BD8-9DAE-29284998F946}" destId="{55CA125E-ABF8-4C24-8C1B-FD8635EAD5DA}" srcOrd="0" destOrd="0" presId="urn:microsoft.com/office/officeart/2005/8/layout/pList1"/>
    <dgm:cxn modelId="{3760E98E-1B41-4AC0-B3EA-93CFE203B5EC}" type="presOf" srcId="{9D65ADED-C454-407B-91FB-F6FD7795E929}" destId="{9A813655-88C6-433F-89AD-C22191B18236}" srcOrd="0" destOrd="0" presId="urn:microsoft.com/office/officeart/2005/8/layout/pList1"/>
    <dgm:cxn modelId="{02FB3C92-2B0A-4898-8F3B-9E3B57125A1A}" srcId="{53B02708-6AE3-4F7B-8C27-34D10B162B69}" destId="{5E6A7F6A-692D-4BD8-9DAE-29284998F946}" srcOrd="4" destOrd="0" parTransId="{EBFC382B-54ED-4383-8A32-C0821D8DF8E1}" sibTransId="{0619C974-807F-42B1-A90F-FD33B75D3AAF}"/>
    <dgm:cxn modelId="{78DBAE93-C156-408D-96E1-BE9B682C2556}" srcId="{53B02708-6AE3-4F7B-8C27-34D10B162B69}" destId="{F3589DC5-5C96-495C-917B-DCD49AEF3E6B}" srcOrd="1" destOrd="0" parTransId="{C552FEB9-052B-4441-A353-86375E3375B5}" sibTransId="{F4A277AF-F0BD-4F20-87EA-9A773A450349}"/>
    <dgm:cxn modelId="{294D21D7-08CD-4F92-A326-ABA511592C62}" type="presOf" srcId="{53B02708-6AE3-4F7B-8C27-34D10B162B69}" destId="{6CCBC01A-F48A-4113-9769-C69AD7D67103}" srcOrd="0" destOrd="0" presId="urn:microsoft.com/office/officeart/2005/8/layout/pList1"/>
    <dgm:cxn modelId="{722D9AD8-839D-49D1-A27B-99B1A158E469}" type="presOf" srcId="{CE7D76A3-6DA1-4079-A029-D771F6681AFD}" destId="{61263C18-33BA-4065-9599-294255496706}" srcOrd="0" destOrd="0" presId="urn:microsoft.com/office/officeart/2005/8/layout/pList1"/>
    <dgm:cxn modelId="{0199662E-FB29-40B1-92B2-5BF77E89C55A}" type="presParOf" srcId="{6CCBC01A-F48A-4113-9769-C69AD7D67103}" destId="{B5D31AF5-B690-4368-ADC5-F2649BF5E2FE}" srcOrd="0" destOrd="0" presId="urn:microsoft.com/office/officeart/2005/8/layout/pList1"/>
    <dgm:cxn modelId="{E700FE0D-A6F0-4C08-AFDF-7991B0DC08F6}" type="presParOf" srcId="{B5D31AF5-B690-4368-ADC5-F2649BF5E2FE}" destId="{73CA3A46-670B-4B3D-AA3A-B2292E71ECC0}" srcOrd="0" destOrd="0" presId="urn:microsoft.com/office/officeart/2005/8/layout/pList1"/>
    <dgm:cxn modelId="{7B263C42-60BC-4166-B1ED-69E1006DC84D}" type="presParOf" srcId="{B5D31AF5-B690-4368-ADC5-F2649BF5E2FE}" destId="{E29CDE5D-5ED4-46AF-B0BD-DD311C000F3A}" srcOrd="1" destOrd="0" presId="urn:microsoft.com/office/officeart/2005/8/layout/pList1"/>
    <dgm:cxn modelId="{3E166979-D221-4F0E-9554-D5394E9F77C4}" type="presParOf" srcId="{6CCBC01A-F48A-4113-9769-C69AD7D67103}" destId="{E723EDF0-0E33-4F6B-8680-06FBF64D16BE}" srcOrd="1" destOrd="0" presId="urn:microsoft.com/office/officeart/2005/8/layout/pList1"/>
    <dgm:cxn modelId="{97F0F121-B113-4F91-A780-2F36A66A0DF9}" type="presParOf" srcId="{6CCBC01A-F48A-4113-9769-C69AD7D67103}" destId="{0D1FC206-3C8A-4206-8A37-3CE238DBA9DC}" srcOrd="2" destOrd="0" presId="urn:microsoft.com/office/officeart/2005/8/layout/pList1"/>
    <dgm:cxn modelId="{A6140399-763D-47EC-B787-C91CE95A5970}" type="presParOf" srcId="{0D1FC206-3C8A-4206-8A37-3CE238DBA9DC}" destId="{5DB09AE2-45A6-4313-91EB-D096B1D856CE}" srcOrd="0" destOrd="0" presId="urn:microsoft.com/office/officeart/2005/8/layout/pList1"/>
    <dgm:cxn modelId="{014ABA2B-4328-462A-A1ED-96F02D82EEC0}" type="presParOf" srcId="{0D1FC206-3C8A-4206-8A37-3CE238DBA9DC}" destId="{00635FAF-053C-45B8-A3AB-9E4497BE52DA}" srcOrd="1" destOrd="0" presId="urn:microsoft.com/office/officeart/2005/8/layout/pList1"/>
    <dgm:cxn modelId="{6098D022-2B31-44D4-BB13-3CC43B685F8B}" type="presParOf" srcId="{6CCBC01A-F48A-4113-9769-C69AD7D67103}" destId="{D265FDDA-28B7-446C-A656-5A8DD846CB51}" srcOrd="3" destOrd="0" presId="urn:microsoft.com/office/officeart/2005/8/layout/pList1"/>
    <dgm:cxn modelId="{A771C765-80B0-4D18-BBB5-9AACC85FDBA3}" type="presParOf" srcId="{6CCBC01A-F48A-4113-9769-C69AD7D67103}" destId="{BCD66BB7-B0DB-47DF-B5F0-3C1E3D8F9C42}" srcOrd="4" destOrd="0" presId="urn:microsoft.com/office/officeart/2005/8/layout/pList1"/>
    <dgm:cxn modelId="{A7B5827D-2660-41EA-A934-A51ED6D80EA4}" type="presParOf" srcId="{BCD66BB7-B0DB-47DF-B5F0-3C1E3D8F9C42}" destId="{19111846-9FD0-4DA3-8924-AD1AE094178A}" srcOrd="0" destOrd="0" presId="urn:microsoft.com/office/officeart/2005/8/layout/pList1"/>
    <dgm:cxn modelId="{2CA5AC4F-8AF0-4D42-8111-1D6F4C6FB30F}" type="presParOf" srcId="{BCD66BB7-B0DB-47DF-B5F0-3C1E3D8F9C42}" destId="{87EB4664-F50B-485E-BEA8-8179640E755F}" srcOrd="1" destOrd="0" presId="urn:microsoft.com/office/officeart/2005/8/layout/pList1"/>
    <dgm:cxn modelId="{282073C9-CF11-42F3-B1BC-2EDD7553A68B}" type="presParOf" srcId="{6CCBC01A-F48A-4113-9769-C69AD7D67103}" destId="{9A813655-88C6-433F-89AD-C22191B18236}" srcOrd="5" destOrd="0" presId="urn:microsoft.com/office/officeart/2005/8/layout/pList1"/>
    <dgm:cxn modelId="{043D8227-9299-4515-A965-DC00B8E30259}" type="presParOf" srcId="{6CCBC01A-F48A-4113-9769-C69AD7D67103}" destId="{26F3FEC1-9FD7-4B1C-B5D4-BEDB6369A004}" srcOrd="6" destOrd="0" presId="urn:microsoft.com/office/officeart/2005/8/layout/pList1"/>
    <dgm:cxn modelId="{0052F0D7-51C3-4EE6-8C18-412D0713D496}" type="presParOf" srcId="{26F3FEC1-9FD7-4B1C-B5D4-BEDB6369A004}" destId="{EADE409E-FAC1-40F6-8978-625E9B003F51}" srcOrd="0" destOrd="0" presId="urn:microsoft.com/office/officeart/2005/8/layout/pList1"/>
    <dgm:cxn modelId="{E7076D40-9DD5-4512-82C2-15BB4BC2EBEB}" type="presParOf" srcId="{26F3FEC1-9FD7-4B1C-B5D4-BEDB6369A004}" destId="{61263C18-33BA-4065-9599-294255496706}" srcOrd="1" destOrd="0" presId="urn:microsoft.com/office/officeart/2005/8/layout/pList1"/>
    <dgm:cxn modelId="{1B3E590C-8951-4F01-981A-A5281E58A8AC}" type="presParOf" srcId="{6CCBC01A-F48A-4113-9769-C69AD7D67103}" destId="{4D4D6651-65A5-4A15-AFE2-C2BAF1275280}" srcOrd="7" destOrd="0" presId="urn:microsoft.com/office/officeart/2005/8/layout/pList1"/>
    <dgm:cxn modelId="{32230F14-118C-418E-B0DD-3B1BE82D2771}" type="presParOf" srcId="{6CCBC01A-F48A-4113-9769-C69AD7D67103}" destId="{E960F60E-931B-4822-84DF-CFDE02F7B25F}" srcOrd="8" destOrd="0" presId="urn:microsoft.com/office/officeart/2005/8/layout/pList1"/>
    <dgm:cxn modelId="{12B9FCF5-97C0-40B7-AB55-17B8469208BE}" type="presParOf" srcId="{E960F60E-931B-4822-84DF-CFDE02F7B25F}" destId="{21C28398-8CF8-4655-9C45-0B8E92213F0F}" srcOrd="0" destOrd="0" presId="urn:microsoft.com/office/officeart/2005/8/layout/pList1"/>
    <dgm:cxn modelId="{224F71CF-AB42-42F2-8B7E-14124A314DF3}" type="presParOf" srcId="{E960F60E-931B-4822-84DF-CFDE02F7B25F}" destId="{55CA125E-ABF8-4C24-8C1B-FD8635EAD5DA}"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A3A46-670B-4B3D-AA3A-B2292E71ECC0}">
      <dsp:nvSpPr>
        <dsp:cNvPr id="0" name=""/>
        <dsp:cNvSpPr/>
      </dsp:nvSpPr>
      <dsp:spPr>
        <a:xfrm>
          <a:off x="921340" y="14971"/>
          <a:ext cx="2515710" cy="1733324"/>
        </a:xfrm>
        <a:prstGeom prst="roundRect">
          <a:avLst/>
        </a:prstGeom>
        <a:blipFill>
          <a:blip xmlns:r="http://schemas.openxmlformats.org/officeDocument/2006/relationships" r:embed="rId1"/>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CDE5D-5ED4-46AF-B0BD-DD311C000F3A}">
      <dsp:nvSpPr>
        <dsp:cNvPr id="0" name=""/>
        <dsp:cNvSpPr/>
      </dsp:nvSpPr>
      <dsp:spPr>
        <a:xfrm>
          <a:off x="921340" y="1738051"/>
          <a:ext cx="2515710" cy="933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sv-SE" sz="1900" kern="1200" dirty="0"/>
            <a:t>Användarguide</a:t>
          </a:r>
        </a:p>
      </dsp:txBody>
      <dsp:txXfrm>
        <a:off x="921340" y="1738051"/>
        <a:ext cx="2515710" cy="933328"/>
      </dsp:txXfrm>
    </dsp:sp>
    <dsp:sp modelId="{5DB09AE2-45A6-4313-91EB-D096B1D856CE}">
      <dsp:nvSpPr>
        <dsp:cNvPr id="0" name=""/>
        <dsp:cNvSpPr/>
      </dsp:nvSpPr>
      <dsp:spPr>
        <a:xfrm>
          <a:off x="3688727" y="4727"/>
          <a:ext cx="2515710" cy="1733324"/>
        </a:xfrm>
        <a:prstGeom prst="roundRect">
          <a:avLst/>
        </a:prstGeom>
        <a:blipFill rotWithShape="1">
          <a:blip xmlns:r="http://schemas.openxmlformats.org/officeDocument/2006/relationships" r:embed="rId2"/>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35FAF-053C-45B8-A3AB-9E4497BE52DA}">
      <dsp:nvSpPr>
        <dsp:cNvPr id="0" name=""/>
        <dsp:cNvSpPr/>
      </dsp:nvSpPr>
      <dsp:spPr>
        <a:xfrm>
          <a:off x="3688727" y="1738051"/>
          <a:ext cx="2515710" cy="933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sv-SE" sz="1900" kern="1200" dirty="0"/>
            <a:t>Färdplan</a:t>
          </a:r>
        </a:p>
      </dsp:txBody>
      <dsp:txXfrm>
        <a:off x="3688727" y="1738051"/>
        <a:ext cx="2515710" cy="933328"/>
      </dsp:txXfrm>
    </dsp:sp>
    <dsp:sp modelId="{19111846-9FD0-4DA3-8924-AD1AE094178A}">
      <dsp:nvSpPr>
        <dsp:cNvPr id="0" name=""/>
        <dsp:cNvSpPr/>
      </dsp:nvSpPr>
      <dsp:spPr>
        <a:xfrm>
          <a:off x="6456114" y="4727"/>
          <a:ext cx="2515710" cy="1733324"/>
        </a:xfrm>
        <a:prstGeom prst="roundRect">
          <a:avLst/>
        </a:prstGeom>
        <a:blipFill>
          <a:blip xmlns:r="http://schemas.openxmlformats.org/officeDocument/2006/relationships" r:embed="rId3"/>
          <a:srcRect/>
          <a:stretch>
            <a:fillRect t="-41000" b="-41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B4664-F50B-485E-BEA8-8179640E755F}">
      <dsp:nvSpPr>
        <dsp:cNvPr id="0" name=""/>
        <dsp:cNvSpPr/>
      </dsp:nvSpPr>
      <dsp:spPr>
        <a:xfrm>
          <a:off x="6456114" y="1738051"/>
          <a:ext cx="2515710" cy="933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sv-SE" sz="1900" kern="1200" dirty="0"/>
            <a:t>Arbetsdokument</a:t>
          </a:r>
        </a:p>
      </dsp:txBody>
      <dsp:txXfrm>
        <a:off x="6456114" y="1738051"/>
        <a:ext cx="2515710" cy="933328"/>
      </dsp:txXfrm>
    </dsp:sp>
    <dsp:sp modelId="{EADE409E-FAC1-40F6-8978-625E9B003F51}">
      <dsp:nvSpPr>
        <dsp:cNvPr id="0" name=""/>
        <dsp:cNvSpPr/>
      </dsp:nvSpPr>
      <dsp:spPr>
        <a:xfrm>
          <a:off x="2305034" y="2922951"/>
          <a:ext cx="2515710" cy="1733324"/>
        </a:xfrm>
        <a:prstGeom prst="roundRect">
          <a:avLst/>
        </a:prstGeom>
        <a:blipFill>
          <a:blip xmlns:r="http://schemas.openxmlformats.org/officeDocument/2006/relationships" r:embed="rId4"/>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63C18-33BA-4065-9599-294255496706}">
      <dsp:nvSpPr>
        <dsp:cNvPr id="0" name=""/>
        <dsp:cNvSpPr/>
      </dsp:nvSpPr>
      <dsp:spPr>
        <a:xfrm>
          <a:off x="2305034" y="4656275"/>
          <a:ext cx="2515710" cy="933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sv-SE" sz="1900" kern="1200" dirty="0"/>
            <a:t>Dialogduk</a:t>
          </a:r>
        </a:p>
      </dsp:txBody>
      <dsp:txXfrm>
        <a:off x="2305034" y="4656275"/>
        <a:ext cx="2515710" cy="933328"/>
      </dsp:txXfrm>
    </dsp:sp>
    <dsp:sp modelId="{21C28398-8CF8-4655-9C45-0B8E92213F0F}">
      <dsp:nvSpPr>
        <dsp:cNvPr id="0" name=""/>
        <dsp:cNvSpPr/>
      </dsp:nvSpPr>
      <dsp:spPr>
        <a:xfrm>
          <a:off x="5072421" y="2922951"/>
          <a:ext cx="2515710" cy="1733324"/>
        </a:xfrm>
        <a:prstGeom prst="roundRect">
          <a:avLst/>
        </a:prstGeom>
        <a:blipFill>
          <a:blip xmlns:r="http://schemas.openxmlformats.org/officeDocument/2006/relationships" r:embed="rId5"/>
          <a:srcRect/>
          <a:stretch>
            <a:fillRect l="-23000" r="-23000"/>
          </a:stretch>
        </a:blipFill>
        <a:ln w="12700" cap="flat" cmpd="sng" algn="ctr">
          <a:solidFill>
            <a:srgbClr val="112B4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A125E-ABF8-4C24-8C1B-FD8635EAD5DA}">
      <dsp:nvSpPr>
        <dsp:cNvPr id="0" name=""/>
        <dsp:cNvSpPr/>
      </dsp:nvSpPr>
      <dsp:spPr>
        <a:xfrm>
          <a:off x="5072421" y="4656275"/>
          <a:ext cx="2515710" cy="933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sv-SE" sz="1900" kern="1200" dirty="0"/>
            <a:t>PPT lednings- och styrningsfunktioner</a:t>
          </a:r>
        </a:p>
      </dsp:txBody>
      <dsp:txXfrm>
        <a:off x="5072421" y="4656275"/>
        <a:ext cx="2515710" cy="93332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CCCE825-461E-4FEE-818C-75506C2B6DAC}" type="datetimeFigureOut">
              <a:rPr lang="sv-SE" smtClean="0"/>
              <a:t>2026-03-23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208F123-A64A-4F09-A7A8-198E487D0882}" type="slidenum">
              <a:rPr lang="sv-SE" smtClean="0"/>
              <a:t>‹#›</a:t>
            </a:fld>
            <a:endParaRPr lang="sv-SE"/>
          </a:p>
        </p:txBody>
      </p:sp>
    </p:spTree>
    <p:extLst>
      <p:ext uri="{BB962C8B-B14F-4D97-AF65-F5344CB8AC3E}">
        <p14:creationId xmlns:p14="http://schemas.microsoft.com/office/powerpoint/2010/main" val="201134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1308E-58B7-859C-0B90-CE4CFE0CCD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C654FA8-DB80-1ECB-7E71-5F287437485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C8DC9D06-3AD0-C82F-FEF4-0B153FCCC39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91CDE3C-BD83-5F60-9F4E-5D80EE214EF3}"/>
              </a:ext>
            </a:extLst>
          </p:cNvPr>
          <p:cNvSpPr>
            <a:spLocks noGrp="1"/>
          </p:cNvSpPr>
          <p:nvPr>
            <p:ph type="sldNum" sz="quarter" idx="5"/>
          </p:nvPr>
        </p:nvSpPr>
        <p:spPr/>
        <p:txBody>
          <a:bodyPr/>
          <a:lstStyle/>
          <a:p>
            <a:fld id="{E208F123-A64A-4F09-A7A8-198E487D0882}" type="slidenum">
              <a:rPr lang="sv-SE" smtClean="0"/>
              <a:t>1</a:t>
            </a:fld>
            <a:endParaRPr lang="sv-SE"/>
          </a:p>
        </p:txBody>
      </p:sp>
    </p:spTree>
    <p:extLst>
      <p:ext uri="{BB962C8B-B14F-4D97-AF65-F5344CB8AC3E}">
        <p14:creationId xmlns:p14="http://schemas.microsoft.com/office/powerpoint/2010/main" val="2500706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När något ska implementeras är det en fördel att utgå från redan framtagna formuleringar i de egna styrdokumenten. Vilka formuleringar kopplar till ert arbete med levnadsvanor och hur? Vilka formuleringar kopplar till varför verksamheten ska arbeta med dessa frågor? Kanske finns det också formuleringar om varför FaR kan vara en bra metod? Er processgrupp har kanske redan hittat sådana, annars kan det vara bra göra det inför mötet med ledning- och styrningsfunktioner. </a:t>
            </a:r>
            <a:endParaRPr lang="sv-SE" dirty="0"/>
          </a:p>
        </p:txBody>
      </p:sp>
      <p:sp>
        <p:nvSpPr>
          <p:cNvPr id="4" name="Platshållare för bildnummer 3"/>
          <p:cNvSpPr>
            <a:spLocks noGrp="1"/>
          </p:cNvSpPr>
          <p:nvPr>
            <p:ph type="sldNum" sz="quarter" idx="5"/>
          </p:nvPr>
        </p:nvSpPr>
        <p:spPr/>
        <p:txBody>
          <a:bodyPr/>
          <a:lstStyle/>
          <a:p>
            <a:fld id="{E208F123-A64A-4F09-A7A8-198E487D0882}" type="slidenum">
              <a:rPr lang="sv-SE" smtClean="0"/>
              <a:t>10</a:t>
            </a:fld>
            <a:endParaRPr lang="sv-SE"/>
          </a:p>
        </p:txBody>
      </p:sp>
    </p:spTree>
    <p:extLst>
      <p:ext uri="{BB962C8B-B14F-4D97-AF65-F5344CB8AC3E}">
        <p14:creationId xmlns:p14="http://schemas.microsoft.com/office/powerpoint/2010/main" val="885929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208F123-A64A-4F09-A7A8-198E487D0882}" type="slidenum">
              <a:rPr lang="sv-SE" smtClean="0"/>
              <a:t>11</a:t>
            </a:fld>
            <a:endParaRPr lang="sv-SE"/>
          </a:p>
        </p:txBody>
      </p:sp>
    </p:spTree>
    <p:extLst>
      <p:ext uri="{BB962C8B-B14F-4D97-AF65-F5344CB8AC3E}">
        <p14:creationId xmlns:p14="http://schemas.microsoft.com/office/powerpoint/2010/main" val="409928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u="none" dirty="0"/>
              <a:t>Bilden visar </a:t>
            </a:r>
            <a:r>
              <a:rPr lang="sv-SE" dirty="0"/>
              <a:t>att en verksamhet inte är ensam i det hälsofrämjande arbetet. </a:t>
            </a:r>
            <a:r>
              <a:rPr lang="sv-SE" sz="1200" b="0" i="0" u="none" strike="noStrike" kern="1200" dirty="0">
                <a:solidFill>
                  <a:schemeClr val="tx1"/>
                </a:solidFill>
                <a:effectLst/>
                <a:latin typeface="+mn-lt"/>
                <a:ea typeface="+mn-ea"/>
                <a:cs typeface="+mn-cs"/>
              </a:rPr>
              <a:t>Nedan finns punkter som kan användas som stöd vid presentationen.</a:t>
            </a:r>
            <a:endParaRPr lang="sv-SE"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Flera olika delar av samhället och olika verksamheter och aktörer kan </a:t>
            </a:r>
            <a:r>
              <a:rPr lang="sv-SE" b="0" i="1" dirty="0"/>
              <a:t>tillsammans</a:t>
            </a:r>
            <a:r>
              <a:rPr lang="sv-SE" dirty="0"/>
              <a:t> skapa förutsättningar för mer fysisk aktivitet och bättre hälsa. </a:t>
            </a:r>
            <a:r>
              <a:rPr lang="sv-SE" b="0" i="1" dirty="0"/>
              <a:t>Samverkan</a:t>
            </a:r>
            <a:r>
              <a:rPr lang="sv-SE" dirty="0"/>
              <a:t> mellan olika aktörer är ofta en förutsättning för att lyckas med det förebyggande och hälsofrämjande arbetet.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FaR är en metod som kan användas när en person behöver stöd att ändra sitt beteende för att öka sin fysiska aktivitet. Men FaR passar inte för alla och inte alltid. FaR används till rätt person vid rätt tillfälle. </a:t>
            </a:r>
          </a:p>
        </p:txBody>
      </p:sp>
      <p:sp>
        <p:nvSpPr>
          <p:cNvPr id="4" name="Platshållare för bildnummer 3"/>
          <p:cNvSpPr>
            <a:spLocks noGrp="1"/>
          </p:cNvSpPr>
          <p:nvPr>
            <p:ph type="sldNum" sz="quarter" idx="5"/>
          </p:nvPr>
        </p:nvSpPr>
        <p:spPr/>
        <p:txBody>
          <a:bodyPr/>
          <a:lstStyle/>
          <a:p>
            <a:fld id="{E208F123-A64A-4F09-A7A8-198E487D0882}" type="slidenum">
              <a:rPr lang="sv-SE" smtClean="0"/>
              <a:t>12</a:t>
            </a:fld>
            <a:endParaRPr lang="sv-SE"/>
          </a:p>
        </p:txBody>
      </p:sp>
    </p:spTree>
    <p:extLst>
      <p:ext uri="{BB962C8B-B14F-4D97-AF65-F5344CB8AC3E}">
        <p14:creationId xmlns:p14="http://schemas.microsoft.com/office/powerpoint/2010/main" val="58908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u="none" dirty="0"/>
              <a:t>Bilden visar </a:t>
            </a:r>
            <a:r>
              <a:rPr lang="sv-SE" dirty="0"/>
              <a:t>att en god samverkan och ett gott samarbete mellan aktörerna i FaR-processen är betydelsefull för ett bra resultat. </a:t>
            </a:r>
            <a:r>
              <a:rPr lang="sv-SE" sz="1200" b="0" i="0" u="none" strike="noStrike" kern="1200" dirty="0">
                <a:solidFill>
                  <a:schemeClr val="tx1"/>
                </a:solidFill>
                <a:effectLst/>
                <a:latin typeface="+mn-lt"/>
                <a:ea typeface="+mn-ea"/>
                <a:cs typeface="+mn-cs"/>
              </a:rPr>
              <a:t>Nedan finns punkter som kan användas som stöd vid presentationen.</a:t>
            </a:r>
            <a:endParaRPr lang="sv-SE"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Vanliga aktörer för hälso- och sjukvården är aktivitetsarrangörer och stödpersoner. </a:t>
            </a:r>
            <a:r>
              <a:rPr lang="sv-SE" sz="1200" kern="1200" dirty="0">
                <a:solidFill>
                  <a:schemeClr val="tx1"/>
                </a:solidFill>
                <a:effectLst/>
                <a:latin typeface="+mn-lt"/>
                <a:ea typeface="+mn-ea"/>
                <a:cs typeface="+mn-cs"/>
              </a:rPr>
              <a:t>Vilka samarbeten som är viktiga för den enskilda personen kan variera.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Bilden är gjord med animeringar som syns i presentationsläge, på så sätt kan ni stegvis klicka fram de olika textpartierna. Om ni tycker att det blir mycket text på sidan kan ni välja att behålla enbart rubrikerna Hälso- och sjukvården, Aktivitetsarrangörer och Stödpersoner på sidan. </a:t>
            </a:r>
          </a:p>
        </p:txBody>
      </p:sp>
      <p:sp>
        <p:nvSpPr>
          <p:cNvPr id="4" name="Platshållare för bildnummer 3"/>
          <p:cNvSpPr>
            <a:spLocks noGrp="1"/>
          </p:cNvSpPr>
          <p:nvPr>
            <p:ph type="sldNum" sz="quarter" idx="5"/>
          </p:nvPr>
        </p:nvSpPr>
        <p:spPr/>
        <p:txBody>
          <a:bodyPr/>
          <a:lstStyle/>
          <a:p>
            <a:fld id="{E208F123-A64A-4F09-A7A8-198E487D0882}" type="slidenum">
              <a:rPr lang="sv-SE" smtClean="0"/>
              <a:t>13</a:t>
            </a:fld>
            <a:endParaRPr lang="sv-SE"/>
          </a:p>
        </p:txBody>
      </p:sp>
    </p:spTree>
    <p:extLst>
      <p:ext uri="{BB962C8B-B14F-4D97-AF65-F5344CB8AC3E}">
        <p14:creationId xmlns:p14="http://schemas.microsoft.com/office/powerpoint/2010/main" val="1098503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D9E8C-7DA6-01EA-A868-1ED12883B8F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A86F455-8081-06BB-FF87-4A33192F33D0}"/>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26EFE99D-CE49-ACAD-69B3-69BDC5ACAEC7}"/>
              </a:ext>
            </a:extLst>
          </p:cNvPr>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Bilden ger en översikt av FaR-metoden. Nedan finns punkter som kan användas som stöd när metoden ska beskrivas.</a:t>
            </a:r>
          </a:p>
          <a:p>
            <a:endParaRPr lang="sv-SE"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mn-lt"/>
                <a:ea typeface="+mn-ea"/>
                <a:cs typeface="+mn-cs"/>
              </a:rPr>
              <a:t>Fysisk aktivitet på recept är en etablerad och strukturerad metod för att stödja patienter till ökad fysisk aktivitet som har använts inom svensk hälso- och sjukvård sedan början av 2000-talet. Metoden </a:t>
            </a:r>
            <a:r>
              <a:rPr lang="sv-SE" sz="1200" b="1" i="0" u="none" strike="noStrike" kern="1200" dirty="0">
                <a:solidFill>
                  <a:schemeClr val="tx1"/>
                </a:solidFill>
                <a:effectLst/>
                <a:latin typeface="+mn-lt"/>
                <a:ea typeface="+mn-ea"/>
                <a:cs typeface="+mn-cs"/>
              </a:rPr>
              <a:t>utgår från personens unika behov, resurser och livserfarenheter</a:t>
            </a:r>
            <a:r>
              <a:rPr lang="sv-SE" sz="1200" b="0" i="0" u="none" strike="noStrike" kern="1200" dirty="0">
                <a:solidFill>
                  <a:schemeClr val="tx1"/>
                </a:solidFill>
                <a:effectLst/>
                <a:latin typeface="+mn-lt"/>
                <a:ea typeface="+mn-ea"/>
                <a:cs typeface="+mn-cs"/>
              </a:rPr>
              <a:t> istället för att enbart fokusera på sjukdomen. Personcentrering ses som ett </a:t>
            </a:r>
            <a:r>
              <a:rPr lang="sv-SE" sz="1200" b="1" i="0" u="none" strike="noStrike" kern="1200" dirty="0">
                <a:solidFill>
                  <a:schemeClr val="tx1"/>
                </a:solidFill>
                <a:effectLst/>
                <a:latin typeface="+mn-lt"/>
                <a:ea typeface="+mn-ea"/>
                <a:cs typeface="+mn-cs"/>
              </a:rPr>
              <a:t>partnerskap</a:t>
            </a:r>
            <a:r>
              <a:rPr lang="sv-SE" sz="1200" b="0" i="0" u="none" strike="noStrike" kern="1200" dirty="0">
                <a:solidFill>
                  <a:schemeClr val="tx1"/>
                </a:solidFill>
                <a:effectLst/>
                <a:latin typeface="+mn-lt"/>
                <a:ea typeface="+mn-ea"/>
                <a:cs typeface="+mn-cs"/>
              </a:rPr>
              <a:t> och bygger på </a:t>
            </a:r>
            <a:r>
              <a:rPr lang="sv-SE" sz="1200" b="1" i="0" u="none" strike="noStrike" kern="1200" dirty="0">
                <a:solidFill>
                  <a:schemeClr val="tx1"/>
                </a:solidFill>
                <a:effectLst/>
                <a:latin typeface="+mn-lt"/>
                <a:ea typeface="+mn-ea"/>
                <a:cs typeface="+mn-cs"/>
              </a:rPr>
              <a:t>ömsesidig respekt</a:t>
            </a:r>
            <a:r>
              <a:rPr lang="sv-SE" sz="1200" b="0" i="0" u="none" strike="noStrike" kern="1200" dirty="0">
                <a:solidFill>
                  <a:schemeClr val="tx1"/>
                </a:solidFill>
                <a:effectLst/>
                <a:latin typeface="+mn-lt"/>
                <a:ea typeface="+mn-ea"/>
                <a:cs typeface="+mn-cs"/>
              </a:rPr>
              <a:t>. Individen är aktiv och delaktig i sin egen vård och personalen är en resurs i personens hälsoprocess.</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All legitimerad hälso- och sjukvårdspersonal kan ordinera FaR, om de har kunskap om patientens tillstånd och om fysisk aktivitet som prevention och behandling.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Alla delar av </a:t>
            </a:r>
            <a:r>
              <a:rPr lang="sv-SE" sz="1200" b="0" i="0" kern="1200" dirty="0" err="1">
                <a:solidFill>
                  <a:schemeClr val="tx1"/>
                </a:solidFill>
                <a:effectLst/>
                <a:latin typeface="+mn-lt"/>
                <a:ea typeface="+mn-ea"/>
                <a:cs typeface="+mn-cs"/>
              </a:rPr>
              <a:t>FaR</a:t>
            </a:r>
            <a:r>
              <a:rPr lang="sv-SE" sz="1200" b="0" i="0" kern="1200" dirty="0">
                <a:solidFill>
                  <a:schemeClr val="tx1"/>
                </a:solidFill>
                <a:effectLst/>
                <a:latin typeface="+mn-lt"/>
                <a:ea typeface="+mn-ea"/>
                <a:cs typeface="+mn-cs"/>
              </a:rPr>
              <a:t>-metoden ska </a:t>
            </a:r>
            <a:r>
              <a:rPr lang="sv-SE" sz="1200" b="1" i="0" kern="1200" dirty="0">
                <a:solidFill>
                  <a:schemeClr val="tx1"/>
                </a:solidFill>
                <a:effectLst/>
                <a:latin typeface="+mn-lt"/>
                <a:ea typeface="+mn-ea"/>
                <a:cs typeface="+mn-cs"/>
              </a:rPr>
              <a:t>dokumenteras enligt gällande </a:t>
            </a:r>
            <a:r>
              <a:rPr lang="sv-SE" sz="1200" b="1" i="0" kern="1200" dirty="0" err="1">
                <a:solidFill>
                  <a:schemeClr val="tx1"/>
                </a:solidFill>
                <a:effectLst/>
                <a:latin typeface="+mn-lt"/>
                <a:ea typeface="+mn-ea"/>
                <a:cs typeface="+mn-cs"/>
              </a:rPr>
              <a:t>kodverk</a:t>
            </a:r>
            <a:r>
              <a:rPr lang="sv-SE" sz="1200" b="0" i="0" kern="1200" dirty="0">
                <a:solidFill>
                  <a:schemeClr val="tx1"/>
                </a:solidFill>
                <a:effectLst/>
                <a:latin typeface="+mn-lt"/>
                <a:ea typeface="+mn-ea"/>
                <a:cs typeface="+mn-cs"/>
              </a:rPr>
              <a:t>. Dokumentationen är viktig för hälso- och sjukvårdens uppföljnings- och utvecklingsarbete.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mn-lt"/>
                <a:ea typeface="+mn-ea"/>
                <a:cs typeface="+mn-cs"/>
              </a:rPr>
              <a:t>Metoden består av </a:t>
            </a:r>
            <a:r>
              <a:rPr lang="sv-SE" sz="1200" b="0" i="0" u="none" strike="noStrike" kern="1200" baseline="0" dirty="0">
                <a:solidFill>
                  <a:schemeClr val="tx1"/>
                </a:solidFill>
                <a:latin typeface="+mn-lt"/>
                <a:ea typeface="+mn-ea"/>
                <a:cs typeface="+mn-cs"/>
              </a:rPr>
              <a:t>komponenterna på bilden, mer information kommer på kommande bilder.</a:t>
            </a:r>
            <a:endParaRPr lang="sv-SE" sz="1200" b="0" i="0" u="none" strike="noStrike" kern="1200" dirty="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719D83C9-EB3F-696D-903A-CC8D1C9CB232}"/>
              </a:ext>
            </a:extLst>
          </p:cNvPr>
          <p:cNvSpPr>
            <a:spLocks noGrp="1"/>
          </p:cNvSpPr>
          <p:nvPr>
            <p:ph type="sldNum" sz="quarter" idx="5"/>
          </p:nvPr>
        </p:nvSpPr>
        <p:spPr/>
        <p:txBody>
          <a:bodyPr/>
          <a:lstStyle/>
          <a:p>
            <a:fld id="{E208F123-A64A-4F09-A7A8-198E487D0882}" type="slidenum">
              <a:rPr lang="sv-SE" smtClean="0"/>
              <a:t>14</a:t>
            </a:fld>
            <a:endParaRPr lang="sv-SE"/>
          </a:p>
        </p:txBody>
      </p:sp>
    </p:spTree>
    <p:extLst>
      <p:ext uri="{BB962C8B-B14F-4D97-AF65-F5344CB8AC3E}">
        <p14:creationId xmlns:p14="http://schemas.microsoft.com/office/powerpoint/2010/main" val="1870433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kern="1200" dirty="0">
                <a:solidFill>
                  <a:schemeClr val="tx1"/>
                </a:solidFill>
                <a:effectLst/>
                <a:latin typeface="+mn-lt"/>
                <a:ea typeface="+mn-ea"/>
                <a:cs typeface="+mn-cs"/>
              </a:rPr>
              <a:t>Nedan finns förslag på hur FaR-metodens första komponent kan beskrivas.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mn-lt"/>
                <a:ea typeface="+mn-ea"/>
                <a:cs typeface="+mn-cs"/>
              </a:rPr>
              <a:t>Första steget i metoden är ett </a:t>
            </a:r>
            <a:r>
              <a:rPr lang="sv-SE" sz="1200" b="1" i="0" u="none" strike="noStrike" kern="1200" dirty="0">
                <a:solidFill>
                  <a:schemeClr val="tx1"/>
                </a:solidFill>
                <a:effectLst/>
                <a:latin typeface="+mn-lt"/>
                <a:ea typeface="+mn-ea"/>
                <a:cs typeface="+mn-cs"/>
              </a:rPr>
              <a:t>rådgivande samtal </a:t>
            </a:r>
            <a:r>
              <a:rPr lang="sv-SE" sz="1200" b="0" i="0" u="none" strike="noStrike" kern="1200" dirty="0">
                <a:solidFill>
                  <a:schemeClr val="tx1"/>
                </a:solidFill>
                <a:effectLst/>
                <a:latin typeface="+mn-lt"/>
                <a:ea typeface="+mn-ea"/>
                <a:cs typeface="+mn-cs"/>
              </a:rPr>
              <a:t>som anpassas utifrån patientens förutsättningar och behov. </a:t>
            </a:r>
            <a:r>
              <a:rPr lang="sv-SE" sz="1200" kern="1200" dirty="0">
                <a:solidFill>
                  <a:schemeClr val="tx1"/>
                </a:solidFill>
                <a:effectLst/>
                <a:latin typeface="+mn-lt"/>
                <a:ea typeface="+mn-ea"/>
                <a:cs typeface="+mn-cs"/>
              </a:rPr>
              <a:t>Detta är aktuellt när otillräcklig fysisk aktivitet hos personen har fångats upp.</a:t>
            </a:r>
            <a:endParaRPr lang="sv-SE" sz="1200" b="0" i="0" kern="1200" dirty="0">
              <a:solidFill>
                <a:schemeClr val="tx1"/>
              </a:solidFill>
              <a:effectLst/>
              <a:latin typeface="+mn-lt"/>
              <a:ea typeface="+mn-ea"/>
              <a:cs typeface="+mn-cs"/>
            </a:endParaRP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E208F123-A64A-4F09-A7A8-198E487D0882}" type="slidenum">
              <a:rPr lang="sv-SE" smtClean="0"/>
              <a:t>15</a:t>
            </a:fld>
            <a:endParaRPr lang="sv-SE"/>
          </a:p>
        </p:txBody>
      </p:sp>
    </p:spTree>
    <p:extLst>
      <p:ext uri="{BB962C8B-B14F-4D97-AF65-F5344CB8AC3E}">
        <p14:creationId xmlns:p14="http://schemas.microsoft.com/office/powerpoint/2010/main" val="3277456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Nedan finns förslag på hur komponenten Skriftlig ordination inom FaR-metoden kan beskrivas.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Patient och </a:t>
            </a:r>
            <a:r>
              <a:rPr lang="sv-SE" sz="1200" b="0" i="0" kern="1200" dirty="0" err="1">
                <a:solidFill>
                  <a:schemeClr val="tx1"/>
                </a:solidFill>
                <a:effectLst/>
                <a:latin typeface="+mn-lt"/>
                <a:ea typeface="+mn-ea"/>
                <a:cs typeface="+mn-cs"/>
              </a:rPr>
              <a:t>ordinatör</a:t>
            </a:r>
            <a:r>
              <a:rPr lang="sv-SE" sz="1200" b="0" i="0" kern="1200" dirty="0">
                <a:solidFill>
                  <a:schemeClr val="tx1"/>
                </a:solidFill>
                <a:effectLst/>
                <a:latin typeface="+mn-lt"/>
                <a:ea typeface="+mn-ea"/>
                <a:cs typeface="+mn-cs"/>
              </a:rPr>
              <a:t> kommer tillsammans överens om att fysisk aktivitet ska utföras, överenskommelsen tydliggörs i en </a:t>
            </a:r>
            <a:r>
              <a:rPr lang="sv-SE" sz="1200" b="1" i="0" kern="1200" dirty="0">
                <a:solidFill>
                  <a:schemeClr val="tx1"/>
                </a:solidFill>
                <a:effectLst/>
                <a:latin typeface="+mn-lt"/>
                <a:ea typeface="+mn-ea"/>
                <a:cs typeface="+mn-cs"/>
              </a:rPr>
              <a:t>skriftlig ordination.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Den skriftliga ordinationen kan bidra till ökad motivation och </a:t>
            </a:r>
            <a:r>
              <a:rPr lang="sv-SE" sz="1200" kern="1200" dirty="0">
                <a:solidFill>
                  <a:schemeClr val="tx1"/>
                </a:solidFill>
                <a:effectLst/>
                <a:latin typeface="+mn-lt"/>
                <a:ea typeface="+mn-ea"/>
                <a:cs typeface="+mn-cs"/>
              </a:rPr>
              <a:t>fungerar som en påminnelse. </a:t>
            </a:r>
            <a:endParaRPr lang="sv-SE"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dirty="0">
                <a:solidFill>
                  <a:schemeClr val="tx1"/>
                </a:solidFill>
                <a:effectLst/>
                <a:latin typeface="+mn-lt"/>
                <a:ea typeface="+mn-ea"/>
                <a:cs typeface="+mn-cs"/>
              </a:rPr>
              <a:t>Patienten genomför sedan aktiviteterna utanför hälso- och sjukvården, på egen hand, eller tillsammans med andra.</a:t>
            </a:r>
          </a:p>
        </p:txBody>
      </p:sp>
      <p:sp>
        <p:nvSpPr>
          <p:cNvPr id="4" name="Platshållare för bildnummer 3"/>
          <p:cNvSpPr>
            <a:spLocks noGrp="1"/>
          </p:cNvSpPr>
          <p:nvPr>
            <p:ph type="sldNum" sz="quarter" idx="5"/>
          </p:nvPr>
        </p:nvSpPr>
        <p:spPr/>
        <p:txBody>
          <a:bodyPr/>
          <a:lstStyle/>
          <a:p>
            <a:fld id="{E208F123-A64A-4F09-A7A8-198E487D0882}" type="slidenum">
              <a:rPr lang="sv-SE" smtClean="0"/>
              <a:t>16</a:t>
            </a:fld>
            <a:endParaRPr lang="sv-SE"/>
          </a:p>
        </p:txBody>
      </p:sp>
    </p:spTree>
    <p:extLst>
      <p:ext uri="{BB962C8B-B14F-4D97-AF65-F5344CB8AC3E}">
        <p14:creationId xmlns:p14="http://schemas.microsoft.com/office/powerpoint/2010/main" val="708296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Nedan finns förslag på hur komponenten uppföljning inom FaR-metoden kan beskrivas.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För att stödja beteendeförändringen görs en </a:t>
            </a:r>
            <a:r>
              <a:rPr lang="sv-SE" sz="1200" b="1" i="0" u="none" strike="noStrike" kern="1200" dirty="0">
                <a:solidFill>
                  <a:schemeClr val="tx1"/>
                </a:solidFill>
                <a:effectLst/>
                <a:latin typeface="+mn-lt"/>
                <a:ea typeface="+mn-ea"/>
                <a:cs typeface="+mn-cs"/>
              </a:rPr>
              <a:t>uppföljning</a:t>
            </a:r>
            <a:r>
              <a:rPr lang="sv-SE" sz="1200" b="0" i="0" u="none" strike="noStrike" kern="1200" dirty="0">
                <a:solidFill>
                  <a:schemeClr val="tx1"/>
                </a:solidFill>
                <a:effectLst/>
                <a:latin typeface="+mn-lt"/>
                <a:ea typeface="+mn-ea"/>
                <a:cs typeface="+mn-cs"/>
              </a:rPr>
              <a:t> av hur det har gått. Det är också ett tillfälle att utvärdera den fysiska aktivitetsnivån. </a:t>
            </a:r>
            <a:r>
              <a:rPr lang="sv-SE" dirty="0"/>
              <a:t>Uppföljningen görs utifrån individen. </a:t>
            </a:r>
          </a:p>
          <a:p>
            <a:pPr marL="171450" indent="-171450">
              <a:buFont typeface="Arial" panose="020B0604020202020204" pitchFamily="34" charset="0"/>
              <a:buChar char="•"/>
            </a:pPr>
            <a:r>
              <a:rPr lang="sv-SE" dirty="0"/>
              <a:t>Utvärdering av den fysiska aktiviteten kan ske genom exempelvis aktivitetsdagböcker, digitala registreringar, skattningsskalor eller tester av fysisk kapacitet. </a:t>
            </a:r>
          </a:p>
          <a:p>
            <a:pPr marL="171450" indent="-171450">
              <a:buFont typeface="Arial" panose="020B0604020202020204" pitchFamily="34" charset="0"/>
              <a:buChar char="•"/>
            </a:pPr>
            <a:r>
              <a:rPr lang="sv-SE" dirty="0"/>
              <a:t>Även i de fall patienten inte har kommit igång med sin fysiska aktivitet behöver ordinationen följas upp – vad kan justeras eller förändras till nästa uppföljning så att aktiviteten genomförs?</a:t>
            </a:r>
          </a:p>
        </p:txBody>
      </p:sp>
      <p:sp>
        <p:nvSpPr>
          <p:cNvPr id="4" name="Platshållare för bildnummer 3"/>
          <p:cNvSpPr>
            <a:spLocks noGrp="1"/>
          </p:cNvSpPr>
          <p:nvPr>
            <p:ph type="sldNum" sz="quarter" idx="5"/>
          </p:nvPr>
        </p:nvSpPr>
        <p:spPr/>
        <p:txBody>
          <a:bodyPr/>
          <a:lstStyle/>
          <a:p>
            <a:fld id="{E208F123-A64A-4F09-A7A8-198E487D0882}" type="slidenum">
              <a:rPr lang="sv-SE" smtClean="0"/>
              <a:t>17</a:t>
            </a:fld>
            <a:endParaRPr lang="sv-SE"/>
          </a:p>
        </p:txBody>
      </p:sp>
    </p:spTree>
    <p:extLst>
      <p:ext uri="{BB962C8B-B14F-4D97-AF65-F5344CB8AC3E}">
        <p14:creationId xmlns:p14="http://schemas.microsoft.com/office/powerpoint/2010/main" val="3370324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0" i="0" kern="1200" dirty="0">
                <a:solidFill>
                  <a:schemeClr val="tx1"/>
                </a:solidFill>
                <a:effectLst/>
                <a:latin typeface="+mn-lt"/>
                <a:ea typeface="+mn-ea"/>
                <a:cs typeface="+mn-cs"/>
              </a:rPr>
              <a:t>Nedan är förslag på hur ni kan beskriva denna del.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b="1" i="0" u="none" strike="noStrike" kern="1200" dirty="0">
                <a:solidFill>
                  <a:schemeClr val="tx1"/>
                </a:solidFill>
                <a:effectLst/>
                <a:latin typeface="+mn-lt"/>
                <a:ea typeface="+mn-ea"/>
                <a:cs typeface="+mn-cs"/>
              </a:rPr>
              <a:t>Kunskapsstödet FYSS (och </a:t>
            </a:r>
            <a:r>
              <a:rPr lang="sv-SE" sz="1200" b="1" i="0" u="none" strike="noStrike" kern="1200" dirty="0" err="1">
                <a:solidFill>
                  <a:schemeClr val="tx1"/>
                </a:solidFill>
                <a:effectLst/>
                <a:latin typeface="+mn-lt"/>
                <a:ea typeface="+mn-ea"/>
                <a:cs typeface="+mn-cs"/>
              </a:rPr>
              <a:t>eFYSS</a:t>
            </a:r>
            <a:r>
              <a:rPr lang="sv-SE" sz="1200" b="1" i="0" u="none" strike="noStrike" kern="1200" dirty="0">
                <a:solidFill>
                  <a:schemeClr val="tx1"/>
                </a:solidFill>
                <a:effectLst/>
                <a:latin typeface="+mn-lt"/>
                <a:ea typeface="+mn-ea"/>
                <a:cs typeface="+mn-cs"/>
              </a:rPr>
              <a:t>) </a:t>
            </a:r>
            <a:r>
              <a:rPr lang="sv-SE" sz="1200" b="0" i="0" u="none" strike="noStrike" kern="1200" dirty="0">
                <a:solidFill>
                  <a:schemeClr val="tx1"/>
                </a:solidFill>
                <a:effectLst/>
                <a:latin typeface="+mn-lt"/>
                <a:ea typeface="+mn-ea"/>
                <a:cs typeface="+mn-cs"/>
              </a:rPr>
              <a:t>och </a:t>
            </a:r>
            <a:r>
              <a:rPr lang="sv-SE" sz="1200" b="1" i="0" u="none" strike="noStrike" kern="1200" dirty="0">
                <a:solidFill>
                  <a:schemeClr val="tx1"/>
                </a:solidFill>
                <a:effectLst/>
                <a:latin typeface="+mn-lt"/>
                <a:ea typeface="+mn-ea"/>
                <a:cs typeface="+mn-cs"/>
              </a:rPr>
              <a:t>samverkan med aktivitetsarrangörer </a:t>
            </a:r>
            <a:r>
              <a:rPr lang="sv-SE" sz="1200" b="0" i="0" u="none" strike="noStrike" kern="1200" dirty="0">
                <a:solidFill>
                  <a:schemeClr val="tx1"/>
                </a:solidFill>
                <a:effectLst/>
                <a:latin typeface="+mn-lt"/>
                <a:ea typeface="+mn-ea"/>
                <a:cs typeface="+mn-cs"/>
              </a:rPr>
              <a:t>utgör stöd i metoden.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FYSS är ett kunskapsstöd om Fysisk aktivitet i sjukdomsprevention och sjukdomsbehandling.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Samverkan med lokala eller regionala aktivitetsarrangörer är en viktig del för ordinatören för att veta vilket stöd patienten kan få.</a:t>
            </a:r>
          </a:p>
          <a:p>
            <a:pPr marL="171450" indent="-171450">
              <a:buFont typeface="Arial" panose="020B0604020202020204" pitchFamily="34" charset="0"/>
              <a:buChar char="•"/>
            </a:pPr>
            <a:endParaRPr lang="sv-SE" sz="1200" b="0" i="0" u="none" strike="noStrike"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208F123-A64A-4F09-A7A8-198E487D0882}" type="slidenum">
              <a:rPr lang="sv-SE" smtClean="0"/>
              <a:t>18</a:t>
            </a:fld>
            <a:endParaRPr lang="sv-SE"/>
          </a:p>
        </p:txBody>
      </p:sp>
    </p:spTree>
    <p:extLst>
      <p:ext uri="{BB962C8B-B14F-4D97-AF65-F5344CB8AC3E}">
        <p14:creationId xmlns:p14="http://schemas.microsoft.com/office/powerpoint/2010/main" val="1118797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Ett personcentrerat förhållningssätt är grunden i FaR-metoden. På bilden visas FaR-metoden ur patientens perspektiv. </a:t>
            </a:r>
            <a:r>
              <a:rPr lang="sv-SE" sz="1200" b="0" i="0" u="none" strike="noStrike" kern="1200" dirty="0">
                <a:solidFill>
                  <a:schemeClr val="tx1"/>
                </a:solidFill>
                <a:effectLst/>
                <a:latin typeface="+mn-lt"/>
                <a:ea typeface="+mn-ea"/>
                <a:cs typeface="+mn-cs"/>
              </a:rPr>
              <a:t>Nedan finns mer information om varje steg som kan användas vid behov.</a:t>
            </a:r>
          </a:p>
          <a:p>
            <a:endParaRPr lang="sv-SE" dirty="0"/>
          </a:p>
          <a:p>
            <a:r>
              <a:rPr lang="sv-SE" sz="1200" b="1" kern="1200" dirty="0">
                <a:solidFill>
                  <a:schemeClr val="tx1"/>
                </a:solidFill>
                <a:effectLst/>
                <a:latin typeface="+mn-lt"/>
                <a:ea typeface="+mn-ea"/>
                <a:cs typeface="+mn-cs"/>
              </a:rPr>
              <a:t>1. Sjukdom eller ohälsa</a:t>
            </a:r>
          </a:p>
          <a:p>
            <a:r>
              <a:rPr lang="sv-SE" sz="1200" b="0" i="0" kern="1200" dirty="0">
                <a:solidFill>
                  <a:schemeClr val="tx1"/>
                </a:solidFill>
                <a:effectLst/>
                <a:latin typeface="+mn-lt"/>
                <a:ea typeface="+mn-ea"/>
                <a:cs typeface="+mn-cs"/>
              </a:rPr>
              <a:t>Grunden till att en patient erbjuds ett rådgivande samtal, och eventuellt ett FaR, är hälsotillståndet och otillräcklig fysisk aktivitet. </a:t>
            </a:r>
            <a:r>
              <a:rPr lang="sv-SE" sz="1200" kern="1200" dirty="0">
                <a:solidFill>
                  <a:schemeClr val="tx1"/>
                </a:solidFill>
                <a:effectLst/>
                <a:latin typeface="+mn-lt"/>
                <a:ea typeface="+mn-ea"/>
                <a:cs typeface="+mn-cs"/>
              </a:rPr>
              <a:t>En del har reflekterat mycket kring sin fysiska aktivitet, medan andra inte har tänkt på det alls. Det kan vara utlämnande att prata om, och steget att förändra sina levnadsvanor kan kännas stort och osäkert.</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2. Kontakt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Patienten har ett samtal med personal inom hälso- och sjukvården. I samtalet lyfts fysisk aktivitet som en möjlig del av en behandling. Det kan väcka hopp men också rädsla. Att få vägledning och stöd från sin vårdgivare kan vara värdefullt, exempelvis genom konkret hjälp att hitta en lämplig aktivitet. Om samtalet leder till ordination av FaR, fortsätter patientresan med steg 3-6. </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3. Genomförande</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 stor del av FaR-processen är genomförandet, den fysiska aktivitet som sker utanför hälso- och sjukvården. Utan genomförande – ingen effekt. En aktivitetsdagbok är ofta hjälpsamt här.</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4. Stöd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Patienten kan uppleva motstånd, hinder och bakslag i genomförandet. Det kan ge känslor av uppgivenhet eller misslyckande. Då är det bra att få stöd och vägledning, men också uppmuntran eller praktiska råd om träningen. Stödet kan ske inom eller utanför vården och omsorgen.</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5. Uppföljning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uppföljningen kan det finnas känslor av stolthet, men också av skam och dåligt självförtroende. Det är en viktig avstämningspunkt inför fortsättningen. Om patienten har låg beredskap för förändring eller låg motivation är det värdefullt att få uppföljning tidigt i processen.</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6. Patienten fortsätter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Målet är att patienten ska fortsätta vara regelbundet fysiskt aktiv, även efter att behandlingen med FaR avslutats. En av de faktorer som påverkar om förändringen blir bestående är patientens tro på sin egen förmåga.</a:t>
            </a:r>
          </a:p>
        </p:txBody>
      </p:sp>
      <p:sp>
        <p:nvSpPr>
          <p:cNvPr id="4" name="Platshållare för bildnummer 3"/>
          <p:cNvSpPr>
            <a:spLocks noGrp="1"/>
          </p:cNvSpPr>
          <p:nvPr>
            <p:ph type="sldNum" sz="quarter" idx="5"/>
          </p:nvPr>
        </p:nvSpPr>
        <p:spPr/>
        <p:txBody>
          <a:bodyPr/>
          <a:lstStyle/>
          <a:p>
            <a:fld id="{E208F123-A64A-4F09-A7A8-198E487D0882}" type="slidenum">
              <a:rPr lang="sv-SE" smtClean="0"/>
              <a:t>19</a:t>
            </a:fld>
            <a:endParaRPr lang="sv-SE"/>
          </a:p>
        </p:txBody>
      </p:sp>
    </p:spTree>
    <p:extLst>
      <p:ext uri="{BB962C8B-B14F-4D97-AF65-F5344CB8AC3E}">
        <p14:creationId xmlns:p14="http://schemas.microsoft.com/office/powerpoint/2010/main" val="7748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125ED-AAE2-5C9E-446D-8908FE5A73C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B09552-1063-CF88-0B86-4932CE5223AB}"/>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FA9FDB8A-86DD-23DC-E1F8-33BC7A609965}"/>
              </a:ext>
            </a:extLst>
          </p:cNvPr>
          <p:cNvSpPr>
            <a:spLocks noGrp="1"/>
          </p:cNvSpPr>
          <p:nvPr>
            <p:ph type="body" idx="1"/>
          </p:nvPr>
        </p:nvSpPr>
        <p:spPr/>
        <p:txBody>
          <a:bodyPr/>
          <a:lstStyle/>
          <a:p>
            <a:r>
              <a:rPr lang="sv-SE" sz="1200" kern="1200" dirty="0">
                <a:solidFill>
                  <a:schemeClr val="tx1"/>
                </a:solidFill>
                <a:effectLst/>
                <a:latin typeface="+mn-lt"/>
                <a:ea typeface="+mn-ea"/>
                <a:cs typeface="+mn-cs"/>
              </a:rPr>
              <a:t>Till er som ska presentera:</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Genomgående i denna </a:t>
            </a:r>
            <a:r>
              <a:rPr lang="sv-SE" sz="1200" dirty="0"/>
              <a:t>presentation </a:t>
            </a:r>
            <a:r>
              <a:rPr lang="sv-SE" sz="1200" kern="1200" dirty="0">
                <a:solidFill>
                  <a:schemeClr val="tx1"/>
                </a:solidFill>
                <a:effectLst/>
                <a:latin typeface="+mn-lt"/>
                <a:ea typeface="+mn-ea"/>
                <a:cs typeface="+mn-cs"/>
              </a:rPr>
              <a:t>använder vi begreppen ledning- och styrningsfunktioner eller ledningen. Vi avser de chefer som ni behöver få mandat från eller förankra arbetet med i ett visst skede av processen. Det kan vara olika chefer</a:t>
            </a:r>
            <a:r>
              <a:rPr lang="sv-SE" sz="1200" b="0" kern="1200" dirty="0">
                <a:solidFill>
                  <a:schemeClr val="tx1"/>
                </a:solidFill>
                <a:effectLst/>
                <a:latin typeface="+mn-lt"/>
                <a:ea typeface="+mn-ea"/>
                <a:cs typeface="+mn-cs"/>
              </a:rPr>
              <a:t> vid olika tillfällen. </a:t>
            </a: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Instruktioner till respektive bild i denna presentation finns i anteckningsfältet. Instruktionerna riktas till er som ska presentera.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I slutet finns ett avsnitt för era frågor till ledningen, men det kan vara en fördel att lägga in frågor löpande där det passar.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Efter den mörkblå slutbilden i presentationen finns det exempel på bilder att använda för olika målgrupper. Arbeta om, anpassa och använd det ni behöver.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Ni kommer säkert att träffa ledningen flera gånger under implementeringsarbetet. Välj ut bilder de bilder som passar utifrån var ni befinner er i processen när ni ska presentera arbetet för ledningen. Komplettera med egna bilder vid behov.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Behöver ledningen gå webbutbildningen ”</a:t>
            </a:r>
            <a:r>
              <a:rPr lang="sv-SE" sz="1200" i="1" kern="1200" dirty="0">
                <a:solidFill>
                  <a:schemeClr val="tx1"/>
                </a:solidFill>
                <a:effectLst/>
                <a:latin typeface="+mn-lt"/>
                <a:ea typeface="+mn-ea"/>
                <a:cs typeface="+mn-cs"/>
              </a:rPr>
              <a:t>Fysisk aktivitet på recept</a:t>
            </a:r>
            <a:r>
              <a:rPr lang="sv-SE" sz="1200" kern="1200" dirty="0">
                <a:solidFill>
                  <a:schemeClr val="tx1"/>
                </a:solidFill>
                <a:effectLst/>
                <a:latin typeface="+mn-lt"/>
                <a:ea typeface="+mn-ea"/>
                <a:cs typeface="+mn-cs"/>
              </a:rPr>
              <a:t>” inför mötet? Länk till den finns i slutet av denna </a:t>
            </a:r>
            <a:r>
              <a:rPr lang="sv-SE" sz="1200" dirty="0"/>
              <a:t>PowerPoint-presentation</a:t>
            </a:r>
            <a:r>
              <a:rPr lang="sv-SE" sz="1200" kern="1200" dirty="0">
                <a:solidFill>
                  <a:schemeClr val="tx1"/>
                </a:solidFill>
                <a:effectLst/>
                <a:latin typeface="+mn-lt"/>
                <a:ea typeface="+mn-ea"/>
                <a:cs typeface="+mn-cs"/>
              </a:rPr>
              <a:t>. </a:t>
            </a:r>
          </a:p>
        </p:txBody>
      </p:sp>
      <p:sp>
        <p:nvSpPr>
          <p:cNvPr id="4" name="Platshållare för bildnummer 3">
            <a:extLst>
              <a:ext uri="{FF2B5EF4-FFF2-40B4-BE49-F238E27FC236}">
                <a16:creationId xmlns:a16="http://schemas.microsoft.com/office/drawing/2014/main" id="{53AB3B7F-7F10-A977-FE17-6766212AE71C}"/>
              </a:ext>
            </a:extLst>
          </p:cNvPr>
          <p:cNvSpPr>
            <a:spLocks noGrp="1"/>
          </p:cNvSpPr>
          <p:nvPr>
            <p:ph type="sldNum" sz="quarter" idx="5"/>
          </p:nvPr>
        </p:nvSpPr>
        <p:spPr/>
        <p:txBody>
          <a:bodyPr/>
          <a:lstStyle/>
          <a:p>
            <a:fld id="{FE3EFEDF-2B66-4466-B7E8-17CA373BB2D6}" type="slidenum">
              <a:rPr lang="sv-SE" smtClean="0"/>
              <a:t>2</a:t>
            </a:fld>
            <a:endParaRPr lang="sv-SE"/>
          </a:p>
        </p:txBody>
      </p:sp>
    </p:spTree>
    <p:extLst>
      <p:ext uri="{BB962C8B-B14F-4D97-AF65-F5344CB8AC3E}">
        <p14:creationId xmlns:p14="http://schemas.microsoft.com/office/powerpoint/2010/main" val="654559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0" dirty="0"/>
              <a:t>Det är viktigt att dokumentera de åtgärder som görs för en patient, på så sätt underlättas uppföljningen. På bilden finns de KVÅ-koder som används för att följa upp ordination av FaR.</a:t>
            </a:r>
            <a:r>
              <a:rPr lang="sv-SE" dirty="0"/>
              <a:t> </a:t>
            </a:r>
            <a:r>
              <a:rPr lang="sv-SE" sz="1200" kern="1200" dirty="0">
                <a:solidFill>
                  <a:schemeClr val="tx1"/>
                </a:solidFill>
                <a:effectLst/>
                <a:latin typeface="+mn-lt"/>
                <a:ea typeface="+mn-ea"/>
                <a:cs typeface="+mn-cs"/>
              </a:rPr>
              <a:t>Finns det andra nyckeltal som ni redan följer eller vill följa? Exempel på detta kan vara uppgifter kopplade till arbetet med fallskadeprevention. Diskutera om ni vill lägga till ytterligare nyckeltal än de som visas i bilden. KVÅ-kodning är ett bra sätt att följa upp tillämpningen av FaR i verksamheten.</a:t>
            </a:r>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E208F123-A64A-4F09-A7A8-198E487D0882}" type="slidenum">
              <a:rPr lang="sv-SE" smtClean="0"/>
              <a:t>20</a:t>
            </a:fld>
            <a:endParaRPr lang="sv-SE"/>
          </a:p>
        </p:txBody>
      </p:sp>
    </p:spTree>
    <p:extLst>
      <p:ext uri="{BB962C8B-B14F-4D97-AF65-F5344CB8AC3E}">
        <p14:creationId xmlns:p14="http://schemas.microsoft.com/office/powerpoint/2010/main" val="1473320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6088C-DC07-84A3-ECBB-53996336D3F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834EE0B-6AE7-5409-90C3-AABE036E7DD2}"/>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E5722092-340F-B95D-4751-96B012D35BC0}"/>
              </a:ext>
            </a:extLst>
          </p:cNvPr>
          <p:cNvSpPr>
            <a:spLocks noGrp="1"/>
          </p:cNvSpPr>
          <p:nvPr>
            <p:ph type="body" idx="1"/>
          </p:nvPr>
        </p:nvSpPr>
        <p:spPr/>
        <p:txBody>
          <a:bodyPr/>
          <a:lstStyle/>
          <a:p>
            <a:r>
              <a:rPr lang="sv-SE" dirty="0"/>
              <a:t>Fyll i statistik för just er verksamhet, region eller kommun! Lägg till sidor om ni har mer statistik att visa och följa upp.</a:t>
            </a:r>
          </a:p>
          <a:p>
            <a:endParaRPr lang="sv-SE" dirty="0"/>
          </a:p>
          <a:p>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B0C2EA4F-4BFC-69DC-07E2-A4D3C2734518}"/>
              </a:ext>
            </a:extLst>
          </p:cNvPr>
          <p:cNvSpPr>
            <a:spLocks noGrp="1"/>
          </p:cNvSpPr>
          <p:nvPr>
            <p:ph type="sldNum" sz="quarter" idx="5"/>
          </p:nvPr>
        </p:nvSpPr>
        <p:spPr/>
        <p:txBody>
          <a:bodyPr/>
          <a:lstStyle/>
          <a:p>
            <a:fld id="{E208F123-A64A-4F09-A7A8-198E487D0882}" type="slidenum">
              <a:rPr lang="sv-SE" smtClean="0"/>
              <a:t>21</a:t>
            </a:fld>
            <a:endParaRPr lang="sv-SE"/>
          </a:p>
        </p:txBody>
      </p:sp>
    </p:spTree>
    <p:extLst>
      <p:ext uri="{BB962C8B-B14F-4D97-AF65-F5344CB8AC3E}">
        <p14:creationId xmlns:p14="http://schemas.microsoft.com/office/powerpoint/2010/main" val="3206550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208F123-A64A-4F09-A7A8-198E487D0882}" type="slidenum">
              <a:rPr lang="sv-SE" smtClean="0"/>
              <a:t>22</a:t>
            </a:fld>
            <a:endParaRPr lang="sv-SE"/>
          </a:p>
        </p:txBody>
      </p:sp>
    </p:spTree>
    <p:extLst>
      <p:ext uri="{BB962C8B-B14F-4D97-AF65-F5344CB8AC3E}">
        <p14:creationId xmlns:p14="http://schemas.microsoft.com/office/powerpoint/2010/main" val="2093804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D3267-1575-5075-94AD-F5871AD638D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4266E1-2979-DCCA-3758-2441A2666D10}"/>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D4393BA9-0425-8D3E-06FF-19CC495576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Med hjälp av den här bilden kan ni övergripande beskriva metodstödets olika delar. Nedan finns förslag på beskrivningar.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Socialstyrelsens metodstöd för implementering av FaR består av olika delar.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u="sng" dirty="0"/>
              <a:t>Användarguide - </a:t>
            </a:r>
            <a:r>
              <a:rPr lang="sv-SE" sz="1200" u="sng" dirty="0"/>
              <a:t>Implementering av Fysisk aktivitet på recept (FaR) </a:t>
            </a:r>
            <a:endParaRPr lang="sv-SE" b="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Användarguiden är huvuddokumentet. Här finns alla instruktioner, inklusive information om när andra dokument ska användas. Syftet med den är att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guida processgruppen genom implementeringsarbetet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vara ett stöd för processledaren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använda i möten för information och övningar till hela processgruppen.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u="sng" dirty="0"/>
              <a:t>Färdplan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Färdplanen är en översikt över hela implementeringsresan. Genom den kan processgruppen löpande markera var i implementeringsprocessen arbetet befinner sig.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r>
              <a:rPr lang="sv-SE" sz="1200" u="sng" dirty="0"/>
              <a:t>Arbetsdokument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u="none" dirty="0"/>
              <a:t>I arbetsdokumentet antecknar processgruppen sina slutsatser för varje steg. En del av arbetet är att skapa en plan för implementeringen.</a:t>
            </a:r>
          </a:p>
          <a:p>
            <a:endParaRPr lang="sv-SE" sz="1200" u="sng" strike="noStrike" baseline="0" dirty="0"/>
          </a:p>
          <a:p>
            <a:r>
              <a:rPr lang="sv-SE" sz="1200" u="sng" strike="noStrike" baseline="0" dirty="0"/>
              <a:t>Dialogduk</a:t>
            </a:r>
            <a:endParaRPr lang="sv-SE" sz="1200" b="0" u="sng" strike="noStrike" baseline="0" dirty="0"/>
          </a:p>
          <a:p>
            <a:r>
              <a:rPr lang="sv-SE" sz="1200" b="0" strike="noStrike" baseline="0" dirty="0"/>
              <a:t>Dialogduken är ett workshopmaterial som används under implementeringens Fas 1. </a:t>
            </a:r>
          </a:p>
          <a:p>
            <a:endParaRPr lang="sv-SE" sz="12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u="sng" kern="1200" dirty="0">
                <a:solidFill>
                  <a:schemeClr val="tx1"/>
                </a:solidFill>
                <a:effectLst/>
                <a:latin typeface="+mn-lt"/>
                <a:ea typeface="+mn-ea"/>
                <a:cs typeface="+mn-cs"/>
              </a:rPr>
              <a:t>Implementering av Fysisk aktivitet på recept (FaR) – presentation för lednings- och styrningsfunktioner</a:t>
            </a:r>
            <a:endParaRPr lang="sv-SE" i="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strike="noStrike" baseline="0" dirty="0"/>
              <a:t>Det är den här PowerPoint-presentationen.</a:t>
            </a:r>
            <a:endParaRPr lang="sv-SE" sz="1200" i="0" kern="1200" dirty="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0A4B0C19-B092-EF7C-BDF7-D35E548D3C36}"/>
              </a:ext>
            </a:extLst>
          </p:cNvPr>
          <p:cNvSpPr>
            <a:spLocks noGrp="1"/>
          </p:cNvSpPr>
          <p:nvPr>
            <p:ph type="sldNum" sz="quarter" idx="5"/>
          </p:nvPr>
        </p:nvSpPr>
        <p:spPr/>
        <p:txBody>
          <a:bodyPr/>
          <a:lstStyle/>
          <a:p>
            <a:fld id="{E5E1FCCD-6B72-4F81-BA7B-67337849601A}" type="slidenum">
              <a:rPr lang="sv-SE" smtClean="0"/>
              <a:t>23</a:t>
            </a:fld>
            <a:endParaRPr lang="sv-SE"/>
          </a:p>
        </p:txBody>
      </p:sp>
    </p:spTree>
    <p:extLst>
      <p:ext uri="{BB962C8B-B14F-4D97-AF65-F5344CB8AC3E}">
        <p14:creationId xmlns:p14="http://schemas.microsoft.com/office/powerpoint/2010/main" val="2184335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0" dirty="0"/>
              <a:t>Bilden visar implementeringsprocessen med dess fyra faser och tillhörande steg. Beskriv och berätta för ledningen om de olika faserna och vad de innehåller. </a:t>
            </a:r>
          </a:p>
        </p:txBody>
      </p:sp>
      <p:sp>
        <p:nvSpPr>
          <p:cNvPr id="4" name="Platshållare för bildnummer 3"/>
          <p:cNvSpPr>
            <a:spLocks noGrp="1"/>
          </p:cNvSpPr>
          <p:nvPr>
            <p:ph type="sldNum" sz="quarter" idx="5"/>
          </p:nvPr>
        </p:nvSpPr>
        <p:spPr/>
        <p:txBody>
          <a:bodyPr/>
          <a:lstStyle/>
          <a:p>
            <a:fld id="{E208F123-A64A-4F09-A7A8-198E487D0882}" type="slidenum">
              <a:rPr lang="sv-SE" smtClean="0"/>
              <a:t>24</a:t>
            </a:fld>
            <a:endParaRPr lang="sv-SE"/>
          </a:p>
        </p:txBody>
      </p:sp>
    </p:spTree>
    <p:extLst>
      <p:ext uri="{BB962C8B-B14F-4D97-AF65-F5344CB8AC3E}">
        <p14:creationId xmlns:p14="http://schemas.microsoft.com/office/powerpoint/2010/main" val="1734474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B5FAA-DC2B-6596-E491-80A2B41726F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E313F32-239B-E574-B34D-1ADCB74E1664}"/>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33CE9314-5936-3E52-8BA2-19F2296A13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Flytta på den röda rutan för att markera var i färdplanen arbetet befinner sig just nu. </a:t>
            </a:r>
          </a:p>
          <a:p>
            <a:endParaRPr lang="sv-SE" dirty="0"/>
          </a:p>
        </p:txBody>
      </p:sp>
      <p:sp>
        <p:nvSpPr>
          <p:cNvPr id="4" name="Platshållare för bildnummer 3">
            <a:extLst>
              <a:ext uri="{FF2B5EF4-FFF2-40B4-BE49-F238E27FC236}">
                <a16:creationId xmlns:a16="http://schemas.microsoft.com/office/drawing/2014/main" id="{34E31762-0FC2-9DDD-8FBC-B7B608EC9794}"/>
              </a:ext>
            </a:extLst>
          </p:cNvPr>
          <p:cNvSpPr>
            <a:spLocks noGrp="1"/>
          </p:cNvSpPr>
          <p:nvPr>
            <p:ph type="sldNum" sz="quarter" idx="5"/>
          </p:nvPr>
        </p:nvSpPr>
        <p:spPr/>
        <p:txBody>
          <a:bodyPr/>
          <a:lstStyle/>
          <a:p>
            <a:fld id="{E208F123-A64A-4F09-A7A8-198E487D0882}" type="slidenum">
              <a:rPr lang="sv-SE" smtClean="0"/>
              <a:t>25</a:t>
            </a:fld>
            <a:endParaRPr lang="sv-SE"/>
          </a:p>
        </p:txBody>
      </p:sp>
    </p:spTree>
    <p:extLst>
      <p:ext uri="{BB962C8B-B14F-4D97-AF65-F5344CB8AC3E}">
        <p14:creationId xmlns:p14="http://schemas.microsoft.com/office/powerpoint/2010/main" val="2583835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EA8E-69B9-397F-F447-AC2AFD01DE6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D83E3B9-CA97-2A44-0204-7D3E619B9762}"/>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78054BDA-3BB2-25F8-0B4F-423AD7481DFC}"/>
              </a:ext>
            </a:extLst>
          </p:cNvPr>
          <p:cNvSpPr>
            <a:spLocks noGrp="1"/>
          </p:cNvSpPr>
          <p:nvPr>
            <p:ph type="body" idx="1"/>
          </p:nvPr>
        </p:nvSpPr>
        <p:spPr/>
        <p:txBody>
          <a:bodyPr/>
          <a:lstStyle/>
          <a:p>
            <a:r>
              <a:rPr lang="sv-SE" sz="1200" b="0" u="none" kern="1200" dirty="0">
                <a:solidFill>
                  <a:schemeClr val="tx1"/>
                </a:solidFill>
                <a:effectLst/>
                <a:latin typeface="+mn-lt"/>
                <a:ea typeface="+mn-ea"/>
                <a:cs typeface="+mn-cs"/>
              </a:rPr>
              <a:t>Den här bilden kan ni använda för att visa de olika rollerna under implementeringsarbetet. </a:t>
            </a:r>
          </a:p>
          <a:p>
            <a:endParaRPr lang="sv-SE"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Beskriv de olika rollerna i varje cirkel samt vilka personer som ingår i varje funktion. </a:t>
            </a:r>
            <a:r>
              <a:rPr lang="sv-SE" sz="1200" b="0" i="1" u="none" kern="1200" dirty="0">
                <a:solidFill>
                  <a:schemeClr val="tx1"/>
                </a:solidFill>
                <a:effectLst/>
                <a:latin typeface="+mn-lt"/>
                <a:ea typeface="+mn-ea"/>
                <a:cs typeface="+mn-cs"/>
              </a:rPr>
              <a:t>Ledningsgrupp eller styrgrupp</a:t>
            </a:r>
            <a:r>
              <a:rPr lang="sv-SE" sz="1200" b="0" u="none" kern="1200" dirty="0">
                <a:solidFill>
                  <a:schemeClr val="tx1"/>
                </a:solidFill>
                <a:effectLst/>
                <a:latin typeface="+mn-lt"/>
                <a:ea typeface="+mn-ea"/>
                <a:cs typeface="+mn-cs"/>
              </a:rPr>
              <a:t> finns här nedan, övriga roller beskrivs i Användarguiden om ni vill lägga till det i anteckningssidorna. </a:t>
            </a:r>
          </a:p>
          <a:p>
            <a:endParaRPr lang="sv-SE" sz="1200" b="1" u="none" kern="1200" dirty="0">
              <a:solidFill>
                <a:schemeClr val="tx1"/>
              </a:solidFill>
              <a:effectLst/>
              <a:latin typeface="+mn-lt"/>
              <a:ea typeface="+mn-ea"/>
              <a:cs typeface="+mn-cs"/>
            </a:endParaRPr>
          </a:p>
          <a:p>
            <a:r>
              <a:rPr lang="sv-SE" sz="1200" b="0" u="sng" kern="1200" dirty="0">
                <a:solidFill>
                  <a:schemeClr val="tx1"/>
                </a:solidFill>
                <a:effectLst/>
                <a:latin typeface="+mn-lt"/>
                <a:ea typeface="+mn-ea"/>
                <a:cs typeface="+mn-cs"/>
              </a:rPr>
              <a:t>Ledningsgrupp eller styrgrupp</a:t>
            </a:r>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Cheferna i gruppen behöver ha mandat att fatta beslut i de verksamheter som berörs av implementeringen. De behöver ge stöd till processledaren eller processgruppen i de frågeställningar som dyker upp längs vägen. </a:t>
            </a:r>
          </a:p>
        </p:txBody>
      </p:sp>
      <p:sp>
        <p:nvSpPr>
          <p:cNvPr id="4" name="Platshållare för bildnummer 3">
            <a:extLst>
              <a:ext uri="{FF2B5EF4-FFF2-40B4-BE49-F238E27FC236}">
                <a16:creationId xmlns:a16="http://schemas.microsoft.com/office/drawing/2014/main" id="{3F89855B-28C5-09BB-B724-8EB86B89FFE4}"/>
              </a:ext>
            </a:extLst>
          </p:cNvPr>
          <p:cNvSpPr>
            <a:spLocks noGrp="1"/>
          </p:cNvSpPr>
          <p:nvPr>
            <p:ph type="sldNum" sz="quarter" idx="5"/>
          </p:nvPr>
        </p:nvSpPr>
        <p:spPr/>
        <p:txBody>
          <a:bodyPr/>
          <a:lstStyle/>
          <a:p>
            <a:fld id="{FE3EFEDF-2B66-4466-B7E8-17CA373BB2D6}" type="slidenum">
              <a:rPr lang="sv-SE" smtClean="0"/>
              <a:t>26</a:t>
            </a:fld>
            <a:endParaRPr lang="sv-SE"/>
          </a:p>
        </p:txBody>
      </p:sp>
    </p:spTree>
    <p:extLst>
      <p:ext uri="{BB962C8B-B14F-4D97-AF65-F5344CB8AC3E}">
        <p14:creationId xmlns:p14="http://schemas.microsoft.com/office/powerpoint/2010/main" val="1464874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5470C-D89A-3884-B8F9-9CB840BB579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A37849C-4483-B9B4-47E5-0945FE0755DB}"/>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69E0649E-0D9D-8D51-C6D5-13F6E17455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200" dirty="0"/>
              <a:t>Den här bilden och kommande fyra bilder hör till det Inledande arbetet i Användarguiden. Anpassa sidorna som ni behöver för ert möte.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dirty="0"/>
              <a:t>Syftet med det inledande arbetet är att identifiera främjande och hindrande faktorer som kommer att ligga till grund för implementeringen. </a:t>
            </a:r>
          </a:p>
        </p:txBody>
      </p:sp>
      <p:sp>
        <p:nvSpPr>
          <p:cNvPr id="4" name="Platshållare för bildnummer 3">
            <a:extLst>
              <a:ext uri="{FF2B5EF4-FFF2-40B4-BE49-F238E27FC236}">
                <a16:creationId xmlns:a16="http://schemas.microsoft.com/office/drawing/2014/main" id="{2220C868-8350-1C9F-D834-26692CF19341}"/>
              </a:ext>
            </a:extLst>
          </p:cNvPr>
          <p:cNvSpPr>
            <a:spLocks noGrp="1"/>
          </p:cNvSpPr>
          <p:nvPr>
            <p:ph type="sldNum" sz="quarter" idx="5"/>
          </p:nvPr>
        </p:nvSpPr>
        <p:spPr/>
        <p:txBody>
          <a:bodyPr/>
          <a:lstStyle/>
          <a:p>
            <a:fld id="{FE3EFEDF-2B66-4466-B7E8-17CA373BB2D6}" type="slidenum">
              <a:rPr lang="sv-SE" smtClean="0"/>
              <a:t>27</a:t>
            </a:fld>
            <a:endParaRPr lang="sv-SE"/>
          </a:p>
        </p:txBody>
      </p:sp>
    </p:spTree>
    <p:extLst>
      <p:ext uri="{BB962C8B-B14F-4D97-AF65-F5344CB8AC3E}">
        <p14:creationId xmlns:p14="http://schemas.microsoft.com/office/powerpoint/2010/main" val="2438553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Beroende på var ni befinner er i arbetet så kan ni antingen informera ledningen om vad ni i processgruppen har identifierat för svar på frågorna, eller arbeta fram svaren tillsammans med ledningen. Om ni vill kan ni ta inspiration från Användarguiden, där finns instruktioner riktade till processgruppen.</a:t>
            </a:r>
          </a:p>
        </p:txBody>
      </p:sp>
      <p:sp>
        <p:nvSpPr>
          <p:cNvPr id="4" name="Platshållare för bildnummer 3"/>
          <p:cNvSpPr>
            <a:spLocks noGrp="1"/>
          </p:cNvSpPr>
          <p:nvPr>
            <p:ph type="sldNum" sz="quarter" idx="5"/>
          </p:nvPr>
        </p:nvSpPr>
        <p:spPr/>
        <p:txBody>
          <a:bodyPr/>
          <a:lstStyle/>
          <a:p>
            <a:fld id="{FE3EFEDF-2B66-4466-B7E8-17CA373BB2D6}" type="slidenum">
              <a:rPr lang="sv-SE" smtClean="0"/>
              <a:t>28</a:t>
            </a:fld>
            <a:endParaRPr lang="sv-SE"/>
          </a:p>
        </p:txBody>
      </p:sp>
    </p:spTree>
    <p:extLst>
      <p:ext uri="{BB962C8B-B14F-4D97-AF65-F5344CB8AC3E}">
        <p14:creationId xmlns:p14="http://schemas.microsoft.com/office/powerpoint/2010/main" val="2396096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Beroende på var ni befinner er i arbetet: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Om ni i processgruppen redan har arbetat med denna del i Användarguiden så kan ni ersätta meningen i pratbubblan med den egna texten. Berätta om era slutsatser. Berätta även det ni kom fram till på frågan: </a:t>
            </a:r>
            <a:r>
              <a:rPr lang="sv-SE" sz="1200" i="1" dirty="0"/>
              <a:t>Vad händer om vi inte gör det?</a:t>
            </a:r>
            <a:r>
              <a:rPr lang="sv-SE" sz="1200" dirty="0"/>
              <a:t> Be gärna om </a:t>
            </a:r>
            <a:r>
              <a:rPr lang="sv-SE" sz="1200" kern="1200" dirty="0">
                <a:solidFill>
                  <a:schemeClr val="tx1"/>
                </a:solidFill>
                <a:effectLst/>
                <a:latin typeface="+mn-lt"/>
                <a:ea typeface="+mn-ea"/>
                <a:cs typeface="+mn-cs"/>
              </a:rPr>
              <a:t>ledningens synpunkter och förbättringsförslag.</a:t>
            </a: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Om ni vill involvera ledningen i frågeställningarna så kan ni diskutera tillsammans och gemensamt fylla i den blå pratbubblan.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Fundera på om ni även behöver diskutera med ledningen om i vilken verksamhet eller i vilka delar av verksamheten som implementeringen ska ske.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 gärna inspiration från Användarguiden, där finns instruktioner riktade till processgruppen.</a:t>
            </a:r>
          </a:p>
        </p:txBody>
      </p:sp>
      <p:sp>
        <p:nvSpPr>
          <p:cNvPr id="4" name="Platshållare för bildnummer 3"/>
          <p:cNvSpPr>
            <a:spLocks noGrp="1"/>
          </p:cNvSpPr>
          <p:nvPr>
            <p:ph type="sldNum" sz="quarter" idx="5"/>
          </p:nvPr>
        </p:nvSpPr>
        <p:spPr/>
        <p:txBody>
          <a:bodyPr/>
          <a:lstStyle/>
          <a:p>
            <a:fld id="{FE3EFEDF-2B66-4466-B7E8-17CA373BB2D6}" type="slidenum">
              <a:rPr lang="sv-SE" smtClean="0"/>
              <a:t>29</a:t>
            </a:fld>
            <a:endParaRPr lang="sv-SE"/>
          </a:p>
        </p:txBody>
      </p:sp>
    </p:spTree>
    <p:extLst>
      <p:ext uri="{BB962C8B-B14F-4D97-AF65-F5344CB8AC3E}">
        <p14:creationId xmlns:p14="http://schemas.microsoft.com/office/powerpoint/2010/main" val="315688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215EC-D235-E121-F543-88A1439CCEE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7F82D9-5950-52A7-3D61-A9E3DC5E5DB1}"/>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04C3B0B5-C7CE-3872-9A33-D462A1B08B9B}"/>
              </a:ext>
            </a:extLst>
          </p:cNvPr>
          <p:cNvSpPr>
            <a:spLocks noGrp="1"/>
          </p:cNvSpPr>
          <p:nvPr>
            <p:ph type="body" idx="1"/>
          </p:nvPr>
        </p:nvSpPr>
        <p:spPr/>
        <p:txBody>
          <a:bodyPr/>
          <a:lstStyle/>
          <a:p>
            <a:r>
              <a:rPr lang="sv-SE" dirty="0"/>
              <a:t>Agendan kan användas som en grund i att strukturera informationsträffen med ledningen. Justera agendan utifrån era förutsättningar och behov. </a:t>
            </a:r>
          </a:p>
        </p:txBody>
      </p:sp>
      <p:sp>
        <p:nvSpPr>
          <p:cNvPr id="4" name="Platshållare för bildnummer 3">
            <a:extLst>
              <a:ext uri="{FF2B5EF4-FFF2-40B4-BE49-F238E27FC236}">
                <a16:creationId xmlns:a16="http://schemas.microsoft.com/office/drawing/2014/main" id="{58D1A96B-410A-C1E6-368D-98AE4812B95D}"/>
              </a:ext>
            </a:extLst>
          </p:cNvPr>
          <p:cNvSpPr>
            <a:spLocks noGrp="1"/>
          </p:cNvSpPr>
          <p:nvPr>
            <p:ph type="sldNum" sz="quarter" idx="5"/>
          </p:nvPr>
        </p:nvSpPr>
        <p:spPr/>
        <p:txBody>
          <a:bodyPr/>
          <a:lstStyle/>
          <a:p>
            <a:fld id="{E208F123-A64A-4F09-A7A8-198E487D0882}" type="slidenum">
              <a:rPr lang="sv-SE" smtClean="0"/>
              <a:t>3</a:t>
            </a:fld>
            <a:endParaRPr lang="sv-SE"/>
          </a:p>
        </p:txBody>
      </p:sp>
    </p:spTree>
    <p:extLst>
      <p:ext uri="{BB962C8B-B14F-4D97-AF65-F5344CB8AC3E}">
        <p14:creationId xmlns:p14="http://schemas.microsoft.com/office/powerpoint/2010/main" val="3739103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Om ni vill kan ni ta inspiration från Användarguiden, där finns instruktioner riktade till processgruppen.</a:t>
            </a:r>
          </a:p>
          <a:p>
            <a:endParaRPr lang="sv-SE" dirty="0"/>
          </a:p>
          <a:p>
            <a:r>
              <a:rPr lang="sv-SE" dirty="0"/>
              <a:t>Ni kan till exempel lyfta:</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Hur arbetar vi med ohälsosamma levnadsvanor, specifikt otillräcklig fysisk aktivitet?</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Hur mäter vi fysisk aktivitet och stillasittande?</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Hur följer vi upp fysisk aktivitet och stillasittande? Vilka effekter har vi sett hittills?</a:t>
            </a:r>
          </a:p>
          <a:p>
            <a:endParaRPr lang="sv-SE" dirty="0"/>
          </a:p>
        </p:txBody>
      </p:sp>
      <p:sp>
        <p:nvSpPr>
          <p:cNvPr id="4" name="Platshållare för bildnummer 3"/>
          <p:cNvSpPr>
            <a:spLocks noGrp="1"/>
          </p:cNvSpPr>
          <p:nvPr>
            <p:ph type="sldNum" sz="quarter" idx="5"/>
          </p:nvPr>
        </p:nvSpPr>
        <p:spPr/>
        <p:txBody>
          <a:bodyPr/>
          <a:lstStyle/>
          <a:p>
            <a:fld id="{FE3EFEDF-2B66-4466-B7E8-17CA373BB2D6}" type="slidenum">
              <a:rPr lang="sv-SE" smtClean="0"/>
              <a:t>30</a:t>
            </a:fld>
            <a:endParaRPr lang="sv-SE"/>
          </a:p>
        </p:txBody>
      </p:sp>
    </p:spTree>
    <p:extLst>
      <p:ext uri="{BB962C8B-B14F-4D97-AF65-F5344CB8AC3E}">
        <p14:creationId xmlns:p14="http://schemas.microsoft.com/office/powerpoint/2010/main" val="2243841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67496-19C3-337B-EC95-25473AA7F30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155090E-BC5F-DADB-0093-EBBA41EF26E3}"/>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E8313532-157D-3B0F-D022-F6F804F70D6B}"/>
              </a:ext>
            </a:extLst>
          </p:cNvPr>
          <p:cNvSpPr>
            <a:spLocks noGrp="1"/>
          </p:cNvSpPr>
          <p:nvPr>
            <p:ph type="body" idx="1"/>
          </p:nvPr>
        </p:nvSpPr>
        <p:spPr/>
        <p:txBody>
          <a:bodyPr/>
          <a:lstStyle/>
          <a:p>
            <a:pPr lvl="0"/>
            <a:r>
              <a:rPr lang="sv-SE" sz="1200" kern="1200" dirty="0">
                <a:solidFill>
                  <a:schemeClr val="tx1"/>
                </a:solidFill>
                <a:effectLst/>
                <a:latin typeface="+mn-lt"/>
                <a:ea typeface="+mn-ea"/>
                <a:cs typeface="+mn-cs"/>
              </a:rPr>
              <a:t>Den här bilden är viktig att diskutera med ledningen, det är här ni får hjälp att få förutsättningar för ert implementeringsarbete. Lägg in de punkter som behöver tas upp. Nedan finns exempel på det ni kan behöva göra eller få svar på.</a:t>
            </a:r>
          </a:p>
          <a:p>
            <a:pPr lvl="0"/>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Förankra arbetet hittills med ledningen. Säkerställ att ni har ledningens godkännande och </a:t>
            </a:r>
            <a:r>
              <a:rPr lang="sv-SE" sz="1200" b="0" kern="1200" dirty="0">
                <a:solidFill>
                  <a:schemeClr val="tx1"/>
                </a:solidFill>
                <a:effectLst/>
                <a:latin typeface="+mn-lt"/>
                <a:ea typeface="+mn-ea"/>
                <a:cs typeface="+mn-cs"/>
              </a:rPr>
              <a:t>mandat att påbörja implementering av FaR</a:t>
            </a:r>
            <a:r>
              <a:rPr lang="sv-SE" sz="1200" kern="1200" dirty="0">
                <a:solidFill>
                  <a:schemeClr val="tx1"/>
                </a:solidFill>
                <a:effectLst/>
                <a:latin typeface="+mn-lt"/>
                <a:ea typeface="+mn-ea"/>
                <a:cs typeface="+mn-cs"/>
              </a:rPr>
              <a:t>. </a:t>
            </a:r>
            <a:endParaRPr lang="sv-SE"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Finns det en ledningsgrupp eller styrgrupp för implementeringen? Annars behöver det beslutas, antingen i sittande möte eller senare. (Se förklaring i bilden om vem som gör vad i implementeringen av FaR)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Är det redan beslutat vem som ska vara processledare och vilka som ska ingå i processgruppen? Annars behöver det beslutas, antingen i sittande möte eller senare.</a:t>
            </a:r>
          </a:p>
        </p:txBody>
      </p:sp>
      <p:sp>
        <p:nvSpPr>
          <p:cNvPr id="4" name="Platshållare för bildnummer 3">
            <a:extLst>
              <a:ext uri="{FF2B5EF4-FFF2-40B4-BE49-F238E27FC236}">
                <a16:creationId xmlns:a16="http://schemas.microsoft.com/office/drawing/2014/main" id="{7633156A-2168-C658-F117-9FE774D89ACC}"/>
              </a:ext>
            </a:extLst>
          </p:cNvPr>
          <p:cNvSpPr>
            <a:spLocks noGrp="1"/>
          </p:cNvSpPr>
          <p:nvPr>
            <p:ph type="sldNum" sz="quarter" idx="5"/>
          </p:nvPr>
        </p:nvSpPr>
        <p:spPr/>
        <p:txBody>
          <a:bodyPr/>
          <a:lstStyle/>
          <a:p>
            <a:fld id="{FE3EFEDF-2B66-4466-B7E8-17CA373BB2D6}" type="slidenum">
              <a:rPr lang="sv-SE" smtClean="0"/>
              <a:t>31</a:t>
            </a:fld>
            <a:endParaRPr lang="sv-SE"/>
          </a:p>
        </p:txBody>
      </p:sp>
    </p:spTree>
    <p:extLst>
      <p:ext uri="{BB962C8B-B14F-4D97-AF65-F5344CB8AC3E}">
        <p14:creationId xmlns:p14="http://schemas.microsoft.com/office/powerpoint/2010/main" val="784155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I den här delen av presentationen finns det utrymme för er att samla era frågor till ledningen. Utgå från just er situation och behov. </a:t>
            </a:r>
          </a:p>
        </p:txBody>
      </p:sp>
      <p:sp>
        <p:nvSpPr>
          <p:cNvPr id="4" name="Platshållare för bildnummer 3"/>
          <p:cNvSpPr>
            <a:spLocks noGrp="1"/>
          </p:cNvSpPr>
          <p:nvPr>
            <p:ph type="sldNum" sz="quarter" idx="5"/>
          </p:nvPr>
        </p:nvSpPr>
        <p:spPr/>
        <p:txBody>
          <a:bodyPr/>
          <a:lstStyle/>
          <a:p>
            <a:fld id="{E208F123-A64A-4F09-A7A8-198E487D0882}" type="slidenum">
              <a:rPr lang="sv-SE" smtClean="0"/>
              <a:t>32</a:t>
            </a:fld>
            <a:endParaRPr lang="sv-SE"/>
          </a:p>
        </p:txBody>
      </p:sp>
    </p:spTree>
    <p:extLst>
      <p:ext uri="{BB962C8B-B14F-4D97-AF65-F5344CB8AC3E}">
        <p14:creationId xmlns:p14="http://schemas.microsoft.com/office/powerpoint/2010/main" val="2775187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A5860-7085-BDF4-69D8-3ECDC836BD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4A4BA61-4278-4AC4-82F0-F2BBFAF3393E}"/>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D11B7156-8190-3A69-E6A8-6D6E895CD264}"/>
              </a:ext>
            </a:extLst>
          </p:cNvPr>
          <p:cNvSpPr>
            <a:spLocks noGrp="1"/>
          </p:cNvSpPr>
          <p:nvPr>
            <p:ph type="body" idx="1"/>
          </p:nvPr>
        </p:nvSpPr>
        <p:spPr/>
        <p:txBody>
          <a:bodyPr/>
          <a:lstStyle/>
          <a:p>
            <a:r>
              <a:rPr lang="sv-SE" b="0" dirty="0"/>
              <a:t>Här skriver ni in de frågeställningar ni har just nu till ledningen, frågor som ni ännu inte hunnit diskutera. Det kan handla om att få mandat, ta beslut om målgruppen, stämma av vilka personer som ska ingå i processgruppen eller bolla eventuella problem som har uppstått. Det hela beror på var ni själva befinner er i processen och vilka frågor som har dykt upp under arbetets gång.</a:t>
            </a:r>
          </a:p>
          <a:p>
            <a:endParaRPr lang="sv-SE" b="0" dirty="0"/>
          </a:p>
          <a:p>
            <a:r>
              <a:rPr lang="sv-SE" b="0" dirty="0"/>
              <a:t>Ge också utrymme för eventuella frågor från ledningen till er.</a:t>
            </a:r>
          </a:p>
        </p:txBody>
      </p:sp>
      <p:sp>
        <p:nvSpPr>
          <p:cNvPr id="4" name="Platshållare för bildnummer 3">
            <a:extLst>
              <a:ext uri="{FF2B5EF4-FFF2-40B4-BE49-F238E27FC236}">
                <a16:creationId xmlns:a16="http://schemas.microsoft.com/office/drawing/2014/main" id="{E8080C88-6F6D-9F22-938E-5A8F43F4A3C8}"/>
              </a:ext>
            </a:extLst>
          </p:cNvPr>
          <p:cNvSpPr>
            <a:spLocks noGrp="1"/>
          </p:cNvSpPr>
          <p:nvPr>
            <p:ph type="sldNum" sz="quarter" idx="5"/>
          </p:nvPr>
        </p:nvSpPr>
        <p:spPr/>
        <p:txBody>
          <a:bodyPr/>
          <a:lstStyle/>
          <a:p>
            <a:fld id="{E208F123-A64A-4F09-A7A8-198E487D0882}" type="slidenum">
              <a:rPr lang="sv-SE" smtClean="0"/>
              <a:t>33</a:t>
            </a:fld>
            <a:endParaRPr lang="sv-SE"/>
          </a:p>
        </p:txBody>
      </p:sp>
    </p:spTree>
    <p:extLst>
      <p:ext uri="{BB962C8B-B14F-4D97-AF65-F5344CB8AC3E}">
        <p14:creationId xmlns:p14="http://schemas.microsoft.com/office/powerpoint/2010/main" val="3142896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bilden finns länken till Socialstyrelsens webbutbildning </a:t>
            </a:r>
            <a:r>
              <a:rPr lang="sv-SE" i="1" dirty="0"/>
              <a:t>”Fysisk aktivitet på recept”</a:t>
            </a:r>
            <a:r>
              <a:rPr lang="sv-SE" i="0" dirty="0"/>
              <a:t>, den riktar sig till personal och chefer inom vård och omsorg.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På Socialstyrelsens webbplats finns mer information om FaR.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FE3EFEDF-2B66-4466-B7E8-17CA373BB2D6}" type="slidenum">
              <a:rPr lang="sv-SE" smtClean="0"/>
              <a:t>34</a:t>
            </a:fld>
            <a:endParaRPr lang="sv-SE"/>
          </a:p>
        </p:txBody>
      </p:sp>
    </p:spTree>
    <p:extLst>
      <p:ext uri="{BB962C8B-B14F-4D97-AF65-F5344CB8AC3E}">
        <p14:creationId xmlns:p14="http://schemas.microsoft.com/office/powerpoint/2010/main" val="3510968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208F123-A64A-4F09-A7A8-198E487D0882}" type="slidenum">
              <a:rPr lang="sv-SE" smtClean="0"/>
              <a:t>35</a:t>
            </a:fld>
            <a:endParaRPr lang="sv-SE"/>
          </a:p>
        </p:txBody>
      </p:sp>
    </p:spTree>
    <p:extLst>
      <p:ext uri="{BB962C8B-B14F-4D97-AF65-F5344CB8AC3E}">
        <p14:creationId xmlns:p14="http://schemas.microsoft.com/office/powerpoint/2010/main" val="1547070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A7F4-1192-FB08-6466-64EB8F1A00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B42CB17-3A6D-F3ED-2EEC-13E46B0D9D3D}"/>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B4F97009-AF3E-0801-2257-FD4F414E2B81}"/>
              </a:ext>
            </a:extLst>
          </p:cNvPr>
          <p:cNvSpPr>
            <a:spLocks noGrp="1"/>
          </p:cNvSpPr>
          <p:nvPr>
            <p:ph type="body" idx="1"/>
          </p:nvPr>
        </p:nvSpPr>
        <p:spPr/>
        <p:txBody>
          <a:bodyPr/>
          <a:lstStyle/>
          <a:p>
            <a:r>
              <a:rPr lang="sv-SE" sz="1200" kern="1200" dirty="0">
                <a:solidFill>
                  <a:schemeClr val="tx1"/>
                </a:solidFill>
                <a:effectLst/>
                <a:latin typeface="+mn-lt"/>
                <a:ea typeface="+mn-ea"/>
                <a:cs typeface="+mn-cs"/>
              </a:rPr>
              <a:t>I detta avsnitt finns det exempel på bilder om olika målgrupper som kan vara aktuella för FaR. Arbeta om, anpassa och använd det ni behöver. </a:t>
            </a:r>
          </a:p>
          <a:p>
            <a:endParaRPr lang="sv-SE" b="1" dirty="0"/>
          </a:p>
        </p:txBody>
      </p:sp>
      <p:sp>
        <p:nvSpPr>
          <p:cNvPr id="4" name="Platshållare för bildnummer 3">
            <a:extLst>
              <a:ext uri="{FF2B5EF4-FFF2-40B4-BE49-F238E27FC236}">
                <a16:creationId xmlns:a16="http://schemas.microsoft.com/office/drawing/2014/main" id="{F502CC00-4A39-5226-03F9-03CACF26630F}"/>
              </a:ext>
            </a:extLst>
          </p:cNvPr>
          <p:cNvSpPr>
            <a:spLocks noGrp="1"/>
          </p:cNvSpPr>
          <p:nvPr>
            <p:ph type="sldNum" sz="quarter" idx="5"/>
          </p:nvPr>
        </p:nvSpPr>
        <p:spPr/>
        <p:txBody>
          <a:bodyPr/>
          <a:lstStyle/>
          <a:p>
            <a:fld id="{E208F123-A64A-4F09-A7A8-198E487D0882}" type="slidenum">
              <a:rPr lang="sv-SE" smtClean="0"/>
              <a:t>36</a:t>
            </a:fld>
            <a:endParaRPr lang="sv-SE"/>
          </a:p>
        </p:txBody>
      </p:sp>
    </p:spTree>
    <p:extLst>
      <p:ext uri="{BB962C8B-B14F-4D97-AF65-F5344CB8AC3E}">
        <p14:creationId xmlns:p14="http://schemas.microsoft.com/office/powerpoint/2010/main" val="2779345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E1409-8443-3E03-8D49-7300D7F6149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AA4EAEC-F08C-DAA4-4BEB-C9437CB68AE4}"/>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7C6117B8-CA92-7477-0BF7-9F87A888E692}"/>
              </a:ext>
            </a:extLst>
          </p:cNvPr>
          <p:cNvSpPr>
            <a:spLocks noGrp="1"/>
          </p:cNvSpPr>
          <p:nvPr>
            <p:ph type="body" idx="1"/>
          </p:nvPr>
        </p:nvSpPr>
        <p:spPr/>
        <p:txBody>
          <a:bodyPr/>
          <a:lstStyle/>
          <a:p>
            <a:r>
              <a:rPr lang="sv-SE" sz="1200" kern="1200" dirty="0">
                <a:solidFill>
                  <a:schemeClr val="tx1"/>
                </a:solidFill>
                <a:effectLst/>
                <a:latin typeface="+mn-lt"/>
                <a:ea typeface="+mn-ea"/>
                <a:cs typeface="+mn-cs"/>
              </a:rPr>
              <a:t>Lägg till de (eller ta bort) de tillstånd som är relevanta för er verksamhet. Beskriv på vilket sätt fysisk aktivitet kan vara ett alternativ eller komplement till samtalsterapi och/eller farmakologisk behandling. Se FYSS, del 2.</a:t>
            </a:r>
            <a:endParaRPr kumimoji="0" lang="sv-SE" sz="1200" b="0" i="0" u="none" strike="noStrike" kern="1200" cap="none" spc="0" normalizeH="0" baseline="0" noProof="0" dirty="0">
              <a:ln>
                <a:noFill/>
              </a:ln>
              <a:solidFill>
                <a:srgbClr val="000000"/>
              </a:solidFill>
              <a:effectLst/>
              <a:uLnTx/>
              <a:uFillTx/>
              <a:latin typeface="Noto Sans"/>
              <a:ea typeface="+mn-ea"/>
              <a:cs typeface="+mn-cs"/>
            </a:endParaRPr>
          </a:p>
          <a:p>
            <a:endParaRPr lang="sv-SE" dirty="0"/>
          </a:p>
          <a:p>
            <a:endParaRPr lang="sv-SE" dirty="0"/>
          </a:p>
        </p:txBody>
      </p:sp>
      <p:sp>
        <p:nvSpPr>
          <p:cNvPr id="4" name="Platshållare för bildnummer 3">
            <a:extLst>
              <a:ext uri="{FF2B5EF4-FFF2-40B4-BE49-F238E27FC236}">
                <a16:creationId xmlns:a16="http://schemas.microsoft.com/office/drawing/2014/main" id="{E3B81417-AB7E-ACF5-4CF0-1B1C1EBAA59E}"/>
              </a:ext>
            </a:extLst>
          </p:cNvPr>
          <p:cNvSpPr>
            <a:spLocks noGrp="1"/>
          </p:cNvSpPr>
          <p:nvPr>
            <p:ph type="sldNum" sz="quarter" idx="5"/>
          </p:nvPr>
        </p:nvSpPr>
        <p:spPr/>
        <p:txBody>
          <a:bodyPr/>
          <a:lstStyle/>
          <a:p>
            <a:fld id="{E208F123-A64A-4F09-A7A8-198E487D0882}" type="slidenum">
              <a:rPr lang="sv-SE" smtClean="0"/>
              <a:t>37</a:t>
            </a:fld>
            <a:endParaRPr lang="sv-SE"/>
          </a:p>
        </p:txBody>
      </p:sp>
    </p:spTree>
    <p:extLst>
      <p:ext uri="{BB962C8B-B14F-4D97-AF65-F5344CB8AC3E}">
        <p14:creationId xmlns:p14="http://schemas.microsoft.com/office/powerpoint/2010/main" val="1231750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90319-858C-8096-FB47-7587A19CB02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1B4C96D-8AFA-BC5E-CB71-7A8268E7BE1E}"/>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CEF4F28B-978E-93E6-7A4C-88DB3765E229}"/>
              </a:ext>
            </a:extLst>
          </p:cNvPr>
          <p:cNvSpPr>
            <a:spLocks noGrp="1"/>
          </p:cNvSpPr>
          <p:nvPr>
            <p:ph type="body" idx="1"/>
          </p:nvPr>
        </p:nvSpPr>
        <p:spPr/>
        <p:txBody>
          <a:bodyPr/>
          <a:lstStyle/>
          <a:p>
            <a:r>
              <a:rPr lang="sv-SE" dirty="0"/>
              <a:t>Bilden visar specifika rekommendationer riktat till äldre. </a:t>
            </a:r>
            <a:r>
              <a:rPr lang="sv-SE" sz="1200" b="0" i="0" u="none" strike="noStrike" kern="1200" dirty="0">
                <a:solidFill>
                  <a:schemeClr val="tx1"/>
                </a:solidFill>
                <a:effectLst/>
                <a:latin typeface="+mn-lt"/>
                <a:ea typeface="+mn-ea"/>
                <a:cs typeface="+mn-cs"/>
              </a:rPr>
              <a:t>Nedan finns punkter som kan användas som stöd vid presentationen.</a:t>
            </a:r>
            <a:endParaRPr lang="sv-SE" dirty="0"/>
          </a:p>
          <a:p>
            <a:endParaRPr lang="sv-SE" dirty="0"/>
          </a:p>
          <a:p>
            <a:pPr marL="171450" indent="-171450">
              <a:buFont typeface="Arial" panose="020B0604020202020204" pitchFamily="34" charset="0"/>
              <a:buChar char="•"/>
            </a:pPr>
            <a:r>
              <a:rPr lang="sv-SE" dirty="0"/>
              <a:t>Alla äldre bör regelbundet vara fysiskt aktiva och begränsa stillasittandet. </a:t>
            </a:r>
            <a:r>
              <a:rPr lang="sv-SE" u="sng" dirty="0"/>
              <a:t>Lite är bättre än inget, och mer är bättre än lite.</a:t>
            </a:r>
            <a:r>
              <a:rPr lang="sv-SE" dirty="0"/>
              <a:t> De äldre personer, som inte kan nå upp till rekommendationerna, bör vara så aktiva som deras tillstånd medger.</a:t>
            </a:r>
          </a:p>
          <a:p>
            <a:pPr marL="171450" indent="-171450">
              <a:buFont typeface="Arial" panose="020B0604020202020204" pitchFamily="34" charset="0"/>
              <a:buChar char="•"/>
            </a:pPr>
            <a:r>
              <a:rPr lang="sv-SE" dirty="0"/>
              <a:t>Vardagssysslor och långsamma promenader kan vara tillräckligt ansträngande aktiviteter, för att ge betydelsefulla hälsovinster. Det kan vara värdefullt att bryta ett långvarigt stillasittande, genom att t.ex. stödja en patient att resa sig till stående</a:t>
            </a:r>
          </a:p>
          <a:p>
            <a:pPr marL="171450" indent="-171450">
              <a:buFont typeface="Arial" panose="020B0604020202020204" pitchFamily="34" charset="0"/>
              <a:buChar char="•"/>
            </a:pPr>
            <a:r>
              <a:rPr lang="sv-SE" dirty="0"/>
              <a:t>För den som vill fördjupa sig finns information i sin helhet i FYSS och </a:t>
            </a:r>
            <a:r>
              <a:rPr lang="sv-SE" dirty="0" err="1"/>
              <a:t>eFYSS</a:t>
            </a:r>
            <a:r>
              <a:rPr lang="sv-SE" dirty="0"/>
              <a:t>.</a:t>
            </a:r>
          </a:p>
        </p:txBody>
      </p:sp>
      <p:sp>
        <p:nvSpPr>
          <p:cNvPr id="4" name="Platshållare för bildnummer 3">
            <a:extLst>
              <a:ext uri="{FF2B5EF4-FFF2-40B4-BE49-F238E27FC236}">
                <a16:creationId xmlns:a16="http://schemas.microsoft.com/office/drawing/2014/main" id="{8B410FEF-B88C-44B7-737A-3917F9F94DE3}"/>
              </a:ext>
            </a:extLst>
          </p:cNvPr>
          <p:cNvSpPr>
            <a:spLocks noGrp="1"/>
          </p:cNvSpPr>
          <p:nvPr>
            <p:ph type="sldNum" sz="quarter" idx="5"/>
          </p:nvPr>
        </p:nvSpPr>
        <p:spPr/>
        <p:txBody>
          <a:bodyPr/>
          <a:lstStyle/>
          <a:p>
            <a:fld id="{E208F123-A64A-4F09-A7A8-198E487D0882}" type="slidenum">
              <a:rPr lang="sv-SE" smtClean="0"/>
              <a:t>38</a:t>
            </a:fld>
            <a:endParaRPr lang="sv-SE"/>
          </a:p>
        </p:txBody>
      </p:sp>
    </p:spTree>
    <p:extLst>
      <p:ext uri="{BB962C8B-B14F-4D97-AF65-F5344CB8AC3E}">
        <p14:creationId xmlns:p14="http://schemas.microsoft.com/office/powerpoint/2010/main" val="3599693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Mer information om hur man förebygger fallolyckor och om hälsoekonomi finns i följande broschyrer på socialstyrelsen.se:</a:t>
            </a:r>
          </a:p>
          <a:p>
            <a:pPr marL="171450" indent="-171450">
              <a:buFont typeface="Arial" panose="020B0604020202020204" pitchFamily="34" charset="0"/>
              <a:buChar char="•"/>
            </a:pPr>
            <a:r>
              <a:rPr lang="sv-SE" dirty="0"/>
              <a:t>Fallolyckor bland äldre, 2024</a:t>
            </a:r>
          </a:p>
          <a:p>
            <a:pPr marL="171450" indent="-171450">
              <a:buFont typeface="Arial" panose="020B0604020202020204" pitchFamily="34" charset="0"/>
              <a:buChar char="•"/>
            </a:pPr>
            <a:r>
              <a:rPr lang="sv-SE" dirty="0"/>
              <a:t>Balansera mera, 2025</a:t>
            </a:r>
          </a:p>
          <a:p>
            <a:endParaRPr lang="sv-SE" dirty="0"/>
          </a:p>
        </p:txBody>
      </p:sp>
      <p:sp>
        <p:nvSpPr>
          <p:cNvPr id="4" name="Platshållare för bildnummer 3"/>
          <p:cNvSpPr>
            <a:spLocks noGrp="1"/>
          </p:cNvSpPr>
          <p:nvPr>
            <p:ph type="sldNum" sz="quarter" idx="5"/>
          </p:nvPr>
        </p:nvSpPr>
        <p:spPr/>
        <p:txBody>
          <a:bodyPr/>
          <a:lstStyle/>
          <a:p>
            <a:fld id="{E7D98F55-BA23-477F-953E-63949AE60DD0}" type="slidenum">
              <a:rPr lang="sv-SE" smtClean="0"/>
              <a:t>39</a:t>
            </a:fld>
            <a:endParaRPr lang="sv-SE"/>
          </a:p>
        </p:txBody>
      </p:sp>
    </p:spTree>
    <p:extLst>
      <p:ext uri="{BB962C8B-B14F-4D97-AF65-F5344CB8AC3E}">
        <p14:creationId xmlns:p14="http://schemas.microsoft.com/office/powerpoint/2010/main" val="398971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04D2-802A-EB09-9F70-067AE1637E3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1C7693-589B-0808-6C21-3341CFFF2C6C}"/>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31747DDC-2FCE-1437-DAA2-0D8ED0A9557B}"/>
              </a:ext>
            </a:extLst>
          </p:cNvPr>
          <p:cNvSpPr>
            <a:spLocks noGrp="1"/>
          </p:cNvSpPr>
          <p:nvPr>
            <p:ph type="body" idx="1"/>
          </p:nvPr>
        </p:nvSpPr>
        <p:spPr/>
        <p:txBody>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dirty="0"/>
              <a:t>Bilden är tänkt att visa vad syftet med implementeringen är. Beroende på hur långt ni har kommit i arbetet kan ni göra på ett av följande sätt:</a:t>
            </a:r>
          </a:p>
          <a:p>
            <a:pPr marL="171450" indent="-171450">
              <a:lnSpc>
                <a:spcPct val="110000"/>
              </a:lnSpc>
              <a:spcBef>
                <a:spcPts val="1000"/>
              </a:spcBef>
              <a:buFont typeface="Arial" panose="020B0604020202020204" pitchFamily="34" charset="0"/>
              <a:buChar char="•"/>
            </a:pPr>
            <a:r>
              <a:rPr lang="sv-SE" dirty="0"/>
              <a:t>Om det är det första inledande mötet med ledningen kan pratbubblan med fördel visas som den är. Då kan ni berätta att ni inledningsvis behöver bestämma vilken målgrupp ni vill börja implementera FaR för. </a:t>
            </a:r>
          </a:p>
          <a:p>
            <a:pPr marL="171450" indent="-171450">
              <a:lnSpc>
                <a:spcPct val="110000"/>
              </a:lnSpc>
              <a:spcBef>
                <a:spcPts val="1000"/>
              </a:spcBef>
              <a:buFont typeface="Arial" panose="020B0604020202020204" pitchFamily="34" charset="0"/>
              <a:buChar char="•"/>
            </a:pPr>
            <a:r>
              <a:rPr lang="sv-SE" dirty="0"/>
              <a:t>Om ni har kommit lite längre, kanske målgrupp är fastställd och då kan ni visa pratbubblan ifylld (se ert inledande arbete i Användarguiden).</a:t>
            </a:r>
          </a:p>
        </p:txBody>
      </p:sp>
      <p:sp>
        <p:nvSpPr>
          <p:cNvPr id="4" name="Platshållare för bildnummer 3">
            <a:extLst>
              <a:ext uri="{FF2B5EF4-FFF2-40B4-BE49-F238E27FC236}">
                <a16:creationId xmlns:a16="http://schemas.microsoft.com/office/drawing/2014/main" id="{24B647E9-621E-C33E-377C-909E41B43814}"/>
              </a:ext>
            </a:extLst>
          </p:cNvPr>
          <p:cNvSpPr>
            <a:spLocks noGrp="1"/>
          </p:cNvSpPr>
          <p:nvPr>
            <p:ph type="sldNum" sz="quarter" idx="5"/>
          </p:nvPr>
        </p:nvSpPr>
        <p:spPr/>
        <p:txBody>
          <a:bodyPr/>
          <a:lstStyle/>
          <a:p>
            <a:fld id="{E208F123-A64A-4F09-A7A8-198E487D0882}" type="slidenum">
              <a:rPr lang="sv-SE" smtClean="0"/>
              <a:t>4</a:t>
            </a:fld>
            <a:endParaRPr lang="sv-SE"/>
          </a:p>
        </p:txBody>
      </p:sp>
    </p:spTree>
    <p:extLst>
      <p:ext uri="{BB962C8B-B14F-4D97-AF65-F5344CB8AC3E}">
        <p14:creationId xmlns:p14="http://schemas.microsoft.com/office/powerpoint/2010/main" val="3726236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Kommunerna har mest att vinna på det fallförebyggande arbetet. </a:t>
            </a:r>
            <a:r>
              <a:rPr lang="sv-SE" sz="1200" kern="1200" dirty="0">
                <a:solidFill>
                  <a:schemeClr val="tx1"/>
                </a:solidFill>
                <a:effectLst/>
                <a:latin typeface="+mn-lt"/>
                <a:ea typeface="+mn-ea"/>
                <a:cs typeface="+mn-cs"/>
              </a:rPr>
              <a:t>Siffrorna i bilden är från Socialstyrelsens rapport: Fallprevention – En kostnadseffektiv åtgärd? (2022).</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(Bilden är gjord med animeringar som syns i presentationsläge, på så sätt kan ni stegvis klicka fram de olika delarna)</a:t>
            </a:r>
          </a:p>
          <a:p>
            <a:endParaRPr lang="sv-SE" dirty="0"/>
          </a:p>
        </p:txBody>
      </p:sp>
      <p:sp>
        <p:nvSpPr>
          <p:cNvPr id="4" name="Platshållare för bildnummer 3"/>
          <p:cNvSpPr>
            <a:spLocks noGrp="1"/>
          </p:cNvSpPr>
          <p:nvPr>
            <p:ph type="sldNum" sz="quarter" idx="5"/>
          </p:nvPr>
        </p:nvSpPr>
        <p:spPr/>
        <p:txBody>
          <a:bodyPr/>
          <a:lstStyle/>
          <a:p>
            <a:fld id="{E7D98F55-BA23-477F-953E-63949AE60DD0}" type="slidenum">
              <a:rPr lang="sv-SE" smtClean="0"/>
              <a:t>40</a:t>
            </a:fld>
            <a:endParaRPr lang="sv-SE"/>
          </a:p>
        </p:txBody>
      </p:sp>
    </p:spTree>
    <p:extLst>
      <p:ext uri="{BB962C8B-B14F-4D97-AF65-F5344CB8AC3E}">
        <p14:creationId xmlns:p14="http://schemas.microsoft.com/office/powerpoint/2010/main" val="136345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b="0" i="0" kern="1200" dirty="0">
                <a:solidFill>
                  <a:schemeClr val="tx1"/>
                </a:solidFill>
                <a:effectLst/>
                <a:latin typeface="+mn-lt"/>
                <a:ea typeface="+mn-ea"/>
                <a:cs typeface="+mn-cs"/>
              </a:rPr>
              <a:t>Lägg gärna till fler punkter som är aktuella för just er verksamhet, region eller kommun.</a:t>
            </a:r>
          </a:p>
          <a:p>
            <a:pPr marL="0" indent="0">
              <a:buFont typeface="Arial" panose="020B0604020202020204" pitchFamily="34" charset="0"/>
              <a:buNone/>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Läs mer om fallolyckor och fallprevention på Kunskapsguiden.se.</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E208F123-A64A-4F09-A7A8-198E487D0882}" type="slidenum">
              <a:rPr lang="sv-SE" smtClean="0"/>
              <a:t>41</a:t>
            </a:fld>
            <a:endParaRPr lang="sv-SE"/>
          </a:p>
        </p:txBody>
      </p:sp>
    </p:spTree>
    <p:extLst>
      <p:ext uri="{BB962C8B-B14F-4D97-AF65-F5344CB8AC3E}">
        <p14:creationId xmlns:p14="http://schemas.microsoft.com/office/powerpoint/2010/main" val="317651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Bilden visar specifika rekommendationer riktat till personer med intellektuell funktionsnedsättning.</a:t>
            </a:r>
          </a:p>
        </p:txBody>
      </p:sp>
      <p:sp>
        <p:nvSpPr>
          <p:cNvPr id="4" name="Platshållare för bildnummer 3"/>
          <p:cNvSpPr>
            <a:spLocks noGrp="1"/>
          </p:cNvSpPr>
          <p:nvPr>
            <p:ph type="sldNum" sz="quarter" idx="5"/>
          </p:nvPr>
        </p:nvSpPr>
        <p:spPr/>
        <p:txBody>
          <a:bodyPr/>
          <a:lstStyle/>
          <a:p>
            <a:fld id="{E208F123-A64A-4F09-A7A8-198E487D0882}" type="slidenum">
              <a:rPr lang="sv-SE" smtClean="0"/>
              <a:t>42</a:t>
            </a:fld>
            <a:endParaRPr lang="sv-SE"/>
          </a:p>
        </p:txBody>
      </p:sp>
    </p:spTree>
    <p:extLst>
      <p:ext uri="{BB962C8B-B14F-4D97-AF65-F5344CB8AC3E}">
        <p14:creationId xmlns:p14="http://schemas.microsoft.com/office/powerpoint/2010/main" val="3202029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b="0" dirty="0"/>
              <a:t>Bilden beskriver övergripande Socialtjänstlagen. </a:t>
            </a:r>
          </a:p>
        </p:txBody>
      </p:sp>
      <p:sp>
        <p:nvSpPr>
          <p:cNvPr id="4" name="Platshållare för bildnummer 3"/>
          <p:cNvSpPr>
            <a:spLocks noGrp="1"/>
          </p:cNvSpPr>
          <p:nvPr>
            <p:ph type="sldNum" sz="quarter" idx="5"/>
          </p:nvPr>
        </p:nvSpPr>
        <p:spPr/>
        <p:txBody>
          <a:bodyPr/>
          <a:lstStyle/>
          <a:p>
            <a:fld id="{E208F123-A64A-4F09-A7A8-198E487D0882}" type="slidenum">
              <a:rPr lang="sv-SE" smtClean="0"/>
              <a:t>43</a:t>
            </a:fld>
            <a:endParaRPr lang="sv-SE"/>
          </a:p>
        </p:txBody>
      </p:sp>
    </p:spTree>
    <p:extLst>
      <p:ext uri="{BB962C8B-B14F-4D97-AF65-F5344CB8AC3E}">
        <p14:creationId xmlns:p14="http://schemas.microsoft.com/office/powerpoint/2010/main" val="180365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208F123-A64A-4F09-A7A8-198E487D0882}" type="slidenum">
              <a:rPr lang="sv-SE" smtClean="0"/>
              <a:t>5</a:t>
            </a:fld>
            <a:endParaRPr lang="sv-SE"/>
          </a:p>
        </p:txBody>
      </p:sp>
    </p:spTree>
    <p:extLst>
      <p:ext uri="{BB962C8B-B14F-4D97-AF65-F5344CB8AC3E}">
        <p14:creationId xmlns:p14="http://schemas.microsoft.com/office/powerpoint/2010/main" val="189020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Citatet är från Hälso- och sjukvårdslagen, </a:t>
            </a:r>
            <a:r>
              <a:rPr lang="nn-NO" sz="1200" dirty="0"/>
              <a:t>3 kap. 2 § ,</a:t>
            </a:r>
            <a:r>
              <a:rPr lang="sv-SE" dirty="0"/>
              <a:t> och visar på vikten av att arbeta med att förebygga ohälsa. FaR kan vara en metod i det arbetet.</a:t>
            </a:r>
          </a:p>
        </p:txBody>
      </p:sp>
      <p:sp>
        <p:nvSpPr>
          <p:cNvPr id="4" name="Platshållare för bildnummer 3"/>
          <p:cNvSpPr>
            <a:spLocks noGrp="1"/>
          </p:cNvSpPr>
          <p:nvPr>
            <p:ph type="sldNum" sz="quarter" idx="5"/>
          </p:nvPr>
        </p:nvSpPr>
        <p:spPr/>
        <p:txBody>
          <a:bodyPr/>
          <a:lstStyle/>
          <a:p>
            <a:fld id="{E208F123-A64A-4F09-A7A8-198E487D0882}" type="slidenum">
              <a:rPr lang="sv-SE" smtClean="0"/>
              <a:t>6</a:t>
            </a:fld>
            <a:endParaRPr lang="sv-SE"/>
          </a:p>
        </p:txBody>
      </p:sp>
    </p:spTree>
    <p:extLst>
      <p:ext uri="{BB962C8B-B14F-4D97-AF65-F5344CB8AC3E}">
        <p14:creationId xmlns:p14="http://schemas.microsoft.com/office/powerpoint/2010/main" val="243749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94A18-4BE5-38DA-D215-AB7E0FD6257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E5782D2-5CE8-83EE-F8C7-10FB5CE2E980}"/>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007470E6-3AD4-7991-DE43-A6DFAE33A13D}"/>
              </a:ext>
            </a:extLst>
          </p:cNvPr>
          <p:cNvSpPr>
            <a:spLocks noGrp="1"/>
          </p:cNvSpPr>
          <p:nvPr>
            <p:ph type="body" idx="1"/>
          </p:nvPr>
        </p:nvSpPr>
        <p:spPr/>
        <p:txBody>
          <a:bodyPr/>
          <a:lstStyle/>
          <a:p>
            <a:r>
              <a:rPr lang="sv-SE" dirty="0"/>
              <a:t>Bilden visar lagtexten som beskriver grunduppdraget för primärvården. Om ni vill kan ni förstärka vissa delar, exempelvis som nedan.</a:t>
            </a:r>
          </a:p>
          <a:p>
            <a:endParaRPr lang="sv-SE" sz="1800" dirty="0"/>
          </a:p>
          <a:p>
            <a:pPr marL="228600" indent="-228600">
              <a:buFont typeface="+mj-lt"/>
              <a:buAutoNum type="arabicPeriod"/>
            </a:pPr>
            <a:r>
              <a:rPr lang="sv-SE" sz="1200" dirty="0"/>
              <a:t>tillhandahålla de hälso- och sjukvårdstjänster som krävs för att </a:t>
            </a:r>
            <a:r>
              <a:rPr lang="sv-SE" sz="1200" u="sng" dirty="0"/>
              <a:t>tillgodose vanligt förekommande vårdbehov</a:t>
            </a:r>
            <a:r>
              <a:rPr lang="sv-SE" sz="1200" dirty="0"/>
              <a:t>,</a:t>
            </a:r>
          </a:p>
          <a:p>
            <a:pPr marL="228600" indent="-228600">
              <a:buFont typeface="+mj-lt"/>
              <a:buAutoNum type="arabicPeriod"/>
            </a:pPr>
            <a:r>
              <a:rPr lang="sv-SE" sz="1200" dirty="0"/>
              <a:t>se till att vården är lätt tillgänglig,</a:t>
            </a:r>
          </a:p>
          <a:p>
            <a:pPr marL="228600" indent="-228600">
              <a:buFont typeface="+mj-lt"/>
              <a:buAutoNum type="arabicPeriod"/>
            </a:pPr>
            <a:r>
              <a:rPr lang="sv-SE" sz="1200" dirty="0"/>
              <a:t>tillhandahålla </a:t>
            </a:r>
            <a:r>
              <a:rPr lang="sv-SE" sz="1200" u="sng" dirty="0"/>
              <a:t>förebyggande insatser </a:t>
            </a:r>
            <a:r>
              <a:rPr lang="sv-SE" sz="1200" dirty="0"/>
              <a:t>utifrån såväl befolkningens behov som patientens </a:t>
            </a:r>
            <a:r>
              <a:rPr lang="sv-SE" sz="1200" u="sng" dirty="0"/>
              <a:t>individuella behov</a:t>
            </a:r>
            <a:r>
              <a:rPr lang="sv-SE" sz="1200" dirty="0"/>
              <a:t> och förutsättningar,</a:t>
            </a:r>
          </a:p>
          <a:p>
            <a:pPr marL="228600" indent="-228600">
              <a:buFont typeface="+mj-lt"/>
              <a:buAutoNum type="arabicPeriod"/>
            </a:pPr>
            <a:r>
              <a:rPr lang="sv-SE" sz="1200" dirty="0"/>
              <a:t>tillhandahålla </a:t>
            </a:r>
            <a:r>
              <a:rPr lang="sv-SE" sz="1200" u="sng" dirty="0"/>
              <a:t>rehabiliterande insatser </a:t>
            </a:r>
            <a:r>
              <a:rPr lang="sv-SE" sz="1200" dirty="0"/>
              <a:t>utifrån patientens individuella behov och förutsättningar,</a:t>
            </a:r>
          </a:p>
          <a:p>
            <a:pPr marL="228600" indent="-228600">
              <a:buFont typeface="+mj-lt"/>
              <a:buAutoNum type="arabicPeriod"/>
            </a:pPr>
            <a:r>
              <a:rPr lang="sv-SE" sz="1200" dirty="0"/>
              <a:t>samordna olika insatser för patienten i de fall det är mest ändamålsenligt att samordningen sker inom primärvården, och</a:t>
            </a:r>
          </a:p>
          <a:p>
            <a:pPr marL="228600" indent="-228600">
              <a:buFont typeface="+mj-lt"/>
              <a:buAutoNum type="arabicPeriod"/>
            </a:pPr>
            <a:r>
              <a:rPr lang="sv-SE" sz="1200" dirty="0"/>
              <a:t>möjliggöra medverkan vid genomförande av forskningsarbete.</a:t>
            </a:r>
          </a:p>
        </p:txBody>
      </p:sp>
      <p:sp>
        <p:nvSpPr>
          <p:cNvPr id="4" name="Platshållare för bildnummer 3">
            <a:extLst>
              <a:ext uri="{FF2B5EF4-FFF2-40B4-BE49-F238E27FC236}">
                <a16:creationId xmlns:a16="http://schemas.microsoft.com/office/drawing/2014/main" id="{64A8802B-8ED6-E55D-A0DC-8BB77DFFB96A}"/>
              </a:ext>
            </a:extLst>
          </p:cNvPr>
          <p:cNvSpPr>
            <a:spLocks noGrp="1"/>
          </p:cNvSpPr>
          <p:nvPr>
            <p:ph type="sldNum" sz="quarter" idx="5"/>
          </p:nvPr>
        </p:nvSpPr>
        <p:spPr/>
        <p:txBody>
          <a:bodyPr/>
          <a:lstStyle/>
          <a:p>
            <a:fld id="{E208F123-A64A-4F09-A7A8-198E487D0882}" type="slidenum">
              <a:rPr lang="sv-SE" smtClean="0"/>
              <a:t>7</a:t>
            </a:fld>
            <a:endParaRPr lang="sv-SE"/>
          </a:p>
        </p:txBody>
      </p:sp>
    </p:spTree>
    <p:extLst>
      <p:ext uri="{BB962C8B-B14F-4D97-AF65-F5344CB8AC3E}">
        <p14:creationId xmlns:p14="http://schemas.microsoft.com/office/powerpoint/2010/main" val="76089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Bilden visar WHO:s rekommendationer för fysisk aktivitet, men de är anpassade efter svenska förhållanden.  </a:t>
            </a:r>
          </a:p>
          <a:p>
            <a:endParaRPr lang="sv-SE" dirty="0"/>
          </a:p>
          <a:p>
            <a:r>
              <a:rPr lang="sv-SE" dirty="0"/>
              <a:t>För den som vill fördjupa sig finns också följande källor:</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FYSS 2021 (Fysisk aktivitet i sjukdomsprevention och sjukdomsbehandling 2021) innehåller allmänna rekommendationer om fysisk aktivitet för olika grupper. FYSS 2021 beskriver även hur fysisk aktivitet kan användas i sjukdomsprevention och sjukdomsbehandling.</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Folkhälsomyndigheten 2021. Riktlinjer för fysisk aktivitet och stillasittande.</a:t>
            </a:r>
          </a:p>
        </p:txBody>
      </p:sp>
      <p:sp>
        <p:nvSpPr>
          <p:cNvPr id="4" name="Platshållare för bildnummer 3"/>
          <p:cNvSpPr>
            <a:spLocks noGrp="1"/>
          </p:cNvSpPr>
          <p:nvPr>
            <p:ph type="sldNum" sz="quarter" idx="5"/>
          </p:nvPr>
        </p:nvSpPr>
        <p:spPr/>
        <p:txBody>
          <a:bodyPr/>
          <a:lstStyle/>
          <a:p>
            <a:fld id="{E208F123-A64A-4F09-A7A8-198E487D0882}" type="slidenum">
              <a:rPr lang="sv-SE" smtClean="0"/>
              <a:t>8</a:t>
            </a:fld>
            <a:endParaRPr lang="sv-SE"/>
          </a:p>
        </p:txBody>
      </p:sp>
    </p:spTree>
    <p:extLst>
      <p:ext uri="{BB962C8B-B14F-4D97-AF65-F5344CB8AC3E}">
        <p14:creationId xmlns:p14="http://schemas.microsoft.com/office/powerpoint/2010/main" val="972339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t>Bilden visar ett utdrag ur Nationella riktlinjer 2024 – Vård vid ohälsosamma levnadsvanor. Fältet till höger i bilden visar text från riktlinjerna.</a:t>
            </a:r>
          </a:p>
          <a:p>
            <a:endParaRPr lang="sv-SE" dirty="0"/>
          </a:p>
          <a:p>
            <a:r>
              <a:rPr lang="sv-SE" dirty="0"/>
              <a:t>För den som vill fördjupa sig finns riktlinjerna i sin helhet på socialstyrelsen.se. </a:t>
            </a:r>
          </a:p>
          <a:p>
            <a:endParaRPr lang="sv-SE" dirty="0"/>
          </a:p>
        </p:txBody>
      </p:sp>
      <p:sp>
        <p:nvSpPr>
          <p:cNvPr id="4" name="Platshållare för bildnummer 3"/>
          <p:cNvSpPr>
            <a:spLocks noGrp="1"/>
          </p:cNvSpPr>
          <p:nvPr>
            <p:ph type="sldNum" sz="quarter" idx="5"/>
          </p:nvPr>
        </p:nvSpPr>
        <p:spPr/>
        <p:txBody>
          <a:bodyPr/>
          <a:lstStyle/>
          <a:p>
            <a:fld id="{E208F123-A64A-4F09-A7A8-198E487D0882}" type="slidenum">
              <a:rPr lang="sv-SE" smtClean="0"/>
              <a:t>9</a:t>
            </a:fld>
            <a:endParaRPr lang="sv-SE"/>
          </a:p>
        </p:txBody>
      </p:sp>
    </p:spTree>
    <p:extLst>
      <p:ext uri="{BB962C8B-B14F-4D97-AF65-F5344CB8AC3E}">
        <p14:creationId xmlns:p14="http://schemas.microsoft.com/office/powerpoint/2010/main" val="1848779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pic>
        <p:nvPicPr>
          <p:cNvPr id="4" name="Bildobjekt 1">
            <a:extLst>
              <a:ext uri="{FF2B5EF4-FFF2-40B4-BE49-F238E27FC236}">
                <a16:creationId xmlns:a16="http://schemas.microsoft.com/office/drawing/2014/main" id="{E0C1F607-9A85-BA85-4742-F157F4E10F5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pic>
        <p:nvPicPr>
          <p:cNvPr id="6" name="Bild 5" descr="Socialstyrelsen logotyp">
            <a:extLst>
              <a:ext uri="{FF2B5EF4-FFF2-40B4-BE49-F238E27FC236}">
                <a16:creationId xmlns:a16="http://schemas.microsoft.com/office/drawing/2014/main" id="{4BD7D792-3FB2-6974-60E9-3EF998CA36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315987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3" name="Rektangel 1">
            <a:extLst>
              <a:ext uri="{FF2B5EF4-FFF2-40B4-BE49-F238E27FC236}">
                <a16:creationId xmlns:a16="http://schemas.microsoft.com/office/drawing/2014/main" id="{8B7558BA-80A2-6B95-F8E2-BF0841C42E7C}"/>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pic>
        <p:nvPicPr>
          <p:cNvPr id="4" name="Bild 6" descr="Socialstyrelsen logotyp">
            <a:extLst>
              <a:ext uri="{FF2B5EF4-FFF2-40B4-BE49-F238E27FC236}">
                <a16:creationId xmlns:a16="http://schemas.microsoft.com/office/drawing/2014/main" id="{57743E4E-BAC6-6383-597A-2EB7A24D67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69497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	</a:t>
            </a:r>
            <a:endParaRPr lang="sv-SE" dirty="0"/>
          </a:p>
        </p:txBody>
      </p:sp>
      <p:sp>
        <p:nvSpPr>
          <p:cNvPr id="4" name="Rektangel 1">
            <a:extLst>
              <a:ext uri="{FF2B5EF4-FFF2-40B4-BE49-F238E27FC236}">
                <a16:creationId xmlns:a16="http://schemas.microsoft.com/office/drawing/2014/main" id="{EDBFB945-9595-3719-12AA-7462D0AC0914}"/>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pic>
        <p:nvPicPr>
          <p:cNvPr id="9" name="Bild 8" descr="Socialstyrelsen logotyp">
            <a:extLst>
              <a:ext uri="{FF2B5EF4-FFF2-40B4-BE49-F238E27FC236}">
                <a16:creationId xmlns:a16="http://schemas.microsoft.com/office/drawing/2014/main" id="{A944731E-38CC-F8FF-A475-FB29727304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964036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	</a:t>
            </a:r>
            <a:endParaRPr lang="sv-SE" dirty="0"/>
          </a:p>
        </p:txBody>
      </p:sp>
      <p:sp>
        <p:nvSpPr>
          <p:cNvPr id="7" name="Rektangel 1">
            <a:extLst>
              <a:ext uri="{FF2B5EF4-FFF2-40B4-BE49-F238E27FC236}">
                <a16:creationId xmlns:a16="http://schemas.microsoft.com/office/drawing/2014/main" id="{4918D511-F20C-87ED-1B7C-EDFE7FEAFB2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 8" descr="Socialstyrelsen logotyp">
            <a:extLst>
              <a:ext uri="{FF2B5EF4-FFF2-40B4-BE49-F238E27FC236}">
                <a16:creationId xmlns:a16="http://schemas.microsoft.com/office/drawing/2014/main" id="{75B8322C-A99E-B597-5FB1-B30AE9AA9CE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299310864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121457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3316220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243136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006067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8471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90156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763027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4009721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77092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965617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1988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182254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199809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223995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77076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49052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
        <p:nvSpPr>
          <p:cNvPr id="9" name="Rektangel 1">
            <a:extLst>
              <a:ext uri="{FF2B5EF4-FFF2-40B4-BE49-F238E27FC236}">
                <a16:creationId xmlns:a16="http://schemas.microsoft.com/office/drawing/2014/main" id="{4D12B439-C9D9-7F86-9B91-B09FD9FF931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 9" descr="Socialstyrelsen logotyp">
            <a:extLst>
              <a:ext uri="{FF2B5EF4-FFF2-40B4-BE49-F238E27FC236}">
                <a16:creationId xmlns:a16="http://schemas.microsoft.com/office/drawing/2014/main" id="{93588300-FC45-2080-A670-B08C0D01A0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102181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4200964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pic>
        <p:nvPicPr>
          <p:cNvPr id="4" name="Bildobjekt 1">
            <a:extLst>
              <a:ext uri="{FF2B5EF4-FFF2-40B4-BE49-F238E27FC236}">
                <a16:creationId xmlns:a16="http://schemas.microsoft.com/office/drawing/2014/main" id="{97432ADB-FD75-8CA9-F0F1-FE92AC0380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pic>
        <p:nvPicPr>
          <p:cNvPr id="5" name="Bild 5" descr="Socialstyrelsen logotyp">
            <a:extLst>
              <a:ext uri="{FF2B5EF4-FFF2-40B4-BE49-F238E27FC236}">
                <a16:creationId xmlns:a16="http://schemas.microsoft.com/office/drawing/2014/main" id="{1F666133-0F11-80B1-CE56-1331BA9865C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2285907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pic>
        <p:nvPicPr>
          <p:cNvPr id="2" name="Bildobjekt 1">
            <a:extLst>
              <a:ext uri="{FF2B5EF4-FFF2-40B4-BE49-F238E27FC236}">
                <a16:creationId xmlns:a16="http://schemas.microsoft.com/office/drawing/2014/main" id="{C44B5AF7-0B1B-69F2-B67F-56B6C38699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pic>
        <p:nvPicPr>
          <p:cNvPr id="4" name="Bild 5" descr="Socialstyrelsen logotyp">
            <a:extLst>
              <a:ext uri="{FF2B5EF4-FFF2-40B4-BE49-F238E27FC236}">
                <a16:creationId xmlns:a16="http://schemas.microsoft.com/office/drawing/2014/main" id="{33FBF1B4-640D-223A-DA69-195BD61971C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96381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p:nvPicPr>
        <p:blipFill>
          <a:blip r:embed="rId2"/>
          <a:stretch>
            <a:fillRect/>
          </a:stretch>
        </p:blipFill>
        <p:spPr>
          <a:xfrm>
            <a:off x="0" y="0"/>
            <a:ext cx="12192000" cy="6266517"/>
          </a:xfrm>
          <a:prstGeom prst="rect">
            <a:avLst/>
          </a:prstGeom>
        </p:spPr>
      </p:pic>
      <p:pic>
        <p:nvPicPr>
          <p:cNvPr id="2" name="Bildobjekt 1">
            <a:extLst>
              <a:ext uri="{FF2B5EF4-FFF2-40B4-BE49-F238E27FC236}">
                <a16:creationId xmlns:a16="http://schemas.microsoft.com/office/drawing/2014/main" id="{ADBB989B-341E-5987-6B86-C2E6D41EA92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34505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emf"/><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6"/>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p:nvPicPr>
        <p:blipFill>
          <a:blip r:embed="rId26"/>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dobjekt 3" descr="Logotyp Socialstyrelsen">
            <a:extLst>
              <a:ext uri="{FF2B5EF4-FFF2-40B4-BE49-F238E27FC236}">
                <a16:creationId xmlns:a16="http://schemas.microsoft.com/office/drawing/2014/main" id="{263251B5-8E5B-6FDB-2FAE-877A2C70607A}"/>
              </a:ext>
            </a:extLst>
          </p:cNvPr>
          <p:cNvPicPr>
            <a:picLocks noChangeAspect="1"/>
          </p:cNvPicPr>
          <p:nvPr userDrawn="1"/>
        </p:nvPicPr>
        <p:blipFill>
          <a:blip r:embed="rId26"/>
          <a:stretch>
            <a:fillRect/>
          </a:stretch>
        </p:blipFill>
        <p:spPr>
          <a:xfrm>
            <a:off x="10128113" y="6333464"/>
            <a:ext cx="1440000" cy="295715"/>
          </a:xfrm>
          <a:prstGeom prst="rect">
            <a:avLst/>
          </a:prstGeom>
        </p:spPr>
      </p:pic>
      <p:cxnSp>
        <p:nvCxnSpPr>
          <p:cNvPr id="22" name="Rak koppling 21">
            <a:extLst>
              <a:ext uri="{FF2B5EF4-FFF2-40B4-BE49-F238E27FC236}">
                <a16:creationId xmlns:a16="http://schemas.microsoft.com/office/drawing/2014/main" id="{C4B2B1F6-CC56-81EC-2CF9-24B75A03B4D2}"/>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1A83D622-06F4-655B-C9BD-7B3DA64A6D9F}"/>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C459DE07-6550-E42F-7339-7D328D9621D3}"/>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C3041116-BE2B-2D87-3878-6F5812C9500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0E3496F0-0DE7-DB1A-B5DE-B05268CC0E74}"/>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E69AB97B-D644-BB38-0C2C-5CCD89E271D5}"/>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65509B33-C9D3-1256-49D6-7BBAD9877037}"/>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A59591C0-E769-7E43-CBD3-49756D647EE9}"/>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ak koppling 29">
            <a:extLst>
              <a:ext uri="{FF2B5EF4-FFF2-40B4-BE49-F238E27FC236}">
                <a16:creationId xmlns:a16="http://schemas.microsoft.com/office/drawing/2014/main" id="{64D4034F-6169-3A05-4249-33737BCDDF2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CE02709C-FFF6-C8AF-CAF2-6F988D63607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Rak koppling 31">
            <a:extLst>
              <a:ext uri="{FF2B5EF4-FFF2-40B4-BE49-F238E27FC236}">
                <a16:creationId xmlns:a16="http://schemas.microsoft.com/office/drawing/2014/main" id="{26E23A6B-9405-42D1-55E5-F0E5C8D78673}"/>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078E5747-6E2D-C216-E5FA-FBEF0B508259}"/>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ak koppling 33">
            <a:extLst>
              <a:ext uri="{FF2B5EF4-FFF2-40B4-BE49-F238E27FC236}">
                <a16:creationId xmlns:a16="http://schemas.microsoft.com/office/drawing/2014/main" id="{656F10E4-A799-15A3-1B14-7E92625556DA}"/>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id="{B0B69404-8773-AFFE-0C94-17EF57178CF8}"/>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0471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2160" userDrawn="1">
          <p15:clr>
            <a:srgbClr val="F26B43"/>
          </p15:clr>
        </p15:guide>
        <p15:guide id="9" pos="3659" userDrawn="1">
          <p15:clr>
            <a:srgbClr val="F26B43"/>
          </p15:clr>
        </p15:guide>
        <p15:guide id="10" pos="4021" userDrawn="1">
          <p15:clr>
            <a:srgbClr val="F26B43"/>
          </p15:clr>
        </p15:guide>
        <p15:guide id="11" pos="7287" userDrawn="1">
          <p15:clr>
            <a:srgbClr val="F26B43"/>
          </p15:clr>
        </p15:guide>
        <p15:guide id="12" pos="393" userDrawn="1">
          <p15:clr>
            <a:srgbClr val="F26B43"/>
          </p15:clr>
        </p15:guide>
        <p15:guide id="13" orient="horz" pos="391" userDrawn="1">
          <p15:clr>
            <a:srgbClr val="F26B43"/>
          </p15:clr>
        </p15:guide>
        <p15:guide id="14"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hemeOverride" Target="../theme/themeOverride2.xml"/><Relationship Id="rId5" Type="http://schemas.openxmlformats.org/officeDocument/2006/relationships/image" Target="../media/image24.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hemeOverride" Target="../theme/themeOverride3.xml"/><Relationship Id="rId5" Type="http://schemas.openxmlformats.org/officeDocument/2006/relationships/image" Target="../media/image25.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hemeOverride" Target="../theme/themeOverride4.xml"/><Relationship Id="rId5" Type="http://schemas.openxmlformats.org/officeDocument/2006/relationships/image" Target="../media/image26.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3.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hemeOverride" Target="../theme/themeOverride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hemeOverride" Target="../theme/themeOverride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4.xml"/><Relationship Id="rId1" Type="http://schemas.openxmlformats.org/officeDocument/2006/relationships/themeOverride" Target="../theme/themeOverride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socialstyrelsen.onlineacademy.se/external/listing/11745" TargetMode="External"/><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53.png"/><Relationship Id="rId4" Type="http://schemas.openxmlformats.org/officeDocument/2006/relationships/hyperlink" Target="http://www.socialstyrelsen.s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58.emf"/></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EB506-C512-3F96-B86A-1D59C924DD5C}"/>
            </a:ext>
          </a:extLst>
        </p:cNvPr>
        <p:cNvGrpSpPr/>
        <p:nvPr/>
      </p:nvGrpSpPr>
      <p:grpSpPr>
        <a:xfrm>
          <a:off x="0" y="0"/>
          <a:ext cx="0" cy="0"/>
          <a:chOff x="0" y="0"/>
          <a:chExt cx="0" cy="0"/>
        </a:xfrm>
      </p:grpSpPr>
      <p:sp>
        <p:nvSpPr>
          <p:cNvPr id="16" name="Rubrik 15">
            <a:extLst>
              <a:ext uri="{FF2B5EF4-FFF2-40B4-BE49-F238E27FC236}">
                <a16:creationId xmlns:a16="http://schemas.microsoft.com/office/drawing/2014/main" id="{7C19045F-ED3A-25C1-B6AC-9FD2D9694714}"/>
              </a:ext>
            </a:extLst>
          </p:cNvPr>
          <p:cNvSpPr>
            <a:spLocks noGrp="1"/>
          </p:cNvSpPr>
          <p:nvPr>
            <p:ph type="ctrTitle"/>
          </p:nvPr>
        </p:nvSpPr>
        <p:spPr>
          <a:xfrm>
            <a:off x="637200" y="1692000"/>
            <a:ext cx="9180000" cy="2520000"/>
          </a:xfrm>
        </p:spPr>
        <p:txBody>
          <a:bodyPr/>
          <a:lstStyle/>
          <a:p>
            <a:r>
              <a:rPr lang="sv-SE" dirty="0"/>
              <a:t>Implementering av </a:t>
            </a:r>
            <a:br>
              <a:rPr lang="sv-SE" dirty="0"/>
            </a:br>
            <a:r>
              <a:rPr lang="sv-SE" dirty="0"/>
              <a:t>Fysisk aktivitet på recept (FaR)</a:t>
            </a:r>
          </a:p>
        </p:txBody>
      </p:sp>
      <p:sp>
        <p:nvSpPr>
          <p:cNvPr id="17" name="Underrubrik 16">
            <a:extLst>
              <a:ext uri="{FF2B5EF4-FFF2-40B4-BE49-F238E27FC236}">
                <a16:creationId xmlns:a16="http://schemas.microsoft.com/office/drawing/2014/main" id="{3E8D86EA-7E55-515A-CF5A-054D35E12C8F}"/>
              </a:ext>
            </a:extLst>
          </p:cNvPr>
          <p:cNvSpPr>
            <a:spLocks noGrp="1"/>
          </p:cNvSpPr>
          <p:nvPr>
            <p:ph type="subTitle" idx="1"/>
          </p:nvPr>
        </p:nvSpPr>
        <p:spPr>
          <a:xfrm>
            <a:off x="637199" y="4320000"/>
            <a:ext cx="9180000" cy="1404000"/>
          </a:xfrm>
        </p:spPr>
        <p:txBody>
          <a:bodyPr/>
          <a:lstStyle/>
          <a:p>
            <a:r>
              <a:rPr lang="sv-SE" dirty="0"/>
              <a:t>Presentation för lednings- och styrningsfunktioner</a:t>
            </a:r>
          </a:p>
        </p:txBody>
      </p:sp>
      <p:sp>
        <p:nvSpPr>
          <p:cNvPr id="18" name="Platshållare för text 17">
            <a:extLst>
              <a:ext uri="{FF2B5EF4-FFF2-40B4-BE49-F238E27FC236}">
                <a16:creationId xmlns:a16="http://schemas.microsoft.com/office/drawing/2014/main" id="{1935F189-92AC-332D-BE07-A5D905F032B5}"/>
              </a:ext>
            </a:extLst>
          </p:cNvPr>
          <p:cNvSpPr>
            <a:spLocks noGrp="1"/>
          </p:cNvSpPr>
          <p:nvPr>
            <p:ph type="body" sz="quarter" idx="10"/>
          </p:nvPr>
        </p:nvSpPr>
        <p:spPr>
          <a:xfrm>
            <a:off x="637199" y="5892800"/>
            <a:ext cx="5220000" cy="360000"/>
          </a:xfrm>
        </p:spPr>
        <p:txBody>
          <a:bodyPr/>
          <a:lstStyle/>
          <a:p>
            <a:r>
              <a:rPr lang="sv-SE"/>
              <a:t>Mars </a:t>
            </a:r>
            <a:r>
              <a:rPr lang="sv-SE" dirty="0"/>
              <a:t>2026</a:t>
            </a:r>
          </a:p>
        </p:txBody>
      </p:sp>
      <p:pic>
        <p:nvPicPr>
          <p:cNvPr id="4" name="Bild 5" descr="Socialstyrelsen logotyp">
            <a:extLst>
              <a:ext uri="{FF2B5EF4-FFF2-40B4-BE49-F238E27FC236}">
                <a16:creationId xmlns:a16="http://schemas.microsoft.com/office/drawing/2014/main" id="{2ACA6648-6FEC-7473-331F-1E6D6395DB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3" name="textruta 2">
            <a:extLst>
              <a:ext uri="{FF2B5EF4-FFF2-40B4-BE49-F238E27FC236}">
                <a16:creationId xmlns:a16="http://schemas.microsoft.com/office/drawing/2014/main" id="{081D85A5-9C4C-0CBE-3282-227C43E920D8}"/>
              </a:ext>
            </a:extLst>
          </p:cNvPr>
          <p:cNvSpPr txBox="1"/>
          <p:nvPr/>
        </p:nvSpPr>
        <p:spPr>
          <a:xfrm>
            <a:off x="7623727" y="5817221"/>
            <a:ext cx="4386944" cy="830997"/>
          </a:xfrm>
          <a:prstGeom prst="rect">
            <a:avLst/>
          </a:prstGeom>
          <a:noFill/>
        </p:spPr>
        <p:txBody>
          <a:bodyPr wrap="square">
            <a:spAutoFit/>
          </a:bodyPr>
          <a:lstStyle/>
          <a:p>
            <a:r>
              <a:rPr lang="sv-SE" sz="1600" dirty="0">
                <a:solidFill>
                  <a:schemeClr val="bg1"/>
                </a:solidFill>
              </a:rPr>
              <a:t>Metodstödet är framtaget för att kunna anpassas efter verksamhetens behov. Användaren ansvarar för slutgiltigt innehåll.</a:t>
            </a:r>
          </a:p>
        </p:txBody>
      </p:sp>
    </p:spTree>
    <p:extLst>
      <p:ext uri="{BB962C8B-B14F-4D97-AF65-F5344CB8AC3E}">
        <p14:creationId xmlns:p14="http://schemas.microsoft.com/office/powerpoint/2010/main" val="25071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150B61-6734-9BF0-80FF-6F71073A20EE}"/>
              </a:ext>
            </a:extLst>
          </p:cNvPr>
          <p:cNvSpPr>
            <a:spLocks noGrp="1"/>
          </p:cNvSpPr>
          <p:nvPr>
            <p:ph type="title"/>
          </p:nvPr>
        </p:nvSpPr>
        <p:spPr/>
        <p:txBody>
          <a:bodyPr/>
          <a:lstStyle/>
          <a:p>
            <a:r>
              <a:rPr lang="sv-SE" dirty="0"/>
              <a:t>Våra styrdokument</a:t>
            </a:r>
          </a:p>
        </p:txBody>
      </p:sp>
      <p:sp>
        <p:nvSpPr>
          <p:cNvPr id="3" name="Platshållare för text 2">
            <a:extLst>
              <a:ext uri="{FF2B5EF4-FFF2-40B4-BE49-F238E27FC236}">
                <a16:creationId xmlns:a16="http://schemas.microsoft.com/office/drawing/2014/main" id="{C821D607-3778-7674-4501-81D533C133FA}"/>
              </a:ext>
            </a:extLst>
          </p:cNvPr>
          <p:cNvSpPr>
            <a:spLocks noGrp="1"/>
          </p:cNvSpPr>
          <p:nvPr>
            <p:ph type="body" sz="quarter" idx="13"/>
          </p:nvPr>
        </p:nvSpPr>
        <p:spPr/>
        <p:txBody>
          <a:bodyPr/>
          <a:lstStyle/>
          <a:p>
            <a:endParaRPr lang="sv-SE" dirty="0"/>
          </a:p>
        </p:txBody>
      </p:sp>
    </p:spTree>
    <p:extLst>
      <p:ext uri="{BB962C8B-B14F-4D97-AF65-F5344CB8AC3E}">
        <p14:creationId xmlns:p14="http://schemas.microsoft.com/office/powerpoint/2010/main" val="285955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C26756-871E-1F88-ECE3-7DBA7632006A}"/>
              </a:ext>
            </a:extLst>
          </p:cNvPr>
          <p:cNvSpPr>
            <a:spLocks noGrp="1"/>
          </p:cNvSpPr>
          <p:nvPr>
            <p:ph type="title"/>
          </p:nvPr>
        </p:nvSpPr>
        <p:spPr/>
        <p:txBody>
          <a:bodyPr/>
          <a:lstStyle/>
          <a:p>
            <a:r>
              <a:rPr lang="sv-SE" dirty="0"/>
              <a:t>Om metoden FaR</a:t>
            </a:r>
          </a:p>
        </p:txBody>
      </p:sp>
      <p:sp>
        <p:nvSpPr>
          <p:cNvPr id="3" name="Platshållare för text 2">
            <a:extLst>
              <a:ext uri="{FF2B5EF4-FFF2-40B4-BE49-F238E27FC236}">
                <a16:creationId xmlns:a16="http://schemas.microsoft.com/office/drawing/2014/main" id="{6A3848B1-E281-31CB-40C1-773E27AD3450}"/>
              </a:ext>
            </a:extLst>
          </p:cNvPr>
          <p:cNvSpPr>
            <a:spLocks noGrp="1"/>
          </p:cNvSpPr>
          <p:nvPr>
            <p:ph type="body" idx="1"/>
          </p:nvPr>
        </p:nvSpPr>
        <p:spPr/>
        <p:txBody>
          <a:bodyPr/>
          <a:lstStyle/>
          <a:p>
            <a:r>
              <a:rPr lang="sv-SE" dirty="0"/>
              <a:t>2</a:t>
            </a:r>
          </a:p>
        </p:txBody>
      </p:sp>
    </p:spTree>
    <p:extLst>
      <p:ext uri="{BB962C8B-B14F-4D97-AF65-F5344CB8AC3E}">
        <p14:creationId xmlns:p14="http://schemas.microsoft.com/office/powerpoint/2010/main" val="328511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rundade hörn 6">
            <a:extLst>
              <a:ext uri="{FF2B5EF4-FFF2-40B4-BE49-F238E27FC236}">
                <a16:creationId xmlns:a16="http://schemas.microsoft.com/office/drawing/2014/main" id="{6DBCC26C-7F00-4079-AD18-7595F623EBD9}"/>
              </a:ext>
            </a:extLst>
          </p:cNvPr>
          <p:cNvSpPr/>
          <p:nvPr/>
        </p:nvSpPr>
        <p:spPr>
          <a:xfrm>
            <a:off x="8340718" y="1965205"/>
            <a:ext cx="2708370" cy="2977035"/>
          </a:xfrm>
          <a:prstGeom prst="roundRect">
            <a:avLst/>
          </a:prstGeom>
          <a:solidFill>
            <a:srgbClr val="008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Mer fysisk aktivitet</a:t>
            </a:r>
          </a:p>
          <a:p>
            <a:pPr algn="ctr"/>
            <a:endParaRPr lang="sv-SE" dirty="0"/>
          </a:p>
          <a:p>
            <a:pPr algn="ctr"/>
            <a:endParaRPr lang="sv-SE" dirty="0"/>
          </a:p>
          <a:p>
            <a:pPr algn="ctr"/>
            <a:endParaRPr lang="sv-SE" dirty="0"/>
          </a:p>
          <a:p>
            <a:pPr algn="ctr"/>
            <a:endParaRPr lang="sv-SE" dirty="0"/>
          </a:p>
          <a:p>
            <a:pPr algn="ctr"/>
            <a:endParaRPr lang="sv-SE" dirty="0"/>
          </a:p>
          <a:p>
            <a:pPr algn="ctr"/>
            <a:endParaRPr lang="sv-SE" dirty="0"/>
          </a:p>
          <a:p>
            <a:pPr algn="ctr"/>
            <a:r>
              <a:rPr lang="sv-SE" dirty="0"/>
              <a:t>Bättre hälsa</a:t>
            </a:r>
          </a:p>
        </p:txBody>
      </p:sp>
      <p:sp>
        <p:nvSpPr>
          <p:cNvPr id="8" name="Rektangel: rundade hörn 7">
            <a:extLst>
              <a:ext uri="{FF2B5EF4-FFF2-40B4-BE49-F238E27FC236}">
                <a16:creationId xmlns:a16="http://schemas.microsoft.com/office/drawing/2014/main" id="{B1278E45-B5FA-4D0B-9C9F-FAC85B808CFA}"/>
              </a:ext>
            </a:extLst>
          </p:cNvPr>
          <p:cNvSpPr/>
          <p:nvPr/>
        </p:nvSpPr>
        <p:spPr>
          <a:xfrm>
            <a:off x="684021" y="2067876"/>
            <a:ext cx="2285999" cy="1591113"/>
          </a:xfrm>
          <a:prstGeom prst="roundRect">
            <a:avLst/>
          </a:prstGeom>
          <a:solidFill>
            <a:srgbClr val="005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Hälso- och sjukvården</a:t>
            </a:r>
          </a:p>
        </p:txBody>
      </p:sp>
      <p:sp>
        <p:nvSpPr>
          <p:cNvPr id="13" name="Rektangel: rundade hörn 12">
            <a:extLst>
              <a:ext uri="{FF2B5EF4-FFF2-40B4-BE49-F238E27FC236}">
                <a16:creationId xmlns:a16="http://schemas.microsoft.com/office/drawing/2014/main" id="{84CD7BC1-3F5E-42F6-AE52-D9E58B196D89}"/>
              </a:ext>
            </a:extLst>
          </p:cNvPr>
          <p:cNvSpPr/>
          <p:nvPr/>
        </p:nvSpPr>
        <p:spPr>
          <a:xfrm>
            <a:off x="731502" y="1325801"/>
            <a:ext cx="2285999" cy="575352"/>
          </a:xfrm>
          <a:prstGeom prst="roundRect">
            <a:avLst/>
          </a:prstGeom>
          <a:solidFill>
            <a:srgbClr val="005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Frivillig organisationer</a:t>
            </a:r>
          </a:p>
        </p:txBody>
      </p:sp>
      <p:sp>
        <p:nvSpPr>
          <p:cNvPr id="14" name="Rektangel: rundade hörn 13">
            <a:extLst>
              <a:ext uri="{FF2B5EF4-FFF2-40B4-BE49-F238E27FC236}">
                <a16:creationId xmlns:a16="http://schemas.microsoft.com/office/drawing/2014/main" id="{6CF71038-235F-4136-AE06-0F146F93689D}"/>
              </a:ext>
            </a:extLst>
          </p:cNvPr>
          <p:cNvSpPr/>
          <p:nvPr/>
        </p:nvSpPr>
        <p:spPr>
          <a:xfrm>
            <a:off x="731502" y="3888734"/>
            <a:ext cx="2285999" cy="1024454"/>
          </a:xfrm>
          <a:prstGeom prst="roundRect">
            <a:avLst/>
          </a:prstGeom>
          <a:solidFill>
            <a:srgbClr val="005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Socialtjänsten</a:t>
            </a:r>
          </a:p>
        </p:txBody>
      </p:sp>
      <p:sp>
        <p:nvSpPr>
          <p:cNvPr id="15" name="Rektangel: rundade hörn 14">
            <a:extLst>
              <a:ext uri="{FF2B5EF4-FFF2-40B4-BE49-F238E27FC236}">
                <a16:creationId xmlns:a16="http://schemas.microsoft.com/office/drawing/2014/main" id="{F50B048A-5A35-40DE-BAF1-509F9283B2B1}"/>
              </a:ext>
            </a:extLst>
          </p:cNvPr>
          <p:cNvSpPr/>
          <p:nvPr/>
        </p:nvSpPr>
        <p:spPr>
          <a:xfrm>
            <a:off x="731502" y="5079912"/>
            <a:ext cx="2285999" cy="653115"/>
          </a:xfrm>
          <a:prstGeom prst="roundRect">
            <a:avLst/>
          </a:prstGeom>
          <a:solidFill>
            <a:srgbClr val="005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Stad- och trafikplanering</a:t>
            </a:r>
          </a:p>
        </p:txBody>
      </p:sp>
      <p:sp>
        <p:nvSpPr>
          <p:cNvPr id="19" name="Pil: höger 18">
            <a:extLst>
              <a:ext uri="{FF2B5EF4-FFF2-40B4-BE49-F238E27FC236}">
                <a16:creationId xmlns:a16="http://schemas.microsoft.com/office/drawing/2014/main" id="{6FB83257-E1C2-43A9-9D26-5A92898E50EE}"/>
              </a:ext>
            </a:extLst>
          </p:cNvPr>
          <p:cNvSpPr/>
          <p:nvPr/>
        </p:nvSpPr>
        <p:spPr>
          <a:xfrm>
            <a:off x="3124608" y="4984163"/>
            <a:ext cx="3106859" cy="844615"/>
          </a:xfrm>
          <a:prstGeom prst="rightArrow">
            <a:avLst/>
          </a:prstGeom>
          <a:solidFill>
            <a:srgbClr val="017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Stimulerande  och säkra miljöer</a:t>
            </a:r>
          </a:p>
        </p:txBody>
      </p:sp>
      <p:sp>
        <p:nvSpPr>
          <p:cNvPr id="20" name="Pil: höger 19">
            <a:extLst>
              <a:ext uri="{FF2B5EF4-FFF2-40B4-BE49-F238E27FC236}">
                <a16:creationId xmlns:a16="http://schemas.microsoft.com/office/drawing/2014/main" id="{AFCBF865-2CFF-4CE6-AEE6-7378BBD5A228}"/>
              </a:ext>
            </a:extLst>
          </p:cNvPr>
          <p:cNvSpPr/>
          <p:nvPr/>
        </p:nvSpPr>
        <p:spPr>
          <a:xfrm>
            <a:off x="3122667" y="3702549"/>
            <a:ext cx="4082574" cy="844615"/>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Fysisk aktivitet på boenden</a:t>
            </a:r>
          </a:p>
        </p:txBody>
      </p:sp>
      <p:sp>
        <p:nvSpPr>
          <p:cNvPr id="21" name="Pil: höger 20">
            <a:extLst>
              <a:ext uri="{FF2B5EF4-FFF2-40B4-BE49-F238E27FC236}">
                <a16:creationId xmlns:a16="http://schemas.microsoft.com/office/drawing/2014/main" id="{0AC2DE36-7752-4C66-AC29-D3577B152E2E}"/>
              </a:ext>
            </a:extLst>
          </p:cNvPr>
          <p:cNvSpPr/>
          <p:nvPr/>
        </p:nvSpPr>
        <p:spPr>
          <a:xfrm>
            <a:off x="3126551" y="1223261"/>
            <a:ext cx="3274249" cy="844615"/>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Gruppaktiviteter</a:t>
            </a:r>
          </a:p>
        </p:txBody>
      </p:sp>
      <p:sp>
        <p:nvSpPr>
          <p:cNvPr id="22" name="Pil: höger 21">
            <a:extLst>
              <a:ext uri="{FF2B5EF4-FFF2-40B4-BE49-F238E27FC236}">
                <a16:creationId xmlns:a16="http://schemas.microsoft.com/office/drawing/2014/main" id="{21C57DAB-DF4E-4F59-9C09-B64450B5DF24}"/>
              </a:ext>
            </a:extLst>
          </p:cNvPr>
          <p:cNvSpPr/>
          <p:nvPr/>
        </p:nvSpPr>
        <p:spPr>
          <a:xfrm>
            <a:off x="3122667" y="4343356"/>
            <a:ext cx="3652603" cy="844615"/>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Ledsagare till fysisk aktivitet</a:t>
            </a:r>
          </a:p>
        </p:txBody>
      </p:sp>
      <p:sp>
        <p:nvSpPr>
          <p:cNvPr id="23" name="Pil: höger 22">
            <a:extLst>
              <a:ext uri="{FF2B5EF4-FFF2-40B4-BE49-F238E27FC236}">
                <a16:creationId xmlns:a16="http://schemas.microsoft.com/office/drawing/2014/main" id="{F0C7E8D7-BC05-4BBE-9112-852C973CADFA}"/>
              </a:ext>
            </a:extLst>
          </p:cNvPr>
          <p:cNvSpPr/>
          <p:nvPr/>
        </p:nvSpPr>
        <p:spPr>
          <a:xfrm>
            <a:off x="3126377" y="3018713"/>
            <a:ext cx="4442824" cy="870021"/>
          </a:xfrm>
          <a:prstGeom prst="rightArrow">
            <a:avLst/>
          </a:prstGeom>
          <a:solidFill>
            <a:srgbClr val="B27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Fysisk aktivitet på recept</a:t>
            </a:r>
          </a:p>
        </p:txBody>
      </p:sp>
      <p:sp>
        <p:nvSpPr>
          <p:cNvPr id="24" name="Pil: höger 23">
            <a:extLst>
              <a:ext uri="{FF2B5EF4-FFF2-40B4-BE49-F238E27FC236}">
                <a16:creationId xmlns:a16="http://schemas.microsoft.com/office/drawing/2014/main" id="{D5951C94-8AF5-4F72-AA7A-A1DD5831D4A4}"/>
              </a:ext>
            </a:extLst>
          </p:cNvPr>
          <p:cNvSpPr/>
          <p:nvPr/>
        </p:nvSpPr>
        <p:spPr>
          <a:xfrm>
            <a:off x="3106973" y="1872224"/>
            <a:ext cx="3668297" cy="766432"/>
          </a:xfrm>
          <a:prstGeom prst="rightArrow">
            <a:avLst/>
          </a:prstGeom>
          <a:solidFill>
            <a:srgbClr val="79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Fysioterapi</a:t>
            </a:r>
          </a:p>
        </p:txBody>
      </p:sp>
      <p:sp>
        <p:nvSpPr>
          <p:cNvPr id="26" name="Rubrik 1">
            <a:extLst>
              <a:ext uri="{FF2B5EF4-FFF2-40B4-BE49-F238E27FC236}">
                <a16:creationId xmlns:a16="http://schemas.microsoft.com/office/drawing/2014/main" id="{B44C4648-6643-4B1B-AB6C-BA3CDAB2CAE5}"/>
              </a:ext>
            </a:extLst>
          </p:cNvPr>
          <p:cNvSpPr>
            <a:spLocks noGrp="1"/>
          </p:cNvSpPr>
          <p:nvPr>
            <p:ph type="title"/>
          </p:nvPr>
        </p:nvSpPr>
        <p:spPr>
          <a:xfrm>
            <a:off x="636889" y="540000"/>
            <a:ext cx="9720000" cy="1080000"/>
          </a:xfrm>
        </p:spPr>
        <p:txBody>
          <a:bodyPr/>
          <a:lstStyle/>
          <a:p>
            <a:r>
              <a:rPr lang="sv-SE" dirty="0"/>
              <a:t>Många bäckar små….</a:t>
            </a:r>
          </a:p>
        </p:txBody>
      </p:sp>
      <p:sp>
        <p:nvSpPr>
          <p:cNvPr id="28" name="Pil: höger 27">
            <a:extLst>
              <a:ext uri="{FF2B5EF4-FFF2-40B4-BE49-F238E27FC236}">
                <a16:creationId xmlns:a16="http://schemas.microsoft.com/office/drawing/2014/main" id="{81F47E81-C4BC-487E-91C0-F416C1F67D20}"/>
              </a:ext>
            </a:extLst>
          </p:cNvPr>
          <p:cNvSpPr/>
          <p:nvPr/>
        </p:nvSpPr>
        <p:spPr>
          <a:xfrm>
            <a:off x="3112339" y="2447934"/>
            <a:ext cx="4017696" cy="766433"/>
          </a:xfrm>
          <a:prstGeom prst="rightArrow">
            <a:avLst/>
          </a:prstGeom>
          <a:solidFill>
            <a:srgbClr val="79D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Rådgivande samtal om fysisk aktivitet</a:t>
            </a:r>
          </a:p>
        </p:txBody>
      </p:sp>
      <p:pic>
        <p:nvPicPr>
          <p:cNvPr id="3" name="Bildobjekt 2" descr="En bild som visar vit, hockey, siluett, illustration&#10;&#10;AI-genererat innehåll kan vara felaktigt.">
            <a:extLst>
              <a:ext uri="{FF2B5EF4-FFF2-40B4-BE49-F238E27FC236}">
                <a16:creationId xmlns:a16="http://schemas.microsoft.com/office/drawing/2014/main" id="{5298AACE-E0D3-FB8C-E50B-45310328E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608" y="2702868"/>
            <a:ext cx="864000" cy="1453092"/>
          </a:xfrm>
          <a:prstGeom prst="rect">
            <a:avLst/>
          </a:prstGeom>
        </p:spPr>
      </p:pic>
    </p:spTree>
    <p:extLst>
      <p:ext uri="{BB962C8B-B14F-4D97-AF65-F5344CB8AC3E}">
        <p14:creationId xmlns:p14="http://schemas.microsoft.com/office/powerpoint/2010/main" val="75090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EF598B-C61A-3285-8EF5-F8E3B0117266}"/>
              </a:ext>
            </a:extLst>
          </p:cNvPr>
          <p:cNvSpPr txBox="1"/>
          <p:nvPr/>
        </p:nvSpPr>
        <p:spPr>
          <a:xfrm>
            <a:off x="3584077" y="4022306"/>
            <a:ext cx="1949570" cy="461665"/>
          </a:xfrm>
          <a:prstGeom prst="rect">
            <a:avLst/>
          </a:prstGeom>
          <a:noFill/>
        </p:spPr>
        <p:txBody>
          <a:bodyPr wrap="square" rtlCol="0">
            <a:spAutoFit/>
          </a:bodyPr>
          <a:lstStyle/>
          <a:p>
            <a:pPr algn="ctr"/>
            <a:r>
              <a:rPr lang="sv-SE" sz="1200" b="1" dirty="0">
                <a:solidFill>
                  <a:srgbClr val="FFFFFF"/>
                </a:solidFill>
                <a:latin typeface="Noto Sans" panose="020B0502040504020204" pitchFamily="34" charset="0"/>
                <a:ea typeface="Noto Sans" panose="020B0502040504020204" pitchFamily="34" charset="0"/>
                <a:cs typeface="Noto Sans" panose="020B0502040504020204" pitchFamily="34" charset="0"/>
              </a:rPr>
              <a:t>Stöd på</a:t>
            </a:r>
          </a:p>
          <a:p>
            <a:pPr algn="ctr"/>
            <a:r>
              <a:rPr lang="sv-SE" sz="1200" b="1" dirty="0">
                <a:solidFill>
                  <a:srgbClr val="FFFFFF"/>
                </a:solidFill>
                <a:latin typeface="Noto Sans" panose="020B0502040504020204" pitchFamily="34" charset="0"/>
                <a:ea typeface="Noto Sans" panose="020B0502040504020204" pitchFamily="34" charset="0"/>
                <a:cs typeface="Noto Sans" panose="020B0502040504020204" pitchFamily="34" charset="0"/>
              </a:rPr>
              <a:t>individnivå</a:t>
            </a:r>
          </a:p>
        </p:txBody>
      </p:sp>
      <p:sp>
        <p:nvSpPr>
          <p:cNvPr id="6" name="TextBox 5">
            <a:extLst>
              <a:ext uri="{FF2B5EF4-FFF2-40B4-BE49-F238E27FC236}">
                <a16:creationId xmlns:a16="http://schemas.microsoft.com/office/drawing/2014/main" id="{4D1ECBFF-D94A-4F98-42D7-587DC32CEF9B}"/>
              </a:ext>
            </a:extLst>
          </p:cNvPr>
          <p:cNvSpPr txBox="1"/>
          <p:nvPr/>
        </p:nvSpPr>
        <p:spPr>
          <a:xfrm>
            <a:off x="5121215" y="4114640"/>
            <a:ext cx="1949570" cy="276999"/>
          </a:xfrm>
          <a:prstGeom prst="rect">
            <a:avLst/>
          </a:prstGeom>
          <a:noFill/>
        </p:spPr>
        <p:txBody>
          <a:bodyPr wrap="square" rtlCol="0">
            <a:spAutoFit/>
          </a:bodyPr>
          <a:lstStyle/>
          <a:p>
            <a:pPr algn="ctr"/>
            <a:r>
              <a:rPr lang="sv-SE" sz="1200" b="1" dirty="0">
                <a:solidFill>
                  <a:srgbClr val="FFFFFF"/>
                </a:solidFill>
                <a:latin typeface="Noto Sans" panose="020B0502040504020204" pitchFamily="34" charset="0"/>
                <a:ea typeface="Noto Sans" panose="020B0502040504020204" pitchFamily="34" charset="0"/>
                <a:cs typeface="Noto Sans" panose="020B0502040504020204" pitchFamily="34" charset="0"/>
              </a:rPr>
              <a:t>Stöd på gruppnivå</a:t>
            </a:r>
          </a:p>
        </p:txBody>
      </p:sp>
      <p:sp>
        <p:nvSpPr>
          <p:cNvPr id="7" name="TextBox 6">
            <a:extLst>
              <a:ext uri="{FF2B5EF4-FFF2-40B4-BE49-F238E27FC236}">
                <a16:creationId xmlns:a16="http://schemas.microsoft.com/office/drawing/2014/main" id="{DE42C601-D474-A0DF-35A6-55E0BC5A27D1}"/>
              </a:ext>
            </a:extLst>
          </p:cNvPr>
          <p:cNvSpPr txBox="1"/>
          <p:nvPr/>
        </p:nvSpPr>
        <p:spPr>
          <a:xfrm>
            <a:off x="5121215" y="5109395"/>
            <a:ext cx="1949570" cy="276999"/>
          </a:xfrm>
          <a:prstGeom prst="rect">
            <a:avLst/>
          </a:prstGeom>
          <a:noFill/>
        </p:spPr>
        <p:txBody>
          <a:bodyPr wrap="square" rtlCol="0">
            <a:spAutoFit/>
          </a:bodyPr>
          <a:lstStyle/>
          <a:p>
            <a:pPr algn="ctr"/>
            <a:r>
              <a:rPr lang="sv-SE" sz="1200" b="1" dirty="0">
                <a:solidFill>
                  <a:srgbClr val="112B43"/>
                </a:solidFill>
                <a:latin typeface="Noto Sans" panose="020B0502040504020204" pitchFamily="34" charset="0"/>
                <a:ea typeface="Noto Sans" panose="020B0502040504020204" pitchFamily="34" charset="0"/>
                <a:cs typeface="Noto Sans" panose="020B0502040504020204" pitchFamily="34" charset="0"/>
              </a:rPr>
              <a:t>Information</a:t>
            </a:r>
          </a:p>
        </p:txBody>
      </p:sp>
      <p:sp>
        <p:nvSpPr>
          <p:cNvPr id="8" name="TextBox 7">
            <a:extLst>
              <a:ext uri="{FF2B5EF4-FFF2-40B4-BE49-F238E27FC236}">
                <a16:creationId xmlns:a16="http://schemas.microsoft.com/office/drawing/2014/main" id="{393379A5-5D0A-1747-C5E8-45DFF9E72874}"/>
              </a:ext>
            </a:extLst>
          </p:cNvPr>
          <p:cNvSpPr txBox="1"/>
          <p:nvPr/>
        </p:nvSpPr>
        <p:spPr>
          <a:xfrm>
            <a:off x="1049820" y="2772544"/>
            <a:ext cx="2366514" cy="3600986"/>
          </a:xfrm>
          <a:prstGeom prst="rect">
            <a:avLst/>
          </a:prstGeom>
          <a:noFill/>
        </p:spPr>
        <p:txBody>
          <a:bodyPr wrap="square" rtlCol="0">
            <a:spAutoFit/>
          </a:bodyPr>
          <a:lstStyle/>
          <a:p>
            <a:r>
              <a:rPr lang="sv-SE" sz="1200" b="1" dirty="0"/>
              <a:t>Hälso- och sjukvården</a:t>
            </a:r>
          </a:p>
          <a:p>
            <a:endParaRPr lang="sv-SE" sz="1200" b="1" dirty="0"/>
          </a:p>
          <a:p>
            <a:r>
              <a:rPr lang="sv-SE" sz="1200" dirty="0"/>
              <a:t>Den som </a:t>
            </a:r>
            <a:r>
              <a:rPr lang="sv-SE" sz="1200" b="1" dirty="0"/>
              <a:t>ordinerar</a:t>
            </a:r>
            <a:r>
              <a:rPr lang="sv-SE" sz="1200" dirty="0"/>
              <a:t> kan till exempel vara en sjuksköterska, fysioterapeut, arbetsterapeut, läkare eller psykolog. Ordination av FaR kan ske både i regional och kommunal hälso- och sjukvård.</a:t>
            </a:r>
          </a:p>
          <a:p>
            <a:endParaRPr lang="sv-SE" sz="1200" dirty="0"/>
          </a:p>
          <a:p>
            <a:r>
              <a:rPr lang="sv-SE" sz="1200" dirty="0"/>
              <a:t>Ibland har patienten först träffat annan personal, som sett behovet och hänvisat patienten vidare.</a:t>
            </a:r>
          </a:p>
          <a:p>
            <a:r>
              <a:rPr lang="sv-SE" sz="1200" dirty="0"/>
              <a:t>Regionalt finns det ofta </a:t>
            </a:r>
            <a:r>
              <a:rPr lang="sv-SE" sz="1200" b="1" dirty="0"/>
              <a:t>FaR-samordnare </a:t>
            </a:r>
            <a:r>
              <a:rPr lang="sv-SE" sz="1200" dirty="0"/>
              <a:t>som ger stöd till verksamheter och personal i arbetet med FaR.</a:t>
            </a:r>
          </a:p>
        </p:txBody>
      </p:sp>
      <p:pic>
        <p:nvPicPr>
          <p:cNvPr id="9" name="Graphic 8">
            <a:extLst>
              <a:ext uri="{FF2B5EF4-FFF2-40B4-BE49-F238E27FC236}">
                <a16:creationId xmlns:a16="http://schemas.microsoft.com/office/drawing/2014/main" id="{DACD2436-F8B0-D362-3803-0DC85F3C2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3288" y="2858805"/>
            <a:ext cx="5305425" cy="3514725"/>
          </a:xfrm>
          <a:prstGeom prst="rect">
            <a:avLst/>
          </a:prstGeom>
        </p:spPr>
      </p:pic>
      <p:pic>
        <p:nvPicPr>
          <p:cNvPr id="10" name="Graphic 9">
            <a:extLst>
              <a:ext uri="{FF2B5EF4-FFF2-40B4-BE49-F238E27FC236}">
                <a16:creationId xmlns:a16="http://schemas.microsoft.com/office/drawing/2014/main" id="{8C4C6B3A-E3BB-5120-5533-0FF2BCFEF5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62525" y="3499945"/>
            <a:ext cx="2266950" cy="2266950"/>
          </a:xfrm>
          <a:prstGeom prst="rect">
            <a:avLst/>
          </a:prstGeom>
        </p:spPr>
      </p:pic>
      <p:pic>
        <p:nvPicPr>
          <p:cNvPr id="11" name="Graphic 10">
            <a:extLst>
              <a:ext uri="{FF2B5EF4-FFF2-40B4-BE49-F238E27FC236}">
                <a16:creationId xmlns:a16="http://schemas.microsoft.com/office/drawing/2014/main" id="{4608924F-4C08-B812-44EB-99BA54550B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2938" y="2097613"/>
            <a:ext cx="3286125" cy="1285875"/>
          </a:xfrm>
          <a:prstGeom prst="rect">
            <a:avLst/>
          </a:prstGeom>
        </p:spPr>
      </p:pic>
      <p:pic>
        <p:nvPicPr>
          <p:cNvPr id="12" name="Graphic 11">
            <a:extLst>
              <a:ext uri="{FF2B5EF4-FFF2-40B4-BE49-F238E27FC236}">
                <a16:creationId xmlns:a16="http://schemas.microsoft.com/office/drawing/2014/main" id="{49A353D1-64A2-E87C-1E86-781E4C5C12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89379" y="4071445"/>
            <a:ext cx="1447800" cy="1123950"/>
          </a:xfrm>
          <a:prstGeom prst="rect">
            <a:avLst/>
          </a:prstGeom>
        </p:spPr>
      </p:pic>
      <p:pic>
        <p:nvPicPr>
          <p:cNvPr id="13" name="Graphic 12">
            <a:extLst>
              <a:ext uri="{FF2B5EF4-FFF2-40B4-BE49-F238E27FC236}">
                <a16:creationId xmlns:a16="http://schemas.microsoft.com/office/drawing/2014/main" id="{2C093179-AD66-50E1-F866-13DFD41840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83137" y="4071445"/>
            <a:ext cx="1428750" cy="1123950"/>
          </a:xfrm>
          <a:prstGeom prst="rect">
            <a:avLst/>
          </a:prstGeom>
        </p:spPr>
      </p:pic>
      <p:sp>
        <p:nvSpPr>
          <p:cNvPr id="14" name="TextBox 13">
            <a:extLst>
              <a:ext uri="{FF2B5EF4-FFF2-40B4-BE49-F238E27FC236}">
                <a16:creationId xmlns:a16="http://schemas.microsoft.com/office/drawing/2014/main" id="{E8CC074D-A68B-F831-13A3-01707B4486F0}"/>
              </a:ext>
            </a:extLst>
          </p:cNvPr>
          <p:cNvSpPr txBox="1"/>
          <p:nvPr/>
        </p:nvSpPr>
        <p:spPr>
          <a:xfrm>
            <a:off x="5121215" y="562971"/>
            <a:ext cx="6417648" cy="1461939"/>
          </a:xfrm>
          <a:prstGeom prst="rect">
            <a:avLst/>
          </a:prstGeom>
          <a:noFill/>
        </p:spPr>
        <p:txBody>
          <a:bodyPr wrap="square" rtlCol="0">
            <a:spAutoFit/>
          </a:bodyPr>
          <a:lstStyle/>
          <a:p>
            <a:r>
              <a:rPr lang="sv-SE" sz="1200" b="1" dirty="0"/>
              <a:t>Aktivitetsarrangörer</a:t>
            </a:r>
          </a:p>
          <a:p>
            <a:endParaRPr lang="sv-SE" sz="1200" b="1" dirty="0"/>
          </a:p>
          <a:p>
            <a:r>
              <a:rPr lang="sv-SE" sz="1200" dirty="0"/>
              <a:t>Aktivitetsarrangörer kan till exempel vara idrottsföreningar, gym och simhallar, en kommunal träffpunkt eller arrangörer inom friluftsliv. De har kunskap inom sin verksamhet och kan hjälpa patienten att komma i gång.</a:t>
            </a:r>
          </a:p>
          <a:p>
            <a:pPr>
              <a:spcBef>
                <a:spcPts val="600"/>
              </a:spcBef>
            </a:pPr>
            <a:r>
              <a:rPr lang="sv-SE" sz="1200" dirty="0"/>
              <a:t>För en del patienter är det motiverande att utföra aktiviteten tillsammans med andra och där spelar aktivitetsarrangörerna och deras mottagande en viktig roll.</a:t>
            </a:r>
          </a:p>
        </p:txBody>
      </p:sp>
      <p:sp>
        <p:nvSpPr>
          <p:cNvPr id="15" name="TextBox 14">
            <a:extLst>
              <a:ext uri="{FF2B5EF4-FFF2-40B4-BE49-F238E27FC236}">
                <a16:creationId xmlns:a16="http://schemas.microsoft.com/office/drawing/2014/main" id="{18B0533F-D43E-C5F1-EFB1-E5D9EA51B9F4}"/>
              </a:ext>
            </a:extLst>
          </p:cNvPr>
          <p:cNvSpPr txBox="1"/>
          <p:nvPr/>
        </p:nvSpPr>
        <p:spPr>
          <a:xfrm>
            <a:off x="8965549" y="3237476"/>
            <a:ext cx="2366514" cy="2492990"/>
          </a:xfrm>
          <a:prstGeom prst="rect">
            <a:avLst/>
          </a:prstGeom>
          <a:noFill/>
        </p:spPr>
        <p:txBody>
          <a:bodyPr wrap="square" rtlCol="0">
            <a:spAutoFit/>
          </a:bodyPr>
          <a:lstStyle/>
          <a:p>
            <a:r>
              <a:rPr lang="sv-SE" sz="1200" b="1" dirty="0"/>
              <a:t>Stödpersoner</a:t>
            </a:r>
          </a:p>
          <a:p>
            <a:endParaRPr lang="sv-SE" sz="1200" b="1" dirty="0"/>
          </a:p>
          <a:p>
            <a:r>
              <a:rPr lang="sv-SE" sz="1200" dirty="0"/>
              <a:t>Närstående och omsorgspersonal kan också vara viktiga genom det stöd de kan ge patienten i sin beteendeförändring. Regionalt kan det också finnas särskilda funktioner som kan ge individuellt stöd under processen, exempelvis </a:t>
            </a:r>
            <a:r>
              <a:rPr lang="sv-SE" sz="1200" dirty="0" err="1"/>
              <a:t>FaR</a:t>
            </a:r>
            <a:r>
              <a:rPr lang="sv-SE" sz="1200" dirty="0"/>
              <a:t>-lotsar, friskvårdslotsar eller </a:t>
            </a:r>
            <a:r>
              <a:rPr lang="sv-SE" sz="1200" dirty="0" err="1"/>
              <a:t>FaR</a:t>
            </a:r>
            <a:r>
              <a:rPr lang="sv-SE" sz="1200" dirty="0"/>
              <a:t>-ledare.</a:t>
            </a:r>
          </a:p>
        </p:txBody>
      </p:sp>
      <p:sp>
        <p:nvSpPr>
          <p:cNvPr id="2" name="Rubrik 1">
            <a:extLst>
              <a:ext uri="{FF2B5EF4-FFF2-40B4-BE49-F238E27FC236}">
                <a16:creationId xmlns:a16="http://schemas.microsoft.com/office/drawing/2014/main" id="{84F11999-1FB2-8743-7799-1EB9ADFAAA56}"/>
              </a:ext>
            </a:extLst>
          </p:cNvPr>
          <p:cNvSpPr>
            <a:spLocks noGrp="1"/>
          </p:cNvSpPr>
          <p:nvPr>
            <p:ph type="title"/>
          </p:nvPr>
        </p:nvSpPr>
        <p:spPr>
          <a:xfrm>
            <a:off x="390704" y="398596"/>
            <a:ext cx="9720000" cy="1080000"/>
          </a:xfrm>
        </p:spPr>
        <p:txBody>
          <a:bodyPr/>
          <a:lstStyle/>
          <a:p>
            <a:r>
              <a:rPr lang="sv-SE" dirty="0"/>
              <a:t>FaR är ett samarbete </a:t>
            </a:r>
            <a:br>
              <a:rPr lang="sv-SE" dirty="0"/>
            </a:br>
            <a:r>
              <a:rPr lang="sv-SE" dirty="0"/>
              <a:t>mellan olika aktörer!</a:t>
            </a:r>
            <a:br>
              <a:rPr lang="sv-SE" dirty="0"/>
            </a:br>
            <a:r>
              <a:rPr lang="sv-SE" dirty="0"/>
              <a:t> </a:t>
            </a:r>
          </a:p>
        </p:txBody>
      </p:sp>
    </p:spTree>
    <p:extLst>
      <p:ext uri="{BB962C8B-B14F-4D97-AF65-F5344CB8AC3E}">
        <p14:creationId xmlns:p14="http://schemas.microsoft.com/office/powerpoint/2010/main" val="120243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BEEF5"/>
        </a:solidFill>
        <a:effectLst/>
      </p:bgPr>
    </p:bg>
    <p:spTree>
      <p:nvGrpSpPr>
        <p:cNvPr id="1" name="">
          <a:extLst>
            <a:ext uri="{FF2B5EF4-FFF2-40B4-BE49-F238E27FC236}">
              <a16:creationId xmlns:a16="http://schemas.microsoft.com/office/drawing/2014/main" id="{D609DD1F-8962-E97D-610A-6D534C11ECCC}"/>
            </a:ext>
          </a:extLst>
        </p:cNvPr>
        <p:cNvGrpSpPr/>
        <p:nvPr/>
      </p:nvGrpSpPr>
      <p:grpSpPr>
        <a:xfrm>
          <a:off x="0" y="0"/>
          <a:ext cx="0" cy="0"/>
          <a:chOff x="0" y="0"/>
          <a:chExt cx="0" cy="0"/>
        </a:xfrm>
      </p:grpSpPr>
      <p:pic>
        <p:nvPicPr>
          <p:cNvPr id="4" name="Bildobjekt 3" descr="En bild som visar text, skärmbild, Teckensnitt, design&#10;&#10;AI-genererat innehåll kan vara felaktigt.">
            <a:extLst>
              <a:ext uri="{FF2B5EF4-FFF2-40B4-BE49-F238E27FC236}">
                <a16:creationId xmlns:a16="http://schemas.microsoft.com/office/drawing/2014/main" id="{2C311052-6FDD-1590-B5E3-4E22970C6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 y="1080000"/>
            <a:ext cx="12192000" cy="4826000"/>
          </a:xfrm>
          <a:prstGeom prst="rect">
            <a:avLst/>
          </a:prstGeom>
        </p:spPr>
      </p:pic>
      <p:sp>
        <p:nvSpPr>
          <p:cNvPr id="5" name="Rubrik 1">
            <a:extLst>
              <a:ext uri="{FF2B5EF4-FFF2-40B4-BE49-F238E27FC236}">
                <a16:creationId xmlns:a16="http://schemas.microsoft.com/office/drawing/2014/main" id="{151CB33F-4729-97C9-B823-7D5949099CE5}"/>
              </a:ext>
            </a:extLst>
          </p:cNvPr>
          <p:cNvSpPr>
            <a:spLocks noGrp="1"/>
          </p:cNvSpPr>
          <p:nvPr>
            <p:ph type="title"/>
          </p:nvPr>
        </p:nvSpPr>
        <p:spPr>
          <a:xfrm>
            <a:off x="636889" y="540000"/>
            <a:ext cx="9720000" cy="1080000"/>
          </a:xfrm>
        </p:spPr>
        <p:txBody>
          <a:bodyPr/>
          <a:lstStyle/>
          <a:p>
            <a:r>
              <a:rPr lang="sv-SE" dirty="0"/>
              <a:t>FaR-metoden</a:t>
            </a:r>
          </a:p>
        </p:txBody>
      </p:sp>
    </p:spTree>
    <p:extLst>
      <p:ext uri="{BB962C8B-B14F-4D97-AF65-F5344CB8AC3E}">
        <p14:creationId xmlns:p14="http://schemas.microsoft.com/office/powerpoint/2010/main" val="247799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EEF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4DB83F-E6AF-4FE3-B238-C04295F374D1}"/>
              </a:ext>
            </a:extLst>
          </p:cNvPr>
          <p:cNvSpPr>
            <a:spLocks noGrp="1"/>
          </p:cNvSpPr>
          <p:nvPr>
            <p:ph type="title"/>
          </p:nvPr>
        </p:nvSpPr>
        <p:spPr/>
        <p:txBody>
          <a:bodyPr/>
          <a:lstStyle/>
          <a:p>
            <a:r>
              <a:rPr lang="sv-SE" dirty="0"/>
              <a:t>Individuellt rådgivande samtal</a:t>
            </a:r>
          </a:p>
        </p:txBody>
      </p:sp>
      <p:pic>
        <p:nvPicPr>
          <p:cNvPr id="12" name="Bildobjekt 11">
            <a:extLst>
              <a:ext uri="{FF2B5EF4-FFF2-40B4-BE49-F238E27FC236}">
                <a16:creationId xmlns:a16="http://schemas.microsoft.com/office/drawing/2014/main" id="{5CDAF5D6-8BB7-4F64-8BAB-32FC87CA7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477" y="439009"/>
            <a:ext cx="3812525" cy="2636074"/>
          </a:xfrm>
          <a:prstGeom prst="rect">
            <a:avLst/>
          </a:prstGeom>
          <a:effectLst>
            <a:outerShdw blurRad="50800" dist="38100" dir="5400000" algn="t" rotWithShape="0">
              <a:prstClr val="black">
                <a:alpha val="40000"/>
              </a:prstClr>
            </a:outerShdw>
          </a:effectLst>
        </p:spPr>
      </p:pic>
      <p:pic>
        <p:nvPicPr>
          <p:cNvPr id="4" name="Bildobjekt 3" descr="En bild som visar text, skärmbild, Teckensnitt, logotyp&#10;&#10;AI-genererat innehåll kan vara felaktigt.">
            <a:extLst>
              <a:ext uri="{FF2B5EF4-FFF2-40B4-BE49-F238E27FC236}">
                <a16:creationId xmlns:a16="http://schemas.microsoft.com/office/drawing/2014/main" id="{F44E17A2-FA0E-0D0D-5186-8F0C4F123FEE}"/>
              </a:ext>
            </a:extLst>
          </p:cNvPr>
          <p:cNvPicPr>
            <a:picLocks noChangeAspect="1"/>
          </p:cNvPicPr>
          <p:nvPr/>
        </p:nvPicPr>
        <p:blipFill>
          <a:blip r:embed="rId4">
            <a:extLst>
              <a:ext uri="{28A0092B-C50C-407E-A947-70E740481C1C}">
                <a14:useLocalDpi xmlns:a14="http://schemas.microsoft.com/office/drawing/2010/main" val="0"/>
              </a:ext>
            </a:extLst>
          </a:blip>
          <a:srcRect l="3595" t="26316" r="1250" b="20000"/>
          <a:stretch>
            <a:fillRect/>
          </a:stretch>
        </p:blipFill>
        <p:spPr>
          <a:xfrm>
            <a:off x="604831" y="3423473"/>
            <a:ext cx="10573617" cy="2361267"/>
          </a:xfrm>
          <a:prstGeom prst="rect">
            <a:avLst/>
          </a:prstGeom>
        </p:spPr>
      </p:pic>
      <p:sp>
        <p:nvSpPr>
          <p:cNvPr id="5" name="Rektangel: rundade hörn 4">
            <a:extLst>
              <a:ext uri="{FF2B5EF4-FFF2-40B4-BE49-F238E27FC236}">
                <a16:creationId xmlns:a16="http://schemas.microsoft.com/office/drawing/2014/main" id="{4475B2EE-7657-5E3C-0B9F-FC930DACDB36}"/>
              </a:ext>
            </a:extLst>
          </p:cNvPr>
          <p:cNvSpPr/>
          <p:nvPr/>
        </p:nvSpPr>
        <p:spPr>
          <a:xfrm>
            <a:off x="1124762" y="4683212"/>
            <a:ext cx="1152000" cy="469556"/>
          </a:xfrm>
          <a:prstGeom prst="roundRect">
            <a:avLst/>
          </a:prstGeom>
          <a:solidFill>
            <a:srgbClr val="F7CAAC">
              <a:alpha val="10196"/>
            </a:srgbClr>
          </a:solidFill>
          <a:ln>
            <a:solidFill>
              <a:srgbClr val="EB80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74443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BEEF5"/>
        </a:solidFill>
        <a:effectLst/>
      </p:bgPr>
    </p:bg>
    <p:spTree>
      <p:nvGrpSpPr>
        <p:cNvPr id="1" name=""/>
        <p:cNvGrpSpPr/>
        <p:nvPr/>
      </p:nvGrpSpPr>
      <p:grpSpPr>
        <a:xfrm>
          <a:off x="0" y="0"/>
          <a:ext cx="0" cy="0"/>
          <a:chOff x="0" y="0"/>
          <a:chExt cx="0" cy="0"/>
        </a:xfrm>
      </p:grpSpPr>
      <p:pic>
        <p:nvPicPr>
          <p:cNvPr id="4" name="Bildobjekt 3" descr="En bild som visar text, skärmbild, Teckensnitt, logotyp&#10;&#10;AI-genererat innehåll kan vara felaktigt.">
            <a:extLst>
              <a:ext uri="{FF2B5EF4-FFF2-40B4-BE49-F238E27FC236}">
                <a16:creationId xmlns:a16="http://schemas.microsoft.com/office/drawing/2014/main" id="{E79BBC10-0008-8FF1-E160-DED9ABE89CAE}"/>
              </a:ext>
            </a:extLst>
          </p:cNvPr>
          <p:cNvPicPr>
            <a:picLocks noChangeAspect="1"/>
          </p:cNvPicPr>
          <p:nvPr/>
        </p:nvPicPr>
        <p:blipFill>
          <a:blip r:embed="rId4">
            <a:extLst>
              <a:ext uri="{28A0092B-C50C-407E-A947-70E740481C1C}">
                <a14:useLocalDpi xmlns:a14="http://schemas.microsoft.com/office/drawing/2010/main" val="0"/>
              </a:ext>
            </a:extLst>
          </a:blip>
          <a:srcRect l="3595" t="26316" r="1250" b="20000"/>
          <a:stretch>
            <a:fillRect/>
          </a:stretch>
        </p:blipFill>
        <p:spPr>
          <a:xfrm>
            <a:off x="604831" y="3423473"/>
            <a:ext cx="10573617" cy="2361267"/>
          </a:xfrm>
          <a:prstGeom prst="rect">
            <a:avLst/>
          </a:prstGeom>
        </p:spPr>
      </p:pic>
      <p:sp>
        <p:nvSpPr>
          <p:cNvPr id="2" name="Rubrik 1">
            <a:extLst>
              <a:ext uri="{FF2B5EF4-FFF2-40B4-BE49-F238E27FC236}">
                <a16:creationId xmlns:a16="http://schemas.microsoft.com/office/drawing/2014/main" id="{1EF80C33-10A3-4DC4-A09A-C837D3DC7B99}"/>
              </a:ext>
            </a:extLst>
          </p:cNvPr>
          <p:cNvSpPr>
            <a:spLocks noGrp="1"/>
          </p:cNvSpPr>
          <p:nvPr>
            <p:ph type="title"/>
          </p:nvPr>
        </p:nvSpPr>
        <p:spPr/>
        <p:txBody>
          <a:bodyPr/>
          <a:lstStyle/>
          <a:p>
            <a:r>
              <a:rPr lang="sv-SE" dirty="0"/>
              <a:t>Skriftlig ordination</a:t>
            </a:r>
          </a:p>
        </p:txBody>
      </p:sp>
      <p:pic>
        <p:nvPicPr>
          <p:cNvPr id="6" name="Bildobjekt 5" descr="En bild som visar Grafik, skärmbild, Teckensnitt, logotyp&#10;&#10;AI-genererat innehåll kan vara felaktigt.">
            <a:extLst>
              <a:ext uri="{FF2B5EF4-FFF2-40B4-BE49-F238E27FC236}">
                <a16:creationId xmlns:a16="http://schemas.microsoft.com/office/drawing/2014/main" id="{42D2729D-DFC6-3FDB-7F76-678C9E6D1035}"/>
              </a:ext>
            </a:extLst>
          </p:cNvPr>
          <p:cNvPicPr>
            <a:picLocks noChangeAspect="1"/>
          </p:cNvPicPr>
          <p:nvPr/>
        </p:nvPicPr>
        <p:blipFill>
          <a:blip r:embed="rId5">
            <a:extLst>
              <a:ext uri="{28A0092B-C50C-407E-A947-70E740481C1C}">
                <a14:useLocalDpi xmlns:a14="http://schemas.microsoft.com/office/drawing/2010/main" val="0"/>
              </a:ext>
            </a:extLst>
          </a:blip>
          <a:srcRect l="11287" t="15608" r="10465" b="11107"/>
          <a:stretch>
            <a:fillRect/>
          </a:stretch>
        </p:blipFill>
        <p:spPr>
          <a:xfrm rot="663830">
            <a:off x="8664316" y="876714"/>
            <a:ext cx="2646574" cy="2478701"/>
          </a:xfrm>
          <a:prstGeom prst="rect">
            <a:avLst/>
          </a:prstGeom>
        </p:spPr>
      </p:pic>
      <p:sp>
        <p:nvSpPr>
          <p:cNvPr id="8" name="Rektangel: rundade hörn 7">
            <a:extLst>
              <a:ext uri="{FF2B5EF4-FFF2-40B4-BE49-F238E27FC236}">
                <a16:creationId xmlns:a16="http://schemas.microsoft.com/office/drawing/2014/main" id="{86C489AC-F542-72BA-9326-04C2C09FF886}"/>
              </a:ext>
            </a:extLst>
          </p:cNvPr>
          <p:cNvSpPr/>
          <p:nvPr/>
        </p:nvSpPr>
        <p:spPr>
          <a:xfrm>
            <a:off x="4634090" y="4683212"/>
            <a:ext cx="1152000" cy="469556"/>
          </a:xfrm>
          <a:prstGeom prst="roundRect">
            <a:avLst/>
          </a:prstGeom>
          <a:solidFill>
            <a:srgbClr val="F7CAAC">
              <a:alpha val="10196"/>
            </a:srgbClr>
          </a:solidFill>
          <a:ln>
            <a:solidFill>
              <a:srgbClr val="EB80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98975304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BEEF5"/>
        </a:solidFill>
        <a:effectLst/>
      </p:bgPr>
    </p:bg>
    <p:spTree>
      <p:nvGrpSpPr>
        <p:cNvPr id="1" name=""/>
        <p:cNvGrpSpPr/>
        <p:nvPr/>
      </p:nvGrpSpPr>
      <p:grpSpPr>
        <a:xfrm>
          <a:off x="0" y="0"/>
          <a:ext cx="0" cy="0"/>
          <a:chOff x="0" y="0"/>
          <a:chExt cx="0" cy="0"/>
        </a:xfrm>
      </p:grpSpPr>
      <p:pic>
        <p:nvPicPr>
          <p:cNvPr id="4" name="Bildobjekt 3" descr="En bild som visar text, skärmbild, Teckensnitt, logotyp&#10;&#10;AI-genererat innehåll kan vara felaktigt.">
            <a:extLst>
              <a:ext uri="{FF2B5EF4-FFF2-40B4-BE49-F238E27FC236}">
                <a16:creationId xmlns:a16="http://schemas.microsoft.com/office/drawing/2014/main" id="{0467DFC6-A833-DA2C-98BC-55367C28BCBB}"/>
              </a:ext>
            </a:extLst>
          </p:cNvPr>
          <p:cNvPicPr>
            <a:picLocks noChangeAspect="1"/>
          </p:cNvPicPr>
          <p:nvPr/>
        </p:nvPicPr>
        <p:blipFill>
          <a:blip r:embed="rId4">
            <a:extLst>
              <a:ext uri="{28A0092B-C50C-407E-A947-70E740481C1C}">
                <a14:useLocalDpi xmlns:a14="http://schemas.microsoft.com/office/drawing/2010/main" val="0"/>
              </a:ext>
            </a:extLst>
          </a:blip>
          <a:srcRect l="3595" t="26316" r="1250" b="20000"/>
          <a:stretch>
            <a:fillRect/>
          </a:stretch>
        </p:blipFill>
        <p:spPr>
          <a:xfrm>
            <a:off x="604831" y="3423473"/>
            <a:ext cx="10573617" cy="2361267"/>
          </a:xfrm>
          <a:prstGeom prst="rect">
            <a:avLst/>
          </a:prstGeom>
        </p:spPr>
      </p:pic>
      <p:sp>
        <p:nvSpPr>
          <p:cNvPr id="2" name="Rubrik 1">
            <a:extLst>
              <a:ext uri="{FF2B5EF4-FFF2-40B4-BE49-F238E27FC236}">
                <a16:creationId xmlns:a16="http://schemas.microsoft.com/office/drawing/2014/main" id="{3C439E35-FD46-4995-880A-EE7EAFFFCAEC}"/>
              </a:ext>
            </a:extLst>
          </p:cNvPr>
          <p:cNvSpPr>
            <a:spLocks noGrp="1"/>
          </p:cNvSpPr>
          <p:nvPr>
            <p:ph type="title"/>
          </p:nvPr>
        </p:nvSpPr>
        <p:spPr>
          <a:xfrm>
            <a:off x="595409" y="504831"/>
            <a:ext cx="9720000" cy="1080000"/>
          </a:xfrm>
        </p:spPr>
        <p:txBody>
          <a:bodyPr/>
          <a:lstStyle/>
          <a:p>
            <a:r>
              <a:rPr lang="sv-SE" dirty="0"/>
              <a:t>Individanpassad uppföljning</a:t>
            </a:r>
          </a:p>
        </p:txBody>
      </p:sp>
      <p:sp>
        <p:nvSpPr>
          <p:cNvPr id="9" name="textruta 8">
            <a:extLst>
              <a:ext uri="{FF2B5EF4-FFF2-40B4-BE49-F238E27FC236}">
                <a16:creationId xmlns:a16="http://schemas.microsoft.com/office/drawing/2014/main" id="{5B441925-D09C-2809-81A6-D1DD29DB7A8D}"/>
              </a:ext>
            </a:extLst>
          </p:cNvPr>
          <p:cNvSpPr txBox="1"/>
          <p:nvPr/>
        </p:nvSpPr>
        <p:spPr>
          <a:xfrm>
            <a:off x="9349251" y="2585757"/>
            <a:ext cx="2160000" cy="369332"/>
          </a:xfrm>
          <a:prstGeom prst="rect">
            <a:avLst/>
          </a:prstGeom>
          <a:noFill/>
        </p:spPr>
        <p:txBody>
          <a:bodyPr wrap="square" rtlCol="0">
            <a:spAutoFit/>
          </a:bodyPr>
          <a:lstStyle/>
          <a:p>
            <a:r>
              <a:rPr lang="sv-SE" dirty="0"/>
              <a:t>Aktivitetsdagbok</a:t>
            </a:r>
          </a:p>
        </p:txBody>
      </p:sp>
      <p:pic>
        <p:nvPicPr>
          <p:cNvPr id="5" name="Bildobjekt 4" descr="En bild som visar Grafik, skärmbild, design, symbol&#10;&#10;AI-genererat innehåll kan vara felaktigt.">
            <a:extLst>
              <a:ext uri="{FF2B5EF4-FFF2-40B4-BE49-F238E27FC236}">
                <a16:creationId xmlns:a16="http://schemas.microsoft.com/office/drawing/2014/main" id="{97527659-9ACE-B479-ABE4-85B439B2A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9773">
            <a:off x="8986589" y="150733"/>
            <a:ext cx="2657640" cy="2657640"/>
          </a:xfrm>
          <a:prstGeom prst="rect">
            <a:avLst/>
          </a:prstGeom>
        </p:spPr>
      </p:pic>
      <p:sp>
        <p:nvSpPr>
          <p:cNvPr id="6" name="Rektangel: rundade hörn 5">
            <a:extLst>
              <a:ext uri="{FF2B5EF4-FFF2-40B4-BE49-F238E27FC236}">
                <a16:creationId xmlns:a16="http://schemas.microsoft.com/office/drawing/2014/main" id="{1527F628-4417-2651-D30C-EDAA97FD6D4C}"/>
              </a:ext>
            </a:extLst>
          </p:cNvPr>
          <p:cNvSpPr/>
          <p:nvPr/>
        </p:nvSpPr>
        <p:spPr>
          <a:xfrm>
            <a:off x="8118708" y="4683212"/>
            <a:ext cx="1152000" cy="469556"/>
          </a:xfrm>
          <a:prstGeom prst="roundRect">
            <a:avLst/>
          </a:prstGeom>
          <a:solidFill>
            <a:srgbClr val="F7CAAC">
              <a:alpha val="10196"/>
            </a:srgbClr>
          </a:solidFill>
          <a:ln>
            <a:solidFill>
              <a:srgbClr val="EB80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4979832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EEF5"/>
        </a:solidFill>
        <a:effectLst/>
      </p:bgPr>
    </p:bg>
    <p:spTree>
      <p:nvGrpSpPr>
        <p:cNvPr id="1" name=""/>
        <p:cNvGrpSpPr/>
        <p:nvPr/>
      </p:nvGrpSpPr>
      <p:grpSpPr>
        <a:xfrm>
          <a:off x="0" y="0"/>
          <a:ext cx="0" cy="0"/>
          <a:chOff x="0" y="0"/>
          <a:chExt cx="0" cy="0"/>
        </a:xfrm>
      </p:grpSpPr>
      <p:pic>
        <p:nvPicPr>
          <p:cNvPr id="3" name="Bildobjekt 2" descr="En bild som visar text, skärmbild, Teckensnitt, logotyp&#10;&#10;AI-genererat innehåll kan vara felaktigt.">
            <a:extLst>
              <a:ext uri="{FF2B5EF4-FFF2-40B4-BE49-F238E27FC236}">
                <a16:creationId xmlns:a16="http://schemas.microsoft.com/office/drawing/2014/main" id="{6B1AB156-171A-82ED-E2F2-46A0F3D92734}"/>
              </a:ext>
            </a:extLst>
          </p:cNvPr>
          <p:cNvPicPr>
            <a:picLocks noChangeAspect="1"/>
          </p:cNvPicPr>
          <p:nvPr/>
        </p:nvPicPr>
        <p:blipFill>
          <a:blip r:embed="rId4">
            <a:extLst>
              <a:ext uri="{28A0092B-C50C-407E-A947-70E740481C1C}">
                <a14:useLocalDpi xmlns:a14="http://schemas.microsoft.com/office/drawing/2010/main" val="0"/>
              </a:ext>
            </a:extLst>
          </a:blip>
          <a:srcRect l="3595" t="26316" r="1250" b="20000"/>
          <a:stretch>
            <a:fillRect/>
          </a:stretch>
        </p:blipFill>
        <p:spPr>
          <a:xfrm>
            <a:off x="604831" y="3423473"/>
            <a:ext cx="10573617" cy="2361267"/>
          </a:xfrm>
          <a:prstGeom prst="rect">
            <a:avLst/>
          </a:prstGeom>
        </p:spPr>
      </p:pic>
      <p:sp>
        <p:nvSpPr>
          <p:cNvPr id="2" name="Rubrik 1">
            <a:extLst>
              <a:ext uri="{FF2B5EF4-FFF2-40B4-BE49-F238E27FC236}">
                <a16:creationId xmlns:a16="http://schemas.microsoft.com/office/drawing/2014/main" id="{ADDE7E82-8CA4-7DEF-E86A-27D333AC67C3}"/>
              </a:ext>
            </a:extLst>
          </p:cNvPr>
          <p:cNvSpPr>
            <a:spLocks noGrp="1"/>
          </p:cNvSpPr>
          <p:nvPr>
            <p:ph type="title"/>
          </p:nvPr>
        </p:nvSpPr>
        <p:spPr/>
        <p:txBody>
          <a:bodyPr/>
          <a:lstStyle/>
          <a:p>
            <a:r>
              <a:rPr lang="sv-SE" dirty="0"/>
              <a:t>Stöd i </a:t>
            </a:r>
            <a:r>
              <a:rPr lang="sv-SE" dirty="0" err="1"/>
              <a:t>FaR</a:t>
            </a:r>
            <a:r>
              <a:rPr lang="sv-SE" dirty="0"/>
              <a:t>-metoden</a:t>
            </a:r>
          </a:p>
        </p:txBody>
      </p:sp>
      <p:pic>
        <p:nvPicPr>
          <p:cNvPr id="4" name="Bildobjekt 3" descr="En bild som visar text, grafisk design, Bokomslag, Teckensnitt&#10;&#10;AI-genererat innehåll kan vara felaktigt.">
            <a:extLst>
              <a:ext uri="{FF2B5EF4-FFF2-40B4-BE49-F238E27FC236}">
                <a16:creationId xmlns:a16="http://schemas.microsoft.com/office/drawing/2014/main" id="{EEF4CB39-E92D-E37B-6E4A-A44815268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6484" y="539999"/>
            <a:ext cx="3118477" cy="3118477"/>
          </a:xfrm>
          <a:prstGeom prst="rect">
            <a:avLst/>
          </a:prstGeom>
        </p:spPr>
      </p:pic>
      <p:sp>
        <p:nvSpPr>
          <p:cNvPr id="10" name="Rektangel: rundade hörn 9">
            <a:extLst>
              <a:ext uri="{FF2B5EF4-FFF2-40B4-BE49-F238E27FC236}">
                <a16:creationId xmlns:a16="http://schemas.microsoft.com/office/drawing/2014/main" id="{965C288A-0D78-65D2-B46A-DF6C38A7C78F}"/>
              </a:ext>
            </a:extLst>
          </p:cNvPr>
          <p:cNvSpPr/>
          <p:nvPr/>
        </p:nvSpPr>
        <p:spPr>
          <a:xfrm>
            <a:off x="6129260" y="4683212"/>
            <a:ext cx="1643139" cy="469556"/>
          </a:xfrm>
          <a:prstGeom prst="roundRect">
            <a:avLst/>
          </a:prstGeom>
          <a:solidFill>
            <a:srgbClr val="F7CAAC">
              <a:alpha val="10196"/>
            </a:srgbClr>
          </a:solidFill>
          <a:ln>
            <a:solidFill>
              <a:srgbClr val="EB80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rundade hörn 10">
            <a:extLst>
              <a:ext uri="{FF2B5EF4-FFF2-40B4-BE49-F238E27FC236}">
                <a16:creationId xmlns:a16="http://schemas.microsoft.com/office/drawing/2014/main" id="{ADC0945A-1F11-EF4B-840A-3F18D0681070}"/>
              </a:ext>
            </a:extLst>
          </p:cNvPr>
          <p:cNvSpPr/>
          <p:nvPr/>
        </p:nvSpPr>
        <p:spPr>
          <a:xfrm>
            <a:off x="2649069" y="4683212"/>
            <a:ext cx="1643139" cy="469556"/>
          </a:xfrm>
          <a:prstGeom prst="roundRect">
            <a:avLst/>
          </a:prstGeom>
          <a:solidFill>
            <a:srgbClr val="F7CAAC">
              <a:alpha val="10196"/>
            </a:srgbClr>
          </a:solidFill>
          <a:ln>
            <a:solidFill>
              <a:srgbClr val="EB80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694496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B12DC-E6F5-F992-89D0-73D6199503AB}"/>
            </a:ext>
          </a:extLst>
        </p:cNvPr>
        <p:cNvGrpSpPr/>
        <p:nvPr/>
      </p:nvGrpSpPr>
      <p:grpSpPr>
        <a:xfrm>
          <a:off x="0" y="0"/>
          <a:ext cx="0" cy="0"/>
          <a:chOff x="0" y="0"/>
          <a:chExt cx="0" cy="0"/>
        </a:xfrm>
      </p:grpSpPr>
      <p:grpSp>
        <p:nvGrpSpPr>
          <p:cNvPr id="24" name="Grupp 23">
            <a:extLst>
              <a:ext uri="{FF2B5EF4-FFF2-40B4-BE49-F238E27FC236}">
                <a16:creationId xmlns:a16="http://schemas.microsoft.com/office/drawing/2014/main" id="{AFDBF2BB-A223-2035-BA38-19AEAF1F7DAB}"/>
              </a:ext>
            </a:extLst>
          </p:cNvPr>
          <p:cNvGrpSpPr/>
          <p:nvPr/>
        </p:nvGrpSpPr>
        <p:grpSpPr>
          <a:xfrm>
            <a:off x="636889" y="1333814"/>
            <a:ext cx="8459844" cy="4984186"/>
            <a:chOff x="854277" y="1501675"/>
            <a:chExt cx="7505952" cy="4388486"/>
          </a:xfrm>
        </p:grpSpPr>
        <p:pic>
          <p:nvPicPr>
            <p:cNvPr id="8" name="Bildobjekt 7">
              <a:extLst>
                <a:ext uri="{FF2B5EF4-FFF2-40B4-BE49-F238E27FC236}">
                  <a16:creationId xmlns:a16="http://schemas.microsoft.com/office/drawing/2014/main" id="{7632BF20-10DE-A431-F13E-93A2FA5019A2}"/>
                </a:ext>
              </a:extLst>
            </p:cNvPr>
            <p:cNvPicPr>
              <a:picLocks noChangeAspect="1"/>
            </p:cNvPicPr>
            <p:nvPr/>
          </p:nvPicPr>
          <p:blipFill>
            <a:blip r:embed="rId3"/>
            <a:stretch>
              <a:fillRect/>
            </a:stretch>
          </p:blipFill>
          <p:spPr>
            <a:xfrm>
              <a:off x="854277" y="1501675"/>
              <a:ext cx="7325783" cy="4317233"/>
            </a:xfrm>
            <a:prstGeom prst="rect">
              <a:avLst/>
            </a:prstGeom>
          </p:spPr>
        </p:pic>
        <p:sp>
          <p:nvSpPr>
            <p:cNvPr id="9" name="Rektangel 8">
              <a:extLst>
                <a:ext uri="{FF2B5EF4-FFF2-40B4-BE49-F238E27FC236}">
                  <a16:creationId xmlns:a16="http://schemas.microsoft.com/office/drawing/2014/main" id="{213AF0A9-2339-B559-60EF-9731CCBF5A47}"/>
                </a:ext>
              </a:extLst>
            </p:cNvPr>
            <p:cNvSpPr/>
            <p:nvPr/>
          </p:nvSpPr>
          <p:spPr>
            <a:xfrm>
              <a:off x="7445829" y="5569527"/>
              <a:ext cx="914400" cy="3206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5" name="Rubrik 1">
            <a:extLst>
              <a:ext uri="{FF2B5EF4-FFF2-40B4-BE49-F238E27FC236}">
                <a16:creationId xmlns:a16="http://schemas.microsoft.com/office/drawing/2014/main" id="{7B4104CA-DF10-C798-FC4A-5BCD247912B6}"/>
              </a:ext>
            </a:extLst>
          </p:cNvPr>
          <p:cNvSpPr>
            <a:spLocks noGrp="1"/>
          </p:cNvSpPr>
          <p:nvPr>
            <p:ph type="title"/>
          </p:nvPr>
        </p:nvSpPr>
        <p:spPr>
          <a:xfrm>
            <a:off x="636889" y="540000"/>
            <a:ext cx="9720000" cy="1080000"/>
          </a:xfrm>
        </p:spPr>
        <p:txBody>
          <a:bodyPr/>
          <a:lstStyle/>
          <a:p>
            <a:r>
              <a:rPr lang="sv-SE" dirty="0"/>
              <a:t>Patientresan</a:t>
            </a:r>
          </a:p>
        </p:txBody>
      </p:sp>
      <p:sp>
        <p:nvSpPr>
          <p:cNvPr id="26" name="textruta 25">
            <a:extLst>
              <a:ext uri="{FF2B5EF4-FFF2-40B4-BE49-F238E27FC236}">
                <a16:creationId xmlns:a16="http://schemas.microsoft.com/office/drawing/2014/main" id="{8F5C7291-60C4-EDED-3E82-AC8AEDEE152A}"/>
              </a:ext>
            </a:extLst>
          </p:cNvPr>
          <p:cNvSpPr txBox="1"/>
          <p:nvPr/>
        </p:nvSpPr>
        <p:spPr>
          <a:xfrm>
            <a:off x="9084454" y="1462243"/>
            <a:ext cx="2747937" cy="1644196"/>
          </a:xfrm>
          <a:prstGeom prst="rect">
            <a:avLst/>
          </a:prstGeom>
        </p:spPr>
        <p:txBody>
          <a:bodyPr vert="horz" wrap="none" lIns="0" tIns="45720" rIns="91440" bIns="45720" rtlCol="0" anchor="t">
            <a:normAutofit lnSpcReduction="10000"/>
          </a:bodyPr>
          <a:lstStyle/>
          <a:p>
            <a:r>
              <a:rPr lang="sv-SE" dirty="0"/>
              <a:t>1. Sjukdom eller ohälsa</a:t>
            </a:r>
          </a:p>
          <a:p>
            <a:r>
              <a:rPr lang="sv-SE" dirty="0"/>
              <a:t>2. Kontakt</a:t>
            </a:r>
          </a:p>
          <a:p>
            <a:r>
              <a:rPr lang="sv-SE" dirty="0"/>
              <a:t>3. Genomförande</a:t>
            </a:r>
          </a:p>
          <a:p>
            <a:r>
              <a:rPr lang="sv-SE" dirty="0"/>
              <a:t>4. Stöd</a:t>
            </a:r>
          </a:p>
          <a:p>
            <a:r>
              <a:rPr lang="sv-SE" dirty="0"/>
              <a:t>5. Uppföljning</a:t>
            </a:r>
          </a:p>
          <a:p>
            <a:r>
              <a:rPr lang="sv-SE" dirty="0"/>
              <a:t>6. Patienten fortsätter</a:t>
            </a:r>
          </a:p>
          <a:p>
            <a:endParaRPr lang="sv-SE" dirty="0"/>
          </a:p>
          <a:p>
            <a:endParaRPr lang="sv-SE" dirty="0"/>
          </a:p>
          <a:p>
            <a:endParaRPr lang="sv-SE" dirty="0"/>
          </a:p>
          <a:p>
            <a:endParaRPr lang="sv-SE" dirty="0"/>
          </a:p>
          <a:p>
            <a:endParaRPr lang="sv-SE" dirty="0"/>
          </a:p>
          <a:p>
            <a:pPr algn="l"/>
            <a:endParaRPr lang="sv-SE" dirty="0"/>
          </a:p>
        </p:txBody>
      </p:sp>
    </p:spTree>
    <p:extLst>
      <p:ext uri="{BB962C8B-B14F-4D97-AF65-F5344CB8AC3E}">
        <p14:creationId xmlns:p14="http://schemas.microsoft.com/office/powerpoint/2010/main" val="29109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F7F1E7"/>
        </a:solidFill>
        <a:effectLst/>
      </p:bgPr>
    </p:bg>
    <p:spTree>
      <p:nvGrpSpPr>
        <p:cNvPr id="1" name="">
          <a:extLst>
            <a:ext uri="{FF2B5EF4-FFF2-40B4-BE49-F238E27FC236}">
              <a16:creationId xmlns:a16="http://schemas.microsoft.com/office/drawing/2014/main" id="{2674398B-CBE7-ADF3-92DA-280B52FCED4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CE95D30-FDB9-3EBC-AC17-F22431175C44}"/>
              </a:ext>
            </a:extLst>
          </p:cNvPr>
          <p:cNvSpPr>
            <a:spLocks noGrp="1"/>
          </p:cNvSpPr>
          <p:nvPr>
            <p:ph type="title"/>
          </p:nvPr>
        </p:nvSpPr>
        <p:spPr/>
        <p:txBody>
          <a:bodyPr/>
          <a:lstStyle/>
          <a:p>
            <a:r>
              <a:rPr lang="sv-SE" dirty="0"/>
              <a:t>Till er som ska presentera</a:t>
            </a:r>
          </a:p>
        </p:txBody>
      </p:sp>
      <p:sp>
        <p:nvSpPr>
          <p:cNvPr id="7" name="textruta 6">
            <a:extLst>
              <a:ext uri="{FF2B5EF4-FFF2-40B4-BE49-F238E27FC236}">
                <a16:creationId xmlns:a16="http://schemas.microsoft.com/office/drawing/2014/main" id="{A7AA5394-4D30-B986-2642-8EFB81A47C46}"/>
              </a:ext>
            </a:extLst>
          </p:cNvPr>
          <p:cNvSpPr txBox="1"/>
          <p:nvPr/>
        </p:nvSpPr>
        <p:spPr>
          <a:xfrm>
            <a:off x="4078475" y="1893997"/>
            <a:ext cx="7092377" cy="3739485"/>
          </a:xfrm>
          <a:prstGeom prst="rect">
            <a:avLst/>
          </a:prstGeom>
          <a:noFill/>
        </p:spPr>
        <p:txBody>
          <a:bodyPr wrap="square" rtlCol="0">
            <a:spAutoFit/>
          </a:bodyPr>
          <a:lstStyle/>
          <a:p>
            <a:pPr marL="800100" lvl="1" indent="-342900">
              <a:spcBef>
                <a:spcPts val="1800"/>
              </a:spcBef>
              <a:buFont typeface="Arial" panose="020B0604020202020204" pitchFamily="34" charset="0"/>
              <a:buChar char="•"/>
            </a:pPr>
            <a:r>
              <a:rPr lang="sv-SE" sz="2200" dirty="0"/>
              <a:t>Syftet med denna PowerPoint-presentation är att ha den som utgångspunkt vid presentation för ledningen – inför, under och efter implementeringen av FaR.</a:t>
            </a:r>
          </a:p>
          <a:p>
            <a:pPr marL="800100" lvl="1" indent="-342900">
              <a:spcBef>
                <a:spcPts val="1800"/>
              </a:spcBef>
              <a:buFont typeface="Arial" panose="020B0604020202020204" pitchFamily="34" charset="0"/>
              <a:buChar char="•"/>
            </a:pPr>
            <a:r>
              <a:rPr lang="sv-SE" sz="2200" dirty="0"/>
              <a:t>Ni kan ändra presentationen utifrån era behov. På vissa bilder finns det endast en rubrik, där kan ni själv fylla på med siffor, fakta eller formuleringar som gäller i just er verksamhet.</a:t>
            </a:r>
          </a:p>
          <a:p>
            <a:endParaRPr lang="sv-SE" sz="2400" dirty="0"/>
          </a:p>
        </p:txBody>
      </p:sp>
      <p:sp>
        <p:nvSpPr>
          <p:cNvPr id="5" name="Info fylld">
            <a:extLst>
              <a:ext uri="{FF2B5EF4-FFF2-40B4-BE49-F238E27FC236}">
                <a16:creationId xmlns:a16="http://schemas.microsoft.com/office/drawing/2014/main" id="{FDB3867C-5BB4-D8E5-4EBA-D7D522FDCAA0}"/>
              </a:ext>
              <a:ext uri="{C183D7F6-B498-43B3-948B-1728B52AA6E4}">
                <adec:decorative xmlns:adec="http://schemas.microsoft.com/office/drawing/2017/decorative" val="1"/>
              </a:ext>
            </a:extLst>
          </p:cNvPr>
          <p:cNvSpPr>
            <a:spLocks noChangeAspect="1" noEditPoints="1"/>
          </p:cNvSpPr>
          <p:nvPr/>
        </p:nvSpPr>
        <p:spPr bwMode="auto">
          <a:xfrm>
            <a:off x="10918352" y="622061"/>
            <a:ext cx="781420" cy="781420"/>
          </a:xfrm>
          <a:custGeom>
            <a:avLst/>
            <a:gdLst>
              <a:gd name="T0" fmla="*/ 211 w 421"/>
              <a:gd name="T1" fmla="*/ 421 h 421"/>
              <a:gd name="T2" fmla="*/ 0 w 421"/>
              <a:gd name="T3" fmla="*/ 210 h 421"/>
              <a:gd name="T4" fmla="*/ 211 w 421"/>
              <a:gd name="T5" fmla="*/ 0 h 421"/>
              <a:gd name="T6" fmla="*/ 421 w 421"/>
              <a:gd name="T7" fmla="*/ 210 h 421"/>
              <a:gd name="T8" fmla="*/ 211 w 421"/>
              <a:gd name="T9" fmla="*/ 421 h 421"/>
              <a:gd name="T10" fmla="*/ 211 w 421"/>
              <a:gd name="T11" fmla="*/ 84 h 421"/>
              <a:gd name="T12" fmla="*/ 186 w 421"/>
              <a:gd name="T13" fmla="*/ 108 h 421"/>
              <a:gd name="T14" fmla="*/ 211 w 421"/>
              <a:gd name="T15" fmla="*/ 132 h 421"/>
              <a:gd name="T16" fmla="*/ 235 w 421"/>
              <a:gd name="T17" fmla="*/ 108 h 421"/>
              <a:gd name="T18" fmla="*/ 211 w 421"/>
              <a:gd name="T19" fmla="*/ 84 h 421"/>
              <a:gd name="T20" fmla="*/ 194 w 421"/>
              <a:gd name="T21" fmla="*/ 162 h 421"/>
              <a:gd name="T22" fmla="*/ 194 w 421"/>
              <a:gd name="T23" fmla="*/ 162 h 421"/>
              <a:gd name="T24" fmla="*/ 194 w 421"/>
              <a:gd name="T25" fmla="*/ 327 h 421"/>
              <a:gd name="T26" fmla="*/ 211 w 421"/>
              <a:gd name="T27" fmla="*/ 343 h 421"/>
              <a:gd name="T28" fmla="*/ 227 w 421"/>
              <a:gd name="T29" fmla="*/ 327 h 421"/>
              <a:gd name="T30" fmla="*/ 227 w 421"/>
              <a:gd name="T31" fmla="*/ 162 h 421"/>
              <a:gd name="T32" fmla="*/ 227 w 421"/>
              <a:gd name="T33" fmla="*/ 162 h 421"/>
              <a:gd name="T34" fmla="*/ 194 w 421"/>
              <a:gd name="T3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421">
                <a:moveTo>
                  <a:pt x="211" y="421"/>
                </a:moveTo>
                <a:cubicBezTo>
                  <a:pt x="94" y="421"/>
                  <a:pt x="0" y="326"/>
                  <a:pt x="0" y="210"/>
                </a:cubicBezTo>
                <a:cubicBezTo>
                  <a:pt x="0" y="94"/>
                  <a:pt x="94" y="0"/>
                  <a:pt x="211" y="0"/>
                </a:cubicBezTo>
                <a:cubicBezTo>
                  <a:pt x="327" y="0"/>
                  <a:pt x="421" y="94"/>
                  <a:pt x="421" y="210"/>
                </a:cubicBezTo>
                <a:cubicBezTo>
                  <a:pt x="421" y="326"/>
                  <a:pt x="327" y="421"/>
                  <a:pt x="211" y="421"/>
                </a:cubicBezTo>
                <a:close/>
                <a:moveTo>
                  <a:pt x="211" y="84"/>
                </a:moveTo>
                <a:cubicBezTo>
                  <a:pt x="197" y="84"/>
                  <a:pt x="186" y="95"/>
                  <a:pt x="186" y="108"/>
                </a:cubicBezTo>
                <a:cubicBezTo>
                  <a:pt x="186" y="122"/>
                  <a:pt x="197" y="132"/>
                  <a:pt x="211" y="132"/>
                </a:cubicBezTo>
                <a:cubicBezTo>
                  <a:pt x="224" y="132"/>
                  <a:pt x="235" y="122"/>
                  <a:pt x="235" y="108"/>
                </a:cubicBezTo>
                <a:cubicBezTo>
                  <a:pt x="235" y="95"/>
                  <a:pt x="224" y="84"/>
                  <a:pt x="211" y="84"/>
                </a:cubicBezTo>
                <a:close/>
                <a:moveTo>
                  <a:pt x="194" y="162"/>
                </a:moveTo>
                <a:cubicBezTo>
                  <a:pt x="194" y="162"/>
                  <a:pt x="194" y="162"/>
                  <a:pt x="194" y="162"/>
                </a:cubicBezTo>
                <a:cubicBezTo>
                  <a:pt x="194" y="327"/>
                  <a:pt x="194" y="327"/>
                  <a:pt x="194" y="327"/>
                </a:cubicBezTo>
                <a:cubicBezTo>
                  <a:pt x="194" y="336"/>
                  <a:pt x="202" y="343"/>
                  <a:pt x="211" y="343"/>
                </a:cubicBezTo>
                <a:cubicBezTo>
                  <a:pt x="219" y="343"/>
                  <a:pt x="227" y="336"/>
                  <a:pt x="227" y="327"/>
                </a:cubicBezTo>
                <a:cubicBezTo>
                  <a:pt x="227" y="162"/>
                  <a:pt x="227" y="162"/>
                  <a:pt x="227" y="162"/>
                </a:cubicBezTo>
                <a:cubicBezTo>
                  <a:pt x="227" y="162"/>
                  <a:pt x="227" y="162"/>
                  <a:pt x="227" y="162"/>
                </a:cubicBezTo>
                <a:lnTo>
                  <a:pt x="194" y="162"/>
                </a:lnTo>
                <a:close/>
              </a:path>
            </a:pathLst>
          </a:custGeom>
          <a:solidFill>
            <a:srgbClr val="017CC0"/>
          </a:solidFill>
          <a:ln>
            <a:noFill/>
          </a:ln>
        </p:spPr>
        <p:txBody>
          <a:bodyPr vert="horz" wrap="square" lIns="91440" tIns="45720" rIns="91440" bIns="45720" numCol="1" anchor="t" anchorCtr="0" compatLnSpc="1">
            <a:prstTxWarp prst="textNoShape">
              <a:avLst/>
            </a:prstTxWarp>
          </a:bodyPr>
          <a:lstStyle/>
          <a:p>
            <a:endParaRPr lang="sv-SE"/>
          </a:p>
        </p:txBody>
      </p:sp>
      <p:grpSp>
        <p:nvGrpSpPr>
          <p:cNvPr id="6" name="Grupp 5">
            <a:extLst>
              <a:ext uri="{FF2B5EF4-FFF2-40B4-BE49-F238E27FC236}">
                <a16:creationId xmlns:a16="http://schemas.microsoft.com/office/drawing/2014/main" id="{BEE1D8A7-5725-C683-2B6C-B4AEE06C36A9}"/>
              </a:ext>
            </a:extLst>
          </p:cNvPr>
          <p:cNvGrpSpPr/>
          <p:nvPr/>
        </p:nvGrpSpPr>
        <p:grpSpPr>
          <a:xfrm>
            <a:off x="636889" y="4507540"/>
            <a:ext cx="2881382" cy="2119301"/>
            <a:chOff x="4655309" y="4297656"/>
            <a:chExt cx="2881382" cy="2119301"/>
          </a:xfrm>
          <a:solidFill>
            <a:schemeClr val="accent2"/>
          </a:solidFill>
        </p:grpSpPr>
        <p:grpSp>
          <p:nvGrpSpPr>
            <p:cNvPr id="9" name="Rektangulär pratbubbla med text">
              <a:extLst>
                <a:ext uri="{FF2B5EF4-FFF2-40B4-BE49-F238E27FC236}">
                  <a16:creationId xmlns:a16="http://schemas.microsoft.com/office/drawing/2014/main" id="{E1A0CF08-6663-419D-6CDD-20FF2C9FD4BD}"/>
                </a:ext>
                <a:ext uri="{C183D7F6-B498-43B3-948B-1728B52AA6E4}">
                  <adec:decorative xmlns:adec="http://schemas.microsoft.com/office/drawing/2017/decorative" val="1"/>
                </a:ext>
              </a:extLst>
            </p:cNvPr>
            <p:cNvGrpSpPr/>
            <p:nvPr/>
          </p:nvGrpSpPr>
          <p:grpSpPr>
            <a:xfrm>
              <a:off x="4655309" y="4297656"/>
              <a:ext cx="2881382" cy="2119301"/>
              <a:chOff x="2108120" y="3836369"/>
              <a:chExt cx="2291937" cy="1687233"/>
            </a:xfrm>
            <a:grpFill/>
          </p:grpSpPr>
          <p:sp>
            <p:nvSpPr>
              <p:cNvPr id="11" name="Rektangel: rundade hörn">
                <a:extLst>
                  <a:ext uri="{FF2B5EF4-FFF2-40B4-BE49-F238E27FC236}">
                    <a16:creationId xmlns:a16="http://schemas.microsoft.com/office/drawing/2014/main" id="{96A0AAA2-17D2-0446-AC1D-5F0D6BBD871D}"/>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Likbent triangel">
                <a:extLst>
                  <a:ext uri="{FF2B5EF4-FFF2-40B4-BE49-F238E27FC236}">
                    <a16:creationId xmlns:a16="http://schemas.microsoft.com/office/drawing/2014/main" id="{687D0CB1-BEDC-8294-D20C-5298C86F2B12}"/>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textruta">
              <a:extLst>
                <a:ext uri="{FF2B5EF4-FFF2-40B4-BE49-F238E27FC236}">
                  <a16:creationId xmlns:a16="http://schemas.microsoft.com/office/drawing/2014/main" id="{04693D18-E53F-E7CF-2C51-473D59C506B7}"/>
                </a:ext>
              </a:extLst>
            </p:cNvPr>
            <p:cNvSpPr txBox="1"/>
            <p:nvPr/>
          </p:nvSpPr>
          <p:spPr>
            <a:xfrm>
              <a:off x="4784895" y="4372345"/>
              <a:ext cx="2583904" cy="1477328"/>
            </a:xfrm>
            <a:prstGeom prst="rect">
              <a:avLst/>
            </a:prstGeom>
            <a:grpFill/>
          </p:spPr>
          <p:txBody>
            <a:bodyPr wrap="square" rtlCol="0">
              <a:spAutoFit/>
            </a:bodyPr>
            <a:lstStyle/>
            <a:p>
              <a:pPr algn="ctr"/>
              <a:r>
                <a:rPr lang="sv-SE" b="1" dirty="0">
                  <a:solidFill>
                    <a:schemeClr val="bg1"/>
                  </a:solidFill>
                </a:rPr>
                <a:t>OBS! Instruktioner till dig som ska presentera finns i anteckningsfältet här nedan!</a:t>
              </a:r>
            </a:p>
          </p:txBody>
        </p:sp>
      </p:grpSp>
      <p:pic>
        <p:nvPicPr>
          <p:cNvPr id="3" name="Bildobjekt 2" descr="En bild som visar text, skärmbild, Teckensnitt, design&#10;&#10;AI-genererat innehåll kan vara felaktigt.">
            <a:extLst>
              <a:ext uri="{FF2B5EF4-FFF2-40B4-BE49-F238E27FC236}">
                <a16:creationId xmlns:a16="http://schemas.microsoft.com/office/drawing/2014/main" id="{CA889549-6ECD-9F97-F4F9-B260E69D0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042" y="1887416"/>
            <a:ext cx="3904000" cy="2196000"/>
          </a:xfrm>
          <a:prstGeom prst="rect">
            <a:avLst/>
          </a:prstGeom>
        </p:spPr>
      </p:pic>
    </p:spTree>
    <p:extLst>
      <p:ext uri="{BB962C8B-B14F-4D97-AF65-F5344CB8AC3E}">
        <p14:creationId xmlns:p14="http://schemas.microsoft.com/office/powerpoint/2010/main" val="312821213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D42C0F-EDA9-4604-9BAD-F80EB5432F37}"/>
              </a:ext>
            </a:extLst>
          </p:cNvPr>
          <p:cNvSpPr>
            <a:spLocks noGrp="1"/>
          </p:cNvSpPr>
          <p:nvPr>
            <p:ph type="title"/>
          </p:nvPr>
        </p:nvSpPr>
        <p:spPr>
          <a:xfrm>
            <a:off x="599943" y="263583"/>
            <a:ext cx="9720000" cy="1080000"/>
          </a:xfrm>
        </p:spPr>
        <p:txBody>
          <a:bodyPr/>
          <a:lstStyle/>
          <a:p>
            <a:r>
              <a:rPr lang="sv-SE" dirty="0"/>
              <a:t>Åtgärdskoder vid ordination av fysisk aktivitet på recept (FaR)</a:t>
            </a:r>
          </a:p>
        </p:txBody>
      </p:sp>
      <p:graphicFrame>
        <p:nvGraphicFramePr>
          <p:cNvPr id="7" name="Tabell 6">
            <a:extLst>
              <a:ext uri="{FF2B5EF4-FFF2-40B4-BE49-F238E27FC236}">
                <a16:creationId xmlns:a16="http://schemas.microsoft.com/office/drawing/2014/main" id="{215D7033-7B4B-466C-8893-C555153DA4BD}"/>
              </a:ext>
            </a:extLst>
          </p:cNvPr>
          <p:cNvGraphicFramePr>
            <a:graphicFrameLocks noGrp="1"/>
          </p:cNvGraphicFramePr>
          <p:nvPr>
            <p:extLst>
              <p:ext uri="{D42A27DB-BD31-4B8C-83A1-F6EECF244321}">
                <p14:modId xmlns:p14="http://schemas.microsoft.com/office/powerpoint/2010/main" val="2867906047"/>
              </p:ext>
            </p:extLst>
          </p:nvPr>
        </p:nvGraphicFramePr>
        <p:xfrm>
          <a:off x="599943" y="1794499"/>
          <a:ext cx="9050494" cy="2225040"/>
        </p:xfrm>
        <a:graphic>
          <a:graphicData uri="http://schemas.openxmlformats.org/drawingml/2006/table">
            <a:tbl>
              <a:tblPr firstRow="1" bandRow="1">
                <a:tableStyleId>{5C22544A-7EE6-4342-B048-85BDC9FD1C3A}</a:tableStyleId>
              </a:tblPr>
              <a:tblGrid>
                <a:gridCol w="1901228">
                  <a:extLst>
                    <a:ext uri="{9D8B030D-6E8A-4147-A177-3AD203B41FA5}">
                      <a16:colId xmlns:a16="http://schemas.microsoft.com/office/drawing/2014/main" val="1028053320"/>
                    </a:ext>
                  </a:extLst>
                </a:gridCol>
                <a:gridCol w="7149266">
                  <a:extLst>
                    <a:ext uri="{9D8B030D-6E8A-4147-A177-3AD203B41FA5}">
                      <a16:colId xmlns:a16="http://schemas.microsoft.com/office/drawing/2014/main" val="1256995170"/>
                    </a:ext>
                  </a:extLst>
                </a:gridCol>
              </a:tblGrid>
              <a:tr h="370840">
                <a:tc>
                  <a:txBody>
                    <a:bodyPr/>
                    <a:lstStyle/>
                    <a:p>
                      <a:r>
                        <a:rPr lang="sv-SE" dirty="0">
                          <a:solidFill>
                            <a:schemeClr val="tx1"/>
                          </a:solidFill>
                        </a:rPr>
                        <a:t>KVÅ-koder</a:t>
                      </a:r>
                    </a:p>
                  </a:txBody>
                  <a:tcPr>
                    <a:solidFill>
                      <a:schemeClr val="accent5"/>
                    </a:solidFill>
                  </a:tcPr>
                </a:tc>
                <a:tc>
                  <a:txBody>
                    <a:bodyPr/>
                    <a:lstStyle/>
                    <a:p>
                      <a:r>
                        <a:rPr lang="sv-SE" dirty="0">
                          <a:solidFill>
                            <a:schemeClr val="tx1"/>
                          </a:solidFill>
                        </a:rPr>
                        <a:t>Åtgärd</a:t>
                      </a:r>
                    </a:p>
                  </a:txBody>
                  <a:tcPr>
                    <a:solidFill>
                      <a:schemeClr val="accent5"/>
                    </a:solidFill>
                  </a:tcPr>
                </a:tc>
                <a:extLst>
                  <a:ext uri="{0D108BD9-81ED-4DB2-BD59-A6C34878D82A}">
                    <a16:rowId xmlns:a16="http://schemas.microsoft.com/office/drawing/2014/main" val="1346563583"/>
                  </a:ext>
                </a:extLst>
              </a:tr>
              <a:tr h="370840">
                <a:tc>
                  <a:txBody>
                    <a:bodyPr/>
                    <a:lstStyle/>
                    <a:p>
                      <a:r>
                        <a:rPr lang="sv-SE" dirty="0"/>
                        <a:t>DV131</a:t>
                      </a:r>
                    </a:p>
                  </a:txBody>
                  <a:tcPr>
                    <a:solidFill>
                      <a:schemeClr val="bg1"/>
                    </a:solidFill>
                  </a:tcPr>
                </a:tc>
                <a:tc>
                  <a:txBody>
                    <a:bodyPr/>
                    <a:lstStyle/>
                    <a:p>
                      <a:r>
                        <a:rPr lang="sv-SE" dirty="0"/>
                        <a:t>Enkla råd om fysisk aktivitet</a:t>
                      </a:r>
                    </a:p>
                  </a:txBody>
                  <a:tcPr>
                    <a:solidFill>
                      <a:schemeClr val="bg1"/>
                    </a:solidFill>
                  </a:tcPr>
                </a:tc>
                <a:extLst>
                  <a:ext uri="{0D108BD9-81ED-4DB2-BD59-A6C34878D82A}">
                    <a16:rowId xmlns:a16="http://schemas.microsoft.com/office/drawing/2014/main" val="1538700667"/>
                  </a:ext>
                </a:extLst>
              </a:tr>
              <a:tr h="370840">
                <a:tc>
                  <a:txBody>
                    <a:bodyPr/>
                    <a:lstStyle/>
                    <a:p>
                      <a:r>
                        <a:rPr lang="sv-SE" dirty="0"/>
                        <a:t>DV132</a:t>
                      </a:r>
                    </a:p>
                  </a:txBody>
                  <a:tcPr>
                    <a:solidFill>
                      <a:schemeClr val="accent6"/>
                    </a:solidFill>
                  </a:tcPr>
                </a:tc>
                <a:tc>
                  <a:txBody>
                    <a:bodyPr/>
                    <a:lstStyle/>
                    <a:p>
                      <a:r>
                        <a:rPr lang="sv-SE" dirty="0"/>
                        <a:t>Rådgivande samtal om fysisk aktivitet</a:t>
                      </a:r>
                    </a:p>
                  </a:txBody>
                  <a:tcPr>
                    <a:solidFill>
                      <a:schemeClr val="accent6"/>
                    </a:solidFill>
                  </a:tcPr>
                </a:tc>
                <a:extLst>
                  <a:ext uri="{0D108BD9-81ED-4DB2-BD59-A6C34878D82A}">
                    <a16:rowId xmlns:a16="http://schemas.microsoft.com/office/drawing/2014/main" val="4011842385"/>
                  </a:ext>
                </a:extLst>
              </a:tr>
              <a:tr h="370840">
                <a:tc>
                  <a:txBody>
                    <a:bodyPr/>
                    <a:lstStyle/>
                    <a:p>
                      <a:r>
                        <a:rPr lang="sv-SE" dirty="0"/>
                        <a:t>DV133</a:t>
                      </a:r>
                    </a:p>
                  </a:txBody>
                  <a:tcPr>
                    <a:solidFill>
                      <a:schemeClr val="bg1"/>
                    </a:solidFill>
                  </a:tcPr>
                </a:tc>
                <a:tc>
                  <a:txBody>
                    <a:bodyPr/>
                    <a:lstStyle/>
                    <a:p>
                      <a:r>
                        <a:rPr lang="sv-SE" dirty="0"/>
                        <a:t>Kvalificerat rådgivande samtal om fysisk aktivitet </a:t>
                      </a:r>
                    </a:p>
                  </a:txBody>
                  <a:tcPr>
                    <a:solidFill>
                      <a:schemeClr val="bg1"/>
                    </a:solidFill>
                  </a:tcPr>
                </a:tc>
                <a:extLst>
                  <a:ext uri="{0D108BD9-81ED-4DB2-BD59-A6C34878D82A}">
                    <a16:rowId xmlns:a16="http://schemas.microsoft.com/office/drawing/2014/main" val="1052124303"/>
                  </a:ext>
                </a:extLst>
              </a:tr>
              <a:tr h="370840">
                <a:tc>
                  <a:txBody>
                    <a:bodyPr/>
                    <a:lstStyle/>
                    <a:p>
                      <a:r>
                        <a:rPr lang="sv-SE" dirty="0"/>
                        <a:t>DV200</a:t>
                      </a:r>
                    </a:p>
                  </a:txBody>
                  <a:tcPr>
                    <a:solidFill>
                      <a:schemeClr val="accent6"/>
                    </a:solidFill>
                  </a:tcPr>
                </a:tc>
                <a:tc>
                  <a:txBody>
                    <a:bodyPr/>
                    <a:lstStyle/>
                    <a:p>
                      <a:r>
                        <a:rPr lang="sv-SE" dirty="0"/>
                        <a:t>Utfärdande av recept på fysisk aktivitet (FaR)</a:t>
                      </a:r>
                    </a:p>
                  </a:txBody>
                  <a:tcPr>
                    <a:solidFill>
                      <a:schemeClr val="accent6"/>
                    </a:solidFill>
                  </a:tcPr>
                </a:tc>
                <a:extLst>
                  <a:ext uri="{0D108BD9-81ED-4DB2-BD59-A6C34878D82A}">
                    <a16:rowId xmlns:a16="http://schemas.microsoft.com/office/drawing/2014/main" val="3414292111"/>
                  </a:ext>
                </a:extLst>
              </a:tr>
              <a:tr h="370840">
                <a:tc>
                  <a:txBody>
                    <a:bodyPr/>
                    <a:lstStyle/>
                    <a:p>
                      <a:r>
                        <a:rPr lang="sv-SE" dirty="0"/>
                        <a:t>AW005</a:t>
                      </a:r>
                    </a:p>
                  </a:txBody>
                  <a:tcPr>
                    <a:solidFill>
                      <a:schemeClr val="bg1"/>
                    </a:solidFill>
                  </a:tcPr>
                </a:tc>
                <a:tc>
                  <a:txBody>
                    <a:bodyPr/>
                    <a:lstStyle/>
                    <a:p>
                      <a:r>
                        <a:rPr lang="sv-SE" dirty="0"/>
                        <a:t>Uppföljning av tidigare utfärdat recept på fysisk aktivitet (FaR)</a:t>
                      </a:r>
                    </a:p>
                  </a:txBody>
                  <a:tcPr>
                    <a:solidFill>
                      <a:schemeClr val="bg1"/>
                    </a:solidFill>
                  </a:tcPr>
                </a:tc>
                <a:extLst>
                  <a:ext uri="{0D108BD9-81ED-4DB2-BD59-A6C34878D82A}">
                    <a16:rowId xmlns:a16="http://schemas.microsoft.com/office/drawing/2014/main" val="227160242"/>
                  </a:ext>
                </a:extLst>
              </a:tr>
            </a:tbl>
          </a:graphicData>
        </a:graphic>
      </p:graphicFrame>
    </p:spTree>
    <p:extLst>
      <p:ext uri="{BB962C8B-B14F-4D97-AF65-F5344CB8AC3E}">
        <p14:creationId xmlns:p14="http://schemas.microsoft.com/office/powerpoint/2010/main" val="5056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F24E-296D-459D-4069-4303DC0613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F46ACF3-0EC9-650F-F1C2-599786A29650}"/>
              </a:ext>
            </a:extLst>
          </p:cNvPr>
          <p:cNvSpPr>
            <a:spLocks noGrp="1"/>
          </p:cNvSpPr>
          <p:nvPr>
            <p:ph type="title"/>
          </p:nvPr>
        </p:nvSpPr>
        <p:spPr>
          <a:xfrm>
            <a:off x="599943" y="263583"/>
            <a:ext cx="9720000" cy="1080000"/>
          </a:xfrm>
        </p:spPr>
        <p:txBody>
          <a:bodyPr/>
          <a:lstStyle/>
          <a:p>
            <a:r>
              <a:rPr lang="sv-SE" dirty="0"/>
              <a:t>Hur ser det ut hos oss?</a:t>
            </a:r>
          </a:p>
        </p:txBody>
      </p:sp>
      <p:graphicFrame>
        <p:nvGraphicFramePr>
          <p:cNvPr id="7" name="Tabell 6">
            <a:extLst>
              <a:ext uri="{FF2B5EF4-FFF2-40B4-BE49-F238E27FC236}">
                <a16:creationId xmlns:a16="http://schemas.microsoft.com/office/drawing/2014/main" id="{0D77BBD2-ACD9-C317-3BF2-710DBE436027}"/>
              </a:ext>
            </a:extLst>
          </p:cNvPr>
          <p:cNvGraphicFramePr>
            <a:graphicFrameLocks noGrp="1"/>
          </p:cNvGraphicFramePr>
          <p:nvPr/>
        </p:nvGraphicFramePr>
        <p:xfrm>
          <a:off x="599943" y="1794499"/>
          <a:ext cx="10862385" cy="2763520"/>
        </p:xfrm>
        <a:graphic>
          <a:graphicData uri="http://schemas.openxmlformats.org/drawingml/2006/table">
            <a:tbl>
              <a:tblPr firstRow="1" bandRow="1">
                <a:tableStyleId>{5C22544A-7EE6-4342-B048-85BDC9FD1C3A}</a:tableStyleId>
              </a:tblPr>
              <a:tblGrid>
                <a:gridCol w="1574297">
                  <a:extLst>
                    <a:ext uri="{9D8B030D-6E8A-4147-A177-3AD203B41FA5}">
                      <a16:colId xmlns:a16="http://schemas.microsoft.com/office/drawing/2014/main" val="1028053320"/>
                    </a:ext>
                  </a:extLst>
                </a:gridCol>
                <a:gridCol w="5919893">
                  <a:extLst>
                    <a:ext uri="{9D8B030D-6E8A-4147-A177-3AD203B41FA5}">
                      <a16:colId xmlns:a16="http://schemas.microsoft.com/office/drawing/2014/main" val="1256995170"/>
                    </a:ext>
                  </a:extLst>
                </a:gridCol>
                <a:gridCol w="3368195">
                  <a:extLst>
                    <a:ext uri="{9D8B030D-6E8A-4147-A177-3AD203B41FA5}">
                      <a16:colId xmlns:a16="http://schemas.microsoft.com/office/drawing/2014/main" val="1511376823"/>
                    </a:ext>
                  </a:extLst>
                </a:gridCol>
              </a:tblGrid>
              <a:tr h="370840">
                <a:tc>
                  <a:txBody>
                    <a:bodyPr/>
                    <a:lstStyle/>
                    <a:p>
                      <a:r>
                        <a:rPr lang="sv-SE" dirty="0">
                          <a:solidFill>
                            <a:schemeClr val="tx1"/>
                          </a:solidFill>
                        </a:rPr>
                        <a:t>KVÅ-koder</a:t>
                      </a:r>
                    </a:p>
                  </a:txBody>
                  <a:tcPr>
                    <a:solidFill>
                      <a:schemeClr val="accent5"/>
                    </a:solidFill>
                  </a:tcPr>
                </a:tc>
                <a:tc>
                  <a:txBody>
                    <a:bodyPr/>
                    <a:lstStyle/>
                    <a:p>
                      <a:r>
                        <a:rPr lang="sv-SE" dirty="0">
                          <a:solidFill>
                            <a:schemeClr val="tx1"/>
                          </a:solidFill>
                        </a:rPr>
                        <a:t>Åtgärd</a:t>
                      </a:r>
                    </a:p>
                  </a:txBody>
                  <a:tcPr>
                    <a:solidFill>
                      <a:schemeClr val="accent5"/>
                    </a:solidFill>
                  </a:tcPr>
                </a:tc>
                <a:tc>
                  <a:txBody>
                    <a:bodyPr/>
                    <a:lstStyle/>
                    <a:p>
                      <a:r>
                        <a:rPr lang="sv-SE" dirty="0">
                          <a:solidFill>
                            <a:schemeClr val="tx1"/>
                          </a:solidFill>
                        </a:rPr>
                        <a:t>Antal inrapporterade vårdåtgärder</a:t>
                      </a:r>
                    </a:p>
                  </a:txBody>
                  <a:tcPr>
                    <a:solidFill>
                      <a:schemeClr val="accent5"/>
                    </a:solidFill>
                  </a:tcPr>
                </a:tc>
                <a:extLst>
                  <a:ext uri="{0D108BD9-81ED-4DB2-BD59-A6C34878D82A}">
                    <a16:rowId xmlns:a16="http://schemas.microsoft.com/office/drawing/2014/main" val="1346563583"/>
                  </a:ext>
                </a:extLst>
              </a:tr>
              <a:tr h="370840">
                <a:tc>
                  <a:txBody>
                    <a:bodyPr/>
                    <a:lstStyle/>
                    <a:p>
                      <a:r>
                        <a:rPr lang="sv-SE" dirty="0"/>
                        <a:t>DV131</a:t>
                      </a:r>
                    </a:p>
                  </a:txBody>
                  <a:tcPr>
                    <a:solidFill>
                      <a:schemeClr val="bg1"/>
                    </a:solidFill>
                  </a:tcPr>
                </a:tc>
                <a:tc>
                  <a:txBody>
                    <a:bodyPr/>
                    <a:lstStyle/>
                    <a:p>
                      <a:r>
                        <a:rPr lang="sv-SE" dirty="0"/>
                        <a:t>Enkla råd om fysisk aktivitet</a:t>
                      </a:r>
                    </a:p>
                  </a:txBody>
                  <a:tcPr>
                    <a:solidFill>
                      <a:schemeClr val="bg1"/>
                    </a:solidFill>
                  </a:tcPr>
                </a:tc>
                <a:tc>
                  <a:txBody>
                    <a:bodyPr/>
                    <a:lstStyle/>
                    <a:p>
                      <a:endParaRPr lang="sv-SE" dirty="0"/>
                    </a:p>
                  </a:txBody>
                  <a:tcPr>
                    <a:solidFill>
                      <a:schemeClr val="bg1"/>
                    </a:solidFill>
                  </a:tcPr>
                </a:tc>
                <a:extLst>
                  <a:ext uri="{0D108BD9-81ED-4DB2-BD59-A6C34878D82A}">
                    <a16:rowId xmlns:a16="http://schemas.microsoft.com/office/drawing/2014/main" val="1538700667"/>
                  </a:ext>
                </a:extLst>
              </a:tr>
              <a:tr h="370840">
                <a:tc>
                  <a:txBody>
                    <a:bodyPr/>
                    <a:lstStyle/>
                    <a:p>
                      <a:r>
                        <a:rPr lang="sv-SE" dirty="0"/>
                        <a:t>DV132</a:t>
                      </a:r>
                    </a:p>
                  </a:txBody>
                  <a:tcPr>
                    <a:solidFill>
                      <a:schemeClr val="accent6"/>
                    </a:solidFill>
                  </a:tcPr>
                </a:tc>
                <a:tc>
                  <a:txBody>
                    <a:bodyPr/>
                    <a:lstStyle/>
                    <a:p>
                      <a:r>
                        <a:rPr lang="sv-SE" dirty="0"/>
                        <a:t>Rådgivande samtal om fysisk aktivitet</a:t>
                      </a:r>
                    </a:p>
                  </a:txBody>
                  <a:tcPr>
                    <a:solidFill>
                      <a:schemeClr val="accent6"/>
                    </a:solidFill>
                  </a:tcPr>
                </a:tc>
                <a:tc>
                  <a:txBody>
                    <a:bodyPr/>
                    <a:lstStyle/>
                    <a:p>
                      <a:endParaRPr lang="sv-SE" dirty="0"/>
                    </a:p>
                  </a:txBody>
                  <a:tcPr>
                    <a:solidFill>
                      <a:schemeClr val="accent6"/>
                    </a:solidFill>
                  </a:tcPr>
                </a:tc>
                <a:extLst>
                  <a:ext uri="{0D108BD9-81ED-4DB2-BD59-A6C34878D82A}">
                    <a16:rowId xmlns:a16="http://schemas.microsoft.com/office/drawing/2014/main" val="4011842385"/>
                  </a:ext>
                </a:extLst>
              </a:tr>
              <a:tr h="370840">
                <a:tc>
                  <a:txBody>
                    <a:bodyPr/>
                    <a:lstStyle/>
                    <a:p>
                      <a:r>
                        <a:rPr lang="sv-SE" dirty="0"/>
                        <a:t>DV133</a:t>
                      </a:r>
                    </a:p>
                  </a:txBody>
                  <a:tcPr>
                    <a:solidFill>
                      <a:schemeClr val="bg1"/>
                    </a:solidFill>
                  </a:tcPr>
                </a:tc>
                <a:tc>
                  <a:txBody>
                    <a:bodyPr/>
                    <a:lstStyle/>
                    <a:p>
                      <a:r>
                        <a:rPr lang="sv-SE" dirty="0"/>
                        <a:t>Kvalificerat rådgivande samtal om fysisk aktivitet </a:t>
                      </a:r>
                    </a:p>
                  </a:txBody>
                  <a:tcPr>
                    <a:solidFill>
                      <a:schemeClr val="bg1"/>
                    </a:solidFill>
                  </a:tcPr>
                </a:tc>
                <a:tc>
                  <a:txBody>
                    <a:bodyPr/>
                    <a:lstStyle/>
                    <a:p>
                      <a:endParaRPr lang="sv-SE" dirty="0"/>
                    </a:p>
                  </a:txBody>
                  <a:tcPr>
                    <a:solidFill>
                      <a:schemeClr val="bg1"/>
                    </a:solidFill>
                  </a:tcPr>
                </a:tc>
                <a:extLst>
                  <a:ext uri="{0D108BD9-81ED-4DB2-BD59-A6C34878D82A}">
                    <a16:rowId xmlns:a16="http://schemas.microsoft.com/office/drawing/2014/main" val="1052124303"/>
                  </a:ext>
                </a:extLst>
              </a:tr>
              <a:tr h="370840">
                <a:tc>
                  <a:txBody>
                    <a:bodyPr/>
                    <a:lstStyle/>
                    <a:p>
                      <a:r>
                        <a:rPr lang="sv-SE" dirty="0"/>
                        <a:t>DV200</a:t>
                      </a:r>
                    </a:p>
                  </a:txBody>
                  <a:tcPr>
                    <a:solidFill>
                      <a:schemeClr val="accent6"/>
                    </a:solidFill>
                  </a:tcPr>
                </a:tc>
                <a:tc>
                  <a:txBody>
                    <a:bodyPr/>
                    <a:lstStyle/>
                    <a:p>
                      <a:r>
                        <a:rPr lang="sv-SE" dirty="0"/>
                        <a:t>Utfärdande av recept på fysisk aktivitet (FaR)</a:t>
                      </a:r>
                    </a:p>
                  </a:txBody>
                  <a:tcPr>
                    <a:solidFill>
                      <a:schemeClr val="accent6"/>
                    </a:solidFill>
                  </a:tcPr>
                </a:tc>
                <a:tc>
                  <a:txBody>
                    <a:bodyPr/>
                    <a:lstStyle/>
                    <a:p>
                      <a:endParaRPr lang="sv-SE" dirty="0"/>
                    </a:p>
                  </a:txBody>
                  <a:tcPr>
                    <a:solidFill>
                      <a:schemeClr val="accent6"/>
                    </a:solidFill>
                  </a:tcPr>
                </a:tc>
                <a:extLst>
                  <a:ext uri="{0D108BD9-81ED-4DB2-BD59-A6C34878D82A}">
                    <a16:rowId xmlns:a16="http://schemas.microsoft.com/office/drawing/2014/main" val="3414292111"/>
                  </a:ext>
                </a:extLst>
              </a:tr>
              <a:tr h="370840">
                <a:tc>
                  <a:txBody>
                    <a:bodyPr/>
                    <a:lstStyle/>
                    <a:p>
                      <a:r>
                        <a:rPr lang="sv-SE" dirty="0"/>
                        <a:t>AW005</a:t>
                      </a:r>
                    </a:p>
                  </a:txBody>
                  <a:tcPr>
                    <a:solidFill>
                      <a:schemeClr val="bg1"/>
                    </a:solidFill>
                  </a:tcPr>
                </a:tc>
                <a:tc>
                  <a:txBody>
                    <a:bodyPr/>
                    <a:lstStyle/>
                    <a:p>
                      <a:r>
                        <a:rPr lang="sv-SE" dirty="0"/>
                        <a:t>Uppföljning av tidigare utfärdat recept på fysisk aktivitet (FaR)</a:t>
                      </a:r>
                    </a:p>
                  </a:txBody>
                  <a:tcPr>
                    <a:solidFill>
                      <a:schemeClr val="bg1"/>
                    </a:solidFill>
                  </a:tcPr>
                </a:tc>
                <a:tc>
                  <a:txBody>
                    <a:bodyPr/>
                    <a:lstStyle/>
                    <a:p>
                      <a:endParaRPr lang="sv-SE" dirty="0"/>
                    </a:p>
                  </a:txBody>
                  <a:tcPr>
                    <a:solidFill>
                      <a:schemeClr val="bg1"/>
                    </a:solidFill>
                  </a:tcPr>
                </a:tc>
                <a:extLst>
                  <a:ext uri="{0D108BD9-81ED-4DB2-BD59-A6C34878D82A}">
                    <a16:rowId xmlns:a16="http://schemas.microsoft.com/office/drawing/2014/main" val="227160242"/>
                  </a:ext>
                </a:extLst>
              </a:tr>
            </a:tbl>
          </a:graphicData>
        </a:graphic>
      </p:graphicFrame>
    </p:spTree>
    <p:extLst>
      <p:ext uri="{BB962C8B-B14F-4D97-AF65-F5344CB8AC3E}">
        <p14:creationId xmlns:p14="http://schemas.microsoft.com/office/powerpoint/2010/main" val="3504534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2DDEE-46C8-31F3-8318-F92610394E91}"/>
              </a:ext>
            </a:extLst>
          </p:cNvPr>
          <p:cNvSpPr>
            <a:spLocks noGrp="1"/>
          </p:cNvSpPr>
          <p:nvPr>
            <p:ph type="title"/>
          </p:nvPr>
        </p:nvSpPr>
        <p:spPr/>
        <p:txBody>
          <a:bodyPr/>
          <a:lstStyle/>
          <a:p>
            <a:r>
              <a:rPr lang="sv-SE" dirty="0"/>
              <a:t>Om vår implementering av FaR </a:t>
            </a:r>
          </a:p>
        </p:txBody>
      </p:sp>
      <p:sp>
        <p:nvSpPr>
          <p:cNvPr id="3" name="Platshållare för text 2">
            <a:extLst>
              <a:ext uri="{FF2B5EF4-FFF2-40B4-BE49-F238E27FC236}">
                <a16:creationId xmlns:a16="http://schemas.microsoft.com/office/drawing/2014/main" id="{25A89B85-52BD-A130-D0B2-42FC176A4C22}"/>
              </a:ext>
            </a:extLst>
          </p:cNvPr>
          <p:cNvSpPr>
            <a:spLocks noGrp="1"/>
          </p:cNvSpPr>
          <p:nvPr>
            <p:ph type="body" idx="1"/>
          </p:nvPr>
        </p:nvSpPr>
        <p:spPr/>
        <p:txBody>
          <a:bodyPr/>
          <a:lstStyle/>
          <a:p>
            <a:r>
              <a:rPr lang="sv-SE" dirty="0"/>
              <a:t>3</a:t>
            </a:r>
          </a:p>
        </p:txBody>
      </p:sp>
    </p:spTree>
    <p:extLst>
      <p:ext uri="{BB962C8B-B14F-4D97-AF65-F5344CB8AC3E}">
        <p14:creationId xmlns:p14="http://schemas.microsoft.com/office/powerpoint/2010/main" val="2505040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A2274DC6-81BD-39D4-3D19-09236A279043}"/>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51E668D-1499-AA83-6F1D-B77B007D6531}"/>
              </a:ext>
            </a:extLst>
          </p:cNvPr>
          <p:cNvGraphicFramePr/>
          <p:nvPr>
            <p:extLst>
              <p:ext uri="{D42A27DB-BD31-4B8C-83A1-F6EECF244321}">
                <p14:modId xmlns:p14="http://schemas.microsoft.com/office/powerpoint/2010/main" val="2404895290"/>
              </p:ext>
            </p:extLst>
          </p:nvPr>
        </p:nvGraphicFramePr>
        <p:xfrm>
          <a:off x="1094874" y="1021080"/>
          <a:ext cx="9893166" cy="5594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ubrik 1">
            <a:extLst>
              <a:ext uri="{FF2B5EF4-FFF2-40B4-BE49-F238E27FC236}">
                <a16:creationId xmlns:a16="http://schemas.microsoft.com/office/drawing/2014/main" id="{F04F76FE-EB70-2D32-7B43-CEEA06861F42}"/>
              </a:ext>
            </a:extLst>
          </p:cNvPr>
          <p:cNvSpPr>
            <a:spLocks noGrp="1"/>
          </p:cNvSpPr>
          <p:nvPr>
            <p:ph type="title"/>
          </p:nvPr>
        </p:nvSpPr>
        <p:spPr>
          <a:xfrm>
            <a:off x="576730" y="241168"/>
            <a:ext cx="10520395" cy="1080000"/>
          </a:xfrm>
        </p:spPr>
        <p:txBody>
          <a:bodyPr/>
          <a:lstStyle/>
          <a:p>
            <a:r>
              <a:rPr lang="sv-SE" dirty="0"/>
              <a:t>Socialstyrelsens metodstöd för implementering av FaR</a:t>
            </a:r>
            <a:endParaRPr lang="sv-SE" dirty="0">
              <a:solidFill>
                <a:srgbClr val="FF0000"/>
              </a:solidFill>
            </a:endParaRPr>
          </a:p>
        </p:txBody>
      </p:sp>
    </p:spTree>
    <p:extLst>
      <p:ext uri="{BB962C8B-B14F-4D97-AF65-F5344CB8AC3E}">
        <p14:creationId xmlns:p14="http://schemas.microsoft.com/office/powerpoint/2010/main" val="238821990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CBCEC-5D09-5040-33E6-04E6A5730209}"/>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3033D496-C858-9D66-320F-709DE8BAC590}"/>
              </a:ext>
            </a:extLst>
          </p:cNvPr>
          <p:cNvSpPr>
            <a:spLocks noGrp="1" noRot="1" noMove="1" noResize="1" noEditPoints="1" noAdjustHandles="1" noChangeArrowheads="1" noChangeShapeType="1"/>
          </p:cNvSpPr>
          <p:nvPr/>
        </p:nvSpPr>
        <p:spPr>
          <a:xfrm>
            <a:off x="-4524" y="-6826"/>
            <a:ext cx="12192000" cy="4842627"/>
          </a:xfrm>
          <a:prstGeom prst="rect">
            <a:avLst/>
          </a:prstGeom>
          <a:solidFill>
            <a:srgbClr val="FCF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118" name="Rectangle: Rounded Corners 53">
            <a:extLst>
              <a:ext uri="{FF2B5EF4-FFF2-40B4-BE49-F238E27FC236}">
                <a16:creationId xmlns:a16="http://schemas.microsoft.com/office/drawing/2014/main" id="{FA6F5C5E-57E9-3AEA-2BEE-43E85CA092DF}"/>
              </a:ext>
            </a:extLst>
          </p:cNvPr>
          <p:cNvSpPr/>
          <p:nvPr/>
        </p:nvSpPr>
        <p:spPr>
          <a:xfrm>
            <a:off x="317336" y="405173"/>
            <a:ext cx="2936686"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24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Vår färdplan</a:t>
            </a:r>
          </a:p>
        </p:txBody>
      </p:sp>
      <p:sp>
        <p:nvSpPr>
          <p:cNvPr id="58" name="Rectangle: Rounded Corners 9">
            <a:extLst>
              <a:ext uri="{FF2B5EF4-FFF2-40B4-BE49-F238E27FC236}">
                <a16:creationId xmlns:a16="http://schemas.microsoft.com/office/drawing/2014/main" id="{BB2D0C72-3176-AFD1-BA29-E52C66A2E5FB}"/>
              </a:ext>
            </a:extLst>
          </p:cNvPr>
          <p:cNvSpPr/>
          <p:nvPr/>
        </p:nvSpPr>
        <p:spPr>
          <a:xfrm>
            <a:off x="258854" y="5007371"/>
            <a:ext cx="4440894" cy="180000"/>
          </a:xfrm>
          <a:prstGeom prst="roundRect">
            <a:avLst>
              <a:gd name="adj" fmla="val 140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1 – Initial bedömning</a:t>
            </a:r>
          </a:p>
        </p:txBody>
      </p:sp>
      <p:grpSp>
        <p:nvGrpSpPr>
          <p:cNvPr id="61" name="Grupp 60">
            <a:extLst>
              <a:ext uri="{FF2B5EF4-FFF2-40B4-BE49-F238E27FC236}">
                <a16:creationId xmlns:a16="http://schemas.microsoft.com/office/drawing/2014/main" id="{9C2357FD-1050-C4B6-8238-9497BB0F5AC8}"/>
              </a:ext>
            </a:extLst>
          </p:cNvPr>
          <p:cNvGrpSpPr/>
          <p:nvPr/>
        </p:nvGrpSpPr>
        <p:grpSpPr>
          <a:xfrm>
            <a:off x="258854" y="5272392"/>
            <a:ext cx="2296278" cy="246221"/>
            <a:chOff x="258854" y="5475437"/>
            <a:chExt cx="2296278" cy="246221"/>
          </a:xfrm>
        </p:grpSpPr>
        <p:sp>
          <p:nvSpPr>
            <p:cNvPr id="63" name="Oval 72">
              <a:extLst>
                <a:ext uri="{FF2B5EF4-FFF2-40B4-BE49-F238E27FC236}">
                  <a16:creationId xmlns:a16="http://schemas.microsoft.com/office/drawing/2014/main" id="{02A3FBFF-E7EA-D2C1-EC78-8FA7AB9B9F13}"/>
                </a:ext>
              </a:extLst>
            </p:cNvPr>
            <p:cNvSpPr>
              <a:spLocks noChangeAspect="1"/>
            </p:cNvSpPr>
            <p:nvPr/>
          </p:nvSpPr>
          <p:spPr>
            <a:xfrm>
              <a:off x="258854" y="5479847"/>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64" name="textruta 63">
              <a:extLst>
                <a:ext uri="{FF2B5EF4-FFF2-40B4-BE49-F238E27FC236}">
                  <a16:creationId xmlns:a16="http://schemas.microsoft.com/office/drawing/2014/main" id="{2AC0B7FA-1789-FE17-A04B-20A410A3A7D0}"/>
                </a:ext>
              </a:extLst>
            </p:cNvPr>
            <p:cNvSpPr txBox="1"/>
            <p:nvPr/>
          </p:nvSpPr>
          <p:spPr>
            <a:xfrm>
              <a:off x="461897" y="5475437"/>
              <a:ext cx="2093235" cy="246221"/>
            </a:xfrm>
            <a:prstGeom prst="rect">
              <a:avLst/>
            </a:prstGeom>
            <a:noFill/>
          </p:spPr>
          <p:txBody>
            <a:bodyPr wrap="square" tIns="0" bIns="0">
              <a:spAutoFit/>
            </a:bodyPr>
            <a:lstStyle/>
            <a:p>
              <a:r>
                <a:rPr lang="sv-SE" sz="800" dirty="0">
                  <a:solidFill>
                    <a:schemeClr val="accent1"/>
                  </a:solidFill>
                </a:rPr>
                <a:t>Vem berörs av eller involveras i vårt arbete med FaR?</a:t>
              </a:r>
            </a:p>
          </p:txBody>
        </p:sp>
      </p:grpSp>
      <p:grpSp>
        <p:nvGrpSpPr>
          <p:cNvPr id="65" name="Grupp 64">
            <a:extLst>
              <a:ext uri="{FF2B5EF4-FFF2-40B4-BE49-F238E27FC236}">
                <a16:creationId xmlns:a16="http://schemas.microsoft.com/office/drawing/2014/main" id="{2077B8F3-10AE-4E47-05A3-9FEE37355676}"/>
              </a:ext>
            </a:extLst>
          </p:cNvPr>
          <p:cNvGrpSpPr/>
          <p:nvPr/>
        </p:nvGrpSpPr>
        <p:grpSpPr>
          <a:xfrm>
            <a:off x="258854" y="5593804"/>
            <a:ext cx="2368208" cy="246221"/>
            <a:chOff x="258854" y="5728068"/>
            <a:chExt cx="2368208" cy="246221"/>
          </a:xfrm>
        </p:grpSpPr>
        <p:sp>
          <p:nvSpPr>
            <p:cNvPr id="66" name="Oval 72">
              <a:extLst>
                <a:ext uri="{FF2B5EF4-FFF2-40B4-BE49-F238E27FC236}">
                  <a16:creationId xmlns:a16="http://schemas.microsoft.com/office/drawing/2014/main" id="{6C4E6533-F81E-BDF8-A55E-D18E3BAD448B}"/>
                </a:ext>
              </a:extLst>
            </p:cNvPr>
            <p:cNvSpPr>
              <a:spLocks noChangeAspect="1"/>
            </p:cNvSpPr>
            <p:nvPr/>
          </p:nvSpPr>
          <p:spPr>
            <a:xfrm>
              <a:off x="258854" y="5744421"/>
              <a:ext cx="182739"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68" name="textruta 67">
              <a:extLst>
                <a:ext uri="{FF2B5EF4-FFF2-40B4-BE49-F238E27FC236}">
                  <a16:creationId xmlns:a16="http://schemas.microsoft.com/office/drawing/2014/main" id="{499CCE1D-95A7-E875-9527-F3E88E3F40B9}"/>
                </a:ext>
              </a:extLst>
            </p:cNvPr>
            <p:cNvSpPr txBox="1"/>
            <p:nvPr/>
          </p:nvSpPr>
          <p:spPr>
            <a:xfrm>
              <a:off x="461897" y="5728068"/>
              <a:ext cx="2165165" cy="246221"/>
            </a:xfrm>
            <a:prstGeom prst="rect">
              <a:avLst/>
            </a:prstGeom>
            <a:noFill/>
          </p:spPr>
          <p:txBody>
            <a:bodyPr wrap="square" tIns="0" bIns="0">
              <a:spAutoFit/>
            </a:bodyPr>
            <a:lstStyle/>
            <a:p>
              <a:r>
                <a:rPr lang="sv-SE" sz="800" dirty="0">
                  <a:solidFill>
                    <a:srgbClr val="112B43"/>
                  </a:solidFill>
                </a:rPr>
                <a:t>Går FaR i linje med vårt uppdrag, våra värderingar och vår vision? </a:t>
              </a:r>
            </a:p>
          </p:txBody>
        </p:sp>
      </p:grpSp>
      <p:grpSp>
        <p:nvGrpSpPr>
          <p:cNvPr id="69" name="Grupp 68">
            <a:extLst>
              <a:ext uri="{FF2B5EF4-FFF2-40B4-BE49-F238E27FC236}">
                <a16:creationId xmlns:a16="http://schemas.microsoft.com/office/drawing/2014/main" id="{4CDC2E8D-5E54-0F28-F81B-A856111C44DE}"/>
              </a:ext>
            </a:extLst>
          </p:cNvPr>
          <p:cNvGrpSpPr/>
          <p:nvPr/>
        </p:nvGrpSpPr>
        <p:grpSpPr>
          <a:xfrm>
            <a:off x="258855" y="5910412"/>
            <a:ext cx="2368207" cy="246221"/>
            <a:chOff x="258855" y="5980699"/>
            <a:chExt cx="2368207" cy="246221"/>
          </a:xfrm>
        </p:grpSpPr>
        <p:sp>
          <p:nvSpPr>
            <p:cNvPr id="70" name="Oval 72">
              <a:extLst>
                <a:ext uri="{FF2B5EF4-FFF2-40B4-BE49-F238E27FC236}">
                  <a16:creationId xmlns:a16="http://schemas.microsoft.com/office/drawing/2014/main" id="{20FCCE8F-0659-0270-196B-C907F4C87423}"/>
                </a:ext>
              </a:extLst>
            </p:cNvPr>
            <p:cNvSpPr>
              <a:spLocks noChangeAspect="1"/>
            </p:cNvSpPr>
            <p:nvPr/>
          </p:nvSpPr>
          <p:spPr>
            <a:xfrm>
              <a:off x="258855" y="599129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75" name="textruta 74">
              <a:extLst>
                <a:ext uri="{FF2B5EF4-FFF2-40B4-BE49-F238E27FC236}">
                  <a16:creationId xmlns:a16="http://schemas.microsoft.com/office/drawing/2014/main" id="{E6DF3BC7-A35A-35A4-1430-C7997389DE7E}"/>
                </a:ext>
              </a:extLst>
            </p:cNvPr>
            <p:cNvSpPr txBox="1"/>
            <p:nvPr/>
          </p:nvSpPr>
          <p:spPr>
            <a:xfrm>
              <a:off x="461897" y="5980699"/>
              <a:ext cx="2165165" cy="246221"/>
            </a:xfrm>
            <a:prstGeom prst="rect">
              <a:avLst/>
            </a:prstGeom>
            <a:noFill/>
          </p:spPr>
          <p:txBody>
            <a:bodyPr wrap="square" tIns="0" bIns="0">
              <a:spAutoFit/>
            </a:bodyPr>
            <a:lstStyle/>
            <a:p>
              <a:r>
                <a:rPr lang="sv-SE" sz="800" dirty="0">
                  <a:solidFill>
                    <a:srgbClr val="112B43"/>
                  </a:solidFill>
                </a:rPr>
                <a:t>Är vår verksamhet redo för FaR och för förändring?</a:t>
              </a:r>
            </a:p>
          </p:txBody>
        </p:sp>
      </p:grpSp>
      <p:grpSp>
        <p:nvGrpSpPr>
          <p:cNvPr id="78" name="Grupp 77">
            <a:extLst>
              <a:ext uri="{FF2B5EF4-FFF2-40B4-BE49-F238E27FC236}">
                <a16:creationId xmlns:a16="http://schemas.microsoft.com/office/drawing/2014/main" id="{7E8F461B-F8EC-9A7A-EBDD-A9A87B051AC9}"/>
              </a:ext>
            </a:extLst>
          </p:cNvPr>
          <p:cNvGrpSpPr/>
          <p:nvPr/>
        </p:nvGrpSpPr>
        <p:grpSpPr>
          <a:xfrm>
            <a:off x="258853" y="6229720"/>
            <a:ext cx="2262767" cy="246221"/>
            <a:chOff x="258853" y="6233330"/>
            <a:chExt cx="2262767" cy="246221"/>
          </a:xfrm>
        </p:grpSpPr>
        <p:sp>
          <p:nvSpPr>
            <p:cNvPr id="81" name="Oval 72">
              <a:extLst>
                <a:ext uri="{FF2B5EF4-FFF2-40B4-BE49-F238E27FC236}">
                  <a16:creationId xmlns:a16="http://schemas.microsoft.com/office/drawing/2014/main" id="{8EFD8A40-56B7-61F5-A42B-CB5ED4CF2F1F}"/>
                </a:ext>
              </a:extLst>
            </p:cNvPr>
            <p:cNvSpPr>
              <a:spLocks noChangeAspect="1"/>
            </p:cNvSpPr>
            <p:nvPr/>
          </p:nvSpPr>
          <p:spPr>
            <a:xfrm>
              <a:off x="258853" y="6249683"/>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82" name="textruta 81">
              <a:extLst>
                <a:ext uri="{FF2B5EF4-FFF2-40B4-BE49-F238E27FC236}">
                  <a16:creationId xmlns:a16="http://schemas.microsoft.com/office/drawing/2014/main" id="{E26C01FC-2044-166E-69FC-5A96B0FAB3C8}"/>
                </a:ext>
              </a:extLst>
            </p:cNvPr>
            <p:cNvSpPr txBox="1"/>
            <p:nvPr/>
          </p:nvSpPr>
          <p:spPr>
            <a:xfrm>
              <a:off x="461897" y="6233330"/>
              <a:ext cx="2059723" cy="246221"/>
            </a:xfrm>
            <a:prstGeom prst="rect">
              <a:avLst/>
            </a:prstGeom>
            <a:noFill/>
          </p:spPr>
          <p:txBody>
            <a:bodyPr wrap="square" tIns="0" bIns="0">
              <a:spAutoFit/>
            </a:bodyPr>
            <a:lstStyle/>
            <a:p>
              <a:r>
                <a:rPr lang="sv-SE" sz="800" dirty="0">
                  <a:solidFill>
                    <a:srgbClr val="112B43"/>
                  </a:solidFill>
                </a:rPr>
                <a:t>Vilka kompletteringar av FaR behöver vi göra för att passa vår målgrupp? </a:t>
              </a:r>
            </a:p>
          </p:txBody>
        </p:sp>
      </p:grpSp>
      <p:grpSp>
        <p:nvGrpSpPr>
          <p:cNvPr id="83" name="Grupp 82">
            <a:extLst>
              <a:ext uri="{FF2B5EF4-FFF2-40B4-BE49-F238E27FC236}">
                <a16:creationId xmlns:a16="http://schemas.microsoft.com/office/drawing/2014/main" id="{C5D7A4C9-4986-C95D-960D-8DE8C2A3D8CF}"/>
              </a:ext>
            </a:extLst>
          </p:cNvPr>
          <p:cNvGrpSpPr/>
          <p:nvPr/>
        </p:nvGrpSpPr>
        <p:grpSpPr>
          <a:xfrm>
            <a:off x="2521620" y="5272392"/>
            <a:ext cx="2356043" cy="246221"/>
            <a:chOff x="2733256" y="5432871"/>
            <a:chExt cx="2356043" cy="246221"/>
          </a:xfrm>
        </p:grpSpPr>
        <p:sp>
          <p:nvSpPr>
            <p:cNvPr id="84" name="Oval 72">
              <a:extLst>
                <a:ext uri="{FF2B5EF4-FFF2-40B4-BE49-F238E27FC236}">
                  <a16:creationId xmlns:a16="http://schemas.microsoft.com/office/drawing/2014/main" id="{99D71072-682D-0CD2-D839-C3189E4A8F6D}"/>
                </a:ext>
              </a:extLst>
            </p:cNvPr>
            <p:cNvSpPr>
              <a:spLocks/>
            </p:cNvSpPr>
            <p:nvPr/>
          </p:nvSpPr>
          <p:spPr>
            <a:xfrm>
              <a:off x="2733256" y="544922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86" name="textruta 85">
              <a:extLst>
                <a:ext uri="{FF2B5EF4-FFF2-40B4-BE49-F238E27FC236}">
                  <a16:creationId xmlns:a16="http://schemas.microsoft.com/office/drawing/2014/main" id="{E10AAB48-BD35-9341-91AB-C97BAB92DF68}"/>
                </a:ext>
              </a:extLst>
            </p:cNvPr>
            <p:cNvSpPr txBox="1"/>
            <p:nvPr/>
          </p:nvSpPr>
          <p:spPr>
            <a:xfrm>
              <a:off x="2936299" y="5432871"/>
              <a:ext cx="2153000" cy="246221"/>
            </a:xfrm>
            <a:prstGeom prst="rect">
              <a:avLst/>
            </a:prstGeom>
            <a:noFill/>
          </p:spPr>
          <p:txBody>
            <a:bodyPr wrap="square" tIns="0" bIns="0">
              <a:spAutoFit/>
            </a:bodyPr>
            <a:lstStyle/>
            <a:p>
              <a:r>
                <a:rPr lang="sv-SE" sz="800" dirty="0">
                  <a:solidFill>
                    <a:srgbClr val="112B43"/>
                  </a:solidFill>
                </a:rPr>
                <a:t>Vilka anpassningar behövs i vår verksamhet för att FaR ska passa in?</a:t>
              </a:r>
            </a:p>
          </p:txBody>
        </p:sp>
      </p:grpSp>
      <p:grpSp>
        <p:nvGrpSpPr>
          <p:cNvPr id="87" name="Grupp 86">
            <a:extLst>
              <a:ext uri="{FF2B5EF4-FFF2-40B4-BE49-F238E27FC236}">
                <a16:creationId xmlns:a16="http://schemas.microsoft.com/office/drawing/2014/main" id="{77A37A98-F4AF-8C1E-FD7C-26FC3577D38D}"/>
              </a:ext>
            </a:extLst>
          </p:cNvPr>
          <p:cNvGrpSpPr/>
          <p:nvPr/>
        </p:nvGrpSpPr>
        <p:grpSpPr>
          <a:xfrm>
            <a:off x="2521620" y="5593804"/>
            <a:ext cx="2338148" cy="246221"/>
            <a:chOff x="2733256" y="5724456"/>
            <a:chExt cx="2338148" cy="246221"/>
          </a:xfrm>
        </p:grpSpPr>
        <p:sp>
          <p:nvSpPr>
            <p:cNvPr id="89" name="Oval 72">
              <a:extLst>
                <a:ext uri="{FF2B5EF4-FFF2-40B4-BE49-F238E27FC236}">
                  <a16:creationId xmlns:a16="http://schemas.microsoft.com/office/drawing/2014/main" id="{2AF9598D-A796-9ED7-BCDB-498C2E1496FC}"/>
                </a:ext>
              </a:extLst>
            </p:cNvPr>
            <p:cNvSpPr>
              <a:spLocks noChangeAspect="1"/>
            </p:cNvSpPr>
            <p:nvPr/>
          </p:nvSpPr>
          <p:spPr>
            <a:xfrm>
              <a:off x="2733256" y="57421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90" name="textruta 89">
              <a:extLst>
                <a:ext uri="{FF2B5EF4-FFF2-40B4-BE49-F238E27FC236}">
                  <a16:creationId xmlns:a16="http://schemas.microsoft.com/office/drawing/2014/main" id="{1904092B-8F08-2A2C-792E-0ABAC5DACF53}"/>
                </a:ext>
              </a:extLst>
            </p:cNvPr>
            <p:cNvSpPr txBox="1"/>
            <p:nvPr/>
          </p:nvSpPr>
          <p:spPr>
            <a:xfrm>
              <a:off x="2936300" y="5724456"/>
              <a:ext cx="2135104" cy="246221"/>
            </a:xfrm>
            <a:prstGeom prst="rect">
              <a:avLst/>
            </a:prstGeom>
            <a:noFill/>
          </p:spPr>
          <p:txBody>
            <a:bodyPr wrap="square" tIns="0" bIns="0">
              <a:spAutoFit/>
            </a:bodyPr>
            <a:lstStyle/>
            <a:p>
              <a:r>
                <a:rPr lang="sv-SE" sz="800" dirty="0">
                  <a:solidFill>
                    <a:srgbClr val="112B43"/>
                  </a:solidFill>
                </a:rPr>
                <a:t>Vilket stöd har FaR i verksamheten och finns det resurser? </a:t>
              </a:r>
            </a:p>
          </p:txBody>
        </p:sp>
      </p:grpSp>
      <p:grpSp>
        <p:nvGrpSpPr>
          <p:cNvPr id="92" name="Grupp 91">
            <a:extLst>
              <a:ext uri="{FF2B5EF4-FFF2-40B4-BE49-F238E27FC236}">
                <a16:creationId xmlns:a16="http://schemas.microsoft.com/office/drawing/2014/main" id="{793B0CBE-1808-BFA6-155C-130A6E6273C1}"/>
              </a:ext>
            </a:extLst>
          </p:cNvPr>
          <p:cNvGrpSpPr/>
          <p:nvPr/>
        </p:nvGrpSpPr>
        <p:grpSpPr>
          <a:xfrm>
            <a:off x="2521620" y="5910412"/>
            <a:ext cx="2239723" cy="246221"/>
            <a:chOff x="2733256" y="5977087"/>
            <a:chExt cx="2239723" cy="246221"/>
          </a:xfrm>
        </p:grpSpPr>
        <p:sp>
          <p:nvSpPr>
            <p:cNvPr id="93" name="Oval 72">
              <a:extLst>
                <a:ext uri="{FF2B5EF4-FFF2-40B4-BE49-F238E27FC236}">
                  <a16:creationId xmlns:a16="http://schemas.microsoft.com/office/drawing/2014/main" id="{ECF662D1-7323-7697-F6DC-D31E0D606F16}"/>
                </a:ext>
              </a:extLst>
            </p:cNvPr>
            <p:cNvSpPr>
              <a:spLocks noChangeAspect="1"/>
            </p:cNvSpPr>
            <p:nvPr/>
          </p:nvSpPr>
          <p:spPr>
            <a:xfrm>
              <a:off x="2733256" y="59979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95" name="textruta 94">
              <a:extLst>
                <a:ext uri="{FF2B5EF4-FFF2-40B4-BE49-F238E27FC236}">
                  <a16:creationId xmlns:a16="http://schemas.microsoft.com/office/drawing/2014/main" id="{557D6C39-9F00-8CCE-C4B6-67891B9EC967}"/>
                </a:ext>
              </a:extLst>
            </p:cNvPr>
            <p:cNvSpPr txBox="1"/>
            <p:nvPr/>
          </p:nvSpPr>
          <p:spPr>
            <a:xfrm>
              <a:off x="2936300" y="5977087"/>
              <a:ext cx="2036679" cy="246221"/>
            </a:xfrm>
            <a:prstGeom prst="rect">
              <a:avLst/>
            </a:prstGeom>
            <a:noFill/>
          </p:spPr>
          <p:txBody>
            <a:bodyPr wrap="square" tIns="0" bIns="0">
              <a:spAutoFit/>
            </a:bodyPr>
            <a:lstStyle/>
            <a:p>
              <a:r>
                <a:rPr lang="sv-SE" sz="800" dirty="0">
                  <a:solidFill>
                    <a:srgbClr val="112B43"/>
                  </a:solidFill>
                </a:rPr>
                <a:t>Vilka kommer att implementera FaR i vår verksamhet? </a:t>
              </a:r>
            </a:p>
          </p:txBody>
        </p:sp>
      </p:grpSp>
      <p:grpSp>
        <p:nvGrpSpPr>
          <p:cNvPr id="96" name="Grupp 95">
            <a:extLst>
              <a:ext uri="{FF2B5EF4-FFF2-40B4-BE49-F238E27FC236}">
                <a16:creationId xmlns:a16="http://schemas.microsoft.com/office/drawing/2014/main" id="{9EF42AE9-0D3F-951A-F710-2B557EF21EF7}"/>
              </a:ext>
            </a:extLst>
          </p:cNvPr>
          <p:cNvGrpSpPr/>
          <p:nvPr/>
        </p:nvGrpSpPr>
        <p:grpSpPr>
          <a:xfrm>
            <a:off x="2521620" y="6234130"/>
            <a:ext cx="2178128" cy="246221"/>
            <a:chOff x="2733256" y="6229720"/>
            <a:chExt cx="2178128" cy="246221"/>
          </a:xfrm>
        </p:grpSpPr>
        <p:sp>
          <p:nvSpPr>
            <p:cNvPr id="98" name="Oval 72">
              <a:extLst>
                <a:ext uri="{FF2B5EF4-FFF2-40B4-BE49-F238E27FC236}">
                  <a16:creationId xmlns:a16="http://schemas.microsoft.com/office/drawing/2014/main" id="{DB5501A2-489E-D075-3FF3-C6EBCCCB2584}"/>
                </a:ext>
              </a:extLst>
            </p:cNvPr>
            <p:cNvSpPr>
              <a:spLocks noChangeAspect="1"/>
            </p:cNvSpPr>
            <p:nvPr/>
          </p:nvSpPr>
          <p:spPr>
            <a:xfrm>
              <a:off x="2733256" y="6247442"/>
              <a:ext cx="180001" cy="18000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99" name="textruta 98">
              <a:extLst>
                <a:ext uri="{FF2B5EF4-FFF2-40B4-BE49-F238E27FC236}">
                  <a16:creationId xmlns:a16="http://schemas.microsoft.com/office/drawing/2014/main" id="{1B52954C-E16B-9BF9-2DC7-D3D34657E0AC}"/>
                </a:ext>
              </a:extLst>
            </p:cNvPr>
            <p:cNvSpPr txBox="1"/>
            <p:nvPr/>
          </p:nvSpPr>
          <p:spPr>
            <a:xfrm>
              <a:off x="2936300" y="6229720"/>
              <a:ext cx="1975084" cy="246221"/>
            </a:xfrm>
            <a:prstGeom prst="rect">
              <a:avLst/>
            </a:prstGeom>
            <a:noFill/>
          </p:spPr>
          <p:txBody>
            <a:bodyPr wrap="square" tIns="0" bIns="0">
              <a:spAutoFit/>
            </a:bodyPr>
            <a:lstStyle/>
            <a:p>
              <a:r>
                <a:rPr lang="sv-SE" sz="800" dirty="0">
                  <a:solidFill>
                    <a:srgbClr val="112B43"/>
                  </a:solidFill>
                </a:rPr>
                <a:t>Vilken utbildning och stöd kan vi erbjuda berörd personal?</a:t>
              </a:r>
            </a:p>
          </p:txBody>
        </p:sp>
      </p:grpSp>
      <p:sp>
        <p:nvSpPr>
          <p:cNvPr id="101" name="Rectangle: Rounded Corners 9">
            <a:extLst>
              <a:ext uri="{FF2B5EF4-FFF2-40B4-BE49-F238E27FC236}">
                <a16:creationId xmlns:a16="http://schemas.microsoft.com/office/drawing/2014/main" id="{D8BA2079-D805-82A8-D34F-97C14228E9D3}"/>
              </a:ext>
            </a:extLst>
          </p:cNvPr>
          <p:cNvSpPr/>
          <p:nvPr/>
        </p:nvSpPr>
        <p:spPr>
          <a:xfrm>
            <a:off x="4859768" y="5007371"/>
            <a:ext cx="2255211" cy="180000"/>
          </a:xfrm>
          <a:prstGeom prst="roundRect">
            <a:avLst>
              <a:gd name="adj" fmla="val 1409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2 – Struktur för implementering</a:t>
            </a:r>
          </a:p>
        </p:txBody>
      </p:sp>
      <p:grpSp>
        <p:nvGrpSpPr>
          <p:cNvPr id="102" name="Grupp 101">
            <a:extLst>
              <a:ext uri="{FF2B5EF4-FFF2-40B4-BE49-F238E27FC236}">
                <a16:creationId xmlns:a16="http://schemas.microsoft.com/office/drawing/2014/main" id="{A535A52E-08C6-88D5-5AE6-1B2E402578D3}"/>
              </a:ext>
            </a:extLst>
          </p:cNvPr>
          <p:cNvGrpSpPr/>
          <p:nvPr/>
        </p:nvGrpSpPr>
        <p:grpSpPr>
          <a:xfrm>
            <a:off x="4894497" y="5708104"/>
            <a:ext cx="2240004" cy="246221"/>
            <a:chOff x="5658856" y="4743334"/>
            <a:chExt cx="2240004" cy="246221"/>
          </a:xfrm>
        </p:grpSpPr>
        <p:sp>
          <p:nvSpPr>
            <p:cNvPr id="104" name="Oval 72">
              <a:extLst>
                <a:ext uri="{FF2B5EF4-FFF2-40B4-BE49-F238E27FC236}">
                  <a16:creationId xmlns:a16="http://schemas.microsoft.com/office/drawing/2014/main" id="{7CC50D2D-86F7-1784-E92B-0B998EEF7350}"/>
                </a:ext>
              </a:extLst>
            </p:cNvPr>
            <p:cNvSpPr>
              <a:spLocks noChangeAspect="1"/>
            </p:cNvSpPr>
            <p:nvPr/>
          </p:nvSpPr>
          <p:spPr>
            <a:xfrm>
              <a:off x="5658856" y="4744745"/>
              <a:ext cx="189591" cy="18959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10</a:t>
              </a:r>
            </a:p>
          </p:txBody>
        </p:sp>
        <p:sp>
          <p:nvSpPr>
            <p:cNvPr id="105" name="textruta 104">
              <a:extLst>
                <a:ext uri="{FF2B5EF4-FFF2-40B4-BE49-F238E27FC236}">
                  <a16:creationId xmlns:a16="http://schemas.microsoft.com/office/drawing/2014/main" id="{AB0AE548-28FD-B716-4865-745C31B4B087}"/>
                </a:ext>
              </a:extLst>
            </p:cNvPr>
            <p:cNvSpPr txBox="1"/>
            <p:nvPr/>
          </p:nvSpPr>
          <p:spPr>
            <a:xfrm>
              <a:off x="5861903" y="4743334"/>
              <a:ext cx="2036957" cy="246221"/>
            </a:xfrm>
            <a:prstGeom prst="rect">
              <a:avLst/>
            </a:prstGeom>
            <a:noFill/>
          </p:spPr>
          <p:txBody>
            <a:bodyPr wrap="square" tIns="0" bIns="0">
              <a:spAutoFit/>
            </a:bodyPr>
            <a:lstStyle/>
            <a:p>
              <a:r>
                <a:rPr lang="sv-SE" sz="800" dirty="0">
                  <a:solidFill>
                    <a:srgbClr val="112B43"/>
                  </a:solidFill>
                </a:rPr>
                <a:t>Hur tar vi fram en plan för implementering av FaR?</a:t>
              </a:r>
            </a:p>
          </p:txBody>
        </p:sp>
      </p:grpSp>
      <p:grpSp>
        <p:nvGrpSpPr>
          <p:cNvPr id="106" name="Grupp 105">
            <a:extLst>
              <a:ext uri="{FF2B5EF4-FFF2-40B4-BE49-F238E27FC236}">
                <a16:creationId xmlns:a16="http://schemas.microsoft.com/office/drawing/2014/main" id="{563CD09F-AFA9-8FB1-8A5F-A6CEDB7427CA}"/>
              </a:ext>
            </a:extLst>
          </p:cNvPr>
          <p:cNvGrpSpPr/>
          <p:nvPr/>
        </p:nvGrpSpPr>
        <p:grpSpPr>
          <a:xfrm>
            <a:off x="4894501" y="5272392"/>
            <a:ext cx="2324901" cy="369332"/>
            <a:chOff x="5658860" y="4477355"/>
            <a:chExt cx="2324901" cy="369332"/>
          </a:xfrm>
        </p:grpSpPr>
        <p:sp>
          <p:nvSpPr>
            <p:cNvPr id="107" name="Oval 72">
              <a:extLst>
                <a:ext uri="{FF2B5EF4-FFF2-40B4-BE49-F238E27FC236}">
                  <a16:creationId xmlns:a16="http://schemas.microsoft.com/office/drawing/2014/main" id="{B0A72AF0-EAD5-98CC-3E38-C0AA443611BF}"/>
                </a:ext>
              </a:extLst>
            </p:cNvPr>
            <p:cNvSpPr>
              <a:spLocks noChangeAspect="1"/>
            </p:cNvSpPr>
            <p:nvPr/>
          </p:nvSpPr>
          <p:spPr>
            <a:xfrm>
              <a:off x="5658860" y="4481022"/>
              <a:ext cx="182739" cy="18273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sp>
          <p:nvSpPr>
            <p:cNvPr id="108" name="textruta 107">
              <a:extLst>
                <a:ext uri="{FF2B5EF4-FFF2-40B4-BE49-F238E27FC236}">
                  <a16:creationId xmlns:a16="http://schemas.microsoft.com/office/drawing/2014/main" id="{C79E91DC-9B22-BEBE-E085-C6F2820698A6}"/>
                </a:ext>
              </a:extLst>
            </p:cNvPr>
            <p:cNvSpPr txBox="1"/>
            <p:nvPr/>
          </p:nvSpPr>
          <p:spPr>
            <a:xfrm>
              <a:off x="5861902" y="4477355"/>
              <a:ext cx="2121859" cy="369332"/>
            </a:xfrm>
            <a:prstGeom prst="rect">
              <a:avLst/>
            </a:prstGeom>
            <a:noFill/>
          </p:spPr>
          <p:txBody>
            <a:bodyPr wrap="square" tIns="0" bIns="0">
              <a:spAutoFit/>
            </a:bodyPr>
            <a:lstStyle/>
            <a:p>
              <a:r>
                <a:rPr lang="sv-SE" sz="800" dirty="0">
                  <a:solidFill>
                    <a:srgbClr val="112B43"/>
                  </a:solidFill>
                </a:rPr>
                <a:t>Vilket ansvar ska processgruppen ha under genomförandet av implementeringen?</a:t>
              </a:r>
            </a:p>
          </p:txBody>
        </p:sp>
      </p:grpSp>
      <p:sp>
        <p:nvSpPr>
          <p:cNvPr id="109" name="Rectangle: Rounded Corners 9">
            <a:extLst>
              <a:ext uri="{FF2B5EF4-FFF2-40B4-BE49-F238E27FC236}">
                <a16:creationId xmlns:a16="http://schemas.microsoft.com/office/drawing/2014/main" id="{89AC57C0-1B05-EE20-D4A3-0998F93E3290}"/>
              </a:ext>
            </a:extLst>
          </p:cNvPr>
          <p:cNvSpPr/>
          <p:nvPr/>
        </p:nvSpPr>
        <p:spPr>
          <a:xfrm>
            <a:off x="7304368" y="5007371"/>
            <a:ext cx="2240005" cy="180000"/>
          </a:xfrm>
          <a:prstGeom prst="roundRect">
            <a:avLst>
              <a:gd name="adj" fmla="val 14092"/>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solidFill>
                  <a:schemeClr val="accent1"/>
                </a:solidFill>
                <a:latin typeface="Noto Sans SemiBold" panose="020B0502040504020204" pitchFamily="34" charset="0"/>
                <a:ea typeface="Noto Sans SemiBold" panose="020B0502040504020204" pitchFamily="34" charset="0"/>
                <a:cs typeface="Noto Sans SemiBold" panose="020B0502040504020204" pitchFamily="34" charset="0"/>
              </a:rPr>
              <a:t>FAS 3 – Genomförande</a:t>
            </a:r>
          </a:p>
        </p:txBody>
      </p:sp>
      <p:grpSp>
        <p:nvGrpSpPr>
          <p:cNvPr id="110" name="Grupp 109">
            <a:extLst>
              <a:ext uri="{FF2B5EF4-FFF2-40B4-BE49-F238E27FC236}">
                <a16:creationId xmlns:a16="http://schemas.microsoft.com/office/drawing/2014/main" id="{0D7C80B7-082B-3A83-15F7-DE7504562901}"/>
              </a:ext>
            </a:extLst>
          </p:cNvPr>
          <p:cNvGrpSpPr/>
          <p:nvPr/>
        </p:nvGrpSpPr>
        <p:grpSpPr>
          <a:xfrm>
            <a:off x="7318250" y="5733660"/>
            <a:ext cx="2240005" cy="189591"/>
            <a:chOff x="5658855" y="4744039"/>
            <a:chExt cx="2240005" cy="189591"/>
          </a:xfrm>
        </p:grpSpPr>
        <p:sp>
          <p:nvSpPr>
            <p:cNvPr id="111" name="Oval 72">
              <a:extLst>
                <a:ext uri="{FF2B5EF4-FFF2-40B4-BE49-F238E27FC236}">
                  <a16:creationId xmlns:a16="http://schemas.microsoft.com/office/drawing/2014/main" id="{F45C1C4B-D327-4E42-512C-DD0A36009373}"/>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sp>
          <p:nvSpPr>
            <p:cNvPr id="113" name="textruta 112">
              <a:extLst>
                <a:ext uri="{FF2B5EF4-FFF2-40B4-BE49-F238E27FC236}">
                  <a16:creationId xmlns:a16="http://schemas.microsoft.com/office/drawing/2014/main" id="{B9E891F8-B0AC-B63D-88AE-91808107D8E3}"/>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Följ upp implementeringen.</a:t>
              </a:r>
            </a:p>
          </p:txBody>
        </p:sp>
      </p:grpSp>
      <p:grpSp>
        <p:nvGrpSpPr>
          <p:cNvPr id="114" name="Grupp 113">
            <a:extLst>
              <a:ext uri="{FF2B5EF4-FFF2-40B4-BE49-F238E27FC236}">
                <a16:creationId xmlns:a16="http://schemas.microsoft.com/office/drawing/2014/main" id="{6AA0348D-83B9-EDFD-D48E-6BFB59D23405}"/>
              </a:ext>
            </a:extLst>
          </p:cNvPr>
          <p:cNvGrpSpPr/>
          <p:nvPr/>
        </p:nvGrpSpPr>
        <p:grpSpPr>
          <a:xfrm>
            <a:off x="7318250" y="5272392"/>
            <a:ext cx="2352130" cy="369332"/>
            <a:chOff x="5658857" y="4477355"/>
            <a:chExt cx="2352130" cy="369332"/>
          </a:xfrm>
        </p:grpSpPr>
        <p:sp>
          <p:nvSpPr>
            <p:cNvPr id="116" name="Oval 72">
              <a:extLst>
                <a:ext uri="{FF2B5EF4-FFF2-40B4-BE49-F238E27FC236}">
                  <a16:creationId xmlns:a16="http://schemas.microsoft.com/office/drawing/2014/main" id="{33504042-4C81-1231-A309-740E7B6B514A}"/>
                </a:ext>
              </a:extLst>
            </p:cNvPr>
            <p:cNvSpPr>
              <a:spLocks noChangeAspect="1"/>
            </p:cNvSpPr>
            <p:nvPr/>
          </p:nvSpPr>
          <p:spPr>
            <a:xfrm>
              <a:off x="5658857" y="448101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sp>
          <p:nvSpPr>
            <p:cNvPr id="117" name="textruta 116">
              <a:extLst>
                <a:ext uri="{FF2B5EF4-FFF2-40B4-BE49-F238E27FC236}">
                  <a16:creationId xmlns:a16="http://schemas.microsoft.com/office/drawing/2014/main" id="{7C4D7E0D-33AD-C8F5-F226-E1783E1F2825}"/>
                </a:ext>
              </a:extLst>
            </p:cNvPr>
            <p:cNvSpPr txBox="1"/>
            <p:nvPr/>
          </p:nvSpPr>
          <p:spPr>
            <a:xfrm>
              <a:off x="5861902" y="4477355"/>
              <a:ext cx="2149085" cy="369332"/>
            </a:xfrm>
            <a:prstGeom prst="rect">
              <a:avLst/>
            </a:prstGeom>
            <a:noFill/>
          </p:spPr>
          <p:txBody>
            <a:bodyPr wrap="square" tIns="0" bIns="0">
              <a:spAutoFit/>
            </a:bodyPr>
            <a:lstStyle/>
            <a:p>
              <a:r>
                <a:rPr lang="sv-SE" sz="800" dirty="0">
                  <a:solidFill>
                    <a:srgbClr val="112B43"/>
                  </a:solidFill>
                </a:rPr>
                <a:t>Genomför implementeringen av FaR utifrån en implementeringsplan och börja ordinera FaR.</a:t>
              </a:r>
            </a:p>
          </p:txBody>
        </p:sp>
      </p:grpSp>
      <p:grpSp>
        <p:nvGrpSpPr>
          <p:cNvPr id="120" name="Grupp 119">
            <a:extLst>
              <a:ext uri="{FF2B5EF4-FFF2-40B4-BE49-F238E27FC236}">
                <a16:creationId xmlns:a16="http://schemas.microsoft.com/office/drawing/2014/main" id="{A9D8C82A-9EF2-EAEC-016F-E3130404CA2B}"/>
              </a:ext>
            </a:extLst>
          </p:cNvPr>
          <p:cNvGrpSpPr/>
          <p:nvPr/>
        </p:nvGrpSpPr>
        <p:grpSpPr>
          <a:xfrm>
            <a:off x="7318250" y="6015187"/>
            <a:ext cx="2240005" cy="189591"/>
            <a:chOff x="5658855" y="4744039"/>
            <a:chExt cx="2240005" cy="189591"/>
          </a:xfrm>
        </p:grpSpPr>
        <p:sp>
          <p:nvSpPr>
            <p:cNvPr id="122" name="Oval 72">
              <a:extLst>
                <a:ext uri="{FF2B5EF4-FFF2-40B4-BE49-F238E27FC236}">
                  <a16:creationId xmlns:a16="http://schemas.microsoft.com/office/drawing/2014/main" id="{BB15612E-7E69-F1ED-BE46-948F14CC59A5}"/>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sp>
          <p:nvSpPr>
            <p:cNvPr id="125" name="textruta 124">
              <a:extLst>
                <a:ext uri="{FF2B5EF4-FFF2-40B4-BE49-F238E27FC236}">
                  <a16:creationId xmlns:a16="http://schemas.microsoft.com/office/drawing/2014/main" id="{C160C95D-2255-FA6F-AA6B-2DC6932154EB}"/>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Återkoppla till alla involverade.</a:t>
              </a:r>
            </a:p>
          </p:txBody>
        </p:sp>
      </p:grpSp>
      <p:sp>
        <p:nvSpPr>
          <p:cNvPr id="132" name="Rectangle: Rounded Corners 9">
            <a:extLst>
              <a:ext uri="{FF2B5EF4-FFF2-40B4-BE49-F238E27FC236}">
                <a16:creationId xmlns:a16="http://schemas.microsoft.com/office/drawing/2014/main" id="{7999A628-1898-8E1D-8BEB-81B1250305EC}"/>
              </a:ext>
            </a:extLst>
          </p:cNvPr>
          <p:cNvSpPr/>
          <p:nvPr/>
        </p:nvSpPr>
        <p:spPr>
          <a:xfrm>
            <a:off x="9733762" y="5007371"/>
            <a:ext cx="2240005" cy="180000"/>
          </a:xfrm>
          <a:prstGeom prst="roundRect">
            <a:avLst>
              <a:gd name="adj" fmla="val 14092"/>
            </a:avLst>
          </a:prstGeom>
          <a:solidFill>
            <a:srgbClr val="008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4 – Lärdomar och förbättringar</a:t>
            </a:r>
          </a:p>
        </p:txBody>
      </p:sp>
      <p:grpSp>
        <p:nvGrpSpPr>
          <p:cNvPr id="133" name="Grupp 132">
            <a:extLst>
              <a:ext uri="{FF2B5EF4-FFF2-40B4-BE49-F238E27FC236}">
                <a16:creationId xmlns:a16="http://schemas.microsoft.com/office/drawing/2014/main" id="{EEABA56C-D1AE-0B84-EAF0-D3222D204C32}"/>
              </a:ext>
            </a:extLst>
          </p:cNvPr>
          <p:cNvGrpSpPr/>
          <p:nvPr/>
        </p:nvGrpSpPr>
        <p:grpSpPr>
          <a:xfrm>
            <a:off x="9761814" y="5264620"/>
            <a:ext cx="2387722" cy="246221"/>
            <a:chOff x="5658856" y="4471415"/>
            <a:chExt cx="2387722" cy="246221"/>
          </a:xfrm>
        </p:grpSpPr>
        <p:sp>
          <p:nvSpPr>
            <p:cNvPr id="135" name="Oval 72">
              <a:extLst>
                <a:ext uri="{FF2B5EF4-FFF2-40B4-BE49-F238E27FC236}">
                  <a16:creationId xmlns:a16="http://schemas.microsoft.com/office/drawing/2014/main" id="{E5FA1CC7-571D-E2E0-E0BF-5AED6E81039F}"/>
                </a:ext>
              </a:extLst>
            </p:cNvPr>
            <p:cNvSpPr>
              <a:spLocks noChangeAspect="1"/>
            </p:cNvSpPr>
            <p:nvPr/>
          </p:nvSpPr>
          <p:spPr>
            <a:xfrm>
              <a:off x="5658856" y="4479187"/>
              <a:ext cx="189591" cy="189591"/>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14</a:t>
              </a:r>
            </a:p>
          </p:txBody>
        </p:sp>
        <p:sp>
          <p:nvSpPr>
            <p:cNvPr id="136" name="textruta 135">
              <a:extLst>
                <a:ext uri="{FF2B5EF4-FFF2-40B4-BE49-F238E27FC236}">
                  <a16:creationId xmlns:a16="http://schemas.microsoft.com/office/drawing/2014/main" id="{D3351129-2301-29A3-D77D-E6D8EEF97BD8}"/>
                </a:ext>
              </a:extLst>
            </p:cNvPr>
            <p:cNvSpPr txBox="1"/>
            <p:nvPr/>
          </p:nvSpPr>
          <p:spPr>
            <a:xfrm>
              <a:off x="5861125" y="4471415"/>
              <a:ext cx="2185453" cy="246221"/>
            </a:xfrm>
            <a:prstGeom prst="rect">
              <a:avLst/>
            </a:prstGeom>
            <a:noFill/>
          </p:spPr>
          <p:txBody>
            <a:bodyPr wrap="square" tIns="0" bIns="0">
              <a:spAutoFit/>
            </a:bodyPr>
            <a:lstStyle/>
            <a:p>
              <a:r>
                <a:rPr lang="sv-SE" sz="800" dirty="0">
                  <a:solidFill>
                    <a:srgbClr val="112B43"/>
                  </a:solidFill>
                </a:rPr>
                <a:t>Ta tillvara lärdomar och säkerställ förvaltning.</a:t>
              </a:r>
            </a:p>
          </p:txBody>
        </p:sp>
      </p:grpSp>
      <p:sp>
        <p:nvSpPr>
          <p:cNvPr id="4" name="Rectangle: Rounded Corners 53">
            <a:extLst>
              <a:ext uri="{FF2B5EF4-FFF2-40B4-BE49-F238E27FC236}">
                <a16:creationId xmlns:a16="http://schemas.microsoft.com/office/drawing/2014/main" id="{D43CE132-0EE9-BF05-3CFF-DA40D579B083}"/>
              </a:ext>
            </a:extLst>
          </p:cNvPr>
          <p:cNvSpPr/>
          <p:nvPr/>
        </p:nvSpPr>
        <p:spPr>
          <a:xfrm>
            <a:off x="359763" y="762931"/>
            <a:ext cx="4239073" cy="27699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200" dirty="0">
                <a:solidFill>
                  <a:schemeClr val="tx1"/>
                </a:solidFill>
                <a:ea typeface="Noto Sans SemiBold" panose="020B0502040504020204" pitchFamily="34" charset="0"/>
                <a:cs typeface="Noto Sans SemiBold" panose="020B0502040504020204" pitchFamily="34" charset="0"/>
              </a:rPr>
              <a:t>Implementering av FaR</a:t>
            </a:r>
          </a:p>
        </p:txBody>
      </p:sp>
      <p:sp>
        <p:nvSpPr>
          <p:cNvPr id="15" name="Oval 72">
            <a:extLst>
              <a:ext uri="{FF2B5EF4-FFF2-40B4-BE49-F238E27FC236}">
                <a16:creationId xmlns:a16="http://schemas.microsoft.com/office/drawing/2014/main" id="{A7A29A89-3852-9EF7-D4CB-09E623AC6F76}"/>
              </a:ext>
            </a:extLst>
          </p:cNvPr>
          <p:cNvSpPr>
            <a:spLocks/>
          </p:cNvSpPr>
          <p:nvPr/>
        </p:nvSpPr>
        <p:spPr>
          <a:xfrm>
            <a:off x="1221725" y="25804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16" name="Oval 84">
            <a:extLst>
              <a:ext uri="{FF2B5EF4-FFF2-40B4-BE49-F238E27FC236}">
                <a16:creationId xmlns:a16="http://schemas.microsoft.com/office/drawing/2014/main" id="{ACEF7357-76CC-18A2-58B2-512F16153112}"/>
              </a:ext>
            </a:extLst>
          </p:cNvPr>
          <p:cNvSpPr>
            <a:spLocks/>
          </p:cNvSpPr>
          <p:nvPr/>
        </p:nvSpPr>
        <p:spPr>
          <a:xfrm>
            <a:off x="1863118" y="2043792"/>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17" name="Oval 87">
            <a:extLst>
              <a:ext uri="{FF2B5EF4-FFF2-40B4-BE49-F238E27FC236}">
                <a16:creationId xmlns:a16="http://schemas.microsoft.com/office/drawing/2014/main" id="{B0B3F2EC-CAF1-429B-954C-5B750187B278}"/>
              </a:ext>
            </a:extLst>
          </p:cNvPr>
          <p:cNvSpPr>
            <a:spLocks/>
          </p:cNvSpPr>
          <p:nvPr/>
        </p:nvSpPr>
        <p:spPr>
          <a:xfrm>
            <a:off x="2553467"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18" name="Oval 90">
            <a:extLst>
              <a:ext uri="{FF2B5EF4-FFF2-40B4-BE49-F238E27FC236}">
                <a16:creationId xmlns:a16="http://schemas.microsoft.com/office/drawing/2014/main" id="{312409B6-8BDC-11CB-3135-76E8C60FD5FA}"/>
              </a:ext>
            </a:extLst>
          </p:cNvPr>
          <p:cNvSpPr>
            <a:spLocks/>
          </p:cNvSpPr>
          <p:nvPr/>
        </p:nvSpPr>
        <p:spPr>
          <a:xfrm>
            <a:off x="3307101" y="1651226"/>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19" name="Oval 93">
            <a:extLst>
              <a:ext uri="{FF2B5EF4-FFF2-40B4-BE49-F238E27FC236}">
                <a16:creationId xmlns:a16="http://schemas.microsoft.com/office/drawing/2014/main" id="{66FFCAC6-6249-F785-BD94-513D4C1D5E94}"/>
              </a:ext>
            </a:extLst>
          </p:cNvPr>
          <p:cNvSpPr>
            <a:spLocks/>
          </p:cNvSpPr>
          <p:nvPr/>
        </p:nvSpPr>
        <p:spPr>
          <a:xfrm>
            <a:off x="3408622" y="2595023"/>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20" name="Oval 96">
            <a:extLst>
              <a:ext uri="{FF2B5EF4-FFF2-40B4-BE49-F238E27FC236}">
                <a16:creationId xmlns:a16="http://schemas.microsoft.com/office/drawing/2014/main" id="{F1745747-0D6E-07DE-DD0F-01209A852FC7}"/>
              </a:ext>
            </a:extLst>
          </p:cNvPr>
          <p:cNvSpPr>
            <a:spLocks/>
          </p:cNvSpPr>
          <p:nvPr/>
        </p:nvSpPr>
        <p:spPr>
          <a:xfrm>
            <a:off x="3785611"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23" name="Oval 99">
            <a:extLst>
              <a:ext uri="{FF2B5EF4-FFF2-40B4-BE49-F238E27FC236}">
                <a16:creationId xmlns:a16="http://schemas.microsoft.com/office/drawing/2014/main" id="{494EC2E7-3B4B-6841-5510-E3E91E51377E}"/>
              </a:ext>
            </a:extLst>
          </p:cNvPr>
          <p:cNvSpPr>
            <a:spLocks/>
          </p:cNvSpPr>
          <p:nvPr/>
        </p:nvSpPr>
        <p:spPr>
          <a:xfrm>
            <a:off x="5235178" y="3507309"/>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25" name="Oval 102">
            <a:extLst>
              <a:ext uri="{FF2B5EF4-FFF2-40B4-BE49-F238E27FC236}">
                <a16:creationId xmlns:a16="http://schemas.microsoft.com/office/drawing/2014/main" id="{82722AE2-5FF9-80E3-BFEE-30BE6E374460}"/>
              </a:ext>
            </a:extLst>
          </p:cNvPr>
          <p:cNvSpPr>
            <a:spLocks/>
          </p:cNvSpPr>
          <p:nvPr/>
        </p:nvSpPr>
        <p:spPr>
          <a:xfrm>
            <a:off x="5579262" y="2849195"/>
            <a:ext cx="203043" cy="20304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27" name="Oval 123">
            <a:extLst>
              <a:ext uri="{FF2B5EF4-FFF2-40B4-BE49-F238E27FC236}">
                <a16:creationId xmlns:a16="http://schemas.microsoft.com/office/drawing/2014/main" id="{793483AB-B4EC-3A6C-6897-E0C6C576AF90}"/>
              </a:ext>
            </a:extLst>
          </p:cNvPr>
          <p:cNvSpPr>
            <a:spLocks/>
          </p:cNvSpPr>
          <p:nvPr/>
        </p:nvSpPr>
        <p:spPr>
          <a:xfrm>
            <a:off x="5643819" y="1728065"/>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grpSp>
        <p:nvGrpSpPr>
          <p:cNvPr id="28" name="Grupp 27">
            <a:extLst>
              <a:ext uri="{FF2B5EF4-FFF2-40B4-BE49-F238E27FC236}">
                <a16:creationId xmlns:a16="http://schemas.microsoft.com/office/drawing/2014/main" id="{8EF4EAE7-F41F-DDE7-4913-93A7BC3A6898}"/>
              </a:ext>
            </a:extLst>
          </p:cNvPr>
          <p:cNvGrpSpPr>
            <a:grpSpLocks/>
          </p:cNvGrpSpPr>
          <p:nvPr/>
        </p:nvGrpSpPr>
        <p:grpSpPr>
          <a:xfrm>
            <a:off x="7813169" y="4150862"/>
            <a:ext cx="293761" cy="226220"/>
            <a:chOff x="7910957" y="4035161"/>
            <a:chExt cx="293761" cy="226220"/>
          </a:xfrm>
        </p:grpSpPr>
        <p:sp>
          <p:nvSpPr>
            <p:cNvPr id="249" name="Oval 111">
              <a:extLst>
                <a:ext uri="{FF2B5EF4-FFF2-40B4-BE49-F238E27FC236}">
                  <a16:creationId xmlns:a16="http://schemas.microsoft.com/office/drawing/2014/main" id="{735B337E-DB14-A975-7667-7555A49377AD}"/>
                </a:ext>
              </a:extLst>
            </p:cNvPr>
            <p:cNvSpPr>
              <a:spLocks/>
            </p:cNvSpPr>
            <p:nvPr/>
          </p:nvSpPr>
          <p:spPr>
            <a:xfrm>
              <a:off x="7910957" y="4058338"/>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50" name="TextBox 125">
              <a:extLst>
                <a:ext uri="{FF2B5EF4-FFF2-40B4-BE49-F238E27FC236}">
                  <a16:creationId xmlns:a16="http://schemas.microsoft.com/office/drawing/2014/main" id="{7B9E7F8A-6F43-C82B-141F-46CA99403A8E}"/>
                </a:ext>
              </a:extLst>
            </p:cNvPr>
            <p:cNvSpPr txBox="1">
              <a:spLocks/>
            </p:cNvSpPr>
            <p:nvPr/>
          </p:nvSpPr>
          <p:spPr>
            <a:xfrm>
              <a:off x="7910957" y="403516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grpSp>
      <p:grpSp>
        <p:nvGrpSpPr>
          <p:cNvPr id="29" name="Grupp 28">
            <a:extLst>
              <a:ext uri="{FF2B5EF4-FFF2-40B4-BE49-F238E27FC236}">
                <a16:creationId xmlns:a16="http://schemas.microsoft.com/office/drawing/2014/main" id="{84351427-A86B-40FC-86D2-EDF2EF13AC6F}"/>
              </a:ext>
            </a:extLst>
          </p:cNvPr>
          <p:cNvGrpSpPr>
            <a:grpSpLocks/>
          </p:cNvGrpSpPr>
          <p:nvPr/>
        </p:nvGrpSpPr>
        <p:grpSpPr>
          <a:xfrm>
            <a:off x="8210885" y="1729358"/>
            <a:ext cx="293761" cy="226366"/>
            <a:chOff x="8482660" y="2128201"/>
            <a:chExt cx="293761" cy="226366"/>
          </a:xfrm>
        </p:grpSpPr>
        <p:sp>
          <p:nvSpPr>
            <p:cNvPr id="247" name="Oval 114">
              <a:extLst>
                <a:ext uri="{FF2B5EF4-FFF2-40B4-BE49-F238E27FC236}">
                  <a16:creationId xmlns:a16="http://schemas.microsoft.com/office/drawing/2014/main" id="{B5E0DD51-D370-BDC6-DCAF-D73AEFE4ED89}"/>
                </a:ext>
              </a:extLst>
            </p:cNvPr>
            <p:cNvSpPr>
              <a:spLocks/>
            </p:cNvSpPr>
            <p:nvPr/>
          </p:nvSpPr>
          <p:spPr>
            <a:xfrm>
              <a:off x="8491320" y="215152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8" name="TextBox 126">
              <a:extLst>
                <a:ext uri="{FF2B5EF4-FFF2-40B4-BE49-F238E27FC236}">
                  <a16:creationId xmlns:a16="http://schemas.microsoft.com/office/drawing/2014/main" id="{CFC792DE-B45F-8EA3-00C6-6D42F602050C}"/>
                </a:ext>
              </a:extLst>
            </p:cNvPr>
            <p:cNvSpPr txBox="1">
              <a:spLocks/>
            </p:cNvSpPr>
            <p:nvPr/>
          </p:nvSpPr>
          <p:spPr>
            <a:xfrm>
              <a:off x="8482660" y="2128201"/>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grpSp>
      <p:grpSp>
        <p:nvGrpSpPr>
          <p:cNvPr id="30" name="Grupp 29">
            <a:extLst>
              <a:ext uri="{FF2B5EF4-FFF2-40B4-BE49-F238E27FC236}">
                <a16:creationId xmlns:a16="http://schemas.microsoft.com/office/drawing/2014/main" id="{1023A8FD-262A-D21B-6AE2-46C038CA8D1A}"/>
              </a:ext>
            </a:extLst>
          </p:cNvPr>
          <p:cNvGrpSpPr>
            <a:grpSpLocks/>
          </p:cNvGrpSpPr>
          <p:nvPr/>
        </p:nvGrpSpPr>
        <p:grpSpPr>
          <a:xfrm>
            <a:off x="9584345" y="895155"/>
            <a:ext cx="293761" cy="221557"/>
            <a:chOff x="9833744" y="514350"/>
            <a:chExt cx="293761" cy="221557"/>
          </a:xfrm>
        </p:grpSpPr>
        <p:sp>
          <p:nvSpPr>
            <p:cNvPr id="245" name="Oval 122">
              <a:extLst>
                <a:ext uri="{FF2B5EF4-FFF2-40B4-BE49-F238E27FC236}">
                  <a16:creationId xmlns:a16="http://schemas.microsoft.com/office/drawing/2014/main" id="{FC1B6573-F9E8-E555-CA13-BA2601A13F7A}"/>
                </a:ext>
              </a:extLst>
            </p:cNvPr>
            <p:cNvSpPr>
              <a:spLocks/>
            </p:cNvSpPr>
            <p:nvPr/>
          </p:nvSpPr>
          <p:spPr>
            <a:xfrm>
              <a:off x="9838900" y="532864"/>
              <a:ext cx="203043" cy="203043"/>
            </a:xfrm>
            <a:prstGeom prst="ellipse">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rgbClr val="17D4C3"/>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6" name="TextBox 127">
              <a:extLst>
                <a:ext uri="{FF2B5EF4-FFF2-40B4-BE49-F238E27FC236}">
                  <a16:creationId xmlns:a16="http://schemas.microsoft.com/office/drawing/2014/main" id="{3CC826E8-139E-252C-FA7C-D130FA5BCF9E}"/>
                </a:ext>
              </a:extLst>
            </p:cNvPr>
            <p:cNvSpPr txBox="1">
              <a:spLocks/>
            </p:cNvSpPr>
            <p:nvPr/>
          </p:nvSpPr>
          <p:spPr>
            <a:xfrm>
              <a:off x="9833744" y="514350"/>
              <a:ext cx="293761" cy="182674"/>
            </a:xfrm>
            <a:prstGeom prst="rect">
              <a:avLst/>
            </a:prstGeom>
          </p:spPr>
          <p:txBody>
            <a:bodyPr vert="horz" wrap="square" lIns="0" tIns="45720" rIns="91440" bIns="45720" rtlCol="0" anchor="t">
              <a:noAutofit/>
            </a:bodyPr>
            <a:lstStyle/>
            <a:p>
              <a:pPr algn="ctr"/>
              <a:r>
                <a:rPr lang="sv-SE" sz="105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grpSp>
      <p:grpSp>
        <p:nvGrpSpPr>
          <p:cNvPr id="31" name="Grupp 30">
            <a:extLst>
              <a:ext uri="{FF2B5EF4-FFF2-40B4-BE49-F238E27FC236}">
                <a16:creationId xmlns:a16="http://schemas.microsoft.com/office/drawing/2014/main" id="{B20CF3A1-3252-1FF4-5FFD-DB75C360781A}"/>
              </a:ext>
            </a:extLst>
          </p:cNvPr>
          <p:cNvGrpSpPr>
            <a:grpSpLocks/>
          </p:cNvGrpSpPr>
          <p:nvPr/>
        </p:nvGrpSpPr>
        <p:grpSpPr>
          <a:xfrm>
            <a:off x="9699878" y="2313619"/>
            <a:ext cx="293761" cy="229048"/>
            <a:chOff x="10315890" y="1013585"/>
            <a:chExt cx="293761" cy="229048"/>
          </a:xfrm>
        </p:grpSpPr>
        <p:sp>
          <p:nvSpPr>
            <p:cNvPr id="243" name="Oval 120">
              <a:extLst>
                <a:ext uri="{FF2B5EF4-FFF2-40B4-BE49-F238E27FC236}">
                  <a16:creationId xmlns:a16="http://schemas.microsoft.com/office/drawing/2014/main" id="{676F50AB-7129-D736-C198-B5DABFBC5FA0}"/>
                </a:ext>
              </a:extLst>
            </p:cNvPr>
            <p:cNvSpPr>
              <a:spLocks/>
            </p:cNvSpPr>
            <p:nvPr/>
          </p:nvSpPr>
          <p:spPr>
            <a:xfrm>
              <a:off x="10321432" y="1039590"/>
              <a:ext cx="203043" cy="203043"/>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4" name="TextBox 128">
              <a:extLst>
                <a:ext uri="{FF2B5EF4-FFF2-40B4-BE49-F238E27FC236}">
                  <a16:creationId xmlns:a16="http://schemas.microsoft.com/office/drawing/2014/main" id="{61434C92-1200-047F-86FE-E18F06DFAC8B}"/>
                </a:ext>
              </a:extLst>
            </p:cNvPr>
            <p:cNvSpPr txBox="1">
              <a:spLocks/>
            </p:cNvSpPr>
            <p:nvPr/>
          </p:nvSpPr>
          <p:spPr>
            <a:xfrm>
              <a:off x="10315890" y="1013585"/>
              <a:ext cx="293761"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14</a:t>
              </a:r>
            </a:p>
          </p:txBody>
        </p:sp>
      </p:grpSp>
      <p:grpSp>
        <p:nvGrpSpPr>
          <p:cNvPr id="32" name="Grupp 31">
            <a:extLst>
              <a:ext uri="{FF2B5EF4-FFF2-40B4-BE49-F238E27FC236}">
                <a16:creationId xmlns:a16="http://schemas.microsoft.com/office/drawing/2014/main" id="{D8D25AC8-7F09-FCD2-69FE-565A95C3D815}"/>
              </a:ext>
            </a:extLst>
          </p:cNvPr>
          <p:cNvGrpSpPr>
            <a:grpSpLocks/>
          </p:cNvGrpSpPr>
          <p:nvPr/>
        </p:nvGrpSpPr>
        <p:grpSpPr>
          <a:xfrm>
            <a:off x="7137218" y="2358955"/>
            <a:ext cx="273917" cy="221454"/>
            <a:chOff x="7325701" y="2212320"/>
            <a:chExt cx="273917" cy="221454"/>
          </a:xfrm>
        </p:grpSpPr>
        <p:sp>
          <p:nvSpPr>
            <p:cNvPr id="241" name="Oval 129">
              <a:extLst>
                <a:ext uri="{FF2B5EF4-FFF2-40B4-BE49-F238E27FC236}">
                  <a16:creationId xmlns:a16="http://schemas.microsoft.com/office/drawing/2014/main" id="{BFC071E9-3B54-1FFB-AF25-3639BD1AD0F3}"/>
                </a:ext>
              </a:extLst>
            </p:cNvPr>
            <p:cNvSpPr>
              <a:spLocks/>
            </p:cNvSpPr>
            <p:nvPr/>
          </p:nvSpPr>
          <p:spPr>
            <a:xfrm>
              <a:off x="7325701" y="2230731"/>
              <a:ext cx="203043" cy="203043"/>
            </a:xfrm>
            <a:prstGeom prst="ellipse">
              <a:avLst/>
            </a:prstGeom>
            <a:solidFill>
              <a:srgbClr val="017C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900" dirty="0">
                <a:latin typeface="Noto Sans SemiBold" panose="020B0502040504020204" pitchFamily="34" charset="0"/>
                <a:ea typeface="Noto Sans SemiBold" panose="020B0502040504020204" pitchFamily="34" charset="0"/>
                <a:cs typeface="Noto Sans SemiBold" panose="020B0502040504020204" pitchFamily="34" charset="0"/>
              </a:endParaRPr>
            </a:p>
          </p:txBody>
        </p:sp>
        <p:sp>
          <p:nvSpPr>
            <p:cNvPr id="242" name="TextBox 130">
              <a:extLst>
                <a:ext uri="{FF2B5EF4-FFF2-40B4-BE49-F238E27FC236}">
                  <a16:creationId xmlns:a16="http://schemas.microsoft.com/office/drawing/2014/main" id="{4A3E7A42-30B5-E6FE-B075-192467F1E416}"/>
                </a:ext>
              </a:extLst>
            </p:cNvPr>
            <p:cNvSpPr txBox="1">
              <a:spLocks/>
            </p:cNvSpPr>
            <p:nvPr/>
          </p:nvSpPr>
          <p:spPr>
            <a:xfrm>
              <a:off x="7338114" y="2212320"/>
              <a:ext cx="261504" cy="182674"/>
            </a:xfrm>
            <a:prstGeom prst="rect">
              <a:avLst/>
            </a:prstGeom>
          </p:spPr>
          <p:txBody>
            <a:bodyPr vert="horz" wrap="square" lIns="0" tIns="45720" rIns="91440" bIns="45720" rtlCol="0" anchor="t">
              <a:noAutofit/>
            </a:bodyPr>
            <a:lstStyle/>
            <a:p>
              <a:pPr algn="ctr"/>
              <a:r>
                <a:rPr lang="sv-SE" sz="1050" dirty="0">
                  <a:solidFill>
                    <a:schemeClr val="bg1"/>
                  </a:solidFill>
                  <a:latin typeface="Noto Sans SemiBold" panose="020B0502040504020204" pitchFamily="34" charset="0"/>
                  <a:ea typeface="Noto Sans SemiBold" panose="020B0502040504020204" pitchFamily="34" charset="0"/>
                  <a:cs typeface="Noto Sans SemiBold" panose="020B0502040504020204" pitchFamily="34" charset="0"/>
                </a:rPr>
                <a:t>10</a:t>
              </a:r>
            </a:p>
          </p:txBody>
        </p:sp>
      </p:grpSp>
      <p:grpSp>
        <p:nvGrpSpPr>
          <p:cNvPr id="33" name="Grupp 32">
            <a:extLst>
              <a:ext uri="{FF2B5EF4-FFF2-40B4-BE49-F238E27FC236}">
                <a16:creationId xmlns:a16="http://schemas.microsoft.com/office/drawing/2014/main" id="{5F2CC101-04C9-7810-270A-446157F741E5}"/>
              </a:ext>
            </a:extLst>
          </p:cNvPr>
          <p:cNvGrpSpPr>
            <a:grpSpLocks/>
          </p:cNvGrpSpPr>
          <p:nvPr/>
        </p:nvGrpSpPr>
        <p:grpSpPr>
          <a:xfrm>
            <a:off x="490271" y="2276609"/>
            <a:ext cx="602004" cy="1254464"/>
            <a:chOff x="356524" y="2330793"/>
            <a:chExt cx="507118" cy="1056739"/>
          </a:xfrm>
        </p:grpSpPr>
        <p:pic>
          <p:nvPicPr>
            <p:cNvPr id="239" name="Bildobjekt 14" descr="En bild som visar clipart, Grafik, design, tecknad serie&#10;&#10;AI-genererat innehåll kan vara felaktigt.">
              <a:extLst>
                <a:ext uri="{FF2B5EF4-FFF2-40B4-BE49-F238E27FC236}">
                  <a16:creationId xmlns:a16="http://schemas.microsoft.com/office/drawing/2014/main" id="{B91C7789-C253-DF70-4B67-D84CFC3C5B27}"/>
                </a:ext>
              </a:extLst>
            </p:cNvPr>
            <p:cNvPicPr>
              <a:picLocks noChangeAspect="1"/>
            </p:cNvPicPr>
            <p:nvPr/>
          </p:nvPicPr>
          <p:blipFill>
            <a:blip r:embed="rId3">
              <a:extLst>
                <a:ext uri="{28A0092B-C50C-407E-A947-70E740481C1C}">
                  <a14:useLocalDpi xmlns:a14="http://schemas.microsoft.com/office/drawing/2010/main" val="0"/>
                </a:ext>
              </a:extLst>
            </a:blip>
            <a:srcRect l="21375" t="14248" r="20631" b="9256"/>
            <a:stretch/>
          </p:blipFill>
          <p:spPr>
            <a:xfrm>
              <a:off x="379750" y="2749272"/>
              <a:ext cx="483892" cy="638260"/>
            </a:xfrm>
            <a:prstGeom prst="rect">
              <a:avLst/>
            </a:prstGeom>
          </p:spPr>
        </p:pic>
        <p:pic>
          <p:nvPicPr>
            <p:cNvPr id="240" name="Bild 239" descr="Biljett med hel fyllning">
              <a:extLst>
                <a:ext uri="{FF2B5EF4-FFF2-40B4-BE49-F238E27FC236}">
                  <a16:creationId xmlns:a16="http://schemas.microsoft.com/office/drawing/2014/main" id="{F0F43C28-BF88-5FC1-AB9A-F527F8D30585}"/>
                </a:ext>
              </a:extLst>
            </p:cNvPr>
            <p:cNvPicPr>
              <a:picLocks noChangeAspect="1"/>
            </p:cNvPicPr>
            <p:nvPr/>
          </p:nvPicPr>
          <p:blipFill>
            <a:blip r:embed="rId4">
              <a:extLst>
                <a:ext uri="{96DAC541-7B7A-43D3-8B79-37D633B846F1}">
                  <asvg:svgBlip xmlns:asvg="http://schemas.microsoft.com/office/drawing/2016/SVG/main" r:embed="rId5"/>
                </a:ext>
              </a:extLst>
            </a:blip>
            <a:srcRect t="19081" b="3570"/>
            <a:stretch>
              <a:fillRect/>
            </a:stretch>
          </p:blipFill>
          <p:spPr>
            <a:xfrm rot="21422972">
              <a:off x="356524" y="2330793"/>
              <a:ext cx="505063" cy="390657"/>
            </a:xfrm>
            <a:prstGeom prst="rect">
              <a:avLst/>
            </a:prstGeom>
          </p:spPr>
        </p:pic>
      </p:grpSp>
      <p:grpSp>
        <p:nvGrpSpPr>
          <p:cNvPr id="34" name="Grupp 33">
            <a:extLst>
              <a:ext uri="{FF2B5EF4-FFF2-40B4-BE49-F238E27FC236}">
                <a16:creationId xmlns:a16="http://schemas.microsoft.com/office/drawing/2014/main" id="{5451479C-2F4D-6BF4-D09D-014ADCBCE393}"/>
              </a:ext>
            </a:extLst>
          </p:cNvPr>
          <p:cNvGrpSpPr>
            <a:grpSpLocks/>
          </p:cNvGrpSpPr>
          <p:nvPr/>
        </p:nvGrpSpPr>
        <p:grpSpPr>
          <a:xfrm>
            <a:off x="1248185" y="3245647"/>
            <a:ext cx="764811" cy="494118"/>
            <a:chOff x="1092740" y="3269605"/>
            <a:chExt cx="764811" cy="494118"/>
          </a:xfrm>
        </p:grpSpPr>
        <p:grpSp>
          <p:nvGrpSpPr>
            <p:cNvPr id="230" name="Grupp 229">
              <a:extLst>
                <a:ext uri="{FF2B5EF4-FFF2-40B4-BE49-F238E27FC236}">
                  <a16:creationId xmlns:a16="http://schemas.microsoft.com/office/drawing/2014/main" id="{FCC8669C-1877-D686-4452-CFF1BD817666}"/>
                </a:ext>
              </a:extLst>
            </p:cNvPr>
            <p:cNvGrpSpPr>
              <a:grpSpLocks/>
            </p:cNvGrpSpPr>
            <p:nvPr/>
          </p:nvGrpSpPr>
          <p:grpSpPr>
            <a:xfrm>
              <a:off x="1170146" y="3702901"/>
              <a:ext cx="619694" cy="60822"/>
              <a:chOff x="1137617" y="3549932"/>
              <a:chExt cx="619694" cy="60822"/>
            </a:xfrm>
          </p:grpSpPr>
          <p:sp>
            <p:nvSpPr>
              <p:cNvPr id="237" name="Ellips 236">
                <a:extLst>
                  <a:ext uri="{FF2B5EF4-FFF2-40B4-BE49-F238E27FC236}">
                    <a16:creationId xmlns:a16="http://schemas.microsoft.com/office/drawing/2014/main" id="{86A2E822-B067-431A-1DB7-A132AEF6E7DC}"/>
                  </a:ext>
                </a:extLst>
              </p:cNvPr>
              <p:cNvSpPr>
                <a:spLocks/>
              </p:cNvSpPr>
              <p:nvPr/>
            </p:nvSpPr>
            <p:spPr>
              <a:xfrm>
                <a:off x="1652903" y="3565035"/>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Ellips 237">
                <a:extLst>
                  <a:ext uri="{FF2B5EF4-FFF2-40B4-BE49-F238E27FC236}">
                    <a16:creationId xmlns:a16="http://schemas.microsoft.com/office/drawing/2014/main" id="{60CCAEAC-E014-C536-49E4-29B7CFC8BD4A}"/>
                  </a:ext>
                </a:extLst>
              </p:cNvPr>
              <p:cNvSpPr>
                <a:spLocks/>
              </p:cNvSpPr>
              <p:nvPr/>
            </p:nvSpPr>
            <p:spPr>
              <a:xfrm>
                <a:off x="1137617" y="3549932"/>
                <a:ext cx="104408" cy="5591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1" name="Grupp 230">
              <a:extLst>
                <a:ext uri="{FF2B5EF4-FFF2-40B4-BE49-F238E27FC236}">
                  <a16:creationId xmlns:a16="http://schemas.microsoft.com/office/drawing/2014/main" id="{95660691-D311-72A6-28D8-E6F128DBF7C1}"/>
                </a:ext>
              </a:extLst>
            </p:cNvPr>
            <p:cNvGrpSpPr>
              <a:grpSpLocks/>
            </p:cNvGrpSpPr>
            <p:nvPr/>
          </p:nvGrpSpPr>
          <p:grpSpPr>
            <a:xfrm>
              <a:off x="1092740" y="3269605"/>
              <a:ext cx="764811" cy="493284"/>
              <a:chOff x="823499" y="3410830"/>
              <a:chExt cx="764811" cy="493284"/>
            </a:xfrm>
          </p:grpSpPr>
          <p:sp>
            <p:nvSpPr>
              <p:cNvPr id="232" name="Cylinder 231">
                <a:extLst>
                  <a:ext uri="{FF2B5EF4-FFF2-40B4-BE49-F238E27FC236}">
                    <a16:creationId xmlns:a16="http://schemas.microsoft.com/office/drawing/2014/main" id="{E8C0E4E4-C611-5BEF-5F35-A16C0B720F08}"/>
                  </a:ext>
                </a:extLst>
              </p:cNvPr>
              <p:cNvSpPr>
                <a:spLocks/>
              </p:cNvSpPr>
              <p:nvPr/>
            </p:nvSpPr>
            <p:spPr>
              <a:xfrm>
                <a:off x="930250" y="370427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Cylinder 232">
                <a:extLst>
                  <a:ext uri="{FF2B5EF4-FFF2-40B4-BE49-F238E27FC236}">
                    <a16:creationId xmlns:a16="http://schemas.microsoft.com/office/drawing/2014/main" id="{A6613EEE-11B3-5D8B-C937-4F3B9772498F}"/>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4" name="Grupp 233">
                <a:extLst>
                  <a:ext uri="{FF2B5EF4-FFF2-40B4-BE49-F238E27FC236}">
                    <a16:creationId xmlns:a16="http://schemas.microsoft.com/office/drawing/2014/main" id="{A0E9F12D-D5EC-6E43-F339-F408AB949D13}"/>
                  </a:ext>
                </a:extLst>
              </p:cNvPr>
              <p:cNvGrpSpPr>
                <a:grpSpLocks/>
              </p:cNvGrpSpPr>
              <p:nvPr/>
            </p:nvGrpSpPr>
            <p:grpSpPr>
              <a:xfrm>
                <a:off x="823499" y="3410830"/>
                <a:ext cx="764811" cy="344760"/>
                <a:chOff x="1034239" y="3512977"/>
                <a:chExt cx="764811" cy="344760"/>
              </a:xfrm>
            </p:grpSpPr>
            <p:sp>
              <p:nvSpPr>
                <p:cNvPr id="235" name="Rectangle: Rounded Corners 53">
                  <a:extLst>
                    <a:ext uri="{FF2B5EF4-FFF2-40B4-BE49-F238E27FC236}">
                      <a16:creationId xmlns:a16="http://schemas.microsoft.com/office/drawing/2014/main" id="{B8E59CA8-40B3-53AE-FC33-B139B80A837F}"/>
                    </a:ext>
                  </a:extLst>
                </p:cNvPr>
                <p:cNvSpPr>
                  <a:spLocks/>
                </p:cNvSpPr>
                <p:nvPr/>
              </p:nvSpPr>
              <p:spPr>
                <a:xfrm>
                  <a:off x="1034239" y="3512977"/>
                  <a:ext cx="764811" cy="3447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36" name="Rectangle: Rounded Corners 53">
                  <a:extLst>
                    <a:ext uri="{FF2B5EF4-FFF2-40B4-BE49-F238E27FC236}">
                      <a16:creationId xmlns:a16="http://schemas.microsoft.com/office/drawing/2014/main" id="{5DAF38B2-7B9A-D3CA-80D3-99D8C6517C4E}"/>
                    </a:ext>
                  </a:extLst>
                </p:cNvPr>
                <p:cNvSpPr>
                  <a:spLocks/>
                </p:cNvSpPr>
                <p:nvPr/>
              </p:nvSpPr>
              <p:spPr>
                <a:xfrm>
                  <a:off x="1065712" y="3547127"/>
                  <a:ext cx="701864" cy="276999"/>
                </a:xfrm>
                <a:prstGeom prst="roundRect">
                  <a:avLst>
                    <a:gd name="adj" fmla="val 14203"/>
                  </a:avLst>
                </a:prstGeom>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grpSp>
        </p:grpSp>
      </p:grpSp>
      <p:grpSp>
        <p:nvGrpSpPr>
          <p:cNvPr id="35" name="Grupp 34">
            <a:extLst>
              <a:ext uri="{FF2B5EF4-FFF2-40B4-BE49-F238E27FC236}">
                <a16:creationId xmlns:a16="http://schemas.microsoft.com/office/drawing/2014/main" id="{968371E9-44AB-8E91-EE7E-0B13F6F46F64}"/>
              </a:ext>
            </a:extLst>
          </p:cNvPr>
          <p:cNvGrpSpPr>
            <a:grpSpLocks/>
          </p:cNvGrpSpPr>
          <p:nvPr/>
        </p:nvGrpSpPr>
        <p:grpSpPr>
          <a:xfrm>
            <a:off x="4422252" y="1415936"/>
            <a:ext cx="764811" cy="501159"/>
            <a:chOff x="4279158" y="1395606"/>
            <a:chExt cx="764811" cy="501159"/>
          </a:xfrm>
        </p:grpSpPr>
        <p:grpSp>
          <p:nvGrpSpPr>
            <p:cNvPr id="220" name="Grupp 219">
              <a:extLst>
                <a:ext uri="{FF2B5EF4-FFF2-40B4-BE49-F238E27FC236}">
                  <a16:creationId xmlns:a16="http://schemas.microsoft.com/office/drawing/2014/main" id="{D822388F-92ED-D729-282C-A8D501879385}"/>
                </a:ext>
              </a:extLst>
            </p:cNvPr>
            <p:cNvGrpSpPr>
              <a:grpSpLocks/>
            </p:cNvGrpSpPr>
            <p:nvPr/>
          </p:nvGrpSpPr>
          <p:grpSpPr>
            <a:xfrm>
              <a:off x="4353775" y="1845950"/>
              <a:ext cx="619694" cy="50815"/>
              <a:chOff x="1137617" y="3557484"/>
              <a:chExt cx="619694" cy="50815"/>
            </a:xfrm>
          </p:grpSpPr>
          <p:sp>
            <p:nvSpPr>
              <p:cNvPr id="228" name="Ellips 227">
                <a:extLst>
                  <a:ext uri="{FF2B5EF4-FFF2-40B4-BE49-F238E27FC236}">
                    <a16:creationId xmlns:a16="http://schemas.microsoft.com/office/drawing/2014/main" id="{6C68CF4D-A76C-179F-9883-218338FCD9B7}"/>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Ellips 228">
                <a:extLst>
                  <a:ext uri="{FF2B5EF4-FFF2-40B4-BE49-F238E27FC236}">
                    <a16:creationId xmlns:a16="http://schemas.microsoft.com/office/drawing/2014/main" id="{676C2FCA-38E7-3199-08DF-60E3A349963D}"/>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2" name="Grupp 221">
              <a:extLst>
                <a:ext uri="{FF2B5EF4-FFF2-40B4-BE49-F238E27FC236}">
                  <a16:creationId xmlns:a16="http://schemas.microsoft.com/office/drawing/2014/main" id="{8664BB24-3CE6-30E6-5BD1-9C879291FB47}"/>
                </a:ext>
              </a:extLst>
            </p:cNvPr>
            <p:cNvGrpSpPr>
              <a:grpSpLocks/>
            </p:cNvGrpSpPr>
            <p:nvPr/>
          </p:nvGrpSpPr>
          <p:grpSpPr>
            <a:xfrm>
              <a:off x="4279158" y="1395606"/>
              <a:ext cx="764811" cy="493284"/>
              <a:chOff x="823499" y="3410830"/>
              <a:chExt cx="764811" cy="493284"/>
            </a:xfrm>
          </p:grpSpPr>
          <p:sp>
            <p:nvSpPr>
              <p:cNvPr id="223" name="Cylinder 222">
                <a:extLst>
                  <a:ext uri="{FF2B5EF4-FFF2-40B4-BE49-F238E27FC236}">
                    <a16:creationId xmlns:a16="http://schemas.microsoft.com/office/drawing/2014/main" id="{CE3A0AE5-0A3D-428C-0B78-AF56C2CBE56B}"/>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Cylinder 223">
                <a:extLst>
                  <a:ext uri="{FF2B5EF4-FFF2-40B4-BE49-F238E27FC236}">
                    <a16:creationId xmlns:a16="http://schemas.microsoft.com/office/drawing/2014/main" id="{82FD43E3-EB27-100B-F34B-2C6368D8A720}"/>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5" name="Grupp 224">
                <a:extLst>
                  <a:ext uri="{FF2B5EF4-FFF2-40B4-BE49-F238E27FC236}">
                    <a16:creationId xmlns:a16="http://schemas.microsoft.com/office/drawing/2014/main" id="{A38B2202-D38C-B7AF-9A97-8A7A6F8E5508}"/>
                  </a:ext>
                </a:extLst>
              </p:cNvPr>
              <p:cNvGrpSpPr>
                <a:grpSpLocks/>
              </p:cNvGrpSpPr>
              <p:nvPr/>
            </p:nvGrpSpPr>
            <p:grpSpPr>
              <a:xfrm>
                <a:off x="823499" y="3410830"/>
                <a:ext cx="764811" cy="344760"/>
                <a:chOff x="1034239" y="3512977"/>
                <a:chExt cx="764811" cy="344760"/>
              </a:xfrm>
            </p:grpSpPr>
            <p:sp>
              <p:nvSpPr>
                <p:cNvPr id="226" name="Rectangle: Rounded Corners 53">
                  <a:extLst>
                    <a:ext uri="{FF2B5EF4-FFF2-40B4-BE49-F238E27FC236}">
                      <a16:creationId xmlns:a16="http://schemas.microsoft.com/office/drawing/2014/main" id="{0E9D12D0-A356-CE8D-CE8C-039FE3176C13}"/>
                    </a:ext>
                  </a:extLst>
                </p:cNvPr>
                <p:cNvSpPr>
                  <a:spLocks/>
                </p:cNvSpPr>
                <p:nvPr/>
              </p:nvSpPr>
              <p:spPr>
                <a:xfrm>
                  <a:off x="1034239" y="3512977"/>
                  <a:ext cx="764811" cy="34476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27" name="Rectangle: Rounded Corners 53">
                  <a:extLst>
                    <a:ext uri="{FF2B5EF4-FFF2-40B4-BE49-F238E27FC236}">
                      <a16:creationId xmlns:a16="http://schemas.microsoft.com/office/drawing/2014/main" id="{49524C48-E6AB-B6EB-BC7B-4C7F410056A2}"/>
                    </a:ext>
                  </a:extLst>
                </p:cNvPr>
                <p:cNvSpPr>
                  <a:spLocks/>
                </p:cNvSpPr>
                <p:nvPr/>
              </p:nvSpPr>
              <p:spPr>
                <a:xfrm>
                  <a:off x="1065712" y="3547127"/>
                  <a:ext cx="701864" cy="276999"/>
                </a:xfrm>
                <a:prstGeom prst="roundRect">
                  <a:avLst>
                    <a:gd name="adj" fmla="val 14203"/>
                  </a:avLst>
                </a:prstGeom>
                <a:solidFill>
                  <a:schemeClr val="accent4"/>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2</a:t>
                  </a:r>
                </a:p>
              </p:txBody>
            </p:sp>
          </p:grpSp>
        </p:grpSp>
      </p:grpSp>
      <p:grpSp>
        <p:nvGrpSpPr>
          <p:cNvPr id="36" name="Grupp 35">
            <a:extLst>
              <a:ext uri="{FF2B5EF4-FFF2-40B4-BE49-F238E27FC236}">
                <a16:creationId xmlns:a16="http://schemas.microsoft.com/office/drawing/2014/main" id="{78EE20FF-678F-358F-30E8-C7BFCAC6738C}"/>
              </a:ext>
            </a:extLst>
          </p:cNvPr>
          <p:cNvGrpSpPr>
            <a:grpSpLocks/>
          </p:cNvGrpSpPr>
          <p:nvPr/>
        </p:nvGrpSpPr>
        <p:grpSpPr>
          <a:xfrm>
            <a:off x="7411135" y="3054422"/>
            <a:ext cx="764811" cy="501283"/>
            <a:chOff x="7307669" y="3153941"/>
            <a:chExt cx="764811" cy="501283"/>
          </a:xfrm>
        </p:grpSpPr>
        <p:grpSp>
          <p:nvGrpSpPr>
            <p:cNvPr id="210" name="Grupp 209">
              <a:extLst>
                <a:ext uri="{FF2B5EF4-FFF2-40B4-BE49-F238E27FC236}">
                  <a16:creationId xmlns:a16="http://schemas.microsoft.com/office/drawing/2014/main" id="{66DAD31D-64AF-B7CB-0A8D-9B7193EBD9CA}"/>
                </a:ext>
              </a:extLst>
            </p:cNvPr>
            <p:cNvGrpSpPr>
              <a:grpSpLocks/>
            </p:cNvGrpSpPr>
            <p:nvPr/>
          </p:nvGrpSpPr>
          <p:grpSpPr>
            <a:xfrm>
              <a:off x="7385783" y="3604409"/>
              <a:ext cx="619694" cy="50815"/>
              <a:chOff x="1137617" y="3557484"/>
              <a:chExt cx="619694" cy="50815"/>
            </a:xfrm>
          </p:grpSpPr>
          <p:sp>
            <p:nvSpPr>
              <p:cNvPr id="218" name="Ellips 217">
                <a:extLst>
                  <a:ext uri="{FF2B5EF4-FFF2-40B4-BE49-F238E27FC236}">
                    <a16:creationId xmlns:a16="http://schemas.microsoft.com/office/drawing/2014/main" id="{7A8FC0F4-7253-E379-22DC-7B317FBCDF38}"/>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Ellips 218">
                <a:extLst>
                  <a:ext uri="{FF2B5EF4-FFF2-40B4-BE49-F238E27FC236}">
                    <a16:creationId xmlns:a16="http://schemas.microsoft.com/office/drawing/2014/main" id="{65CDE8D9-7804-EF59-A797-E0DA55C3E613}"/>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1" name="Grupp 210">
              <a:extLst>
                <a:ext uri="{FF2B5EF4-FFF2-40B4-BE49-F238E27FC236}">
                  <a16:creationId xmlns:a16="http://schemas.microsoft.com/office/drawing/2014/main" id="{E99FF015-E496-8ABF-F516-996AD8A8F77F}"/>
                </a:ext>
              </a:extLst>
            </p:cNvPr>
            <p:cNvGrpSpPr>
              <a:grpSpLocks/>
            </p:cNvGrpSpPr>
            <p:nvPr/>
          </p:nvGrpSpPr>
          <p:grpSpPr>
            <a:xfrm>
              <a:off x="7307669" y="3153941"/>
              <a:ext cx="764811" cy="493284"/>
              <a:chOff x="823499" y="3410830"/>
              <a:chExt cx="764811" cy="493284"/>
            </a:xfrm>
          </p:grpSpPr>
          <p:sp>
            <p:nvSpPr>
              <p:cNvPr id="212" name="Cylinder 211">
                <a:extLst>
                  <a:ext uri="{FF2B5EF4-FFF2-40B4-BE49-F238E27FC236}">
                    <a16:creationId xmlns:a16="http://schemas.microsoft.com/office/drawing/2014/main" id="{B00E360A-208C-84AB-955D-3F5FC402262D}"/>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Cylinder 212">
                <a:extLst>
                  <a:ext uri="{FF2B5EF4-FFF2-40B4-BE49-F238E27FC236}">
                    <a16:creationId xmlns:a16="http://schemas.microsoft.com/office/drawing/2014/main" id="{6CF6A983-F1AB-ACFF-E291-1ECF0FD4C41E}"/>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4" name="Grupp 213">
                <a:extLst>
                  <a:ext uri="{FF2B5EF4-FFF2-40B4-BE49-F238E27FC236}">
                    <a16:creationId xmlns:a16="http://schemas.microsoft.com/office/drawing/2014/main" id="{3FDD7F31-B0FC-7E41-DCC3-944CF8404DFF}"/>
                  </a:ext>
                </a:extLst>
              </p:cNvPr>
              <p:cNvGrpSpPr>
                <a:grpSpLocks/>
              </p:cNvGrpSpPr>
              <p:nvPr/>
            </p:nvGrpSpPr>
            <p:grpSpPr>
              <a:xfrm>
                <a:off x="823499" y="3410830"/>
                <a:ext cx="764811" cy="344760"/>
                <a:chOff x="1034239" y="3512977"/>
                <a:chExt cx="764811" cy="344760"/>
              </a:xfrm>
            </p:grpSpPr>
            <p:sp>
              <p:nvSpPr>
                <p:cNvPr id="216" name="Rectangle: Rounded Corners 53">
                  <a:extLst>
                    <a:ext uri="{FF2B5EF4-FFF2-40B4-BE49-F238E27FC236}">
                      <a16:creationId xmlns:a16="http://schemas.microsoft.com/office/drawing/2014/main" id="{802903B2-E160-BEDE-09A9-3ABBF46D5133}"/>
                    </a:ext>
                  </a:extLst>
                </p:cNvPr>
                <p:cNvSpPr>
                  <a:spLocks/>
                </p:cNvSpPr>
                <p:nvPr/>
              </p:nvSpPr>
              <p:spPr>
                <a:xfrm>
                  <a:off x="1034239" y="3512977"/>
                  <a:ext cx="764811" cy="344760"/>
                </a:xfrm>
                <a:prstGeom prst="roundRect">
                  <a:avLst/>
                </a:prstGeom>
                <a:solidFill>
                  <a:srgbClr val="79D3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217" name="Rectangle: Rounded Corners 53">
                  <a:extLst>
                    <a:ext uri="{FF2B5EF4-FFF2-40B4-BE49-F238E27FC236}">
                      <a16:creationId xmlns:a16="http://schemas.microsoft.com/office/drawing/2014/main" id="{61E41D9C-C50B-CBC4-E924-460F63E1526E}"/>
                    </a:ext>
                  </a:extLst>
                </p:cNvPr>
                <p:cNvSpPr>
                  <a:spLocks/>
                </p:cNvSpPr>
                <p:nvPr/>
              </p:nvSpPr>
              <p:spPr>
                <a:xfrm>
                  <a:off x="1065712" y="3547127"/>
                  <a:ext cx="701864" cy="276999"/>
                </a:xfrm>
                <a:prstGeom prst="roundRect">
                  <a:avLst>
                    <a:gd name="adj" fmla="val 14203"/>
                  </a:avLst>
                </a:prstGeom>
                <a:solidFill>
                  <a:srgbClr val="79D3C2"/>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solidFill>
                        <a:srgbClr val="000000"/>
                      </a:solidFill>
                      <a:latin typeface="Noto Sans SemiBold" panose="020B0502040504020204" pitchFamily="34" charset="0"/>
                      <a:ea typeface="Noto Sans SemiBold" panose="020B0502040504020204" pitchFamily="34" charset="0"/>
                      <a:cs typeface="Noto Sans SemiBold" panose="020B0502040504020204" pitchFamily="34" charset="0"/>
                    </a:rPr>
                    <a:t>FAS 3</a:t>
                  </a:r>
                </a:p>
              </p:txBody>
            </p:sp>
          </p:grpSp>
        </p:grpSp>
      </p:grpSp>
      <p:grpSp>
        <p:nvGrpSpPr>
          <p:cNvPr id="37" name="Grupp 36">
            <a:extLst>
              <a:ext uri="{FF2B5EF4-FFF2-40B4-BE49-F238E27FC236}">
                <a16:creationId xmlns:a16="http://schemas.microsoft.com/office/drawing/2014/main" id="{5A021291-7910-0794-28FB-62AFEC36C3EA}"/>
              </a:ext>
            </a:extLst>
          </p:cNvPr>
          <p:cNvGrpSpPr>
            <a:grpSpLocks/>
          </p:cNvGrpSpPr>
          <p:nvPr/>
        </p:nvGrpSpPr>
        <p:grpSpPr>
          <a:xfrm>
            <a:off x="10325746" y="1844489"/>
            <a:ext cx="764811" cy="495135"/>
            <a:chOff x="10414551" y="1999999"/>
            <a:chExt cx="764811" cy="495135"/>
          </a:xfrm>
        </p:grpSpPr>
        <p:grpSp>
          <p:nvGrpSpPr>
            <p:cNvPr id="162" name="Grupp 161">
              <a:extLst>
                <a:ext uri="{FF2B5EF4-FFF2-40B4-BE49-F238E27FC236}">
                  <a16:creationId xmlns:a16="http://schemas.microsoft.com/office/drawing/2014/main" id="{15EB92D8-E66F-DB88-DD50-64450AE896A7}"/>
                </a:ext>
              </a:extLst>
            </p:cNvPr>
            <p:cNvGrpSpPr>
              <a:grpSpLocks/>
            </p:cNvGrpSpPr>
            <p:nvPr/>
          </p:nvGrpSpPr>
          <p:grpSpPr>
            <a:xfrm>
              <a:off x="10493961" y="2444319"/>
              <a:ext cx="619694" cy="50815"/>
              <a:chOff x="1137617" y="3557484"/>
              <a:chExt cx="619694" cy="50815"/>
            </a:xfrm>
          </p:grpSpPr>
          <p:sp>
            <p:nvSpPr>
              <p:cNvPr id="181" name="Ellips 180">
                <a:extLst>
                  <a:ext uri="{FF2B5EF4-FFF2-40B4-BE49-F238E27FC236}">
                    <a16:creationId xmlns:a16="http://schemas.microsoft.com/office/drawing/2014/main" id="{46AEB449-4031-AA79-4210-883B496E796B}"/>
                  </a:ext>
                </a:extLst>
              </p:cNvPr>
              <p:cNvSpPr>
                <a:spLocks/>
              </p:cNvSpPr>
              <p:nvPr/>
            </p:nvSpPr>
            <p:spPr>
              <a:xfrm>
                <a:off x="1652903" y="3557484"/>
                <a:ext cx="104408" cy="45719"/>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9" name="Ellips 208">
                <a:extLst>
                  <a:ext uri="{FF2B5EF4-FFF2-40B4-BE49-F238E27FC236}">
                    <a16:creationId xmlns:a16="http://schemas.microsoft.com/office/drawing/2014/main" id="{1C14DDAF-3098-5D18-4992-F00874EB58C6}"/>
                  </a:ext>
                </a:extLst>
              </p:cNvPr>
              <p:cNvSpPr>
                <a:spLocks/>
              </p:cNvSpPr>
              <p:nvPr/>
            </p:nvSpPr>
            <p:spPr>
              <a:xfrm>
                <a:off x="1137617" y="3557484"/>
                <a:ext cx="104408" cy="50815"/>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3" name="Grupp 162">
              <a:extLst>
                <a:ext uri="{FF2B5EF4-FFF2-40B4-BE49-F238E27FC236}">
                  <a16:creationId xmlns:a16="http://schemas.microsoft.com/office/drawing/2014/main" id="{BE87E65A-6B79-3EE6-A735-5C5DECED261F}"/>
                </a:ext>
              </a:extLst>
            </p:cNvPr>
            <p:cNvGrpSpPr>
              <a:grpSpLocks/>
            </p:cNvGrpSpPr>
            <p:nvPr/>
          </p:nvGrpSpPr>
          <p:grpSpPr>
            <a:xfrm>
              <a:off x="10414551" y="1999999"/>
              <a:ext cx="764811" cy="493284"/>
              <a:chOff x="823499" y="3410830"/>
              <a:chExt cx="764811" cy="493284"/>
            </a:xfrm>
          </p:grpSpPr>
          <p:sp>
            <p:nvSpPr>
              <p:cNvPr id="164" name="Cylinder 163">
                <a:extLst>
                  <a:ext uri="{FF2B5EF4-FFF2-40B4-BE49-F238E27FC236}">
                    <a16:creationId xmlns:a16="http://schemas.microsoft.com/office/drawing/2014/main" id="{F7D29F35-F65C-AABA-20A9-441D4A673E29}"/>
                  </a:ext>
                </a:extLst>
              </p:cNvPr>
              <p:cNvSpPr>
                <a:spLocks/>
              </p:cNvSpPr>
              <p:nvPr/>
            </p:nvSpPr>
            <p:spPr>
              <a:xfrm>
                <a:off x="930250"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Cylinder 164">
                <a:extLst>
                  <a:ext uri="{FF2B5EF4-FFF2-40B4-BE49-F238E27FC236}">
                    <a16:creationId xmlns:a16="http://schemas.microsoft.com/office/drawing/2014/main" id="{26A98E87-D62B-5166-99BE-4C13305E240F}"/>
                  </a:ext>
                </a:extLst>
              </p:cNvPr>
              <p:cNvSpPr>
                <a:spLocks/>
              </p:cNvSpPr>
              <p:nvPr/>
            </p:nvSpPr>
            <p:spPr>
              <a:xfrm>
                <a:off x="1445551" y="3709885"/>
                <a:ext cx="45719" cy="194229"/>
              </a:xfrm>
              <a:prstGeom prst="can">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6" name="Grupp 165">
                <a:extLst>
                  <a:ext uri="{FF2B5EF4-FFF2-40B4-BE49-F238E27FC236}">
                    <a16:creationId xmlns:a16="http://schemas.microsoft.com/office/drawing/2014/main" id="{44D38463-392A-E99B-0657-12BD476B3B7F}"/>
                  </a:ext>
                </a:extLst>
              </p:cNvPr>
              <p:cNvGrpSpPr>
                <a:grpSpLocks/>
              </p:cNvGrpSpPr>
              <p:nvPr/>
            </p:nvGrpSpPr>
            <p:grpSpPr>
              <a:xfrm>
                <a:off x="823499" y="3410830"/>
                <a:ext cx="764811" cy="344760"/>
                <a:chOff x="1034239" y="3512977"/>
                <a:chExt cx="764811" cy="344760"/>
              </a:xfrm>
            </p:grpSpPr>
            <p:sp>
              <p:nvSpPr>
                <p:cNvPr id="179" name="Rectangle: Rounded Corners 53">
                  <a:extLst>
                    <a:ext uri="{FF2B5EF4-FFF2-40B4-BE49-F238E27FC236}">
                      <a16:creationId xmlns:a16="http://schemas.microsoft.com/office/drawing/2014/main" id="{3827CB11-44C7-ED4E-96A6-F87D9E874E0D}"/>
                    </a:ext>
                  </a:extLst>
                </p:cNvPr>
                <p:cNvSpPr>
                  <a:spLocks/>
                </p:cNvSpPr>
                <p:nvPr/>
              </p:nvSpPr>
              <p:spPr>
                <a:xfrm>
                  <a:off x="1034239" y="3512977"/>
                  <a:ext cx="764811" cy="344760"/>
                </a:xfrm>
                <a:prstGeom prst="roundRect">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1</a:t>
                  </a:r>
                </a:p>
              </p:txBody>
            </p:sp>
            <p:sp>
              <p:nvSpPr>
                <p:cNvPr id="180" name="Rectangle: Rounded Corners 53">
                  <a:extLst>
                    <a:ext uri="{FF2B5EF4-FFF2-40B4-BE49-F238E27FC236}">
                      <a16:creationId xmlns:a16="http://schemas.microsoft.com/office/drawing/2014/main" id="{594767A8-0DD5-152C-4074-E9E4B17F3DCA}"/>
                    </a:ext>
                  </a:extLst>
                </p:cNvPr>
                <p:cNvSpPr>
                  <a:spLocks/>
                </p:cNvSpPr>
                <p:nvPr/>
              </p:nvSpPr>
              <p:spPr>
                <a:xfrm>
                  <a:off x="1065712" y="3547127"/>
                  <a:ext cx="701864" cy="276999"/>
                </a:xfrm>
                <a:prstGeom prst="roundRect">
                  <a:avLst>
                    <a:gd name="adj" fmla="val 14203"/>
                  </a:avLst>
                </a:prstGeom>
                <a:solidFill>
                  <a:srgbClr val="008376"/>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latin typeface="Noto Sans SemiBold" panose="020B0502040504020204" pitchFamily="34" charset="0"/>
                      <a:ea typeface="Noto Sans SemiBold" panose="020B0502040504020204" pitchFamily="34" charset="0"/>
                      <a:cs typeface="Noto Sans SemiBold" panose="020B0502040504020204" pitchFamily="34" charset="0"/>
                    </a:rPr>
                    <a:t>FAS 4</a:t>
                  </a:r>
                </a:p>
              </p:txBody>
            </p:sp>
          </p:grpSp>
        </p:grpSp>
      </p:grpSp>
      <p:grpSp>
        <p:nvGrpSpPr>
          <p:cNvPr id="38" name="Bild 275">
            <a:extLst>
              <a:ext uri="{FF2B5EF4-FFF2-40B4-BE49-F238E27FC236}">
                <a16:creationId xmlns:a16="http://schemas.microsoft.com/office/drawing/2014/main" id="{1D9C3E6C-E82E-2A99-7D30-27D756B9A58D}"/>
              </a:ext>
            </a:extLst>
          </p:cNvPr>
          <p:cNvGrpSpPr>
            <a:grpSpLocks/>
          </p:cNvGrpSpPr>
          <p:nvPr/>
        </p:nvGrpSpPr>
        <p:grpSpPr>
          <a:xfrm>
            <a:off x="5620293" y="2275922"/>
            <a:ext cx="501131" cy="501120"/>
            <a:chOff x="4234154" y="3769638"/>
            <a:chExt cx="501131" cy="501120"/>
          </a:xfrm>
        </p:grpSpPr>
        <p:sp>
          <p:nvSpPr>
            <p:cNvPr id="147" name="Frihandsfigur: Form 146">
              <a:extLst>
                <a:ext uri="{FF2B5EF4-FFF2-40B4-BE49-F238E27FC236}">
                  <a16:creationId xmlns:a16="http://schemas.microsoft.com/office/drawing/2014/main" id="{B7911D1F-8C66-E2B5-B8A3-A7BFA6EB7C1F}"/>
                </a:ext>
              </a:extLst>
            </p:cNvPr>
            <p:cNvSpPr>
              <a:spLocks/>
            </p:cNvSpPr>
            <p:nvPr/>
          </p:nvSpPr>
          <p:spPr>
            <a:xfrm>
              <a:off x="4368189" y="3903642"/>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48" name="Bild 275">
              <a:extLst>
                <a:ext uri="{FF2B5EF4-FFF2-40B4-BE49-F238E27FC236}">
                  <a16:creationId xmlns:a16="http://schemas.microsoft.com/office/drawing/2014/main" id="{E71C7544-847A-C99A-E429-D7E5BCC3FD16}"/>
                </a:ext>
              </a:extLst>
            </p:cNvPr>
            <p:cNvGrpSpPr>
              <a:grpSpLocks/>
            </p:cNvGrpSpPr>
            <p:nvPr/>
          </p:nvGrpSpPr>
          <p:grpSpPr>
            <a:xfrm>
              <a:off x="4234154" y="3769638"/>
              <a:ext cx="501131" cy="501120"/>
              <a:chOff x="4234154" y="3769638"/>
              <a:chExt cx="501131" cy="501120"/>
            </a:xfrm>
            <a:solidFill>
              <a:srgbClr val="002744"/>
            </a:solidFill>
          </p:grpSpPr>
          <p:sp>
            <p:nvSpPr>
              <p:cNvPr id="149" name="Frihandsfigur: Form 148">
                <a:extLst>
                  <a:ext uri="{FF2B5EF4-FFF2-40B4-BE49-F238E27FC236}">
                    <a16:creationId xmlns:a16="http://schemas.microsoft.com/office/drawing/2014/main" id="{007FD2F6-69E2-874C-02FD-BA273CD95BF0}"/>
                  </a:ext>
                </a:extLst>
              </p:cNvPr>
              <p:cNvSpPr>
                <a:spLocks/>
              </p:cNvSpPr>
              <p:nvPr/>
            </p:nvSpPr>
            <p:spPr>
              <a:xfrm>
                <a:off x="4234154" y="3769638"/>
                <a:ext cx="501131" cy="501120"/>
              </a:xfrm>
              <a:custGeom>
                <a:avLst/>
                <a:gdLst>
                  <a:gd name="connsiteX0" fmla="*/ 440800 w 501131"/>
                  <a:gd name="connsiteY0" fmla="*/ 440800 h 501120"/>
                  <a:gd name="connsiteX1" fmla="*/ 440800 w 501131"/>
                  <a:gd name="connsiteY1" fmla="*/ 149501 h 501120"/>
                  <a:gd name="connsiteX2" fmla="*/ 0 w 501131"/>
                  <a:gd name="connsiteY2" fmla="*/ 0 h 501120"/>
                  <a:gd name="connsiteX3" fmla="*/ 149501 w 501131"/>
                  <a:gd name="connsiteY3" fmla="*/ 440800 h 501120"/>
                  <a:gd name="connsiteX4" fmla="*/ 440800 w 501131"/>
                  <a:gd name="connsiteY4" fmla="*/ 440800 h 501120"/>
                  <a:gd name="connsiteX5" fmla="*/ 186600 w 501131"/>
                  <a:gd name="connsiteY5" fmla="*/ 186569 h 501120"/>
                  <a:gd name="connsiteX6" fmla="*/ 414349 w 501131"/>
                  <a:gd name="connsiteY6" fmla="*/ 186569 h 501120"/>
                  <a:gd name="connsiteX7" fmla="*/ 414349 w 501131"/>
                  <a:gd name="connsiteY7" fmla="*/ 414318 h 501120"/>
                  <a:gd name="connsiteX8" fmla="*/ 186600 w 501131"/>
                  <a:gd name="connsiteY8" fmla="*/ 414318 h 501120"/>
                  <a:gd name="connsiteX9" fmla="*/ 186600 w 501131"/>
                  <a:gd name="connsiteY9" fmla="*/ 186569 h 50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131" h="501120">
                    <a:moveTo>
                      <a:pt x="440800" y="440800"/>
                    </a:moveTo>
                    <a:cubicBezTo>
                      <a:pt x="521258" y="360342"/>
                      <a:pt x="521227" y="229928"/>
                      <a:pt x="440800" y="149501"/>
                    </a:cubicBezTo>
                    <a:cubicBezTo>
                      <a:pt x="360342" y="69043"/>
                      <a:pt x="0" y="0"/>
                      <a:pt x="0" y="0"/>
                    </a:cubicBezTo>
                    <a:cubicBezTo>
                      <a:pt x="0" y="0"/>
                      <a:pt x="69073" y="360342"/>
                      <a:pt x="149501" y="440800"/>
                    </a:cubicBezTo>
                    <a:cubicBezTo>
                      <a:pt x="229928" y="521227"/>
                      <a:pt x="360372" y="521227"/>
                      <a:pt x="440800" y="440800"/>
                    </a:cubicBezTo>
                    <a:close/>
                    <a:moveTo>
                      <a:pt x="186600" y="186569"/>
                    </a:moveTo>
                    <a:cubicBezTo>
                      <a:pt x="249505" y="123663"/>
                      <a:pt x="351443" y="123694"/>
                      <a:pt x="414349" y="186569"/>
                    </a:cubicBezTo>
                    <a:cubicBezTo>
                      <a:pt x="477224" y="249444"/>
                      <a:pt x="477254" y="351412"/>
                      <a:pt x="414349" y="414318"/>
                    </a:cubicBezTo>
                    <a:cubicBezTo>
                      <a:pt x="351474" y="477193"/>
                      <a:pt x="249505" y="477193"/>
                      <a:pt x="186600" y="414318"/>
                    </a:cubicBezTo>
                    <a:cubicBezTo>
                      <a:pt x="123724" y="351443"/>
                      <a:pt x="123724" y="249475"/>
                      <a:pt x="186600" y="186569"/>
                    </a:cubicBezTo>
                    <a:close/>
                  </a:path>
                </a:pathLst>
              </a:custGeom>
              <a:solidFill>
                <a:schemeClr val="accent1"/>
              </a:solidFill>
              <a:ln w="3060" cap="flat">
                <a:noFill/>
                <a:prstDash val="solid"/>
                <a:miter/>
              </a:ln>
            </p:spPr>
            <p:txBody>
              <a:bodyPr rtlCol="0" anchor="ctr"/>
              <a:lstStyle/>
              <a:p>
                <a:endParaRPr lang="en-GB" dirty="0"/>
              </a:p>
            </p:txBody>
          </p:sp>
          <p:grpSp>
            <p:nvGrpSpPr>
              <p:cNvPr id="150" name="Bild 275">
                <a:extLst>
                  <a:ext uri="{FF2B5EF4-FFF2-40B4-BE49-F238E27FC236}">
                    <a16:creationId xmlns:a16="http://schemas.microsoft.com/office/drawing/2014/main" id="{2B92B9A4-1514-34EC-6645-341E0C3DCF36}"/>
                  </a:ext>
                </a:extLst>
              </p:cNvPr>
              <p:cNvGrpSpPr>
                <a:grpSpLocks/>
              </p:cNvGrpSpPr>
              <p:nvPr/>
            </p:nvGrpSpPr>
            <p:grpSpPr>
              <a:xfrm>
                <a:off x="4397647" y="3937918"/>
                <a:ext cx="267793" cy="254322"/>
                <a:chOff x="4397647" y="3937918"/>
                <a:chExt cx="267793" cy="254322"/>
              </a:xfrm>
              <a:solidFill>
                <a:srgbClr val="002744"/>
              </a:solidFill>
            </p:grpSpPr>
            <p:sp>
              <p:nvSpPr>
                <p:cNvPr id="151" name="Frihandsfigur: Form 150">
                  <a:extLst>
                    <a:ext uri="{FF2B5EF4-FFF2-40B4-BE49-F238E27FC236}">
                      <a16:creationId xmlns:a16="http://schemas.microsoft.com/office/drawing/2014/main" id="{3C530E3E-D500-AB25-1F83-EA8309378217}"/>
                    </a:ext>
                  </a:extLst>
                </p:cNvPr>
                <p:cNvSpPr>
                  <a:spLocks/>
                </p:cNvSpPr>
                <p:nvPr/>
              </p:nvSpPr>
              <p:spPr>
                <a:xfrm>
                  <a:off x="4610636" y="4003923"/>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2744"/>
                </a:solidFill>
                <a:ln w="3060" cap="flat">
                  <a:noFill/>
                  <a:prstDash val="solid"/>
                  <a:miter/>
                </a:ln>
              </p:spPr>
              <p:txBody>
                <a:bodyPr rtlCol="0" anchor="ctr"/>
                <a:lstStyle/>
                <a:p>
                  <a:endParaRPr lang="en-GB"/>
                </a:p>
              </p:txBody>
            </p:sp>
            <p:grpSp>
              <p:nvGrpSpPr>
                <p:cNvPr id="152" name="Bild 275">
                  <a:extLst>
                    <a:ext uri="{FF2B5EF4-FFF2-40B4-BE49-F238E27FC236}">
                      <a16:creationId xmlns:a16="http://schemas.microsoft.com/office/drawing/2014/main" id="{C4659630-3506-9AC2-FC3C-3461CAA8027C}"/>
                    </a:ext>
                  </a:extLst>
                </p:cNvPr>
                <p:cNvGrpSpPr>
                  <a:grpSpLocks/>
                </p:cNvGrpSpPr>
                <p:nvPr/>
              </p:nvGrpSpPr>
              <p:grpSpPr>
                <a:xfrm>
                  <a:off x="4397647" y="3937918"/>
                  <a:ext cx="227196" cy="252297"/>
                  <a:chOff x="4397647" y="3937918"/>
                  <a:chExt cx="227196" cy="252297"/>
                </a:xfrm>
                <a:solidFill>
                  <a:srgbClr val="002744"/>
                </a:solidFill>
              </p:grpSpPr>
              <p:sp>
                <p:nvSpPr>
                  <p:cNvPr id="154" name="Frihandsfigur: Form 153">
                    <a:extLst>
                      <a:ext uri="{FF2B5EF4-FFF2-40B4-BE49-F238E27FC236}">
                        <a16:creationId xmlns:a16="http://schemas.microsoft.com/office/drawing/2014/main" id="{849DC5BD-7E34-F183-1B97-D76D8FACC07F}"/>
                      </a:ext>
                    </a:extLst>
                  </p:cNvPr>
                  <p:cNvSpPr>
                    <a:spLocks/>
                  </p:cNvSpPr>
                  <p:nvPr/>
                </p:nvSpPr>
                <p:spPr>
                  <a:xfrm>
                    <a:off x="4415571" y="4024973"/>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2744"/>
                  </a:solidFill>
                  <a:ln w="3060" cap="flat">
                    <a:noFill/>
                    <a:prstDash val="solid"/>
                    <a:miter/>
                  </a:ln>
                </p:spPr>
                <p:txBody>
                  <a:bodyPr rtlCol="0" anchor="ctr"/>
                  <a:lstStyle/>
                  <a:p>
                    <a:endParaRPr lang="en-GB"/>
                  </a:p>
                </p:txBody>
              </p:sp>
              <p:sp>
                <p:nvSpPr>
                  <p:cNvPr id="155" name="Frihandsfigur: Form 154">
                    <a:extLst>
                      <a:ext uri="{FF2B5EF4-FFF2-40B4-BE49-F238E27FC236}">
                        <a16:creationId xmlns:a16="http://schemas.microsoft.com/office/drawing/2014/main" id="{370EDF78-D878-9855-AC02-1C5273E38C05}"/>
                      </a:ext>
                    </a:extLst>
                  </p:cNvPr>
                  <p:cNvSpPr>
                    <a:spLocks/>
                  </p:cNvSpPr>
                  <p:nvPr/>
                </p:nvSpPr>
                <p:spPr>
                  <a:xfrm>
                    <a:off x="4516217" y="4024973"/>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7"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2744"/>
                  </a:solidFill>
                  <a:ln w="3060" cap="flat">
                    <a:noFill/>
                    <a:prstDash val="solid"/>
                    <a:miter/>
                  </a:ln>
                </p:spPr>
                <p:txBody>
                  <a:bodyPr rtlCol="0" anchor="ctr"/>
                  <a:lstStyle/>
                  <a:p>
                    <a:endParaRPr lang="en-GB"/>
                  </a:p>
                </p:txBody>
              </p:sp>
              <p:sp>
                <p:nvSpPr>
                  <p:cNvPr id="160" name="Frihandsfigur: Form 159">
                    <a:extLst>
                      <a:ext uri="{FF2B5EF4-FFF2-40B4-BE49-F238E27FC236}">
                        <a16:creationId xmlns:a16="http://schemas.microsoft.com/office/drawing/2014/main" id="{05BC387F-648D-7D60-5B0A-2B0FD9BB0CE9}"/>
                      </a:ext>
                    </a:extLst>
                  </p:cNvPr>
                  <p:cNvSpPr>
                    <a:spLocks/>
                  </p:cNvSpPr>
                  <p:nvPr/>
                </p:nvSpPr>
                <p:spPr>
                  <a:xfrm>
                    <a:off x="4397647" y="4087265"/>
                    <a:ext cx="70392" cy="54804"/>
                  </a:xfrm>
                  <a:custGeom>
                    <a:avLst/>
                    <a:gdLst>
                      <a:gd name="connsiteX0" fmla="*/ 35197 w 70392"/>
                      <a:gd name="connsiteY0" fmla="*/ 54805 h 54804"/>
                      <a:gd name="connsiteX1" fmla="*/ 0 w 70392"/>
                      <a:gd name="connsiteY1" fmla="*/ 0 h 54804"/>
                      <a:gd name="connsiteX2" fmla="*/ 70393 w 70392"/>
                      <a:gd name="connsiteY2" fmla="*/ 0 h 54804"/>
                      <a:gd name="connsiteX3" fmla="*/ 35197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7" y="54805"/>
                        </a:moveTo>
                        <a:lnTo>
                          <a:pt x="0" y="0"/>
                        </a:lnTo>
                        <a:lnTo>
                          <a:pt x="70393" y="0"/>
                        </a:lnTo>
                        <a:lnTo>
                          <a:pt x="35197" y="54805"/>
                        </a:lnTo>
                        <a:close/>
                      </a:path>
                    </a:pathLst>
                  </a:custGeom>
                  <a:solidFill>
                    <a:srgbClr val="002744"/>
                  </a:solidFill>
                  <a:ln w="3060" cap="flat">
                    <a:noFill/>
                    <a:prstDash val="solid"/>
                    <a:miter/>
                  </a:ln>
                </p:spPr>
                <p:txBody>
                  <a:bodyPr rtlCol="0" anchor="ctr"/>
                  <a:lstStyle/>
                  <a:p>
                    <a:endParaRPr lang="en-GB"/>
                  </a:p>
                </p:txBody>
              </p:sp>
              <p:sp>
                <p:nvSpPr>
                  <p:cNvPr id="161" name="Frihandsfigur: Form 160">
                    <a:extLst>
                      <a:ext uri="{FF2B5EF4-FFF2-40B4-BE49-F238E27FC236}">
                        <a16:creationId xmlns:a16="http://schemas.microsoft.com/office/drawing/2014/main" id="{7427A71F-3F51-0A0C-8954-FA4D4D816CED}"/>
                      </a:ext>
                    </a:extLst>
                  </p:cNvPr>
                  <p:cNvSpPr>
                    <a:spLocks/>
                  </p:cNvSpPr>
                  <p:nvPr/>
                </p:nvSpPr>
                <p:spPr>
                  <a:xfrm>
                    <a:off x="4494153" y="3937918"/>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2744"/>
                  </a:solidFill>
                  <a:ln w="3060" cap="flat">
                    <a:noFill/>
                    <a:prstDash val="solid"/>
                    <a:miter/>
                  </a:ln>
                </p:spPr>
                <p:txBody>
                  <a:bodyPr rtlCol="0" anchor="ctr"/>
                  <a:lstStyle/>
                  <a:p>
                    <a:endParaRPr lang="en-GB"/>
                  </a:p>
                </p:txBody>
              </p:sp>
            </p:grpSp>
            <p:sp>
              <p:nvSpPr>
                <p:cNvPr id="153" name="Frihandsfigur: Form 152">
                  <a:extLst>
                    <a:ext uri="{FF2B5EF4-FFF2-40B4-BE49-F238E27FC236}">
                      <a16:creationId xmlns:a16="http://schemas.microsoft.com/office/drawing/2014/main" id="{BA02FE0C-ACD6-3CAC-0616-BFB25E003EBD}"/>
                    </a:ext>
                  </a:extLst>
                </p:cNvPr>
                <p:cNvSpPr>
                  <a:spLocks/>
                </p:cNvSpPr>
                <p:nvPr/>
              </p:nvSpPr>
              <p:spPr>
                <a:xfrm>
                  <a:off x="4513915" y="3987905"/>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2744"/>
                </a:solidFill>
                <a:ln w="3060" cap="flat">
                  <a:noFill/>
                  <a:prstDash val="solid"/>
                  <a:miter/>
                </a:ln>
              </p:spPr>
              <p:txBody>
                <a:bodyPr rtlCol="0" anchor="ctr"/>
                <a:lstStyle/>
                <a:p>
                  <a:endParaRPr lang="en-GB"/>
                </a:p>
              </p:txBody>
            </p:sp>
          </p:grpSp>
        </p:grpSp>
      </p:grpSp>
      <p:grpSp>
        <p:nvGrpSpPr>
          <p:cNvPr id="39" name="Bild 275">
            <a:extLst>
              <a:ext uri="{FF2B5EF4-FFF2-40B4-BE49-F238E27FC236}">
                <a16:creationId xmlns:a16="http://schemas.microsoft.com/office/drawing/2014/main" id="{3AE297ED-6DF3-2A5C-51DF-B81D933EA269}"/>
              </a:ext>
            </a:extLst>
          </p:cNvPr>
          <p:cNvGrpSpPr>
            <a:grpSpLocks/>
          </p:cNvGrpSpPr>
          <p:nvPr/>
        </p:nvGrpSpPr>
        <p:grpSpPr>
          <a:xfrm>
            <a:off x="11231676" y="696075"/>
            <a:ext cx="449145" cy="545242"/>
            <a:chOff x="2271713" y="3784593"/>
            <a:chExt cx="449145" cy="545242"/>
          </a:xfrm>
        </p:grpSpPr>
        <p:sp>
          <p:nvSpPr>
            <p:cNvPr id="134" name="Frihandsfigur: Form 133">
              <a:extLst>
                <a:ext uri="{FF2B5EF4-FFF2-40B4-BE49-F238E27FC236}">
                  <a16:creationId xmlns:a16="http://schemas.microsoft.com/office/drawing/2014/main" id="{492ECB2C-E501-A04F-9592-6CD6F542F2DB}"/>
                </a:ext>
              </a:extLst>
            </p:cNvPr>
            <p:cNvSpPr>
              <a:spLocks/>
            </p:cNvSpPr>
            <p:nvPr/>
          </p:nvSpPr>
          <p:spPr>
            <a:xfrm>
              <a:off x="2306909" y="3819809"/>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137" name="Bild 275">
              <a:extLst>
                <a:ext uri="{FF2B5EF4-FFF2-40B4-BE49-F238E27FC236}">
                  <a16:creationId xmlns:a16="http://schemas.microsoft.com/office/drawing/2014/main" id="{7DB758C3-6A6A-3BB7-7D37-7FC1EA7ECF16}"/>
                </a:ext>
              </a:extLst>
            </p:cNvPr>
            <p:cNvGrpSpPr>
              <a:grpSpLocks/>
            </p:cNvGrpSpPr>
            <p:nvPr/>
          </p:nvGrpSpPr>
          <p:grpSpPr>
            <a:xfrm>
              <a:off x="2271713" y="3784593"/>
              <a:ext cx="449145" cy="545242"/>
              <a:chOff x="2271713" y="3784593"/>
              <a:chExt cx="449145" cy="545242"/>
            </a:xfrm>
            <a:solidFill>
              <a:srgbClr val="008276"/>
            </a:solidFill>
          </p:grpSpPr>
          <p:sp>
            <p:nvSpPr>
              <p:cNvPr id="138" name="Frihandsfigur: Form 137">
                <a:extLst>
                  <a:ext uri="{FF2B5EF4-FFF2-40B4-BE49-F238E27FC236}">
                    <a16:creationId xmlns:a16="http://schemas.microsoft.com/office/drawing/2014/main" id="{814FE8C0-66F5-D6A4-EBE1-D3F833577E34}"/>
                  </a:ext>
                </a:extLst>
              </p:cNvPr>
              <p:cNvSpPr>
                <a:spLocks/>
              </p:cNvSpPr>
              <p:nvPr/>
            </p:nvSpPr>
            <p:spPr>
              <a:xfrm>
                <a:off x="2271713" y="3784593"/>
                <a:ext cx="449145" cy="545242"/>
              </a:xfrm>
              <a:custGeom>
                <a:avLst/>
                <a:gdLst>
                  <a:gd name="connsiteX0" fmla="*/ 85980 w 449145"/>
                  <a:gd name="connsiteY0" fmla="*/ 38561 h 545242"/>
                  <a:gd name="connsiteX1" fmla="*/ 38571 w 449145"/>
                  <a:gd name="connsiteY1" fmla="*/ 325963 h 545242"/>
                  <a:gd name="connsiteX2" fmla="*/ 449145 w 449145"/>
                  <a:gd name="connsiteY2" fmla="*/ 545242 h 545242"/>
                  <a:gd name="connsiteX3" fmla="*/ 373382 w 449145"/>
                  <a:gd name="connsiteY3" fmla="*/ 86001 h 545242"/>
                  <a:gd name="connsiteX4" fmla="*/ 85980 w 449145"/>
                  <a:gd name="connsiteY4" fmla="*/ 38561 h 545242"/>
                  <a:gd name="connsiteX5" fmla="*/ 295441 w 449145"/>
                  <a:gd name="connsiteY5" fmla="*/ 330780 h 545242"/>
                  <a:gd name="connsiteX6" fmla="*/ 70730 w 449145"/>
                  <a:gd name="connsiteY6" fmla="*/ 293712 h 545242"/>
                  <a:gd name="connsiteX7" fmla="*/ 107798 w 449145"/>
                  <a:gd name="connsiteY7" fmla="*/ 69001 h 545242"/>
                  <a:gd name="connsiteX8" fmla="*/ 332509 w 449145"/>
                  <a:gd name="connsiteY8" fmla="*/ 106069 h 545242"/>
                  <a:gd name="connsiteX9" fmla="*/ 295441 w 449145"/>
                  <a:gd name="connsiteY9" fmla="*/ 330780 h 54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145" h="545242">
                    <a:moveTo>
                      <a:pt x="85980" y="38561"/>
                    </a:moveTo>
                    <a:cubicBezTo>
                      <a:pt x="-6476" y="104842"/>
                      <a:pt x="-27679" y="233537"/>
                      <a:pt x="38571" y="325963"/>
                    </a:cubicBezTo>
                    <a:cubicBezTo>
                      <a:pt x="104852" y="418419"/>
                      <a:pt x="449145" y="545242"/>
                      <a:pt x="449145" y="545242"/>
                    </a:cubicBezTo>
                    <a:cubicBezTo>
                      <a:pt x="449145" y="545242"/>
                      <a:pt x="439664" y="178457"/>
                      <a:pt x="373382" y="86001"/>
                    </a:cubicBezTo>
                    <a:cubicBezTo>
                      <a:pt x="307132" y="-6455"/>
                      <a:pt x="178436" y="-27690"/>
                      <a:pt x="85980" y="38561"/>
                    </a:cubicBezTo>
                    <a:close/>
                    <a:moveTo>
                      <a:pt x="295441" y="330780"/>
                    </a:moveTo>
                    <a:cubicBezTo>
                      <a:pt x="223145" y="382608"/>
                      <a:pt x="122558" y="365977"/>
                      <a:pt x="70730" y="293712"/>
                    </a:cubicBezTo>
                    <a:cubicBezTo>
                      <a:pt x="18932" y="221447"/>
                      <a:pt x="35502" y="120829"/>
                      <a:pt x="107798" y="69001"/>
                    </a:cubicBezTo>
                    <a:cubicBezTo>
                      <a:pt x="180063" y="17203"/>
                      <a:pt x="280681" y="33804"/>
                      <a:pt x="332509" y="106069"/>
                    </a:cubicBezTo>
                    <a:cubicBezTo>
                      <a:pt x="384307" y="178334"/>
                      <a:pt x="367706" y="278952"/>
                      <a:pt x="295441" y="330780"/>
                    </a:cubicBezTo>
                    <a:close/>
                  </a:path>
                </a:pathLst>
              </a:custGeom>
              <a:solidFill>
                <a:srgbClr val="008276"/>
              </a:solidFill>
              <a:ln w="3060" cap="flat">
                <a:noFill/>
                <a:prstDash val="solid"/>
                <a:miter/>
              </a:ln>
            </p:spPr>
            <p:txBody>
              <a:bodyPr rtlCol="0" anchor="ctr"/>
              <a:lstStyle/>
              <a:p>
                <a:endParaRPr lang="en-GB"/>
              </a:p>
            </p:txBody>
          </p:sp>
          <p:grpSp>
            <p:nvGrpSpPr>
              <p:cNvPr id="139" name="Bild 275">
                <a:extLst>
                  <a:ext uri="{FF2B5EF4-FFF2-40B4-BE49-F238E27FC236}">
                    <a16:creationId xmlns:a16="http://schemas.microsoft.com/office/drawing/2014/main" id="{81435014-18D3-CCF4-FEFA-F95C3D2F7EDF}"/>
                  </a:ext>
                </a:extLst>
              </p:cNvPr>
              <p:cNvGrpSpPr>
                <a:grpSpLocks/>
              </p:cNvGrpSpPr>
              <p:nvPr/>
            </p:nvGrpSpPr>
            <p:grpSpPr>
              <a:xfrm>
                <a:off x="2329402" y="3853072"/>
                <a:ext cx="267793" cy="254353"/>
                <a:chOff x="2329402" y="3853072"/>
                <a:chExt cx="267793" cy="254353"/>
              </a:xfrm>
              <a:solidFill>
                <a:srgbClr val="008276"/>
              </a:solidFill>
            </p:grpSpPr>
            <p:sp>
              <p:nvSpPr>
                <p:cNvPr id="140" name="Frihandsfigur: Form 139">
                  <a:extLst>
                    <a:ext uri="{FF2B5EF4-FFF2-40B4-BE49-F238E27FC236}">
                      <a16:creationId xmlns:a16="http://schemas.microsoft.com/office/drawing/2014/main" id="{0FD4A103-5908-C75D-1096-0FFDD7E94F9D}"/>
                    </a:ext>
                  </a:extLst>
                </p:cNvPr>
                <p:cNvSpPr>
                  <a:spLocks/>
                </p:cNvSpPr>
                <p:nvPr/>
              </p:nvSpPr>
              <p:spPr>
                <a:xfrm>
                  <a:off x="2542391" y="3919077"/>
                  <a:ext cx="54804" cy="70362"/>
                </a:xfrm>
                <a:custGeom>
                  <a:avLst/>
                  <a:gdLst>
                    <a:gd name="connsiteX0" fmla="*/ 54805 w 54804"/>
                    <a:gd name="connsiteY0" fmla="*/ 35166 h 70362"/>
                    <a:gd name="connsiteX1" fmla="*/ 0 w 54804"/>
                    <a:gd name="connsiteY1" fmla="*/ 0 h 70362"/>
                    <a:gd name="connsiteX2" fmla="*/ 0 w 54804"/>
                    <a:gd name="connsiteY2" fmla="*/ 70362 h 70362"/>
                    <a:gd name="connsiteX3" fmla="*/ 54805 w 54804"/>
                    <a:gd name="connsiteY3" fmla="*/ 35166 h 70362"/>
                  </a:gdLst>
                  <a:ahLst/>
                  <a:cxnLst>
                    <a:cxn ang="0">
                      <a:pos x="connsiteX0" y="connsiteY0"/>
                    </a:cxn>
                    <a:cxn ang="0">
                      <a:pos x="connsiteX1" y="connsiteY1"/>
                    </a:cxn>
                    <a:cxn ang="0">
                      <a:pos x="connsiteX2" y="connsiteY2"/>
                    </a:cxn>
                    <a:cxn ang="0">
                      <a:pos x="connsiteX3" y="connsiteY3"/>
                    </a:cxn>
                  </a:cxnLst>
                  <a:rect l="l" t="t" r="r" b="b"/>
                  <a:pathLst>
                    <a:path w="54804" h="70362">
                      <a:moveTo>
                        <a:pt x="54805" y="35166"/>
                      </a:moveTo>
                      <a:lnTo>
                        <a:pt x="0" y="0"/>
                      </a:lnTo>
                      <a:lnTo>
                        <a:pt x="0" y="70362"/>
                      </a:lnTo>
                      <a:lnTo>
                        <a:pt x="54805" y="35166"/>
                      </a:lnTo>
                      <a:close/>
                    </a:path>
                  </a:pathLst>
                </a:custGeom>
                <a:solidFill>
                  <a:srgbClr val="008276"/>
                </a:solidFill>
                <a:ln w="3060" cap="flat">
                  <a:noFill/>
                  <a:prstDash val="solid"/>
                  <a:miter/>
                </a:ln>
              </p:spPr>
              <p:txBody>
                <a:bodyPr rtlCol="0" anchor="ctr"/>
                <a:lstStyle/>
                <a:p>
                  <a:endParaRPr lang="en-GB"/>
                </a:p>
              </p:txBody>
            </p:sp>
            <p:grpSp>
              <p:nvGrpSpPr>
                <p:cNvPr id="141" name="Bild 275">
                  <a:extLst>
                    <a:ext uri="{FF2B5EF4-FFF2-40B4-BE49-F238E27FC236}">
                      <a16:creationId xmlns:a16="http://schemas.microsoft.com/office/drawing/2014/main" id="{834FD8B9-5DC3-B396-AE69-C939040ABC36}"/>
                    </a:ext>
                  </a:extLst>
                </p:cNvPr>
                <p:cNvGrpSpPr>
                  <a:grpSpLocks/>
                </p:cNvGrpSpPr>
                <p:nvPr/>
              </p:nvGrpSpPr>
              <p:grpSpPr>
                <a:xfrm>
                  <a:off x="2329402" y="3853072"/>
                  <a:ext cx="227196" cy="252297"/>
                  <a:chOff x="2329402" y="3853072"/>
                  <a:chExt cx="227196" cy="252297"/>
                </a:xfrm>
                <a:solidFill>
                  <a:srgbClr val="008276"/>
                </a:solidFill>
              </p:grpSpPr>
              <p:sp>
                <p:nvSpPr>
                  <p:cNvPr id="143" name="Frihandsfigur: Form 142">
                    <a:extLst>
                      <a:ext uri="{FF2B5EF4-FFF2-40B4-BE49-F238E27FC236}">
                        <a16:creationId xmlns:a16="http://schemas.microsoft.com/office/drawing/2014/main" id="{5BB6D75A-A923-0741-1E62-36580F4C5F57}"/>
                      </a:ext>
                    </a:extLst>
                  </p:cNvPr>
                  <p:cNvSpPr>
                    <a:spLocks/>
                  </p:cNvSpPr>
                  <p:nvPr/>
                </p:nvSpPr>
                <p:spPr>
                  <a:xfrm>
                    <a:off x="2347325" y="3940127"/>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8276"/>
                  </a:solidFill>
                  <a:ln w="3060" cap="flat">
                    <a:noFill/>
                    <a:prstDash val="solid"/>
                    <a:miter/>
                  </a:ln>
                </p:spPr>
                <p:txBody>
                  <a:bodyPr rtlCol="0" anchor="ctr"/>
                  <a:lstStyle/>
                  <a:p>
                    <a:endParaRPr lang="en-GB"/>
                  </a:p>
                </p:txBody>
              </p:sp>
              <p:sp>
                <p:nvSpPr>
                  <p:cNvPr id="144" name="Frihandsfigur: Form 143">
                    <a:extLst>
                      <a:ext uri="{FF2B5EF4-FFF2-40B4-BE49-F238E27FC236}">
                        <a16:creationId xmlns:a16="http://schemas.microsoft.com/office/drawing/2014/main" id="{9EA1965E-1FC9-57E2-8214-FD67CB7A1ECD}"/>
                      </a:ext>
                    </a:extLst>
                  </p:cNvPr>
                  <p:cNvSpPr>
                    <a:spLocks/>
                  </p:cNvSpPr>
                  <p:nvPr/>
                </p:nvSpPr>
                <p:spPr>
                  <a:xfrm>
                    <a:off x="2447971" y="3940127"/>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8276"/>
                  </a:solidFill>
                  <a:ln w="3060" cap="flat">
                    <a:noFill/>
                    <a:prstDash val="solid"/>
                    <a:miter/>
                  </a:ln>
                </p:spPr>
                <p:txBody>
                  <a:bodyPr rtlCol="0" anchor="ctr"/>
                  <a:lstStyle/>
                  <a:p>
                    <a:endParaRPr lang="en-GB"/>
                  </a:p>
                </p:txBody>
              </p:sp>
              <p:sp>
                <p:nvSpPr>
                  <p:cNvPr id="145" name="Frihandsfigur: Form 144">
                    <a:extLst>
                      <a:ext uri="{FF2B5EF4-FFF2-40B4-BE49-F238E27FC236}">
                        <a16:creationId xmlns:a16="http://schemas.microsoft.com/office/drawing/2014/main" id="{7418AF36-4ED6-D302-1BE3-076FED3E2D57}"/>
                      </a:ext>
                    </a:extLst>
                  </p:cNvPr>
                  <p:cNvSpPr>
                    <a:spLocks/>
                  </p:cNvSpPr>
                  <p:nvPr/>
                </p:nvSpPr>
                <p:spPr>
                  <a:xfrm>
                    <a:off x="2329402" y="4002419"/>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8276"/>
                  </a:solidFill>
                  <a:ln w="3060" cap="flat">
                    <a:noFill/>
                    <a:prstDash val="solid"/>
                    <a:miter/>
                  </a:ln>
                </p:spPr>
                <p:txBody>
                  <a:bodyPr rtlCol="0" anchor="ctr"/>
                  <a:lstStyle/>
                  <a:p>
                    <a:endParaRPr lang="en-GB"/>
                  </a:p>
                </p:txBody>
              </p:sp>
              <p:sp>
                <p:nvSpPr>
                  <p:cNvPr id="146" name="Frihandsfigur: Form 145">
                    <a:extLst>
                      <a:ext uri="{FF2B5EF4-FFF2-40B4-BE49-F238E27FC236}">
                        <a16:creationId xmlns:a16="http://schemas.microsoft.com/office/drawing/2014/main" id="{34E38B81-4344-048A-BE25-35CD4460B62B}"/>
                      </a:ext>
                    </a:extLst>
                  </p:cNvPr>
                  <p:cNvSpPr>
                    <a:spLocks/>
                  </p:cNvSpPr>
                  <p:nvPr/>
                </p:nvSpPr>
                <p:spPr>
                  <a:xfrm>
                    <a:off x="2425908" y="3853072"/>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008276"/>
                  </a:solidFill>
                  <a:ln w="3060" cap="flat">
                    <a:noFill/>
                    <a:prstDash val="solid"/>
                    <a:miter/>
                  </a:ln>
                </p:spPr>
                <p:txBody>
                  <a:bodyPr rtlCol="0" anchor="ctr"/>
                  <a:lstStyle/>
                  <a:p>
                    <a:endParaRPr lang="en-GB"/>
                  </a:p>
                </p:txBody>
              </p:sp>
            </p:grpSp>
            <p:sp>
              <p:nvSpPr>
                <p:cNvPr id="142" name="Frihandsfigur: Form 141">
                  <a:extLst>
                    <a:ext uri="{FF2B5EF4-FFF2-40B4-BE49-F238E27FC236}">
                      <a16:creationId xmlns:a16="http://schemas.microsoft.com/office/drawing/2014/main" id="{2ADA70BC-8C73-A59A-F55D-F8F6AC6C35FC}"/>
                    </a:ext>
                  </a:extLst>
                </p:cNvPr>
                <p:cNvSpPr>
                  <a:spLocks/>
                </p:cNvSpPr>
                <p:nvPr/>
              </p:nvSpPr>
              <p:spPr>
                <a:xfrm>
                  <a:off x="2445670" y="3903090"/>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8276"/>
                </a:solidFill>
                <a:ln w="3060" cap="flat">
                  <a:noFill/>
                  <a:prstDash val="solid"/>
                  <a:miter/>
                </a:ln>
              </p:spPr>
              <p:txBody>
                <a:bodyPr rtlCol="0" anchor="ctr"/>
                <a:lstStyle/>
                <a:p>
                  <a:endParaRPr lang="en-GB"/>
                </a:p>
              </p:txBody>
            </p:sp>
          </p:grpSp>
        </p:grpSp>
      </p:grpSp>
      <p:grpSp>
        <p:nvGrpSpPr>
          <p:cNvPr id="40" name="Bild 275">
            <a:extLst>
              <a:ext uri="{FF2B5EF4-FFF2-40B4-BE49-F238E27FC236}">
                <a16:creationId xmlns:a16="http://schemas.microsoft.com/office/drawing/2014/main" id="{663F723A-EB81-0EF9-DC83-36FE4D693716}"/>
              </a:ext>
            </a:extLst>
          </p:cNvPr>
          <p:cNvGrpSpPr>
            <a:grpSpLocks/>
          </p:cNvGrpSpPr>
          <p:nvPr/>
        </p:nvGrpSpPr>
        <p:grpSpPr>
          <a:xfrm>
            <a:off x="6371332" y="3719123"/>
            <a:ext cx="541517" cy="454247"/>
            <a:chOff x="3590852" y="3754234"/>
            <a:chExt cx="541517" cy="454247"/>
          </a:xfrm>
        </p:grpSpPr>
        <p:sp>
          <p:nvSpPr>
            <p:cNvPr id="55" name="Frihandsfigur: Form 54">
              <a:extLst>
                <a:ext uri="{FF2B5EF4-FFF2-40B4-BE49-F238E27FC236}">
                  <a16:creationId xmlns:a16="http://schemas.microsoft.com/office/drawing/2014/main" id="{465F65B0-8EB0-1795-B28A-0D35A5EDC088}"/>
                </a:ext>
              </a:extLst>
            </p:cNvPr>
            <p:cNvSpPr>
              <a:spLocks/>
            </p:cNvSpPr>
            <p:nvPr/>
          </p:nvSpPr>
          <p:spPr>
            <a:xfrm>
              <a:off x="3624368" y="3839325"/>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sp>
          <p:nvSpPr>
            <p:cNvPr id="56" name="Frihandsfigur: Form 55">
              <a:extLst>
                <a:ext uri="{FF2B5EF4-FFF2-40B4-BE49-F238E27FC236}">
                  <a16:creationId xmlns:a16="http://schemas.microsoft.com/office/drawing/2014/main" id="{BFB0E51A-BC1C-D5E1-4E2D-2D647A781433}"/>
                </a:ext>
              </a:extLst>
            </p:cNvPr>
            <p:cNvSpPr>
              <a:spLocks/>
            </p:cNvSpPr>
            <p:nvPr/>
          </p:nvSpPr>
          <p:spPr>
            <a:xfrm>
              <a:off x="3590852" y="3754234"/>
              <a:ext cx="541517" cy="454247"/>
            </a:xfrm>
            <a:custGeom>
              <a:avLst/>
              <a:gdLst>
                <a:gd name="connsiteX0" fmla="*/ 40359 w 541517"/>
                <a:gd name="connsiteY0" fmla="*/ 370775 h 454247"/>
                <a:gd name="connsiteX1" fmla="*/ 328436 w 541517"/>
                <a:gd name="connsiteY1" fmla="*/ 413858 h 454247"/>
                <a:gd name="connsiteX2" fmla="*/ 541517 w 541517"/>
                <a:gd name="connsiteY2" fmla="*/ 0 h 454247"/>
                <a:gd name="connsiteX3" fmla="*/ 83472 w 541517"/>
                <a:gd name="connsiteY3" fmla="*/ 82667 h 454247"/>
                <a:gd name="connsiteX4" fmla="*/ 40389 w 541517"/>
                <a:gd name="connsiteY4" fmla="*/ 370744 h 454247"/>
                <a:gd name="connsiteX5" fmla="*/ 329387 w 541517"/>
                <a:gd name="connsiteY5" fmla="*/ 156927 h 454247"/>
                <a:gd name="connsiteX6" fmla="*/ 295694 w 541517"/>
                <a:gd name="connsiteY6" fmla="*/ 382159 h 454247"/>
                <a:gd name="connsiteX7" fmla="*/ 70461 w 541517"/>
                <a:gd name="connsiteY7" fmla="*/ 348467 h 454247"/>
                <a:gd name="connsiteX8" fmla="*/ 104154 w 541517"/>
                <a:gd name="connsiteY8" fmla="*/ 123234 h 454247"/>
                <a:gd name="connsiteX9" fmla="*/ 329387 w 541517"/>
                <a:gd name="connsiteY9" fmla="*/ 156927 h 45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517" h="454247">
                  <a:moveTo>
                    <a:pt x="40359" y="370775"/>
                  </a:moveTo>
                  <a:cubicBezTo>
                    <a:pt x="108020" y="462218"/>
                    <a:pt x="237023" y="481489"/>
                    <a:pt x="328436" y="413858"/>
                  </a:cubicBezTo>
                  <a:cubicBezTo>
                    <a:pt x="419910" y="346165"/>
                    <a:pt x="541517" y="0"/>
                    <a:pt x="541517" y="0"/>
                  </a:cubicBezTo>
                  <a:cubicBezTo>
                    <a:pt x="541517" y="0"/>
                    <a:pt x="174915" y="15005"/>
                    <a:pt x="83472" y="82667"/>
                  </a:cubicBezTo>
                  <a:cubicBezTo>
                    <a:pt x="-7971" y="150298"/>
                    <a:pt x="-27242" y="279332"/>
                    <a:pt x="40389" y="370744"/>
                  </a:cubicBezTo>
                  <a:close/>
                  <a:moveTo>
                    <a:pt x="329387" y="156927"/>
                  </a:moveTo>
                  <a:cubicBezTo>
                    <a:pt x="382289" y="228455"/>
                    <a:pt x="367192" y="329257"/>
                    <a:pt x="295694" y="382159"/>
                  </a:cubicBezTo>
                  <a:cubicBezTo>
                    <a:pt x="224197" y="435062"/>
                    <a:pt x="123363" y="419995"/>
                    <a:pt x="70461" y="348467"/>
                  </a:cubicBezTo>
                  <a:cubicBezTo>
                    <a:pt x="17559" y="276969"/>
                    <a:pt x="32656" y="176136"/>
                    <a:pt x="104154" y="123234"/>
                  </a:cubicBezTo>
                  <a:cubicBezTo>
                    <a:pt x="175652" y="70332"/>
                    <a:pt x="276485" y="85429"/>
                    <a:pt x="329387" y="156927"/>
                  </a:cubicBezTo>
                  <a:close/>
                </a:path>
              </a:pathLst>
            </a:custGeom>
            <a:solidFill>
              <a:schemeClr val="accent4"/>
            </a:solidFill>
            <a:ln w="3060" cap="flat">
              <a:noFill/>
              <a:prstDash val="solid"/>
              <a:miter/>
            </a:ln>
          </p:spPr>
          <p:txBody>
            <a:bodyPr rtlCol="0" anchor="ctr"/>
            <a:lstStyle/>
            <a:p>
              <a:endParaRPr lang="en-GB"/>
            </a:p>
          </p:txBody>
        </p:sp>
        <p:grpSp>
          <p:nvGrpSpPr>
            <p:cNvPr id="57" name="Bild 275">
              <a:extLst>
                <a:ext uri="{FF2B5EF4-FFF2-40B4-BE49-F238E27FC236}">
                  <a16:creationId xmlns:a16="http://schemas.microsoft.com/office/drawing/2014/main" id="{37837107-4ED4-5A47-1750-A59EF10D3A76}"/>
                </a:ext>
              </a:extLst>
            </p:cNvPr>
            <p:cNvGrpSpPr>
              <a:grpSpLocks/>
            </p:cNvGrpSpPr>
            <p:nvPr/>
          </p:nvGrpSpPr>
          <p:grpSpPr>
            <a:xfrm>
              <a:off x="3651402" y="3869366"/>
              <a:ext cx="267793" cy="254353"/>
              <a:chOff x="3651402" y="3869366"/>
              <a:chExt cx="267793" cy="254353"/>
            </a:xfrm>
            <a:solidFill>
              <a:srgbClr val="007DC5"/>
            </a:solidFill>
          </p:grpSpPr>
          <p:grpSp>
            <p:nvGrpSpPr>
              <p:cNvPr id="59" name="Bild 275">
                <a:extLst>
                  <a:ext uri="{FF2B5EF4-FFF2-40B4-BE49-F238E27FC236}">
                    <a16:creationId xmlns:a16="http://schemas.microsoft.com/office/drawing/2014/main" id="{A4CA747F-B125-A03F-96BC-98014C4EAD9E}"/>
                  </a:ext>
                </a:extLst>
              </p:cNvPr>
              <p:cNvGrpSpPr>
                <a:grpSpLocks/>
              </p:cNvGrpSpPr>
              <p:nvPr/>
            </p:nvGrpSpPr>
            <p:grpSpPr>
              <a:xfrm>
                <a:off x="3651402" y="3869366"/>
                <a:ext cx="267793" cy="252328"/>
                <a:chOff x="3651402" y="3869366"/>
                <a:chExt cx="267793" cy="252328"/>
              </a:xfrm>
              <a:solidFill>
                <a:srgbClr val="007DC5"/>
              </a:solidFill>
            </p:grpSpPr>
            <p:sp>
              <p:nvSpPr>
                <p:cNvPr id="62" name="Frihandsfigur: Form 61">
                  <a:extLst>
                    <a:ext uri="{FF2B5EF4-FFF2-40B4-BE49-F238E27FC236}">
                      <a16:creationId xmlns:a16="http://schemas.microsoft.com/office/drawing/2014/main" id="{C6487166-3009-0AC1-AF28-54144767AED7}"/>
                    </a:ext>
                  </a:extLst>
                </p:cNvPr>
                <p:cNvSpPr>
                  <a:spLocks/>
                </p:cNvSpPr>
                <p:nvPr/>
              </p:nvSpPr>
              <p:spPr>
                <a:xfrm>
                  <a:off x="3864391" y="3935371"/>
                  <a:ext cx="54804" cy="70392"/>
                </a:xfrm>
                <a:custGeom>
                  <a:avLst/>
                  <a:gdLst>
                    <a:gd name="connsiteX0" fmla="*/ 54805 w 54804"/>
                    <a:gd name="connsiteY0" fmla="*/ 35196 h 70392"/>
                    <a:gd name="connsiteX1" fmla="*/ 0 w 54804"/>
                    <a:gd name="connsiteY1" fmla="*/ 0 h 70392"/>
                    <a:gd name="connsiteX2" fmla="*/ 0 w 54804"/>
                    <a:gd name="connsiteY2" fmla="*/ 70393 h 70392"/>
                    <a:gd name="connsiteX3" fmla="*/ 54805 w 54804"/>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804" h="70392">
                      <a:moveTo>
                        <a:pt x="54805" y="35196"/>
                      </a:moveTo>
                      <a:lnTo>
                        <a:pt x="0" y="0"/>
                      </a:lnTo>
                      <a:lnTo>
                        <a:pt x="0" y="70393"/>
                      </a:lnTo>
                      <a:lnTo>
                        <a:pt x="54805" y="35196"/>
                      </a:lnTo>
                      <a:close/>
                    </a:path>
                  </a:pathLst>
                </a:custGeom>
                <a:solidFill>
                  <a:srgbClr val="007DC5"/>
                </a:solidFill>
                <a:ln w="3060" cap="flat">
                  <a:noFill/>
                  <a:prstDash val="solid"/>
                  <a:miter/>
                </a:ln>
              </p:spPr>
              <p:txBody>
                <a:bodyPr rtlCol="0" anchor="ctr"/>
                <a:lstStyle/>
                <a:p>
                  <a:endParaRPr lang="en-GB"/>
                </a:p>
              </p:txBody>
            </p:sp>
            <p:grpSp>
              <p:nvGrpSpPr>
                <p:cNvPr id="71" name="Bild 275">
                  <a:extLst>
                    <a:ext uri="{FF2B5EF4-FFF2-40B4-BE49-F238E27FC236}">
                      <a16:creationId xmlns:a16="http://schemas.microsoft.com/office/drawing/2014/main" id="{EBCDFF95-1AAE-43F6-A17F-C19B18255897}"/>
                    </a:ext>
                  </a:extLst>
                </p:cNvPr>
                <p:cNvGrpSpPr>
                  <a:grpSpLocks/>
                </p:cNvGrpSpPr>
                <p:nvPr/>
              </p:nvGrpSpPr>
              <p:grpSpPr>
                <a:xfrm>
                  <a:off x="3651402" y="3869366"/>
                  <a:ext cx="227196" cy="252328"/>
                  <a:chOff x="3651402" y="3869366"/>
                  <a:chExt cx="227196" cy="252328"/>
                </a:xfrm>
                <a:solidFill>
                  <a:srgbClr val="007DC5"/>
                </a:solidFill>
              </p:grpSpPr>
              <p:sp>
                <p:nvSpPr>
                  <p:cNvPr id="74" name="Frihandsfigur: Form 73">
                    <a:extLst>
                      <a:ext uri="{FF2B5EF4-FFF2-40B4-BE49-F238E27FC236}">
                        <a16:creationId xmlns:a16="http://schemas.microsoft.com/office/drawing/2014/main" id="{FE230576-A192-2848-5625-CF142B8D1936}"/>
                      </a:ext>
                    </a:extLst>
                  </p:cNvPr>
                  <p:cNvSpPr>
                    <a:spLocks/>
                  </p:cNvSpPr>
                  <p:nvPr/>
                </p:nvSpPr>
                <p:spPr>
                  <a:xfrm>
                    <a:off x="3669326" y="395645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007DC5"/>
                  </a:solidFill>
                  <a:ln w="3060" cap="flat">
                    <a:noFill/>
                    <a:prstDash val="solid"/>
                    <a:miter/>
                  </a:ln>
                </p:spPr>
                <p:txBody>
                  <a:bodyPr rtlCol="0" anchor="ctr"/>
                  <a:lstStyle/>
                  <a:p>
                    <a:endParaRPr lang="en-GB"/>
                  </a:p>
                </p:txBody>
              </p:sp>
              <p:sp>
                <p:nvSpPr>
                  <p:cNvPr id="76" name="Frihandsfigur: Form 75">
                    <a:extLst>
                      <a:ext uri="{FF2B5EF4-FFF2-40B4-BE49-F238E27FC236}">
                        <a16:creationId xmlns:a16="http://schemas.microsoft.com/office/drawing/2014/main" id="{485E1FD8-313A-D910-B883-A2C9387B9719}"/>
                      </a:ext>
                    </a:extLst>
                  </p:cNvPr>
                  <p:cNvSpPr>
                    <a:spLocks/>
                  </p:cNvSpPr>
                  <p:nvPr/>
                </p:nvSpPr>
                <p:spPr>
                  <a:xfrm>
                    <a:off x="3769971" y="395645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007DC5"/>
                  </a:solidFill>
                  <a:ln w="3060" cap="flat">
                    <a:noFill/>
                    <a:prstDash val="solid"/>
                    <a:miter/>
                  </a:ln>
                </p:spPr>
                <p:txBody>
                  <a:bodyPr rtlCol="0" anchor="ctr"/>
                  <a:lstStyle/>
                  <a:p>
                    <a:endParaRPr lang="en-GB"/>
                  </a:p>
                </p:txBody>
              </p:sp>
              <p:sp>
                <p:nvSpPr>
                  <p:cNvPr id="77" name="Frihandsfigur: Form 76">
                    <a:extLst>
                      <a:ext uri="{FF2B5EF4-FFF2-40B4-BE49-F238E27FC236}">
                        <a16:creationId xmlns:a16="http://schemas.microsoft.com/office/drawing/2014/main" id="{E3070F26-8193-7495-4D6E-230A1946DFB3}"/>
                      </a:ext>
                    </a:extLst>
                  </p:cNvPr>
                  <p:cNvSpPr>
                    <a:spLocks/>
                  </p:cNvSpPr>
                  <p:nvPr/>
                </p:nvSpPr>
                <p:spPr>
                  <a:xfrm>
                    <a:off x="3651402" y="401871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007DC5"/>
                  </a:solidFill>
                  <a:ln w="3060" cap="flat">
                    <a:noFill/>
                    <a:prstDash val="solid"/>
                    <a:miter/>
                  </a:ln>
                </p:spPr>
                <p:txBody>
                  <a:bodyPr rtlCol="0" anchor="ctr"/>
                  <a:lstStyle/>
                  <a:p>
                    <a:endParaRPr lang="en-GB"/>
                  </a:p>
                </p:txBody>
              </p:sp>
              <p:sp>
                <p:nvSpPr>
                  <p:cNvPr id="119" name="Frihandsfigur: Form 118">
                    <a:extLst>
                      <a:ext uri="{FF2B5EF4-FFF2-40B4-BE49-F238E27FC236}">
                        <a16:creationId xmlns:a16="http://schemas.microsoft.com/office/drawing/2014/main" id="{9846CFD4-65A5-E626-C018-82617064EE29}"/>
                      </a:ext>
                    </a:extLst>
                  </p:cNvPr>
                  <p:cNvSpPr>
                    <a:spLocks/>
                  </p:cNvSpPr>
                  <p:nvPr/>
                </p:nvSpPr>
                <p:spPr>
                  <a:xfrm>
                    <a:off x="3747908" y="3869366"/>
                    <a:ext cx="70362" cy="54773"/>
                  </a:xfrm>
                  <a:custGeom>
                    <a:avLst/>
                    <a:gdLst>
                      <a:gd name="connsiteX0" fmla="*/ 35196 w 70362"/>
                      <a:gd name="connsiteY0" fmla="*/ 0 h 54773"/>
                      <a:gd name="connsiteX1" fmla="*/ 70362 w 70362"/>
                      <a:gd name="connsiteY1" fmla="*/ 54774 h 54773"/>
                      <a:gd name="connsiteX2" fmla="*/ 0 w 70362"/>
                      <a:gd name="connsiteY2" fmla="*/ 54774 h 54773"/>
                      <a:gd name="connsiteX3" fmla="*/ 35196 w 70362"/>
                      <a:gd name="connsiteY3" fmla="*/ 0 h 54773"/>
                    </a:gdLst>
                    <a:ahLst/>
                    <a:cxnLst>
                      <a:cxn ang="0">
                        <a:pos x="connsiteX0" y="connsiteY0"/>
                      </a:cxn>
                      <a:cxn ang="0">
                        <a:pos x="connsiteX1" y="connsiteY1"/>
                      </a:cxn>
                      <a:cxn ang="0">
                        <a:pos x="connsiteX2" y="connsiteY2"/>
                      </a:cxn>
                      <a:cxn ang="0">
                        <a:pos x="connsiteX3" y="connsiteY3"/>
                      </a:cxn>
                    </a:cxnLst>
                    <a:rect l="l" t="t" r="r" b="b"/>
                    <a:pathLst>
                      <a:path w="70362" h="54773">
                        <a:moveTo>
                          <a:pt x="35196" y="0"/>
                        </a:moveTo>
                        <a:lnTo>
                          <a:pt x="70362" y="54774"/>
                        </a:lnTo>
                        <a:lnTo>
                          <a:pt x="0" y="54774"/>
                        </a:lnTo>
                        <a:lnTo>
                          <a:pt x="35196" y="0"/>
                        </a:lnTo>
                        <a:close/>
                      </a:path>
                    </a:pathLst>
                  </a:custGeom>
                  <a:solidFill>
                    <a:srgbClr val="007DC5"/>
                  </a:solidFill>
                  <a:ln w="3060" cap="flat">
                    <a:noFill/>
                    <a:prstDash val="solid"/>
                    <a:miter/>
                  </a:ln>
                </p:spPr>
                <p:txBody>
                  <a:bodyPr rtlCol="0" anchor="ctr"/>
                  <a:lstStyle/>
                  <a:p>
                    <a:endParaRPr lang="en-GB"/>
                  </a:p>
                </p:txBody>
              </p:sp>
            </p:grpSp>
          </p:grpSp>
          <p:sp>
            <p:nvSpPr>
              <p:cNvPr id="60" name="Frihandsfigur: Form 59">
                <a:extLst>
                  <a:ext uri="{FF2B5EF4-FFF2-40B4-BE49-F238E27FC236}">
                    <a16:creationId xmlns:a16="http://schemas.microsoft.com/office/drawing/2014/main" id="{0A019948-432D-F3B6-861C-E47110C68FA7}"/>
                  </a:ext>
                </a:extLst>
              </p:cNvPr>
              <p:cNvSpPr>
                <a:spLocks/>
              </p:cNvSpPr>
              <p:nvPr/>
            </p:nvSpPr>
            <p:spPr>
              <a:xfrm>
                <a:off x="3767670" y="391938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007DC5"/>
              </a:solidFill>
              <a:ln w="3060" cap="flat">
                <a:noFill/>
                <a:prstDash val="solid"/>
                <a:miter/>
              </a:ln>
            </p:spPr>
            <p:txBody>
              <a:bodyPr rtlCol="0" anchor="ctr"/>
              <a:lstStyle/>
              <a:p>
                <a:endParaRPr lang="en-GB"/>
              </a:p>
            </p:txBody>
          </p:sp>
        </p:grpSp>
      </p:grpSp>
      <p:grpSp>
        <p:nvGrpSpPr>
          <p:cNvPr id="41" name="Bild 275">
            <a:extLst>
              <a:ext uri="{FF2B5EF4-FFF2-40B4-BE49-F238E27FC236}">
                <a16:creationId xmlns:a16="http://schemas.microsoft.com/office/drawing/2014/main" id="{7D3CB60E-6C60-7D95-5AEB-8851C1B48B5E}"/>
              </a:ext>
            </a:extLst>
          </p:cNvPr>
          <p:cNvGrpSpPr>
            <a:grpSpLocks/>
          </p:cNvGrpSpPr>
          <p:nvPr/>
        </p:nvGrpSpPr>
        <p:grpSpPr>
          <a:xfrm>
            <a:off x="9122982" y="1425346"/>
            <a:ext cx="623379" cy="411924"/>
            <a:chOff x="2837771" y="3930645"/>
            <a:chExt cx="623379" cy="411924"/>
          </a:xfrm>
        </p:grpSpPr>
        <p:sp>
          <p:nvSpPr>
            <p:cNvPr id="42" name="Frihandsfigur: Form 41">
              <a:extLst>
                <a:ext uri="{FF2B5EF4-FFF2-40B4-BE49-F238E27FC236}">
                  <a16:creationId xmlns:a16="http://schemas.microsoft.com/office/drawing/2014/main" id="{EB4FCDF9-17E6-F611-03CC-96D5CEEF149D}"/>
                </a:ext>
              </a:extLst>
            </p:cNvPr>
            <p:cNvSpPr>
              <a:spLocks/>
            </p:cNvSpPr>
            <p:nvPr/>
          </p:nvSpPr>
          <p:spPr>
            <a:xfrm>
              <a:off x="2869838" y="3975631"/>
              <a:ext cx="332878" cy="332878"/>
            </a:xfrm>
            <a:custGeom>
              <a:avLst/>
              <a:gdLst>
                <a:gd name="connsiteX0" fmla="*/ 332878 w 332878"/>
                <a:gd name="connsiteY0" fmla="*/ 166439 h 332878"/>
                <a:gd name="connsiteX1" fmla="*/ 166439 w 332878"/>
                <a:gd name="connsiteY1" fmla="*/ 332878 h 332878"/>
                <a:gd name="connsiteX2" fmla="*/ 0 w 332878"/>
                <a:gd name="connsiteY2" fmla="*/ 166439 h 332878"/>
                <a:gd name="connsiteX3" fmla="*/ 166439 w 332878"/>
                <a:gd name="connsiteY3" fmla="*/ 0 h 332878"/>
                <a:gd name="connsiteX4" fmla="*/ 332878 w 332878"/>
                <a:gd name="connsiteY4" fmla="*/ 166439 h 332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878" h="332878">
                  <a:moveTo>
                    <a:pt x="332878" y="166439"/>
                  </a:moveTo>
                  <a:cubicBezTo>
                    <a:pt x="332878" y="258361"/>
                    <a:pt x="258361" y="332878"/>
                    <a:pt x="166439" y="332878"/>
                  </a:cubicBezTo>
                  <a:cubicBezTo>
                    <a:pt x="74517" y="332878"/>
                    <a:pt x="0" y="258361"/>
                    <a:pt x="0" y="166439"/>
                  </a:cubicBezTo>
                  <a:cubicBezTo>
                    <a:pt x="0" y="74517"/>
                    <a:pt x="74517" y="0"/>
                    <a:pt x="166439" y="0"/>
                  </a:cubicBezTo>
                  <a:cubicBezTo>
                    <a:pt x="258361" y="0"/>
                    <a:pt x="332878" y="74517"/>
                    <a:pt x="332878" y="166439"/>
                  </a:cubicBezTo>
                  <a:close/>
                </a:path>
              </a:pathLst>
            </a:custGeom>
            <a:solidFill>
              <a:srgbClr val="FFFFFF"/>
            </a:solidFill>
            <a:ln w="3060" cap="flat">
              <a:noFill/>
              <a:prstDash val="solid"/>
              <a:miter/>
            </a:ln>
          </p:spPr>
          <p:txBody>
            <a:bodyPr rtlCol="0" anchor="ctr"/>
            <a:lstStyle/>
            <a:p>
              <a:endParaRPr lang="en-GB"/>
            </a:p>
          </p:txBody>
        </p:sp>
        <p:grpSp>
          <p:nvGrpSpPr>
            <p:cNvPr id="43" name="Bild 275">
              <a:extLst>
                <a:ext uri="{FF2B5EF4-FFF2-40B4-BE49-F238E27FC236}">
                  <a16:creationId xmlns:a16="http://schemas.microsoft.com/office/drawing/2014/main" id="{A0C3FE91-C0AE-B8B7-EB3E-A59B3D7037D8}"/>
                </a:ext>
              </a:extLst>
            </p:cNvPr>
            <p:cNvGrpSpPr>
              <a:grpSpLocks/>
            </p:cNvGrpSpPr>
            <p:nvPr/>
          </p:nvGrpSpPr>
          <p:grpSpPr>
            <a:xfrm>
              <a:off x="2837771" y="3930645"/>
              <a:ext cx="623379" cy="411924"/>
              <a:chOff x="2837771" y="3930645"/>
              <a:chExt cx="623379" cy="411924"/>
            </a:xfrm>
            <a:solidFill>
              <a:srgbClr val="79D3C2"/>
            </a:solidFill>
          </p:grpSpPr>
          <p:sp>
            <p:nvSpPr>
              <p:cNvPr id="44" name="Frihandsfigur: Form 43">
                <a:extLst>
                  <a:ext uri="{FF2B5EF4-FFF2-40B4-BE49-F238E27FC236}">
                    <a16:creationId xmlns:a16="http://schemas.microsoft.com/office/drawing/2014/main" id="{93DC09BC-1189-1BEC-5CE3-15A976AC7376}"/>
                  </a:ext>
                </a:extLst>
              </p:cNvPr>
              <p:cNvSpPr>
                <a:spLocks/>
              </p:cNvSpPr>
              <p:nvPr/>
            </p:nvSpPr>
            <p:spPr>
              <a:xfrm>
                <a:off x="2837771" y="3930645"/>
                <a:ext cx="623379" cy="411924"/>
              </a:xfrm>
              <a:custGeom>
                <a:avLst/>
                <a:gdLst>
                  <a:gd name="connsiteX0" fmla="*/ 0 w 623379"/>
                  <a:gd name="connsiteY0" fmla="*/ 205962 h 411924"/>
                  <a:gd name="connsiteX1" fmla="*/ 205962 w 623379"/>
                  <a:gd name="connsiteY1" fmla="*/ 411925 h 411924"/>
                  <a:gd name="connsiteX2" fmla="*/ 623380 w 623379"/>
                  <a:gd name="connsiteY2" fmla="*/ 205962 h 411924"/>
                  <a:gd name="connsiteX3" fmla="*/ 205962 w 623379"/>
                  <a:gd name="connsiteY3" fmla="*/ 0 h 411924"/>
                  <a:gd name="connsiteX4" fmla="*/ 0 w 623379"/>
                  <a:gd name="connsiteY4" fmla="*/ 205962 h 411924"/>
                  <a:gd name="connsiteX5" fmla="*/ 359544 w 623379"/>
                  <a:gd name="connsiteY5" fmla="*/ 205962 h 411924"/>
                  <a:gd name="connsiteX6" fmla="*/ 198506 w 623379"/>
                  <a:gd name="connsiteY6" fmla="*/ 367001 h 411924"/>
                  <a:gd name="connsiteX7" fmla="*/ 37467 w 623379"/>
                  <a:gd name="connsiteY7" fmla="*/ 205962 h 411924"/>
                  <a:gd name="connsiteX8" fmla="*/ 198506 w 623379"/>
                  <a:gd name="connsiteY8" fmla="*/ 44924 h 411924"/>
                  <a:gd name="connsiteX9" fmla="*/ 359544 w 623379"/>
                  <a:gd name="connsiteY9" fmla="*/ 205962 h 4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379" h="411924">
                    <a:moveTo>
                      <a:pt x="0" y="205962"/>
                    </a:moveTo>
                    <a:cubicBezTo>
                      <a:pt x="0" y="319714"/>
                      <a:pt x="92241" y="411925"/>
                      <a:pt x="205962" y="411925"/>
                    </a:cubicBezTo>
                    <a:cubicBezTo>
                      <a:pt x="319714" y="411925"/>
                      <a:pt x="623380" y="205962"/>
                      <a:pt x="623380" y="205962"/>
                    </a:cubicBezTo>
                    <a:cubicBezTo>
                      <a:pt x="623380" y="205962"/>
                      <a:pt x="319745" y="0"/>
                      <a:pt x="205962" y="0"/>
                    </a:cubicBezTo>
                    <a:cubicBezTo>
                      <a:pt x="92241" y="0"/>
                      <a:pt x="0" y="92241"/>
                      <a:pt x="0" y="205962"/>
                    </a:cubicBezTo>
                    <a:close/>
                    <a:moveTo>
                      <a:pt x="359544" y="205962"/>
                    </a:moveTo>
                    <a:cubicBezTo>
                      <a:pt x="359544" y="294920"/>
                      <a:pt x="287433" y="367001"/>
                      <a:pt x="198506" y="367001"/>
                    </a:cubicBezTo>
                    <a:cubicBezTo>
                      <a:pt x="109579" y="367001"/>
                      <a:pt x="37467" y="294920"/>
                      <a:pt x="37467" y="205962"/>
                    </a:cubicBezTo>
                    <a:cubicBezTo>
                      <a:pt x="37467" y="117035"/>
                      <a:pt x="109579" y="44924"/>
                      <a:pt x="198506" y="44924"/>
                    </a:cubicBezTo>
                    <a:cubicBezTo>
                      <a:pt x="287433" y="44924"/>
                      <a:pt x="359544" y="117035"/>
                      <a:pt x="359544" y="205962"/>
                    </a:cubicBezTo>
                    <a:close/>
                  </a:path>
                </a:pathLst>
              </a:custGeom>
              <a:solidFill>
                <a:srgbClr val="79D3C2"/>
              </a:solidFill>
              <a:ln w="3060" cap="flat">
                <a:noFill/>
                <a:prstDash val="solid"/>
                <a:miter/>
              </a:ln>
            </p:spPr>
            <p:txBody>
              <a:bodyPr rtlCol="0" anchor="ctr"/>
              <a:lstStyle/>
              <a:p>
                <a:endParaRPr lang="en-GB"/>
              </a:p>
            </p:txBody>
          </p:sp>
          <p:grpSp>
            <p:nvGrpSpPr>
              <p:cNvPr id="45" name="Bild 275">
                <a:extLst>
                  <a:ext uri="{FF2B5EF4-FFF2-40B4-BE49-F238E27FC236}">
                    <a16:creationId xmlns:a16="http://schemas.microsoft.com/office/drawing/2014/main" id="{4168243A-62AA-C54B-626A-9DE31696CEDD}"/>
                  </a:ext>
                </a:extLst>
              </p:cNvPr>
              <p:cNvGrpSpPr>
                <a:grpSpLocks/>
              </p:cNvGrpSpPr>
              <p:nvPr/>
            </p:nvGrpSpPr>
            <p:grpSpPr>
              <a:xfrm>
                <a:off x="2905433" y="4009446"/>
                <a:ext cx="267793" cy="254353"/>
                <a:chOff x="2905433" y="4009446"/>
                <a:chExt cx="267793" cy="254353"/>
              </a:xfrm>
              <a:solidFill>
                <a:srgbClr val="79D3C2"/>
              </a:solidFill>
            </p:grpSpPr>
            <p:grpSp>
              <p:nvGrpSpPr>
                <p:cNvPr id="46" name="Bild 275">
                  <a:extLst>
                    <a:ext uri="{FF2B5EF4-FFF2-40B4-BE49-F238E27FC236}">
                      <a16:creationId xmlns:a16="http://schemas.microsoft.com/office/drawing/2014/main" id="{C1C96ED4-AA35-69D0-6803-8537FFA6DE74}"/>
                    </a:ext>
                  </a:extLst>
                </p:cNvPr>
                <p:cNvGrpSpPr>
                  <a:grpSpLocks/>
                </p:cNvGrpSpPr>
                <p:nvPr/>
              </p:nvGrpSpPr>
              <p:grpSpPr>
                <a:xfrm>
                  <a:off x="2905433" y="4009446"/>
                  <a:ext cx="267793" cy="252328"/>
                  <a:chOff x="2905433" y="4009446"/>
                  <a:chExt cx="267793" cy="252328"/>
                </a:xfrm>
                <a:solidFill>
                  <a:srgbClr val="79D3C2"/>
                </a:solidFill>
              </p:grpSpPr>
              <p:sp>
                <p:nvSpPr>
                  <p:cNvPr id="48" name="Frihandsfigur: Form 47">
                    <a:extLst>
                      <a:ext uri="{FF2B5EF4-FFF2-40B4-BE49-F238E27FC236}">
                        <a16:creationId xmlns:a16="http://schemas.microsoft.com/office/drawing/2014/main" id="{11A4DF74-DA35-681E-7299-BF0D3AC78932}"/>
                      </a:ext>
                    </a:extLst>
                  </p:cNvPr>
                  <p:cNvSpPr>
                    <a:spLocks/>
                  </p:cNvSpPr>
                  <p:nvPr/>
                </p:nvSpPr>
                <p:spPr>
                  <a:xfrm>
                    <a:off x="3118453" y="4075451"/>
                    <a:ext cx="54773" cy="70392"/>
                  </a:xfrm>
                  <a:custGeom>
                    <a:avLst/>
                    <a:gdLst>
                      <a:gd name="connsiteX0" fmla="*/ 54774 w 54773"/>
                      <a:gd name="connsiteY0" fmla="*/ 35196 h 70392"/>
                      <a:gd name="connsiteX1" fmla="*/ 0 w 54773"/>
                      <a:gd name="connsiteY1" fmla="*/ 0 h 70392"/>
                      <a:gd name="connsiteX2" fmla="*/ 0 w 54773"/>
                      <a:gd name="connsiteY2" fmla="*/ 70393 h 70392"/>
                      <a:gd name="connsiteX3" fmla="*/ 54774 w 54773"/>
                      <a:gd name="connsiteY3" fmla="*/ 35196 h 70392"/>
                    </a:gdLst>
                    <a:ahLst/>
                    <a:cxnLst>
                      <a:cxn ang="0">
                        <a:pos x="connsiteX0" y="connsiteY0"/>
                      </a:cxn>
                      <a:cxn ang="0">
                        <a:pos x="connsiteX1" y="connsiteY1"/>
                      </a:cxn>
                      <a:cxn ang="0">
                        <a:pos x="connsiteX2" y="connsiteY2"/>
                      </a:cxn>
                      <a:cxn ang="0">
                        <a:pos x="connsiteX3" y="connsiteY3"/>
                      </a:cxn>
                    </a:cxnLst>
                    <a:rect l="l" t="t" r="r" b="b"/>
                    <a:pathLst>
                      <a:path w="54773" h="70392">
                        <a:moveTo>
                          <a:pt x="54774" y="35196"/>
                        </a:moveTo>
                        <a:lnTo>
                          <a:pt x="0" y="0"/>
                        </a:lnTo>
                        <a:lnTo>
                          <a:pt x="0" y="70393"/>
                        </a:lnTo>
                        <a:lnTo>
                          <a:pt x="54774" y="35196"/>
                        </a:lnTo>
                        <a:close/>
                      </a:path>
                    </a:pathLst>
                  </a:custGeom>
                  <a:solidFill>
                    <a:srgbClr val="79D3C2"/>
                  </a:solidFill>
                  <a:ln w="3060" cap="flat">
                    <a:noFill/>
                    <a:prstDash val="solid"/>
                    <a:miter/>
                  </a:ln>
                </p:spPr>
                <p:txBody>
                  <a:bodyPr rtlCol="0" anchor="ctr"/>
                  <a:lstStyle/>
                  <a:p>
                    <a:endParaRPr lang="en-GB"/>
                  </a:p>
                </p:txBody>
              </p:sp>
              <p:grpSp>
                <p:nvGrpSpPr>
                  <p:cNvPr id="49" name="Bild 275">
                    <a:extLst>
                      <a:ext uri="{FF2B5EF4-FFF2-40B4-BE49-F238E27FC236}">
                        <a16:creationId xmlns:a16="http://schemas.microsoft.com/office/drawing/2014/main" id="{1B8A9E8A-086D-2D28-069F-D39E9A29D21B}"/>
                      </a:ext>
                    </a:extLst>
                  </p:cNvPr>
                  <p:cNvGrpSpPr>
                    <a:grpSpLocks/>
                  </p:cNvGrpSpPr>
                  <p:nvPr/>
                </p:nvGrpSpPr>
                <p:grpSpPr>
                  <a:xfrm>
                    <a:off x="2905433" y="4009446"/>
                    <a:ext cx="227196" cy="252328"/>
                    <a:chOff x="2905433" y="4009446"/>
                    <a:chExt cx="227196" cy="252328"/>
                  </a:xfrm>
                  <a:solidFill>
                    <a:srgbClr val="79D3C2"/>
                  </a:solidFill>
                </p:grpSpPr>
                <p:sp>
                  <p:nvSpPr>
                    <p:cNvPr id="50" name="Frihandsfigur: Form 49">
                      <a:extLst>
                        <a:ext uri="{FF2B5EF4-FFF2-40B4-BE49-F238E27FC236}">
                          <a16:creationId xmlns:a16="http://schemas.microsoft.com/office/drawing/2014/main" id="{6A9CCEDA-6CB5-BCEF-46C3-08D027A3C9CC}"/>
                        </a:ext>
                      </a:extLst>
                    </p:cNvPr>
                    <p:cNvSpPr>
                      <a:spLocks/>
                    </p:cNvSpPr>
                    <p:nvPr/>
                  </p:nvSpPr>
                  <p:spPr>
                    <a:xfrm>
                      <a:off x="2923388" y="4096532"/>
                      <a:ext cx="127863" cy="165242"/>
                    </a:xfrm>
                    <a:custGeom>
                      <a:avLst/>
                      <a:gdLst>
                        <a:gd name="connsiteX0" fmla="*/ 127864 w 127863"/>
                        <a:gd name="connsiteY0" fmla="*/ 165242 h 165242"/>
                        <a:gd name="connsiteX1" fmla="*/ 99664 w 127863"/>
                        <a:gd name="connsiteY1" fmla="*/ 165242 h 165242"/>
                        <a:gd name="connsiteX2" fmla="*/ 99664 w 127863"/>
                        <a:gd name="connsiteY2" fmla="*/ 81164 h 165242"/>
                        <a:gd name="connsiteX3" fmla="*/ 62442 w 127863"/>
                        <a:gd name="connsiteY3" fmla="*/ 28200 h 165242"/>
                        <a:gd name="connsiteX4" fmla="*/ 28227 w 127863"/>
                        <a:gd name="connsiteY4" fmla="*/ 73155 h 165242"/>
                        <a:gd name="connsiteX5" fmla="*/ 27 w 127863"/>
                        <a:gd name="connsiteY5" fmla="*/ 73768 h 165242"/>
                        <a:gd name="connsiteX6" fmla="*/ 61061 w 127863"/>
                        <a:gd name="connsiteY6" fmla="*/ 0 h 165242"/>
                        <a:gd name="connsiteX7" fmla="*/ 61890 w 127863"/>
                        <a:gd name="connsiteY7" fmla="*/ 0 h 165242"/>
                        <a:gd name="connsiteX8" fmla="*/ 127864 w 127863"/>
                        <a:gd name="connsiteY8" fmla="*/ 81133 h 165242"/>
                        <a:gd name="connsiteX9" fmla="*/ 127864 w 127863"/>
                        <a:gd name="connsiteY9" fmla="*/ 16521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63" h="165242">
                          <a:moveTo>
                            <a:pt x="127864" y="165242"/>
                          </a:moveTo>
                          <a:lnTo>
                            <a:pt x="99664" y="165242"/>
                          </a:lnTo>
                          <a:lnTo>
                            <a:pt x="99664" y="81164"/>
                          </a:lnTo>
                          <a:cubicBezTo>
                            <a:pt x="99664" y="29121"/>
                            <a:pt x="73151" y="28231"/>
                            <a:pt x="62442" y="28200"/>
                          </a:cubicBezTo>
                          <a:cubicBezTo>
                            <a:pt x="55967" y="28783"/>
                            <a:pt x="27368" y="33632"/>
                            <a:pt x="28227" y="73155"/>
                          </a:cubicBezTo>
                          <a:lnTo>
                            <a:pt x="27" y="73768"/>
                          </a:lnTo>
                          <a:cubicBezTo>
                            <a:pt x="-1200" y="18381"/>
                            <a:pt x="39397" y="1289"/>
                            <a:pt x="61061" y="0"/>
                          </a:cubicBezTo>
                          <a:lnTo>
                            <a:pt x="61890" y="0"/>
                          </a:lnTo>
                          <a:cubicBezTo>
                            <a:pt x="103806" y="0"/>
                            <a:pt x="127864" y="29550"/>
                            <a:pt x="127864" y="81133"/>
                          </a:cubicBezTo>
                          <a:lnTo>
                            <a:pt x="127864" y="165212"/>
                          </a:lnTo>
                          <a:close/>
                        </a:path>
                      </a:pathLst>
                    </a:custGeom>
                    <a:solidFill>
                      <a:srgbClr val="79D3C2"/>
                    </a:solidFill>
                    <a:ln w="3060" cap="flat">
                      <a:noFill/>
                      <a:prstDash val="solid"/>
                      <a:miter/>
                    </a:ln>
                  </p:spPr>
                  <p:txBody>
                    <a:bodyPr rtlCol="0" anchor="ctr"/>
                    <a:lstStyle/>
                    <a:p>
                      <a:endParaRPr lang="en-GB"/>
                    </a:p>
                  </p:txBody>
                </p:sp>
                <p:sp>
                  <p:nvSpPr>
                    <p:cNvPr id="51" name="Frihandsfigur: Form 50">
                      <a:extLst>
                        <a:ext uri="{FF2B5EF4-FFF2-40B4-BE49-F238E27FC236}">
                          <a16:creationId xmlns:a16="http://schemas.microsoft.com/office/drawing/2014/main" id="{5E3E68B1-A352-A920-74BD-CD2AAC7DF2DD}"/>
                        </a:ext>
                      </a:extLst>
                    </p:cNvPr>
                    <p:cNvSpPr>
                      <a:spLocks/>
                    </p:cNvSpPr>
                    <p:nvPr/>
                  </p:nvSpPr>
                  <p:spPr>
                    <a:xfrm>
                      <a:off x="3024003" y="4096532"/>
                      <a:ext cx="108627" cy="165242"/>
                    </a:xfrm>
                    <a:custGeom>
                      <a:avLst/>
                      <a:gdLst>
                        <a:gd name="connsiteX0" fmla="*/ 28200 w 108627"/>
                        <a:gd name="connsiteY0" fmla="*/ 165242 h 165242"/>
                        <a:gd name="connsiteX1" fmla="*/ 0 w 108627"/>
                        <a:gd name="connsiteY1" fmla="*/ 165242 h 165242"/>
                        <a:gd name="connsiteX2" fmla="*/ 0 w 108627"/>
                        <a:gd name="connsiteY2" fmla="*/ 81164 h 165242"/>
                        <a:gd name="connsiteX3" fmla="*/ 65974 w 108627"/>
                        <a:gd name="connsiteY3" fmla="*/ 0 h 165242"/>
                        <a:gd name="connsiteX4" fmla="*/ 108627 w 108627"/>
                        <a:gd name="connsiteY4" fmla="*/ 0 h 165242"/>
                        <a:gd name="connsiteX5" fmla="*/ 108627 w 108627"/>
                        <a:gd name="connsiteY5" fmla="*/ 28200 h 165242"/>
                        <a:gd name="connsiteX6" fmla="*/ 65974 w 108627"/>
                        <a:gd name="connsiteY6" fmla="*/ 28200 h 165242"/>
                        <a:gd name="connsiteX7" fmla="*/ 28200 w 108627"/>
                        <a:gd name="connsiteY7" fmla="*/ 81164 h 165242"/>
                        <a:gd name="connsiteX8" fmla="*/ 28200 w 108627"/>
                        <a:gd name="connsiteY8" fmla="*/ 165242 h 16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27" h="165242">
                          <a:moveTo>
                            <a:pt x="28200" y="165242"/>
                          </a:moveTo>
                          <a:lnTo>
                            <a:pt x="0" y="165242"/>
                          </a:lnTo>
                          <a:lnTo>
                            <a:pt x="0" y="81164"/>
                          </a:lnTo>
                          <a:cubicBezTo>
                            <a:pt x="0" y="29581"/>
                            <a:pt x="24058" y="0"/>
                            <a:pt x="65974" y="0"/>
                          </a:cubicBezTo>
                          <a:lnTo>
                            <a:pt x="108627" y="0"/>
                          </a:lnTo>
                          <a:lnTo>
                            <a:pt x="108627" y="28200"/>
                          </a:lnTo>
                          <a:lnTo>
                            <a:pt x="65974" y="28200"/>
                          </a:lnTo>
                          <a:cubicBezTo>
                            <a:pt x="55633" y="28200"/>
                            <a:pt x="28200" y="28200"/>
                            <a:pt x="28200" y="81164"/>
                          </a:cubicBezTo>
                          <a:lnTo>
                            <a:pt x="28200" y="165242"/>
                          </a:lnTo>
                          <a:close/>
                        </a:path>
                      </a:pathLst>
                    </a:custGeom>
                    <a:solidFill>
                      <a:srgbClr val="79D3C2"/>
                    </a:solidFill>
                    <a:ln w="3060" cap="flat">
                      <a:noFill/>
                      <a:prstDash val="solid"/>
                      <a:miter/>
                    </a:ln>
                  </p:spPr>
                  <p:txBody>
                    <a:bodyPr rtlCol="0" anchor="ctr"/>
                    <a:lstStyle/>
                    <a:p>
                      <a:endParaRPr lang="en-GB"/>
                    </a:p>
                  </p:txBody>
                </p:sp>
                <p:sp>
                  <p:nvSpPr>
                    <p:cNvPr id="52" name="Frihandsfigur: Form 51">
                      <a:extLst>
                        <a:ext uri="{FF2B5EF4-FFF2-40B4-BE49-F238E27FC236}">
                          <a16:creationId xmlns:a16="http://schemas.microsoft.com/office/drawing/2014/main" id="{22545A8D-C7BC-C791-690E-93FD6FC2A212}"/>
                        </a:ext>
                      </a:extLst>
                    </p:cNvPr>
                    <p:cNvSpPr>
                      <a:spLocks/>
                    </p:cNvSpPr>
                    <p:nvPr/>
                  </p:nvSpPr>
                  <p:spPr>
                    <a:xfrm>
                      <a:off x="2905433" y="4158793"/>
                      <a:ext cx="70392" cy="54804"/>
                    </a:xfrm>
                    <a:custGeom>
                      <a:avLst/>
                      <a:gdLst>
                        <a:gd name="connsiteX0" fmla="*/ 35196 w 70392"/>
                        <a:gd name="connsiteY0" fmla="*/ 54805 h 54804"/>
                        <a:gd name="connsiteX1" fmla="*/ 0 w 70392"/>
                        <a:gd name="connsiteY1" fmla="*/ 0 h 54804"/>
                        <a:gd name="connsiteX2" fmla="*/ 70393 w 70392"/>
                        <a:gd name="connsiteY2" fmla="*/ 0 h 54804"/>
                        <a:gd name="connsiteX3" fmla="*/ 35196 w 70392"/>
                        <a:gd name="connsiteY3" fmla="*/ 54805 h 54804"/>
                      </a:gdLst>
                      <a:ahLst/>
                      <a:cxnLst>
                        <a:cxn ang="0">
                          <a:pos x="connsiteX0" y="connsiteY0"/>
                        </a:cxn>
                        <a:cxn ang="0">
                          <a:pos x="connsiteX1" y="connsiteY1"/>
                        </a:cxn>
                        <a:cxn ang="0">
                          <a:pos x="connsiteX2" y="connsiteY2"/>
                        </a:cxn>
                        <a:cxn ang="0">
                          <a:pos x="connsiteX3" y="connsiteY3"/>
                        </a:cxn>
                      </a:cxnLst>
                      <a:rect l="l" t="t" r="r" b="b"/>
                      <a:pathLst>
                        <a:path w="70392" h="54804">
                          <a:moveTo>
                            <a:pt x="35196" y="54805"/>
                          </a:moveTo>
                          <a:lnTo>
                            <a:pt x="0" y="0"/>
                          </a:lnTo>
                          <a:lnTo>
                            <a:pt x="70393" y="0"/>
                          </a:lnTo>
                          <a:lnTo>
                            <a:pt x="35196" y="54805"/>
                          </a:lnTo>
                          <a:close/>
                        </a:path>
                      </a:pathLst>
                    </a:custGeom>
                    <a:solidFill>
                      <a:srgbClr val="79D3C2"/>
                    </a:solidFill>
                    <a:ln w="3060" cap="flat">
                      <a:noFill/>
                      <a:prstDash val="solid"/>
                      <a:miter/>
                    </a:ln>
                  </p:spPr>
                  <p:txBody>
                    <a:bodyPr rtlCol="0" anchor="ctr"/>
                    <a:lstStyle/>
                    <a:p>
                      <a:endParaRPr lang="en-GB"/>
                    </a:p>
                  </p:txBody>
                </p:sp>
                <p:sp>
                  <p:nvSpPr>
                    <p:cNvPr id="53" name="Frihandsfigur: Form 52">
                      <a:extLst>
                        <a:ext uri="{FF2B5EF4-FFF2-40B4-BE49-F238E27FC236}">
                          <a16:creationId xmlns:a16="http://schemas.microsoft.com/office/drawing/2014/main" id="{ADA448B0-20F7-C2A9-7CBA-651114C12C81}"/>
                        </a:ext>
                      </a:extLst>
                    </p:cNvPr>
                    <p:cNvSpPr>
                      <a:spLocks/>
                    </p:cNvSpPr>
                    <p:nvPr/>
                  </p:nvSpPr>
                  <p:spPr>
                    <a:xfrm>
                      <a:off x="3001940" y="4009446"/>
                      <a:ext cx="70392" cy="54773"/>
                    </a:xfrm>
                    <a:custGeom>
                      <a:avLst/>
                      <a:gdLst>
                        <a:gd name="connsiteX0" fmla="*/ 35196 w 70392"/>
                        <a:gd name="connsiteY0" fmla="*/ 0 h 54773"/>
                        <a:gd name="connsiteX1" fmla="*/ 70393 w 70392"/>
                        <a:gd name="connsiteY1" fmla="*/ 54774 h 54773"/>
                        <a:gd name="connsiteX2" fmla="*/ 0 w 70392"/>
                        <a:gd name="connsiteY2" fmla="*/ 54774 h 54773"/>
                        <a:gd name="connsiteX3" fmla="*/ 35196 w 70392"/>
                        <a:gd name="connsiteY3" fmla="*/ 0 h 54773"/>
                      </a:gdLst>
                      <a:ahLst/>
                      <a:cxnLst>
                        <a:cxn ang="0">
                          <a:pos x="connsiteX0" y="connsiteY0"/>
                        </a:cxn>
                        <a:cxn ang="0">
                          <a:pos x="connsiteX1" y="connsiteY1"/>
                        </a:cxn>
                        <a:cxn ang="0">
                          <a:pos x="connsiteX2" y="connsiteY2"/>
                        </a:cxn>
                        <a:cxn ang="0">
                          <a:pos x="connsiteX3" y="connsiteY3"/>
                        </a:cxn>
                      </a:cxnLst>
                      <a:rect l="l" t="t" r="r" b="b"/>
                      <a:pathLst>
                        <a:path w="70392" h="54773">
                          <a:moveTo>
                            <a:pt x="35196" y="0"/>
                          </a:moveTo>
                          <a:lnTo>
                            <a:pt x="70393" y="54774"/>
                          </a:lnTo>
                          <a:lnTo>
                            <a:pt x="0" y="54774"/>
                          </a:lnTo>
                          <a:lnTo>
                            <a:pt x="35196" y="0"/>
                          </a:lnTo>
                          <a:close/>
                        </a:path>
                      </a:pathLst>
                    </a:custGeom>
                    <a:solidFill>
                      <a:srgbClr val="79D3C2"/>
                    </a:solidFill>
                    <a:ln w="3060" cap="flat">
                      <a:noFill/>
                      <a:prstDash val="solid"/>
                      <a:miter/>
                    </a:ln>
                  </p:spPr>
                  <p:txBody>
                    <a:bodyPr rtlCol="0" anchor="ctr"/>
                    <a:lstStyle/>
                    <a:p>
                      <a:endParaRPr lang="en-GB"/>
                    </a:p>
                  </p:txBody>
                </p:sp>
              </p:grpSp>
            </p:grpSp>
            <p:sp>
              <p:nvSpPr>
                <p:cNvPr id="47" name="Frihandsfigur: Form 46">
                  <a:extLst>
                    <a:ext uri="{FF2B5EF4-FFF2-40B4-BE49-F238E27FC236}">
                      <a16:creationId xmlns:a16="http://schemas.microsoft.com/office/drawing/2014/main" id="{EA0B83A8-4723-4C52-BFC3-51319C04FA24}"/>
                    </a:ext>
                  </a:extLst>
                </p:cNvPr>
                <p:cNvSpPr>
                  <a:spLocks/>
                </p:cNvSpPr>
                <p:nvPr/>
              </p:nvSpPr>
              <p:spPr>
                <a:xfrm>
                  <a:off x="3021732" y="4059464"/>
                  <a:ext cx="30839" cy="204335"/>
                </a:xfrm>
                <a:custGeom>
                  <a:avLst/>
                  <a:gdLst>
                    <a:gd name="connsiteX0" fmla="*/ 0 w 30839"/>
                    <a:gd name="connsiteY0" fmla="*/ 0 h 204335"/>
                    <a:gd name="connsiteX1" fmla="*/ 30839 w 30839"/>
                    <a:gd name="connsiteY1" fmla="*/ 0 h 204335"/>
                    <a:gd name="connsiteX2" fmla="*/ 30839 w 30839"/>
                    <a:gd name="connsiteY2" fmla="*/ 204336 h 204335"/>
                    <a:gd name="connsiteX3" fmla="*/ 0 w 30839"/>
                    <a:gd name="connsiteY3" fmla="*/ 204336 h 204335"/>
                  </a:gdLst>
                  <a:ahLst/>
                  <a:cxnLst>
                    <a:cxn ang="0">
                      <a:pos x="connsiteX0" y="connsiteY0"/>
                    </a:cxn>
                    <a:cxn ang="0">
                      <a:pos x="connsiteX1" y="connsiteY1"/>
                    </a:cxn>
                    <a:cxn ang="0">
                      <a:pos x="connsiteX2" y="connsiteY2"/>
                    </a:cxn>
                    <a:cxn ang="0">
                      <a:pos x="connsiteX3" y="connsiteY3"/>
                    </a:cxn>
                  </a:cxnLst>
                  <a:rect l="l" t="t" r="r" b="b"/>
                  <a:pathLst>
                    <a:path w="30839" h="204335">
                      <a:moveTo>
                        <a:pt x="0" y="0"/>
                      </a:moveTo>
                      <a:lnTo>
                        <a:pt x="30839" y="0"/>
                      </a:lnTo>
                      <a:lnTo>
                        <a:pt x="30839" y="204336"/>
                      </a:lnTo>
                      <a:lnTo>
                        <a:pt x="0" y="204336"/>
                      </a:lnTo>
                      <a:close/>
                    </a:path>
                  </a:pathLst>
                </a:custGeom>
                <a:solidFill>
                  <a:srgbClr val="79D3C2"/>
                </a:solidFill>
                <a:ln w="3060" cap="flat">
                  <a:noFill/>
                  <a:prstDash val="solid"/>
                  <a:miter/>
                </a:ln>
              </p:spPr>
              <p:txBody>
                <a:bodyPr rtlCol="0" anchor="ctr"/>
                <a:lstStyle/>
                <a:p>
                  <a:endParaRPr lang="en-GB"/>
                </a:p>
              </p:txBody>
            </p:sp>
          </p:grpSp>
        </p:grpSp>
      </p:grpSp>
      <p:sp>
        <p:nvSpPr>
          <p:cNvPr id="255" name="TextBox 66">
            <a:extLst>
              <a:ext uri="{FF2B5EF4-FFF2-40B4-BE49-F238E27FC236}">
                <a16:creationId xmlns:a16="http://schemas.microsoft.com/office/drawing/2014/main" id="{ADEA5DDE-D274-A70A-7573-2FE354CD94DA}"/>
              </a:ext>
            </a:extLst>
          </p:cNvPr>
          <p:cNvSpPr txBox="1"/>
          <p:nvPr/>
        </p:nvSpPr>
        <p:spPr>
          <a:xfrm>
            <a:off x="10977131" y="4408071"/>
            <a:ext cx="483893"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vägval</a:t>
            </a:r>
          </a:p>
        </p:txBody>
      </p:sp>
      <p:pic>
        <p:nvPicPr>
          <p:cNvPr id="258" name="Bild 257">
            <a:extLst>
              <a:ext uri="{FF2B5EF4-FFF2-40B4-BE49-F238E27FC236}">
                <a16:creationId xmlns:a16="http://schemas.microsoft.com/office/drawing/2014/main" id="{702B912F-0FA5-5189-9D96-31985A8981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9073" y="4396642"/>
            <a:ext cx="285277" cy="285277"/>
          </a:xfrm>
          <a:prstGeom prst="rect">
            <a:avLst/>
          </a:prstGeom>
        </p:spPr>
      </p:pic>
      <p:pic>
        <p:nvPicPr>
          <p:cNvPr id="262" name="Graphic 78">
            <a:extLst>
              <a:ext uri="{FF2B5EF4-FFF2-40B4-BE49-F238E27FC236}">
                <a16:creationId xmlns:a16="http://schemas.microsoft.com/office/drawing/2014/main" id="{686EBFB0-639D-980F-1C45-17CE6DA862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61024" y="4432640"/>
            <a:ext cx="230340" cy="230340"/>
          </a:xfrm>
          <a:prstGeom prst="rect">
            <a:avLst/>
          </a:prstGeom>
        </p:spPr>
      </p:pic>
      <p:sp>
        <p:nvSpPr>
          <p:cNvPr id="263" name="TextBox 71">
            <a:extLst>
              <a:ext uri="{FF2B5EF4-FFF2-40B4-BE49-F238E27FC236}">
                <a16:creationId xmlns:a16="http://schemas.microsoft.com/office/drawing/2014/main" id="{32497411-A702-A7E0-76A6-91F33FB10325}"/>
              </a:ext>
            </a:extLst>
          </p:cNvPr>
          <p:cNvSpPr txBox="1"/>
          <p:nvPr/>
        </p:nvSpPr>
        <p:spPr>
          <a:xfrm>
            <a:off x="11764145" y="4414678"/>
            <a:ext cx="772335" cy="169124"/>
          </a:xfrm>
          <a:prstGeom prst="rect">
            <a:avLst/>
          </a:prstGeom>
        </p:spPr>
        <p:txBody>
          <a:bodyPr vert="horz" wrap="square" lIns="0" tIns="45720" rIns="91440" bIns="45720" rtlCol="0" anchor="t">
            <a:noAutofit/>
          </a:bodyPr>
          <a:lstStyle/>
          <a:p>
            <a:pPr algn="l"/>
            <a:r>
              <a:rPr lang="sv-SE" sz="1000" dirty="0">
                <a:solidFill>
                  <a:schemeClr val="bg1">
                    <a:lumMod val="50000"/>
                  </a:schemeClr>
                </a:solidFill>
              </a:rPr>
              <a:t>steg</a:t>
            </a:r>
          </a:p>
        </p:txBody>
      </p:sp>
      <p:sp>
        <p:nvSpPr>
          <p:cNvPr id="2" name="textruta 1">
            <a:extLst>
              <a:ext uri="{FF2B5EF4-FFF2-40B4-BE49-F238E27FC236}">
                <a16:creationId xmlns:a16="http://schemas.microsoft.com/office/drawing/2014/main" id="{ED4DAA69-227C-CCCF-CE9A-2CF63C0CBD52}"/>
              </a:ext>
            </a:extLst>
          </p:cNvPr>
          <p:cNvSpPr txBox="1"/>
          <p:nvPr/>
        </p:nvSpPr>
        <p:spPr>
          <a:xfrm>
            <a:off x="9487927" y="4137092"/>
            <a:ext cx="914400" cy="914400"/>
          </a:xfrm>
          <a:prstGeom prst="rect">
            <a:avLst/>
          </a:prstGeom>
        </p:spPr>
        <p:txBody>
          <a:bodyPr vert="horz" wrap="none" lIns="0" tIns="45720" rIns="91440" bIns="45720" rtlCol="0" anchor="t">
            <a:normAutofit/>
          </a:bodyPr>
          <a:lstStyle/>
          <a:p>
            <a:pPr algn="l"/>
            <a:endParaRPr lang="sv-SE" dirty="0"/>
          </a:p>
        </p:txBody>
      </p:sp>
      <p:sp>
        <p:nvSpPr>
          <p:cNvPr id="3" name="textruta 2">
            <a:extLst>
              <a:ext uri="{FF2B5EF4-FFF2-40B4-BE49-F238E27FC236}">
                <a16:creationId xmlns:a16="http://schemas.microsoft.com/office/drawing/2014/main" id="{66707D0B-F965-6DD7-824A-CF8CCA3FB9CA}"/>
              </a:ext>
            </a:extLst>
          </p:cNvPr>
          <p:cNvSpPr txBox="1"/>
          <p:nvPr/>
        </p:nvSpPr>
        <p:spPr>
          <a:xfrm>
            <a:off x="9333186" y="6111303"/>
            <a:ext cx="811924" cy="1279038"/>
          </a:xfrm>
          <a:prstGeom prst="rect">
            <a:avLst/>
          </a:prstGeom>
        </p:spPr>
        <p:txBody>
          <a:bodyPr vert="horz" wrap="none" lIns="0" tIns="45720" rIns="91440" bIns="45720" rtlCol="0" anchor="t">
            <a:normAutofit/>
          </a:bodyPr>
          <a:lstStyle/>
          <a:p>
            <a:pPr algn="l"/>
            <a:endParaRPr lang="sv-SE" dirty="0"/>
          </a:p>
        </p:txBody>
      </p:sp>
      <p:sp>
        <p:nvSpPr>
          <p:cNvPr id="5" name="textruta 4">
            <a:extLst>
              <a:ext uri="{FF2B5EF4-FFF2-40B4-BE49-F238E27FC236}">
                <a16:creationId xmlns:a16="http://schemas.microsoft.com/office/drawing/2014/main" id="{D590A5FA-560D-A1F2-4EAA-4A8F273E71DA}"/>
              </a:ext>
            </a:extLst>
          </p:cNvPr>
          <p:cNvSpPr txBox="1"/>
          <p:nvPr/>
        </p:nvSpPr>
        <p:spPr>
          <a:xfrm>
            <a:off x="5636794" y="3056021"/>
            <a:ext cx="914400" cy="914400"/>
          </a:xfrm>
          <a:prstGeom prst="rect">
            <a:avLst/>
          </a:prstGeom>
        </p:spPr>
        <p:txBody>
          <a:bodyPr vert="horz" wrap="square" lIns="0" tIns="45720" rIns="91440" bIns="45720" rtlCol="0" anchor="t">
            <a:normAutofit/>
          </a:bodyPr>
          <a:lstStyle/>
          <a:p>
            <a:pPr algn="l"/>
            <a:endParaRPr lang="sv-SE" dirty="0"/>
          </a:p>
        </p:txBody>
      </p:sp>
      <p:grpSp>
        <p:nvGrpSpPr>
          <p:cNvPr id="7" name="Grupp 6">
            <a:extLst>
              <a:ext uri="{FF2B5EF4-FFF2-40B4-BE49-F238E27FC236}">
                <a16:creationId xmlns:a16="http://schemas.microsoft.com/office/drawing/2014/main" id="{6516AF8C-E7EB-4F76-B8BD-73ABCFE70037}"/>
              </a:ext>
            </a:extLst>
          </p:cNvPr>
          <p:cNvGrpSpPr/>
          <p:nvPr/>
        </p:nvGrpSpPr>
        <p:grpSpPr>
          <a:xfrm>
            <a:off x="1254599" y="773324"/>
            <a:ext cx="10944000" cy="3877115"/>
            <a:chOff x="1254599" y="773324"/>
            <a:chExt cx="10944000" cy="3877115"/>
          </a:xfrm>
        </p:grpSpPr>
        <p:pic>
          <p:nvPicPr>
            <p:cNvPr id="14" name="Bild 223">
              <a:extLst>
                <a:ext uri="{FF2B5EF4-FFF2-40B4-BE49-F238E27FC236}">
                  <a16:creationId xmlns:a16="http://schemas.microsoft.com/office/drawing/2014/main" id="{4AF282A0-EE8B-5F0F-CD9D-70C8AB02477A}"/>
                </a:ext>
              </a:extLst>
            </p:cNvPr>
            <p:cNvPicPr>
              <a:picLocks noChangeAspect="1"/>
            </p:cNvPicPr>
            <p:nvPr/>
          </p:nvPicPr>
          <p:blipFill>
            <a:blip r:embed="rId10">
              <a:extLst>
                <a:ext uri="{28A0092B-C50C-407E-A947-70E740481C1C}">
                  <a14:useLocalDpi xmlns:a14="http://schemas.microsoft.com/office/drawing/2010/main" val="0"/>
                </a:ext>
              </a:extLst>
            </a:blip>
            <a:srcRect l="7658" t="14725" r="1411" b="11602"/>
            <a:stretch>
              <a:fillRect/>
            </a:stretch>
          </p:blipFill>
          <p:spPr>
            <a:xfrm>
              <a:off x="1254599" y="773324"/>
              <a:ext cx="10944000" cy="3400046"/>
            </a:xfrm>
            <a:prstGeom prst="rect">
              <a:avLst/>
            </a:prstGeom>
            <a:noFill/>
          </p:spPr>
        </p:pic>
        <p:sp>
          <p:nvSpPr>
            <p:cNvPr id="6" name="textruta 5">
              <a:extLst>
                <a:ext uri="{FF2B5EF4-FFF2-40B4-BE49-F238E27FC236}">
                  <a16:creationId xmlns:a16="http://schemas.microsoft.com/office/drawing/2014/main" id="{EBA24DD6-946B-7895-5B26-396BE9167763}"/>
                </a:ext>
              </a:extLst>
            </p:cNvPr>
            <p:cNvSpPr txBox="1"/>
            <p:nvPr/>
          </p:nvSpPr>
          <p:spPr>
            <a:xfrm>
              <a:off x="11522783" y="4398439"/>
              <a:ext cx="180000" cy="252000"/>
            </a:xfrm>
            <a:prstGeom prst="rect">
              <a:avLst/>
            </a:prstGeom>
          </p:spPr>
          <p:txBody>
            <a:bodyPr vert="horz" wrap="square" lIns="0" tIns="45720" rIns="91440" bIns="45720" rtlCol="0" anchor="t">
              <a:noAutofit/>
            </a:bodyPr>
            <a:lstStyle/>
            <a:p>
              <a:pPr algn="l"/>
              <a:r>
                <a:rPr lang="sv-SE" sz="1400" dirty="0">
                  <a:solidFill>
                    <a:schemeClr val="bg1"/>
                  </a:solidFill>
                </a:rPr>
                <a:t>X</a:t>
              </a:r>
            </a:p>
          </p:txBody>
        </p:sp>
      </p:grpSp>
    </p:spTree>
    <p:extLst>
      <p:ext uri="{BB962C8B-B14F-4D97-AF65-F5344CB8AC3E}">
        <p14:creationId xmlns:p14="http://schemas.microsoft.com/office/powerpoint/2010/main" val="305628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C830F-E696-7EA3-05D1-59305C03BF36}"/>
            </a:ext>
          </a:extLst>
        </p:cNvPr>
        <p:cNvGrpSpPr/>
        <p:nvPr/>
      </p:nvGrpSpPr>
      <p:grpSpPr>
        <a:xfrm>
          <a:off x="0" y="0"/>
          <a:ext cx="0" cy="0"/>
          <a:chOff x="0" y="0"/>
          <a:chExt cx="0" cy="0"/>
        </a:xfrm>
      </p:grpSpPr>
      <p:pic>
        <p:nvPicPr>
          <p:cNvPr id="8" name="Bildobjekt 7" descr="En bild som visar text, Teckensnitt, cirkel, skärmbild&#10;&#10;AI-genererat innehåll kan vara felaktigt.">
            <a:extLst>
              <a:ext uri="{FF2B5EF4-FFF2-40B4-BE49-F238E27FC236}">
                <a16:creationId xmlns:a16="http://schemas.microsoft.com/office/drawing/2014/main" id="{06991DFC-B9ED-31B0-D7E0-B658ED81FB6C}"/>
              </a:ext>
            </a:extLst>
          </p:cNvPr>
          <p:cNvPicPr>
            <a:picLocks noChangeAspect="1"/>
          </p:cNvPicPr>
          <p:nvPr/>
        </p:nvPicPr>
        <p:blipFill>
          <a:blip r:embed="rId3"/>
          <a:stretch>
            <a:fillRect/>
          </a:stretch>
        </p:blipFill>
        <p:spPr>
          <a:xfrm>
            <a:off x="-2641" y="0"/>
            <a:ext cx="12194641" cy="4691270"/>
          </a:xfrm>
          <a:prstGeom prst="rect">
            <a:avLst/>
          </a:prstGeom>
        </p:spPr>
      </p:pic>
      <p:sp>
        <p:nvSpPr>
          <p:cNvPr id="58" name="Rectangle: Rounded Corners 9">
            <a:extLst>
              <a:ext uri="{FF2B5EF4-FFF2-40B4-BE49-F238E27FC236}">
                <a16:creationId xmlns:a16="http://schemas.microsoft.com/office/drawing/2014/main" id="{85D73DB4-4742-86FD-45B5-8A8BDA669D3F}"/>
              </a:ext>
            </a:extLst>
          </p:cNvPr>
          <p:cNvSpPr/>
          <p:nvPr/>
        </p:nvSpPr>
        <p:spPr>
          <a:xfrm>
            <a:off x="258854" y="5007371"/>
            <a:ext cx="4440894" cy="180000"/>
          </a:xfrm>
          <a:prstGeom prst="roundRect">
            <a:avLst>
              <a:gd name="adj" fmla="val 140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1 – Initial bedömning</a:t>
            </a:r>
          </a:p>
        </p:txBody>
      </p:sp>
      <p:grpSp>
        <p:nvGrpSpPr>
          <p:cNvPr id="61" name="Grupp 60">
            <a:extLst>
              <a:ext uri="{FF2B5EF4-FFF2-40B4-BE49-F238E27FC236}">
                <a16:creationId xmlns:a16="http://schemas.microsoft.com/office/drawing/2014/main" id="{5F113DED-1FE1-2BD2-202C-3B94FB0C1E70}"/>
              </a:ext>
            </a:extLst>
          </p:cNvPr>
          <p:cNvGrpSpPr/>
          <p:nvPr/>
        </p:nvGrpSpPr>
        <p:grpSpPr>
          <a:xfrm>
            <a:off x="258854" y="5272392"/>
            <a:ext cx="2296278" cy="246221"/>
            <a:chOff x="258854" y="5475437"/>
            <a:chExt cx="2296278" cy="246221"/>
          </a:xfrm>
        </p:grpSpPr>
        <p:sp>
          <p:nvSpPr>
            <p:cNvPr id="63" name="Oval 72">
              <a:extLst>
                <a:ext uri="{FF2B5EF4-FFF2-40B4-BE49-F238E27FC236}">
                  <a16:creationId xmlns:a16="http://schemas.microsoft.com/office/drawing/2014/main" id="{9E869CE9-403F-A3DE-A65B-F4A74770F372}"/>
                </a:ext>
              </a:extLst>
            </p:cNvPr>
            <p:cNvSpPr>
              <a:spLocks noChangeAspect="1"/>
            </p:cNvSpPr>
            <p:nvPr/>
          </p:nvSpPr>
          <p:spPr>
            <a:xfrm>
              <a:off x="258854" y="5479847"/>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a:t>
              </a:r>
            </a:p>
          </p:txBody>
        </p:sp>
        <p:sp>
          <p:nvSpPr>
            <p:cNvPr id="64" name="textruta 63">
              <a:extLst>
                <a:ext uri="{FF2B5EF4-FFF2-40B4-BE49-F238E27FC236}">
                  <a16:creationId xmlns:a16="http://schemas.microsoft.com/office/drawing/2014/main" id="{A4A85A42-AC04-8D63-0504-B562EEF86754}"/>
                </a:ext>
              </a:extLst>
            </p:cNvPr>
            <p:cNvSpPr txBox="1"/>
            <p:nvPr/>
          </p:nvSpPr>
          <p:spPr>
            <a:xfrm>
              <a:off x="461897" y="5475437"/>
              <a:ext cx="2093235" cy="246221"/>
            </a:xfrm>
            <a:prstGeom prst="rect">
              <a:avLst/>
            </a:prstGeom>
            <a:noFill/>
          </p:spPr>
          <p:txBody>
            <a:bodyPr wrap="square" tIns="0" bIns="0">
              <a:spAutoFit/>
            </a:bodyPr>
            <a:lstStyle/>
            <a:p>
              <a:r>
                <a:rPr lang="sv-SE" sz="800" dirty="0">
                  <a:solidFill>
                    <a:schemeClr val="accent1"/>
                  </a:solidFill>
                </a:rPr>
                <a:t>Vem berörs av eller involveras i vårt arbete med FaR?</a:t>
              </a:r>
            </a:p>
          </p:txBody>
        </p:sp>
      </p:grpSp>
      <p:grpSp>
        <p:nvGrpSpPr>
          <p:cNvPr id="65" name="Grupp 64">
            <a:extLst>
              <a:ext uri="{FF2B5EF4-FFF2-40B4-BE49-F238E27FC236}">
                <a16:creationId xmlns:a16="http://schemas.microsoft.com/office/drawing/2014/main" id="{128B3667-AFA9-FEFC-DA87-03BDBC360638}"/>
              </a:ext>
            </a:extLst>
          </p:cNvPr>
          <p:cNvGrpSpPr/>
          <p:nvPr/>
        </p:nvGrpSpPr>
        <p:grpSpPr>
          <a:xfrm>
            <a:off x="258854" y="5593804"/>
            <a:ext cx="2368208" cy="246221"/>
            <a:chOff x="258854" y="5728068"/>
            <a:chExt cx="2368208" cy="246221"/>
          </a:xfrm>
        </p:grpSpPr>
        <p:sp>
          <p:nvSpPr>
            <p:cNvPr id="66" name="Oval 72">
              <a:extLst>
                <a:ext uri="{FF2B5EF4-FFF2-40B4-BE49-F238E27FC236}">
                  <a16:creationId xmlns:a16="http://schemas.microsoft.com/office/drawing/2014/main" id="{6E689E93-46A2-37F9-6DAF-B654FD074F97}"/>
                </a:ext>
              </a:extLst>
            </p:cNvPr>
            <p:cNvSpPr>
              <a:spLocks noChangeAspect="1"/>
            </p:cNvSpPr>
            <p:nvPr/>
          </p:nvSpPr>
          <p:spPr>
            <a:xfrm>
              <a:off x="258854" y="5744421"/>
              <a:ext cx="182739"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2</a:t>
              </a:r>
            </a:p>
          </p:txBody>
        </p:sp>
        <p:sp>
          <p:nvSpPr>
            <p:cNvPr id="68" name="textruta 67">
              <a:extLst>
                <a:ext uri="{FF2B5EF4-FFF2-40B4-BE49-F238E27FC236}">
                  <a16:creationId xmlns:a16="http://schemas.microsoft.com/office/drawing/2014/main" id="{5B9E3DF4-FC2A-E967-0C32-77266A5A9C38}"/>
                </a:ext>
              </a:extLst>
            </p:cNvPr>
            <p:cNvSpPr txBox="1"/>
            <p:nvPr/>
          </p:nvSpPr>
          <p:spPr>
            <a:xfrm>
              <a:off x="461897" y="5728068"/>
              <a:ext cx="2165165" cy="246221"/>
            </a:xfrm>
            <a:prstGeom prst="rect">
              <a:avLst/>
            </a:prstGeom>
            <a:noFill/>
          </p:spPr>
          <p:txBody>
            <a:bodyPr wrap="square" tIns="0" bIns="0">
              <a:spAutoFit/>
            </a:bodyPr>
            <a:lstStyle/>
            <a:p>
              <a:r>
                <a:rPr lang="sv-SE" sz="800" dirty="0">
                  <a:solidFill>
                    <a:srgbClr val="112B43"/>
                  </a:solidFill>
                </a:rPr>
                <a:t>Går FaR i linje med vårt uppdrag, våra värderingar och vår vision? </a:t>
              </a:r>
            </a:p>
          </p:txBody>
        </p:sp>
      </p:grpSp>
      <p:grpSp>
        <p:nvGrpSpPr>
          <p:cNvPr id="69" name="Grupp 68">
            <a:extLst>
              <a:ext uri="{FF2B5EF4-FFF2-40B4-BE49-F238E27FC236}">
                <a16:creationId xmlns:a16="http://schemas.microsoft.com/office/drawing/2014/main" id="{B34BF5E6-7C8C-EA13-FEE4-15A4DB2AAF4E}"/>
              </a:ext>
            </a:extLst>
          </p:cNvPr>
          <p:cNvGrpSpPr/>
          <p:nvPr/>
        </p:nvGrpSpPr>
        <p:grpSpPr>
          <a:xfrm>
            <a:off x="258855" y="5910412"/>
            <a:ext cx="2368207" cy="246221"/>
            <a:chOff x="258855" y="5980699"/>
            <a:chExt cx="2368207" cy="246221"/>
          </a:xfrm>
        </p:grpSpPr>
        <p:sp>
          <p:nvSpPr>
            <p:cNvPr id="70" name="Oval 72">
              <a:extLst>
                <a:ext uri="{FF2B5EF4-FFF2-40B4-BE49-F238E27FC236}">
                  <a16:creationId xmlns:a16="http://schemas.microsoft.com/office/drawing/2014/main" id="{2645CF97-9450-5516-7307-08D494486689}"/>
                </a:ext>
              </a:extLst>
            </p:cNvPr>
            <p:cNvSpPr>
              <a:spLocks noChangeAspect="1"/>
            </p:cNvSpPr>
            <p:nvPr/>
          </p:nvSpPr>
          <p:spPr>
            <a:xfrm>
              <a:off x="258855" y="599129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3</a:t>
              </a:r>
            </a:p>
          </p:txBody>
        </p:sp>
        <p:sp>
          <p:nvSpPr>
            <p:cNvPr id="75" name="textruta 74">
              <a:extLst>
                <a:ext uri="{FF2B5EF4-FFF2-40B4-BE49-F238E27FC236}">
                  <a16:creationId xmlns:a16="http://schemas.microsoft.com/office/drawing/2014/main" id="{62FC7FE8-FE6C-E1B0-D49B-98A4EC2D44BD}"/>
                </a:ext>
              </a:extLst>
            </p:cNvPr>
            <p:cNvSpPr txBox="1"/>
            <p:nvPr/>
          </p:nvSpPr>
          <p:spPr>
            <a:xfrm>
              <a:off x="461897" y="5980699"/>
              <a:ext cx="2165165" cy="246221"/>
            </a:xfrm>
            <a:prstGeom prst="rect">
              <a:avLst/>
            </a:prstGeom>
            <a:noFill/>
          </p:spPr>
          <p:txBody>
            <a:bodyPr wrap="square" tIns="0" bIns="0">
              <a:spAutoFit/>
            </a:bodyPr>
            <a:lstStyle/>
            <a:p>
              <a:r>
                <a:rPr lang="sv-SE" sz="800" dirty="0">
                  <a:solidFill>
                    <a:srgbClr val="112B43"/>
                  </a:solidFill>
                </a:rPr>
                <a:t>Är vår verksamhet redo för FaR och för förändring?</a:t>
              </a:r>
            </a:p>
          </p:txBody>
        </p:sp>
      </p:grpSp>
      <p:grpSp>
        <p:nvGrpSpPr>
          <p:cNvPr id="78" name="Grupp 77">
            <a:extLst>
              <a:ext uri="{FF2B5EF4-FFF2-40B4-BE49-F238E27FC236}">
                <a16:creationId xmlns:a16="http://schemas.microsoft.com/office/drawing/2014/main" id="{D7614B57-EE14-CA08-C4FF-C2D79CAA933B}"/>
              </a:ext>
            </a:extLst>
          </p:cNvPr>
          <p:cNvGrpSpPr/>
          <p:nvPr/>
        </p:nvGrpSpPr>
        <p:grpSpPr>
          <a:xfrm>
            <a:off x="258853" y="6229720"/>
            <a:ext cx="2262767" cy="246221"/>
            <a:chOff x="258853" y="6233330"/>
            <a:chExt cx="2262767" cy="246221"/>
          </a:xfrm>
        </p:grpSpPr>
        <p:sp>
          <p:nvSpPr>
            <p:cNvPr id="81" name="Oval 72">
              <a:extLst>
                <a:ext uri="{FF2B5EF4-FFF2-40B4-BE49-F238E27FC236}">
                  <a16:creationId xmlns:a16="http://schemas.microsoft.com/office/drawing/2014/main" id="{F9C63D4C-D234-C9F5-2133-95F633FD3C4B}"/>
                </a:ext>
              </a:extLst>
            </p:cNvPr>
            <p:cNvSpPr>
              <a:spLocks noChangeAspect="1"/>
            </p:cNvSpPr>
            <p:nvPr/>
          </p:nvSpPr>
          <p:spPr>
            <a:xfrm>
              <a:off x="258853" y="6249683"/>
              <a:ext cx="180000" cy="18273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4</a:t>
              </a:r>
            </a:p>
          </p:txBody>
        </p:sp>
        <p:sp>
          <p:nvSpPr>
            <p:cNvPr id="82" name="textruta 81">
              <a:extLst>
                <a:ext uri="{FF2B5EF4-FFF2-40B4-BE49-F238E27FC236}">
                  <a16:creationId xmlns:a16="http://schemas.microsoft.com/office/drawing/2014/main" id="{CDEBF957-2A5C-1B24-9446-CC359D1ABBC6}"/>
                </a:ext>
              </a:extLst>
            </p:cNvPr>
            <p:cNvSpPr txBox="1"/>
            <p:nvPr/>
          </p:nvSpPr>
          <p:spPr>
            <a:xfrm>
              <a:off x="461897" y="6233330"/>
              <a:ext cx="2059723" cy="246221"/>
            </a:xfrm>
            <a:prstGeom prst="rect">
              <a:avLst/>
            </a:prstGeom>
            <a:noFill/>
          </p:spPr>
          <p:txBody>
            <a:bodyPr wrap="square" tIns="0" bIns="0">
              <a:spAutoFit/>
            </a:bodyPr>
            <a:lstStyle/>
            <a:p>
              <a:r>
                <a:rPr lang="sv-SE" sz="800" dirty="0">
                  <a:solidFill>
                    <a:srgbClr val="112B43"/>
                  </a:solidFill>
                </a:rPr>
                <a:t>Vilka kompletteringar av FaR behöver vi göra för att passa vår målgrupp? </a:t>
              </a:r>
            </a:p>
          </p:txBody>
        </p:sp>
      </p:grpSp>
      <p:grpSp>
        <p:nvGrpSpPr>
          <p:cNvPr id="83" name="Grupp 82">
            <a:extLst>
              <a:ext uri="{FF2B5EF4-FFF2-40B4-BE49-F238E27FC236}">
                <a16:creationId xmlns:a16="http://schemas.microsoft.com/office/drawing/2014/main" id="{D93A271A-8256-F6EF-D0B9-B4AE191191DF}"/>
              </a:ext>
            </a:extLst>
          </p:cNvPr>
          <p:cNvGrpSpPr/>
          <p:nvPr/>
        </p:nvGrpSpPr>
        <p:grpSpPr>
          <a:xfrm>
            <a:off x="2521620" y="5272392"/>
            <a:ext cx="2356043" cy="246221"/>
            <a:chOff x="2733256" y="5432871"/>
            <a:chExt cx="2356043" cy="246221"/>
          </a:xfrm>
        </p:grpSpPr>
        <p:sp>
          <p:nvSpPr>
            <p:cNvPr id="84" name="Oval 72">
              <a:extLst>
                <a:ext uri="{FF2B5EF4-FFF2-40B4-BE49-F238E27FC236}">
                  <a16:creationId xmlns:a16="http://schemas.microsoft.com/office/drawing/2014/main" id="{3FB8E342-3853-43A5-383E-52C76FDF9966}"/>
                </a:ext>
              </a:extLst>
            </p:cNvPr>
            <p:cNvSpPr>
              <a:spLocks/>
            </p:cNvSpPr>
            <p:nvPr/>
          </p:nvSpPr>
          <p:spPr>
            <a:xfrm>
              <a:off x="2733256" y="544922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5</a:t>
              </a:r>
            </a:p>
          </p:txBody>
        </p:sp>
        <p:sp>
          <p:nvSpPr>
            <p:cNvPr id="86" name="textruta 85">
              <a:extLst>
                <a:ext uri="{FF2B5EF4-FFF2-40B4-BE49-F238E27FC236}">
                  <a16:creationId xmlns:a16="http://schemas.microsoft.com/office/drawing/2014/main" id="{88FDED9A-E589-0246-CD12-7F936DF6FE82}"/>
                </a:ext>
              </a:extLst>
            </p:cNvPr>
            <p:cNvSpPr txBox="1"/>
            <p:nvPr/>
          </p:nvSpPr>
          <p:spPr>
            <a:xfrm>
              <a:off x="2936299" y="5432871"/>
              <a:ext cx="2153000" cy="246221"/>
            </a:xfrm>
            <a:prstGeom prst="rect">
              <a:avLst/>
            </a:prstGeom>
            <a:noFill/>
          </p:spPr>
          <p:txBody>
            <a:bodyPr wrap="square" tIns="0" bIns="0">
              <a:spAutoFit/>
            </a:bodyPr>
            <a:lstStyle/>
            <a:p>
              <a:r>
                <a:rPr lang="sv-SE" sz="800" dirty="0">
                  <a:solidFill>
                    <a:srgbClr val="112B43"/>
                  </a:solidFill>
                </a:rPr>
                <a:t>Vilka anpassningar behövs i vår verksamhet för att FaR ska passa in?</a:t>
              </a:r>
            </a:p>
          </p:txBody>
        </p:sp>
      </p:grpSp>
      <p:grpSp>
        <p:nvGrpSpPr>
          <p:cNvPr id="87" name="Grupp 86">
            <a:extLst>
              <a:ext uri="{FF2B5EF4-FFF2-40B4-BE49-F238E27FC236}">
                <a16:creationId xmlns:a16="http://schemas.microsoft.com/office/drawing/2014/main" id="{EFCB418C-A2F5-7450-DC61-717B8D2D6AF5}"/>
              </a:ext>
            </a:extLst>
          </p:cNvPr>
          <p:cNvGrpSpPr/>
          <p:nvPr/>
        </p:nvGrpSpPr>
        <p:grpSpPr>
          <a:xfrm>
            <a:off x="2521620" y="5593804"/>
            <a:ext cx="2338148" cy="246221"/>
            <a:chOff x="2733256" y="5724456"/>
            <a:chExt cx="2338148" cy="246221"/>
          </a:xfrm>
        </p:grpSpPr>
        <p:sp>
          <p:nvSpPr>
            <p:cNvPr id="89" name="Oval 72">
              <a:extLst>
                <a:ext uri="{FF2B5EF4-FFF2-40B4-BE49-F238E27FC236}">
                  <a16:creationId xmlns:a16="http://schemas.microsoft.com/office/drawing/2014/main" id="{C7BEBB79-EC62-2EC3-031F-24C288A52815}"/>
                </a:ext>
              </a:extLst>
            </p:cNvPr>
            <p:cNvSpPr>
              <a:spLocks noChangeAspect="1"/>
            </p:cNvSpPr>
            <p:nvPr/>
          </p:nvSpPr>
          <p:spPr>
            <a:xfrm>
              <a:off x="2733256" y="57421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6</a:t>
              </a:r>
            </a:p>
          </p:txBody>
        </p:sp>
        <p:sp>
          <p:nvSpPr>
            <p:cNvPr id="90" name="textruta 89">
              <a:extLst>
                <a:ext uri="{FF2B5EF4-FFF2-40B4-BE49-F238E27FC236}">
                  <a16:creationId xmlns:a16="http://schemas.microsoft.com/office/drawing/2014/main" id="{306BDEA7-E654-7A15-B6E4-978A4A416E8D}"/>
                </a:ext>
              </a:extLst>
            </p:cNvPr>
            <p:cNvSpPr txBox="1"/>
            <p:nvPr/>
          </p:nvSpPr>
          <p:spPr>
            <a:xfrm>
              <a:off x="2936300" y="5724456"/>
              <a:ext cx="2135104" cy="246221"/>
            </a:xfrm>
            <a:prstGeom prst="rect">
              <a:avLst/>
            </a:prstGeom>
            <a:noFill/>
          </p:spPr>
          <p:txBody>
            <a:bodyPr wrap="square" tIns="0" bIns="0">
              <a:spAutoFit/>
            </a:bodyPr>
            <a:lstStyle/>
            <a:p>
              <a:r>
                <a:rPr lang="sv-SE" sz="800" dirty="0">
                  <a:solidFill>
                    <a:srgbClr val="112B43"/>
                  </a:solidFill>
                </a:rPr>
                <a:t>Vilket stöd har FaR i verksamheten och finns det resurser? </a:t>
              </a:r>
            </a:p>
          </p:txBody>
        </p:sp>
      </p:grpSp>
      <p:grpSp>
        <p:nvGrpSpPr>
          <p:cNvPr id="92" name="Grupp 91">
            <a:extLst>
              <a:ext uri="{FF2B5EF4-FFF2-40B4-BE49-F238E27FC236}">
                <a16:creationId xmlns:a16="http://schemas.microsoft.com/office/drawing/2014/main" id="{0CAAB97E-21A6-0EEB-7BF9-CFBC88A85A0F}"/>
              </a:ext>
            </a:extLst>
          </p:cNvPr>
          <p:cNvGrpSpPr/>
          <p:nvPr/>
        </p:nvGrpSpPr>
        <p:grpSpPr>
          <a:xfrm>
            <a:off x="2521620" y="5910412"/>
            <a:ext cx="2239723" cy="246221"/>
            <a:chOff x="2733256" y="5977087"/>
            <a:chExt cx="2239723" cy="246221"/>
          </a:xfrm>
        </p:grpSpPr>
        <p:sp>
          <p:nvSpPr>
            <p:cNvPr id="93" name="Oval 72">
              <a:extLst>
                <a:ext uri="{FF2B5EF4-FFF2-40B4-BE49-F238E27FC236}">
                  <a16:creationId xmlns:a16="http://schemas.microsoft.com/office/drawing/2014/main" id="{F6884033-2858-52DC-362D-2D78C66E7E6C}"/>
                </a:ext>
              </a:extLst>
            </p:cNvPr>
            <p:cNvSpPr>
              <a:spLocks noChangeAspect="1"/>
            </p:cNvSpPr>
            <p:nvPr/>
          </p:nvSpPr>
          <p:spPr>
            <a:xfrm>
              <a:off x="2733256" y="59979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7</a:t>
              </a:r>
            </a:p>
          </p:txBody>
        </p:sp>
        <p:sp>
          <p:nvSpPr>
            <p:cNvPr id="95" name="textruta 94">
              <a:extLst>
                <a:ext uri="{FF2B5EF4-FFF2-40B4-BE49-F238E27FC236}">
                  <a16:creationId xmlns:a16="http://schemas.microsoft.com/office/drawing/2014/main" id="{FB049796-F1DB-3E99-DECD-A57CE5EF0D0D}"/>
                </a:ext>
              </a:extLst>
            </p:cNvPr>
            <p:cNvSpPr txBox="1"/>
            <p:nvPr/>
          </p:nvSpPr>
          <p:spPr>
            <a:xfrm>
              <a:off x="2936300" y="5977087"/>
              <a:ext cx="2036679" cy="246221"/>
            </a:xfrm>
            <a:prstGeom prst="rect">
              <a:avLst/>
            </a:prstGeom>
            <a:noFill/>
          </p:spPr>
          <p:txBody>
            <a:bodyPr wrap="square" tIns="0" bIns="0">
              <a:spAutoFit/>
            </a:bodyPr>
            <a:lstStyle/>
            <a:p>
              <a:r>
                <a:rPr lang="sv-SE" sz="800" dirty="0">
                  <a:solidFill>
                    <a:srgbClr val="112B43"/>
                  </a:solidFill>
                </a:rPr>
                <a:t>Vilka kommer att implementera FaR i vår verksamhet? </a:t>
              </a:r>
            </a:p>
          </p:txBody>
        </p:sp>
      </p:grpSp>
      <p:grpSp>
        <p:nvGrpSpPr>
          <p:cNvPr id="96" name="Grupp 95">
            <a:extLst>
              <a:ext uri="{FF2B5EF4-FFF2-40B4-BE49-F238E27FC236}">
                <a16:creationId xmlns:a16="http://schemas.microsoft.com/office/drawing/2014/main" id="{A31FDAC7-980A-C061-11C6-A82EB3C46C1E}"/>
              </a:ext>
            </a:extLst>
          </p:cNvPr>
          <p:cNvGrpSpPr/>
          <p:nvPr/>
        </p:nvGrpSpPr>
        <p:grpSpPr>
          <a:xfrm>
            <a:off x="2521620" y="6234130"/>
            <a:ext cx="2178128" cy="246221"/>
            <a:chOff x="2733256" y="6229720"/>
            <a:chExt cx="2178128" cy="246221"/>
          </a:xfrm>
        </p:grpSpPr>
        <p:sp>
          <p:nvSpPr>
            <p:cNvPr id="98" name="Oval 72">
              <a:extLst>
                <a:ext uri="{FF2B5EF4-FFF2-40B4-BE49-F238E27FC236}">
                  <a16:creationId xmlns:a16="http://schemas.microsoft.com/office/drawing/2014/main" id="{0451DD03-08FD-F7E6-6559-0CCC6290DCAF}"/>
                </a:ext>
              </a:extLst>
            </p:cNvPr>
            <p:cNvSpPr>
              <a:spLocks noChangeAspect="1"/>
            </p:cNvSpPr>
            <p:nvPr/>
          </p:nvSpPr>
          <p:spPr>
            <a:xfrm>
              <a:off x="2733256" y="6247442"/>
              <a:ext cx="180001" cy="18000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ct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8</a:t>
              </a:r>
            </a:p>
          </p:txBody>
        </p:sp>
        <p:sp>
          <p:nvSpPr>
            <p:cNvPr id="99" name="textruta 98">
              <a:extLst>
                <a:ext uri="{FF2B5EF4-FFF2-40B4-BE49-F238E27FC236}">
                  <a16:creationId xmlns:a16="http://schemas.microsoft.com/office/drawing/2014/main" id="{DECBBA63-28C7-AE97-8597-41911B1FA2B6}"/>
                </a:ext>
              </a:extLst>
            </p:cNvPr>
            <p:cNvSpPr txBox="1"/>
            <p:nvPr/>
          </p:nvSpPr>
          <p:spPr>
            <a:xfrm>
              <a:off x="2936300" y="6229720"/>
              <a:ext cx="1975084" cy="246221"/>
            </a:xfrm>
            <a:prstGeom prst="rect">
              <a:avLst/>
            </a:prstGeom>
            <a:noFill/>
          </p:spPr>
          <p:txBody>
            <a:bodyPr wrap="square" tIns="0" bIns="0">
              <a:spAutoFit/>
            </a:bodyPr>
            <a:lstStyle/>
            <a:p>
              <a:r>
                <a:rPr lang="sv-SE" sz="800" dirty="0">
                  <a:solidFill>
                    <a:srgbClr val="112B43"/>
                  </a:solidFill>
                </a:rPr>
                <a:t>Vilken utbildning och stöd kan vi erbjuda berörd personal?</a:t>
              </a:r>
            </a:p>
          </p:txBody>
        </p:sp>
      </p:grpSp>
      <p:sp>
        <p:nvSpPr>
          <p:cNvPr id="101" name="Rectangle: Rounded Corners 9">
            <a:extLst>
              <a:ext uri="{FF2B5EF4-FFF2-40B4-BE49-F238E27FC236}">
                <a16:creationId xmlns:a16="http://schemas.microsoft.com/office/drawing/2014/main" id="{50E01EAF-7F9A-4430-5473-73CEA0B0C8EA}"/>
              </a:ext>
            </a:extLst>
          </p:cNvPr>
          <p:cNvSpPr/>
          <p:nvPr/>
        </p:nvSpPr>
        <p:spPr>
          <a:xfrm>
            <a:off x="4859768" y="5007371"/>
            <a:ext cx="2255211" cy="180000"/>
          </a:xfrm>
          <a:prstGeom prst="roundRect">
            <a:avLst>
              <a:gd name="adj" fmla="val 1409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2 – Struktur för implementering</a:t>
            </a:r>
          </a:p>
        </p:txBody>
      </p:sp>
      <p:grpSp>
        <p:nvGrpSpPr>
          <p:cNvPr id="102" name="Grupp 101">
            <a:extLst>
              <a:ext uri="{FF2B5EF4-FFF2-40B4-BE49-F238E27FC236}">
                <a16:creationId xmlns:a16="http://schemas.microsoft.com/office/drawing/2014/main" id="{B715F5F9-65AB-2148-376B-B4CD4C7A73A5}"/>
              </a:ext>
            </a:extLst>
          </p:cNvPr>
          <p:cNvGrpSpPr/>
          <p:nvPr/>
        </p:nvGrpSpPr>
        <p:grpSpPr>
          <a:xfrm>
            <a:off x="4894497" y="5708104"/>
            <a:ext cx="2240004" cy="246221"/>
            <a:chOff x="5658856" y="4743334"/>
            <a:chExt cx="2240004" cy="246221"/>
          </a:xfrm>
        </p:grpSpPr>
        <p:sp>
          <p:nvSpPr>
            <p:cNvPr id="104" name="Oval 72">
              <a:extLst>
                <a:ext uri="{FF2B5EF4-FFF2-40B4-BE49-F238E27FC236}">
                  <a16:creationId xmlns:a16="http://schemas.microsoft.com/office/drawing/2014/main" id="{89AE6AD8-8A12-CC0D-AB39-4C1B45D88EE6}"/>
                </a:ext>
              </a:extLst>
            </p:cNvPr>
            <p:cNvSpPr>
              <a:spLocks noChangeAspect="1"/>
            </p:cNvSpPr>
            <p:nvPr/>
          </p:nvSpPr>
          <p:spPr>
            <a:xfrm>
              <a:off x="5658856" y="4744745"/>
              <a:ext cx="189591" cy="18959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10</a:t>
              </a:r>
            </a:p>
          </p:txBody>
        </p:sp>
        <p:sp>
          <p:nvSpPr>
            <p:cNvPr id="105" name="textruta 104">
              <a:extLst>
                <a:ext uri="{FF2B5EF4-FFF2-40B4-BE49-F238E27FC236}">
                  <a16:creationId xmlns:a16="http://schemas.microsoft.com/office/drawing/2014/main" id="{A9E95D07-07B0-EC97-010B-9C0B4DC611E3}"/>
                </a:ext>
              </a:extLst>
            </p:cNvPr>
            <p:cNvSpPr txBox="1"/>
            <p:nvPr/>
          </p:nvSpPr>
          <p:spPr>
            <a:xfrm>
              <a:off x="5861903" y="4743334"/>
              <a:ext cx="2036957" cy="246221"/>
            </a:xfrm>
            <a:prstGeom prst="rect">
              <a:avLst/>
            </a:prstGeom>
            <a:noFill/>
          </p:spPr>
          <p:txBody>
            <a:bodyPr wrap="square" tIns="0" bIns="0">
              <a:spAutoFit/>
            </a:bodyPr>
            <a:lstStyle/>
            <a:p>
              <a:r>
                <a:rPr lang="sv-SE" sz="800" dirty="0">
                  <a:solidFill>
                    <a:srgbClr val="112B43"/>
                  </a:solidFill>
                </a:rPr>
                <a:t>Hur tar vi fram en plan för implementering av FaR?</a:t>
              </a:r>
            </a:p>
          </p:txBody>
        </p:sp>
      </p:grpSp>
      <p:grpSp>
        <p:nvGrpSpPr>
          <p:cNvPr id="106" name="Grupp 105">
            <a:extLst>
              <a:ext uri="{FF2B5EF4-FFF2-40B4-BE49-F238E27FC236}">
                <a16:creationId xmlns:a16="http://schemas.microsoft.com/office/drawing/2014/main" id="{02DB5514-1179-26E7-97B3-C6574CCE2EF5}"/>
              </a:ext>
            </a:extLst>
          </p:cNvPr>
          <p:cNvGrpSpPr/>
          <p:nvPr/>
        </p:nvGrpSpPr>
        <p:grpSpPr>
          <a:xfrm>
            <a:off x="4894501" y="5272392"/>
            <a:ext cx="2324901" cy="369332"/>
            <a:chOff x="5658860" y="4477355"/>
            <a:chExt cx="2324901" cy="369332"/>
          </a:xfrm>
        </p:grpSpPr>
        <p:sp>
          <p:nvSpPr>
            <p:cNvPr id="107" name="Oval 72">
              <a:extLst>
                <a:ext uri="{FF2B5EF4-FFF2-40B4-BE49-F238E27FC236}">
                  <a16:creationId xmlns:a16="http://schemas.microsoft.com/office/drawing/2014/main" id="{32D4E0E4-9FD0-ADA4-6B2C-5FB52144F2FB}"/>
                </a:ext>
              </a:extLst>
            </p:cNvPr>
            <p:cNvSpPr>
              <a:spLocks noChangeAspect="1"/>
            </p:cNvSpPr>
            <p:nvPr/>
          </p:nvSpPr>
          <p:spPr>
            <a:xfrm>
              <a:off x="5658860" y="4481022"/>
              <a:ext cx="182739" cy="18273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9</a:t>
              </a:r>
            </a:p>
          </p:txBody>
        </p:sp>
        <p:sp>
          <p:nvSpPr>
            <p:cNvPr id="108" name="textruta 107">
              <a:extLst>
                <a:ext uri="{FF2B5EF4-FFF2-40B4-BE49-F238E27FC236}">
                  <a16:creationId xmlns:a16="http://schemas.microsoft.com/office/drawing/2014/main" id="{1262176A-889B-23E3-06BE-EC9525D0AEE7}"/>
                </a:ext>
              </a:extLst>
            </p:cNvPr>
            <p:cNvSpPr txBox="1"/>
            <p:nvPr/>
          </p:nvSpPr>
          <p:spPr>
            <a:xfrm>
              <a:off x="5861902" y="4477355"/>
              <a:ext cx="2121859" cy="369332"/>
            </a:xfrm>
            <a:prstGeom prst="rect">
              <a:avLst/>
            </a:prstGeom>
            <a:noFill/>
          </p:spPr>
          <p:txBody>
            <a:bodyPr wrap="square" tIns="0" bIns="0">
              <a:spAutoFit/>
            </a:bodyPr>
            <a:lstStyle/>
            <a:p>
              <a:r>
                <a:rPr lang="sv-SE" sz="800" dirty="0">
                  <a:solidFill>
                    <a:srgbClr val="112B43"/>
                  </a:solidFill>
                </a:rPr>
                <a:t>Vilket ansvar ska processgruppen ha under genomförandet av implementeringen?</a:t>
              </a:r>
            </a:p>
          </p:txBody>
        </p:sp>
      </p:grpSp>
      <p:sp>
        <p:nvSpPr>
          <p:cNvPr id="109" name="Rectangle: Rounded Corners 9">
            <a:extLst>
              <a:ext uri="{FF2B5EF4-FFF2-40B4-BE49-F238E27FC236}">
                <a16:creationId xmlns:a16="http://schemas.microsoft.com/office/drawing/2014/main" id="{8F2EF69C-3734-C6C3-3B38-5EDAA1CDD736}"/>
              </a:ext>
            </a:extLst>
          </p:cNvPr>
          <p:cNvSpPr/>
          <p:nvPr/>
        </p:nvSpPr>
        <p:spPr>
          <a:xfrm>
            <a:off x="7304368" y="5007371"/>
            <a:ext cx="2240005" cy="180000"/>
          </a:xfrm>
          <a:prstGeom prst="roundRect">
            <a:avLst>
              <a:gd name="adj" fmla="val 14092"/>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solidFill>
                  <a:schemeClr val="accent1"/>
                </a:solidFill>
                <a:latin typeface="Noto Sans SemiBold" panose="020B0502040504020204" pitchFamily="34" charset="0"/>
                <a:ea typeface="Noto Sans SemiBold" panose="020B0502040504020204" pitchFamily="34" charset="0"/>
                <a:cs typeface="Noto Sans SemiBold" panose="020B0502040504020204" pitchFamily="34" charset="0"/>
              </a:rPr>
              <a:t>FAS 3 – Genomförande</a:t>
            </a:r>
          </a:p>
        </p:txBody>
      </p:sp>
      <p:grpSp>
        <p:nvGrpSpPr>
          <p:cNvPr id="110" name="Grupp 109">
            <a:extLst>
              <a:ext uri="{FF2B5EF4-FFF2-40B4-BE49-F238E27FC236}">
                <a16:creationId xmlns:a16="http://schemas.microsoft.com/office/drawing/2014/main" id="{55A4E89E-7DDA-8539-1844-97EBF292B2B9}"/>
              </a:ext>
            </a:extLst>
          </p:cNvPr>
          <p:cNvGrpSpPr/>
          <p:nvPr/>
        </p:nvGrpSpPr>
        <p:grpSpPr>
          <a:xfrm>
            <a:off x="7318250" y="5733660"/>
            <a:ext cx="2240005" cy="189591"/>
            <a:chOff x="5658855" y="4744039"/>
            <a:chExt cx="2240005" cy="189591"/>
          </a:xfrm>
        </p:grpSpPr>
        <p:sp>
          <p:nvSpPr>
            <p:cNvPr id="111" name="Oval 72">
              <a:extLst>
                <a:ext uri="{FF2B5EF4-FFF2-40B4-BE49-F238E27FC236}">
                  <a16:creationId xmlns:a16="http://schemas.microsoft.com/office/drawing/2014/main" id="{97477761-8C31-8BE5-E4C4-5D782F362965}"/>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12</a:t>
              </a:r>
            </a:p>
          </p:txBody>
        </p:sp>
        <p:sp>
          <p:nvSpPr>
            <p:cNvPr id="113" name="textruta 112">
              <a:extLst>
                <a:ext uri="{FF2B5EF4-FFF2-40B4-BE49-F238E27FC236}">
                  <a16:creationId xmlns:a16="http://schemas.microsoft.com/office/drawing/2014/main" id="{1C005BB6-B4DB-9D4F-570A-C7802F48D2E8}"/>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Följ upp implementeringen.</a:t>
              </a:r>
            </a:p>
          </p:txBody>
        </p:sp>
      </p:grpSp>
      <p:grpSp>
        <p:nvGrpSpPr>
          <p:cNvPr id="114" name="Grupp 113">
            <a:extLst>
              <a:ext uri="{FF2B5EF4-FFF2-40B4-BE49-F238E27FC236}">
                <a16:creationId xmlns:a16="http://schemas.microsoft.com/office/drawing/2014/main" id="{AC06EFF8-E057-A1CC-84EB-B96C676619DA}"/>
              </a:ext>
            </a:extLst>
          </p:cNvPr>
          <p:cNvGrpSpPr/>
          <p:nvPr/>
        </p:nvGrpSpPr>
        <p:grpSpPr>
          <a:xfrm>
            <a:off x="7318250" y="5272392"/>
            <a:ext cx="2352130" cy="369332"/>
            <a:chOff x="5658857" y="4477355"/>
            <a:chExt cx="2352130" cy="369332"/>
          </a:xfrm>
        </p:grpSpPr>
        <p:sp>
          <p:nvSpPr>
            <p:cNvPr id="116" name="Oval 72">
              <a:extLst>
                <a:ext uri="{FF2B5EF4-FFF2-40B4-BE49-F238E27FC236}">
                  <a16:creationId xmlns:a16="http://schemas.microsoft.com/office/drawing/2014/main" id="{25FE316F-90B0-656A-B571-CB2D7945AF46}"/>
                </a:ext>
              </a:extLst>
            </p:cNvPr>
            <p:cNvSpPr>
              <a:spLocks noChangeAspect="1"/>
            </p:cNvSpPr>
            <p:nvPr/>
          </p:nvSpPr>
          <p:spPr>
            <a:xfrm>
              <a:off x="5658857" y="448101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11</a:t>
              </a:r>
            </a:p>
          </p:txBody>
        </p:sp>
        <p:sp>
          <p:nvSpPr>
            <p:cNvPr id="117" name="textruta 116">
              <a:extLst>
                <a:ext uri="{FF2B5EF4-FFF2-40B4-BE49-F238E27FC236}">
                  <a16:creationId xmlns:a16="http://schemas.microsoft.com/office/drawing/2014/main" id="{1E65763A-61A2-BC51-8F4E-8D8B7FA04CA9}"/>
                </a:ext>
              </a:extLst>
            </p:cNvPr>
            <p:cNvSpPr txBox="1"/>
            <p:nvPr/>
          </p:nvSpPr>
          <p:spPr>
            <a:xfrm>
              <a:off x="5861902" y="4477355"/>
              <a:ext cx="2149085" cy="369332"/>
            </a:xfrm>
            <a:prstGeom prst="rect">
              <a:avLst/>
            </a:prstGeom>
            <a:noFill/>
          </p:spPr>
          <p:txBody>
            <a:bodyPr wrap="square" tIns="0" bIns="0">
              <a:spAutoFit/>
            </a:bodyPr>
            <a:lstStyle/>
            <a:p>
              <a:r>
                <a:rPr lang="sv-SE" sz="800" dirty="0">
                  <a:solidFill>
                    <a:srgbClr val="112B43"/>
                  </a:solidFill>
                </a:rPr>
                <a:t>Genomför implementeringen av FaR utifrån en implementeringsplan och börja ordinera FaR.</a:t>
              </a:r>
            </a:p>
          </p:txBody>
        </p:sp>
      </p:grpSp>
      <p:grpSp>
        <p:nvGrpSpPr>
          <p:cNvPr id="120" name="Grupp 119">
            <a:extLst>
              <a:ext uri="{FF2B5EF4-FFF2-40B4-BE49-F238E27FC236}">
                <a16:creationId xmlns:a16="http://schemas.microsoft.com/office/drawing/2014/main" id="{B77A6D70-D0A6-A996-7F73-00D91C76634E}"/>
              </a:ext>
            </a:extLst>
          </p:cNvPr>
          <p:cNvGrpSpPr/>
          <p:nvPr/>
        </p:nvGrpSpPr>
        <p:grpSpPr>
          <a:xfrm>
            <a:off x="7318250" y="6015187"/>
            <a:ext cx="2240005" cy="189591"/>
            <a:chOff x="5658855" y="4744039"/>
            <a:chExt cx="2240005" cy="189591"/>
          </a:xfrm>
        </p:grpSpPr>
        <p:sp>
          <p:nvSpPr>
            <p:cNvPr id="122" name="Oval 72">
              <a:extLst>
                <a:ext uri="{FF2B5EF4-FFF2-40B4-BE49-F238E27FC236}">
                  <a16:creationId xmlns:a16="http://schemas.microsoft.com/office/drawing/2014/main" id="{0C374264-BF39-7100-5E29-7F42CE670B2E}"/>
                </a:ext>
              </a:extLst>
            </p:cNvPr>
            <p:cNvSpPr>
              <a:spLocks noChangeAspect="1"/>
            </p:cNvSpPr>
            <p:nvPr/>
          </p:nvSpPr>
          <p:spPr>
            <a:xfrm>
              <a:off x="5658855" y="4744039"/>
              <a:ext cx="189591" cy="189591"/>
            </a:xfrm>
            <a:prstGeom prst="ellipse">
              <a:avLst/>
            </a:prstGeom>
            <a:solidFill>
              <a:srgbClr val="79D3C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solidFill>
                    <a:schemeClr val="tx1"/>
                  </a:solidFill>
                  <a:latin typeface="Noto Sans SemiBold" panose="020B0502040504020204" pitchFamily="34" charset="0"/>
                  <a:ea typeface="Noto Sans SemiBold" panose="020B0502040504020204" pitchFamily="34" charset="0"/>
                  <a:cs typeface="Noto Sans SemiBold" panose="020B0502040504020204" pitchFamily="34" charset="0"/>
                </a:rPr>
                <a:t>13</a:t>
              </a:r>
            </a:p>
          </p:txBody>
        </p:sp>
        <p:sp>
          <p:nvSpPr>
            <p:cNvPr id="125" name="textruta 124">
              <a:extLst>
                <a:ext uri="{FF2B5EF4-FFF2-40B4-BE49-F238E27FC236}">
                  <a16:creationId xmlns:a16="http://schemas.microsoft.com/office/drawing/2014/main" id="{CE1B2F8A-D363-BD15-24E0-FB723ADEDBC0}"/>
                </a:ext>
              </a:extLst>
            </p:cNvPr>
            <p:cNvSpPr txBox="1"/>
            <p:nvPr/>
          </p:nvSpPr>
          <p:spPr>
            <a:xfrm>
              <a:off x="5861903" y="4777278"/>
              <a:ext cx="2036957" cy="123111"/>
            </a:xfrm>
            <a:prstGeom prst="rect">
              <a:avLst/>
            </a:prstGeom>
            <a:noFill/>
          </p:spPr>
          <p:txBody>
            <a:bodyPr wrap="square" tIns="0" bIns="0">
              <a:spAutoFit/>
            </a:bodyPr>
            <a:lstStyle/>
            <a:p>
              <a:r>
                <a:rPr lang="sv-SE" sz="800" dirty="0">
                  <a:solidFill>
                    <a:srgbClr val="112B43"/>
                  </a:solidFill>
                </a:rPr>
                <a:t>Återkoppla till alla involverade.</a:t>
              </a:r>
            </a:p>
          </p:txBody>
        </p:sp>
      </p:grpSp>
      <p:sp>
        <p:nvSpPr>
          <p:cNvPr id="132" name="Rectangle: Rounded Corners 9">
            <a:extLst>
              <a:ext uri="{FF2B5EF4-FFF2-40B4-BE49-F238E27FC236}">
                <a16:creationId xmlns:a16="http://schemas.microsoft.com/office/drawing/2014/main" id="{F604A300-4B6B-43DE-A697-641C940FA1B6}"/>
              </a:ext>
            </a:extLst>
          </p:cNvPr>
          <p:cNvSpPr/>
          <p:nvPr/>
        </p:nvSpPr>
        <p:spPr>
          <a:xfrm>
            <a:off x="9733762" y="5007371"/>
            <a:ext cx="2240005" cy="180000"/>
          </a:xfrm>
          <a:prstGeom prst="roundRect">
            <a:avLst>
              <a:gd name="adj" fmla="val 14092"/>
            </a:avLst>
          </a:prstGeom>
          <a:solidFill>
            <a:srgbClr val="0082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900" dirty="0">
                <a:latin typeface="Noto Sans SemiBold" panose="020B0502040504020204" pitchFamily="34" charset="0"/>
                <a:ea typeface="Noto Sans SemiBold" panose="020B0502040504020204" pitchFamily="34" charset="0"/>
                <a:cs typeface="Noto Sans SemiBold" panose="020B0502040504020204" pitchFamily="34" charset="0"/>
              </a:rPr>
              <a:t>FAS 4 – Lärdomar och förbättringar</a:t>
            </a:r>
          </a:p>
        </p:txBody>
      </p:sp>
      <p:grpSp>
        <p:nvGrpSpPr>
          <p:cNvPr id="133" name="Grupp 132">
            <a:extLst>
              <a:ext uri="{FF2B5EF4-FFF2-40B4-BE49-F238E27FC236}">
                <a16:creationId xmlns:a16="http://schemas.microsoft.com/office/drawing/2014/main" id="{D081718D-A1A6-9F56-B117-528E50F2CCAB}"/>
              </a:ext>
            </a:extLst>
          </p:cNvPr>
          <p:cNvGrpSpPr/>
          <p:nvPr/>
        </p:nvGrpSpPr>
        <p:grpSpPr>
          <a:xfrm>
            <a:off x="9761814" y="5264620"/>
            <a:ext cx="2387722" cy="246221"/>
            <a:chOff x="5658856" y="4471415"/>
            <a:chExt cx="2387722" cy="246221"/>
          </a:xfrm>
        </p:grpSpPr>
        <p:sp>
          <p:nvSpPr>
            <p:cNvPr id="135" name="Oval 72">
              <a:extLst>
                <a:ext uri="{FF2B5EF4-FFF2-40B4-BE49-F238E27FC236}">
                  <a16:creationId xmlns:a16="http://schemas.microsoft.com/office/drawing/2014/main" id="{F050446D-1285-1357-60AD-9CDC099B0251}"/>
                </a:ext>
              </a:extLst>
            </p:cNvPr>
            <p:cNvSpPr>
              <a:spLocks noChangeAspect="1"/>
            </p:cNvSpPr>
            <p:nvPr/>
          </p:nvSpPr>
          <p:spPr>
            <a:xfrm>
              <a:off x="5658856" y="4479187"/>
              <a:ext cx="189591" cy="189591"/>
            </a:xfrm>
            <a:prstGeom prst="ellipse">
              <a:avLst/>
            </a:prstGeom>
            <a:solidFill>
              <a:srgbClr val="00837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82800" tIns="0" bIns="0" rtlCol="0" anchor="ctr">
              <a:noAutofit/>
            </a:bodyPr>
            <a:lstStyle/>
            <a:p>
              <a:pPr algn="ctr"/>
              <a:r>
                <a:rPr lang="sv-SE" sz="800" dirty="0">
                  <a:latin typeface="Noto Sans SemiBold" panose="020B0502040504020204" pitchFamily="34" charset="0"/>
                  <a:ea typeface="Noto Sans SemiBold" panose="020B0502040504020204" pitchFamily="34" charset="0"/>
                  <a:cs typeface="Noto Sans SemiBold" panose="020B0502040504020204" pitchFamily="34" charset="0"/>
                </a:rPr>
                <a:t>14</a:t>
              </a:r>
            </a:p>
          </p:txBody>
        </p:sp>
        <p:sp>
          <p:nvSpPr>
            <p:cNvPr id="136" name="textruta 135">
              <a:extLst>
                <a:ext uri="{FF2B5EF4-FFF2-40B4-BE49-F238E27FC236}">
                  <a16:creationId xmlns:a16="http://schemas.microsoft.com/office/drawing/2014/main" id="{EF195108-38B2-017C-EA80-BFF649435498}"/>
                </a:ext>
              </a:extLst>
            </p:cNvPr>
            <p:cNvSpPr txBox="1"/>
            <p:nvPr/>
          </p:nvSpPr>
          <p:spPr>
            <a:xfrm>
              <a:off x="5861125" y="4471415"/>
              <a:ext cx="2185453" cy="246221"/>
            </a:xfrm>
            <a:prstGeom prst="rect">
              <a:avLst/>
            </a:prstGeom>
            <a:noFill/>
          </p:spPr>
          <p:txBody>
            <a:bodyPr wrap="square" tIns="0" bIns="0">
              <a:spAutoFit/>
            </a:bodyPr>
            <a:lstStyle/>
            <a:p>
              <a:r>
                <a:rPr lang="sv-SE" sz="800" dirty="0">
                  <a:solidFill>
                    <a:srgbClr val="112B43"/>
                  </a:solidFill>
                </a:rPr>
                <a:t>Ta tillvara lärdomar och säkerställ förvaltning.</a:t>
              </a:r>
            </a:p>
          </p:txBody>
        </p:sp>
      </p:grpSp>
      <p:sp>
        <p:nvSpPr>
          <p:cNvPr id="3" name="textruta 2">
            <a:extLst>
              <a:ext uri="{FF2B5EF4-FFF2-40B4-BE49-F238E27FC236}">
                <a16:creationId xmlns:a16="http://schemas.microsoft.com/office/drawing/2014/main" id="{FE6356CB-47BC-1DBE-73DF-33034A640C67}"/>
              </a:ext>
            </a:extLst>
          </p:cNvPr>
          <p:cNvSpPr txBox="1"/>
          <p:nvPr/>
        </p:nvSpPr>
        <p:spPr>
          <a:xfrm>
            <a:off x="9333186" y="6111303"/>
            <a:ext cx="811924" cy="1279038"/>
          </a:xfrm>
          <a:prstGeom prst="rect">
            <a:avLst/>
          </a:prstGeom>
        </p:spPr>
        <p:txBody>
          <a:bodyPr vert="horz" wrap="none" lIns="0" tIns="45720" rIns="91440" bIns="45720" rtlCol="0" anchor="t">
            <a:normAutofit/>
          </a:bodyPr>
          <a:lstStyle/>
          <a:p>
            <a:pPr algn="l"/>
            <a:endParaRPr lang="sv-SE" dirty="0"/>
          </a:p>
        </p:txBody>
      </p:sp>
      <p:sp>
        <p:nvSpPr>
          <p:cNvPr id="10" name="Rubrik 1">
            <a:extLst>
              <a:ext uri="{FF2B5EF4-FFF2-40B4-BE49-F238E27FC236}">
                <a16:creationId xmlns:a16="http://schemas.microsoft.com/office/drawing/2014/main" id="{6D943675-EC95-16FD-6534-5241091175CF}"/>
              </a:ext>
            </a:extLst>
          </p:cNvPr>
          <p:cNvSpPr txBox="1">
            <a:spLocks/>
          </p:cNvSpPr>
          <p:nvPr/>
        </p:nvSpPr>
        <p:spPr>
          <a:xfrm>
            <a:off x="600287" y="442534"/>
            <a:ext cx="9720000" cy="1080000"/>
          </a:xfrm>
          <a:prstGeom prst="rect">
            <a:avLst/>
          </a:prstGeom>
        </p:spPr>
        <p:txBody>
          <a:bodyPr vert="horz" lIns="0" tIns="0" rIns="0" bIns="45720" rtlCol="0" anchor="t" anchorCtr="0">
            <a:noAutofit/>
          </a:bodyPr>
          <a:lst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a:lstStyle>
          <a:p>
            <a:r>
              <a:rPr lang="sv-SE" dirty="0"/>
              <a:t>Färdplan – här befinner vi oss i implementeringen</a:t>
            </a:r>
          </a:p>
        </p:txBody>
      </p:sp>
      <p:sp>
        <p:nvSpPr>
          <p:cNvPr id="9" name="Rektangel: rundade hörn 8">
            <a:extLst>
              <a:ext uri="{FF2B5EF4-FFF2-40B4-BE49-F238E27FC236}">
                <a16:creationId xmlns:a16="http://schemas.microsoft.com/office/drawing/2014/main" id="{37CE3AB7-6D7F-A392-EFFA-163D1F3D1DD4}"/>
              </a:ext>
            </a:extLst>
          </p:cNvPr>
          <p:cNvSpPr/>
          <p:nvPr/>
        </p:nvSpPr>
        <p:spPr>
          <a:xfrm>
            <a:off x="3134034" y="2469332"/>
            <a:ext cx="761856" cy="456799"/>
          </a:xfrm>
          <a:prstGeom prst="roundRect">
            <a:avLst/>
          </a:prstGeom>
          <a:noFill/>
          <a:ln w="38100">
            <a:solidFill>
              <a:srgbClr val="EB805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09536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D85A81D4-383E-21BE-4EB0-33B184736C9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ACB4429-A2ED-0F9E-3614-EB4252B03CAA}"/>
              </a:ext>
            </a:extLst>
          </p:cNvPr>
          <p:cNvSpPr>
            <a:spLocks noGrp="1"/>
          </p:cNvSpPr>
          <p:nvPr>
            <p:ph type="title"/>
          </p:nvPr>
        </p:nvSpPr>
        <p:spPr>
          <a:xfrm>
            <a:off x="747899" y="825676"/>
            <a:ext cx="6210710" cy="1080000"/>
          </a:xfrm>
        </p:spPr>
        <p:txBody>
          <a:bodyPr/>
          <a:lstStyle/>
          <a:p>
            <a:r>
              <a:rPr lang="sv-SE" dirty="0"/>
              <a:t>Vem gör vad i implementeringen av FaR?</a:t>
            </a:r>
            <a:endParaRPr lang="sv-SE" dirty="0">
              <a:solidFill>
                <a:srgbClr val="FF0000"/>
              </a:solidFill>
            </a:endParaRPr>
          </a:p>
        </p:txBody>
      </p:sp>
      <p:sp>
        <p:nvSpPr>
          <p:cNvPr id="8" name="textruta 7">
            <a:extLst>
              <a:ext uri="{FF2B5EF4-FFF2-40B4-BE49-F238E27FC236}">
                <a16:creationId xmlns:a16="http://schemas.microsoft.com/office/drawing/2014/main" id="{ABABE8D5-EDA5-9C01-8D25-96BFA73E5016}"/>
              </a:ext>
            </a:extLst>
          </p:cNvPr>
          <p:cNvSpPr txBox="1"/>
          <p:nvPr/>
        </p:nvSpPr>
        <p:spPr>
          <a:xfrm>
            <a:off x="3732632" y="5406889"/>
            <a:ext cx="1676820" cy="338554"/>
          </a:xfrm>
          <a:prstGeom prst="rect">
            <a:avLst/>
          </a:prstGeom>
          <a:noFill/>
        </p:spPr>
        <p:txBody>
          <a:bodyPr wrap="square" rtlCol="0">
            <a:spAutoFit/>
          </a:bodyPr>
          <a:lstStyle/>
          <a:p>
            <a:r>
              <a:rPr lang="sv-SE" sz="1600" dirty="0"/>
              <a:t>Processgrupp</a:t>
            </a:r>
            <a:endParaRPr lang="sv-SE" sz="1600" dirty="0">
              <a:solidFill>
                <a:srgbClr val="FF0000"/>
              </a:solidFill>
            </a:endParaRPr>
          </a:p>
        </p:txBody>
      </p:sp>
      <p:sp>
        <p:nvSpPr>
          <p:cNvPr id="11" name="textruta 10">
            <a:extLst>
              <a:ext uri="{FF2B5EF4-FFF2-40B4-BE49-F238E27FC236}">
                <a16:creationId xmlns:a16="http://schemas.microsoft.com/office/drawing/2014/main" id="{7F8450B1-28A9-B215-42EA-49C80145191B}"/>
              </a:ext>
            </a:extLst>
          </p:cNvPr>
          <p:cNvSpPr txBox="1"/>
          <p:nvPr/>
        </p:nvSpPr>
        <p:spPr>
          <a:xfrm>
            <a:off x="722909" y="5887174"/>
            <a:ext cx="1696994" cy="584775"/>
          </a:xfrm>
          <a:prstGeom prst="rect">
            <a:avLst/>
          </a:prstGeom>
          <a:noFill/>
        </p:spPr>
        <p:txBody>
          <a:bodyPr wrap="square" rtlCol="0">
            <a:spAutoFit/>
          </a:bodyPr>
          <a:lstStyle/>
          <a:p>
            <a:r>
              <a:rPr lang="sv-SE" sz="1600" dirty="0"/>
              <a:t>Ledningsgrupp </a:t>
            </a:r>
            <a:br>
              <a:rPr lang="sv-SE" sz="1600" dirty="0"/>
            </a:br>
            <a:r>
              <a:rPr lang="sv-SE" sz="1600" dirty="0"/>
              <a:t>eller styrgrupp</a:t>
            </a:r>
          </a:p>
        </p:txBody>
      </p:sp>
      <p:sp>
        <p:nvSpPr>
          <p:cNvPr id="19" name="Ellips 18">
            <a:extLst>
              <a:ext uri="{FF2B5EF4-FFF2-40B4-BE49-F238E27FC236}">
                <a16:creationId xmlns:a16="http://schemas.microsoft.com/office/drawing/2014/main" id="{AB10D4C5-6DB4-85A3-F459-2A41EF72D3D7}"/>
              </a:ext>
            </a:extLst>
          </p:cNvPr>
          <p:cNvSpPr/>
          <p:nvPr/>
        </p:nvSpPr>
        <p:spPr>
          <a:xfrm>
            <a:off x="6530027" y="2435667"/>
            <a:ext cx="2160000" cy="216007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a:extLst>
              <a:ext uri="{FF2B5EF4-FFF2-40B4-BE49-F238E27FC236}">
                <a16:creationId xmlns:a16="http://schemas.microsoft.com/office/drawing/2014/main" id="{070D6A98-19E4-7076-7570-FCE6E66B6383}"/>
              </a:ext>
            </a:extLst>
          </p:cNvPr>
          <p:cNvSpPr txBox="1"/>
          <p:nvPr/>
        </p:nvSpPr>
        <p:spPr>
          <a:xfrm>
            <a:off x="6689034" y="4637897"/>
            <a:ext cx="1971957" cy="338554"/>
          </a:xfrm>
          <a:prstGeom prst="rect">
            <a:avLst/>
          </a:prstGeom>
          <a:noFill/>
        </p:spPr>
        <p:txBody>
          <a:bodyPr wrap="square" rtlCol="0">
            <a:spAutoFit/>
          </a:bodyPr>
          <a:lstStyle/>
          <a:p>
            <a:r>
              <a:rPr lang="sv-SE" sz="1600" dirty="0"/>
              <a:t>Implementerare</a:t>
            </a:r>
          </a:p>
        </p:txBody>
      </p:sp>
      <p:sp>
        <p:nvSpPr>
          <p:cNvPr id="41" name="Ellips 40">
            <a:extLst>
              <a:ext uri="{FF2B5EF4-FFF2-40B4-BE49-F238E27FC236}">
                <a16:creationId xmlns:a16="http://schemas.microsoft.com/office/drawing/2014/main" id="{72FC66FE-7B4D-F57B-DAE0-2B3F36BB2F27}"/>
              </a:ext>
            </a:extLst>
          </p:cNvPr>
          <p:cNvSpPr/>
          <p:nvPr/>
        </p:nvSpPr>
        <p:spPr>
          <a:xfrm>
            <a:off x="9440851" y="1868175"/>
            <a:ext cx="1260000" cy="1260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2" name="Ellips 41">
            <a:extLst>
              <a:ext uri="{FF2B5EF4-FFF2-40B4-BE49-F238E27FC236}">
                <a16:creationId xmlns:a16="http://schemas.microsoft.com/office/drawing/2014/main" id="{FD401149-CB5A-9379-219A-7CF113B42578}"/>
              </a:ext>
            </a:extLst>
          </p:cNvPr>
          <p:cNvSpPr/>
          <p:nvPr/>
        </p:nvSpPr>
        <p:spPr>
          <a:xfrm>
            <a:off x="9463582" y="3255297"/>
            <a:ext cx="1260000" cy="1260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Pil: vänster-höger 46">
            <a:extLst>
              <a:ext uri="{FF2B5EF4-FFF2-40B4-BE49-F238E27FC236}">
                <a16:creationId xmlns:a16="http://schemas.microsoft.com/office/drawing/2014/main" id="{56945CAF-1341-D8D5-494D-E6FA92045427}"/>
              </a:ext>
            </a:extLst>
          </p:cNvPr>
          <p:cNvSpPr/>
          <p:nvPr/>
        </p:nvSpPr>
        <p:spPr>
          <a:xfrm rot="20646323">
            <a:off x="2652539" y="4294549"/>
            <a:ext cx="792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Pil: vänster-höger 48">
            <a:extLst>
              <a:ext uri="{FF2B5EF4-FFF2-40B4-BE49-F238E27FC236}">
                <a16:creationId xmlns:a16="http://schemas.microsoft.com/office/drawing/2014/main" id="{E9B5EAE4-1908-5294-F62A-AA5CF848A751}"/>
              </a:ext>
            </a:extLst>
          </p:cNvPr>
          <p:cNvSpPr/>
          <p:nvPr/>
        </p:nvSpPr>
        <p:spPr>
          <a:xfrm rot="20488737">
            <a:off x="5677623" y="3536664"/>
            <a:ext cx="78513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Pil: vänster-höger 49">
            <a:extLst>
              <a:ext uri="{FF2B5EF4-FFF2-40B4-BE49-F238E27FC236}">
                <a16:creationId xmlns:a16="http://schemas.microsoft.com/office/drawing/2014/main" id="{A81B998A-EF2A-F33D-33B4-2141EC0E6192}"/>
              </a:ext>
            </a:extLst>
          </p:cNvPr>
          <p:cNvSpPr/>
          <p:nvPr/>
        </p:nvSpPr>
        <p:spPr>
          <a:xfrm rot="16200000">
            <a:off x="7409988" y="1944271"/>
            <a:ext cx="540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Pil: vänster-höger 50">
            <a:extLst>
              <a:ext uri="{FF2B5EF4-FFF2-40B4-BE49-F238E27FC236}">
                <a16:creationId xmlns:a16="http://schemas.microsoft.com/office/drawing/2014/main" id="{24D75260-84E5-E249-8814-9B6E6B618DE1}"/>
              </a:ext>
            </a:extLst>
          </p:cNvPr>
          <p:cNvSpPr/>
          <p:nvPr/>
        </p:nvSpPr>
        <p:spPr>
          <a:xfrm rot="19708663">
            <a:off x="8716062" y="2880725"/>
            <a:ext cx="540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Pil: vänster-höger 51">
            <a:extLst>
              <a:ext uri="{FF2B5EF4-FFF2-40B4-BE49-F238E27FC236}">
                <a16:creationId xmlns:a16="http://schemas.microsoft.com/office/drawing/2014/main" id="{8DC35A7F-C9E1-88C7-6652-5EDB712443A9}"/>
              </a:ext>
            </a:extLst>
          </p:cNvPr>
          <p:cNvSpPr/>
          <p:nvPr/>
        </p:nvSpPr>
        <p:spPr>
          <a:xfrm rot="618473">
            <a:off x="8814609" y="3537890"/>
            <a:ext cx="540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Pil: vänster-höger 52">
            <a:extLst>
              <a:ext uri="{FF2B5EF4-FFF2-40B4-BE49-F238E27FC236}">
                <a16:creationId xmlns:a16="http://schemas.microsoft.com/office/drawing/2014/main" id="{9DDE29E4-B434-0B43-5C3F-696758C5F0B7}"/>
              </a:ext>
            </a:extLst>
          </p:cNvPr>
          <p:cNvSpPr/>
          <p:nvPr/>
        </p:nvSpPr>
        <p:spPr>
          <a:xfrm rot="2460156">
            <a:off x="8492533" y="4289549"/>
            <a:ext cx="540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Pil: vänster-höger 53">
            <a:extLst>
              <a:ext uri="{FF2B5EF4-FFF2-40B4-BE49-F238E27FC236}">
                <a16:creationId xmlns:a16="http://schemas.microsoft.com/office/drawing/2014/main" id="{162B208A-6005-80EA-59AB-E38591FBE1C4}"/>
              </a:ext>
            </a:extLst>
          </p:cNvPr>
          <p:cNvSpPr/>
          <p:nvPr/>
        </p:nvSpPr>
        <p:spPr>
          <a:xfrm rot="18201423">
            <a:off x="8281379" y="2289504"/>
            <a:ext cx="540000" cy="2520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EC007349-6539-E4B6-E953-ED1BC5722749}"/>
              </a:ext>
            </a:extLst>
          </p:cNvPr>
          <p:cNvSpPr txBox="1"/>
          <p:nvPr/>
        </p:nvSpPr>
        <p:spPr>
          <a:xfrm>
            <a:off x="10207090" y="5016474"/>
            <a:ext cx="1971957" cy="338554"/>
          </a:xfrm>
          <a:prstGeom prst="rect">
            <a:avLst/>
          </a:prstGeom>
          <a:noFill/>
        </p:spPr>
        <p:txBody>
          <a:bodyPr wrap="square" rtlCol="0">
            <a:spAutoFit/>
          </a:bodyPr>
          <a:lstStyle/>
          <a:p>
            <a:r>
              <a:rPr lang="sv-SE" sz="1600" dirty="0"/>
              <a:t>Stödpersoner</a:t>
            </a:r>
          </a:p>
        </p:txBody>
      </p:sp>
      <p:sp>
        <p:nvSpPr>
          <p:cNvPr id="5" name="Rektangel 4">
            <a:extLst>
              <a:ext uri="{FF2B5EF4-FFF2-40B4-BE49-F238E27FC236}">
                <a16:creationId xmlns:a16="http://schemas.microsoft.com/office/drawing/2014/main" id="{88ED34B7-060F-7321-6E94-E2798343D3A0}"/>
              </a:ext>
            </a:extLst>
          </p:cNvPr>
          <p:cNvSpPr/>
          <p:nvPr/>
        </p:nvSpPr>
        <p:spPr>
          <a:xfrm>
            <a:off x="157018" y="127000"/>
            <a:ext cx="11849100" cy="656590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8F246C6B-4F12-C5B4-71BB-773E5EB33A06}"/>
              </a:ext>
            </a:extLst>
          </p:cNvPr>
          <p:cNvGrpSpPr>
            <a:grpSpLocks noChangeAspect="1"/>
          </p:cNvGrpSpPr>
          <p:nvPr/>
        </p:nvGrpSpPr>
        <p:grpSpPr>
          <a:xfrm>
            <a:off x="3495538" y="3072271"/>
            <a:ext cx="2160000" cy="2159356"/>
            <a:chOff x="3650986" y="3072268"/>
            <a:chExt cx="2355104" cy="2354400"/>
          </a:xfrm>
        </p:grpSpPr>
        <p:sp>
          <p:nvSpPr>
            <p:cNvPr id="7" name="Ellips 6">
              <a:extLst>
                <a:ext uri="{FF2B5EF4-FFF2-40B4-BE49-F238E27FC236}">
                  <a16:creationId xmlns:a16="http://schemas.microsoft.com/office/drawing/2014/main" id="{215B2DDC-CFE5-D628-08D7-AF0C96CF4D6F}"/>
                </a:ext>
              </a:extLst>
            </p:cNvPr>
            <p:cNvSpPr/>
            <p:nvPr/>
          </p:nvSpPr>
          <p:spPr>
            <a:xfrm>
              <a:off x="3650986" y="3072268"/>
              <a:ext cx="2355104" cy="235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 8">
              <a:extLst>
                <a:ext uri="{FF2B5EF4-FFF2-40B4-BE49-F238E27FC236}">
                  <a16:creationId xmlns:a16="http://schemas.microsoft.com/office/drawing/2014/main" id="{C8CADDB7-0A61-1D6D-FE83-03723E6AAA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5484" y="3203500"/>
              <a:ext cx="720000" cy="770000"/>
            </a:xfrm>
            <a:prstGeom prst="rect">
              <a:avLst/>
            </a:prstGeom>
          </p:spPr>
        </p:pic>
        <p:pic>
          <p:nvPicPr>
            <p:cNvPr id="12" name="Bildobjekt 11" descr="En bild som visar skärmbild, cirkel, Grafik, design&#10;&#10;AI-genererat innehåll kan vara felaktigt.">
              <a:extLst>
                <a:ext uri="{FF2B5EF4-FFF2-40B4-BE49-F238E27FC236}">
                  <a16:creationId xmlns:a16="http://schemas.microsoft.com/office/drawing/2014/main" id="{5862606A-2DCC-5628-92E0-893CC4A08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3636" y="4058854"/>
              <a:ext cx="1440000" cy="920140"/>
            </a:xfrm>
            <a:prstGeom prst="rect">
              <a:avLst/>
            </a:prstGeom>
          </p:spPr>
        </p:pic>
      </p:grpSp>
      <p:grpSp>
        <p:nvGrpSpPr>
          <p:cNvPr id="28" name="Grupp 27">
            <a:extLst>
              <a:ext uri="{FF2B5EF4-FFF2-40B4-BE49-F238E27FC236}">
                <a16:creationId xmlns:a16="http://schemas.microsoft.com/office/drawing/2014/main" id="{B3958EA3-A023-3043-4CD4-8E836A84CE56}"/>
              </a:ext>
            </a:extLst>
          </p:cNvPr>
          <p:cNvGrpSpPr/>
          <p:nvPr/>
        </p:nvGrpSpPr>
        <p:grpSpPr>
          <a:xfrm>
            <a:off x="8860535" y="4573149"/>
            <a:ext cx="1260000" cy="1260000"/>
            <a:chOff x="8918282" y="4501494"/>
            <a:chExt cx="1440712" cy="1332000"/>
          </a:xfrm>
        </p:grpSpPr>
        <p:sp>
          <p:nvSpPr>
            <p:cNvPr id="43" name="Ellips 42">
              <a:extLst>
                <a:ext uri="{FF2B5EF4-FFF2-40B4-BE49-F238E27FC236}">
                  <a16:creationId xmlns:a16="http://schemas.microsoft.com/office/drawing/2014/main" id="{FD201889-955B-E9E3-9C81-AB726AD693B7}"/>
                </a:ext>
              </a:extLst>
            </p:cNvPr>
            <p:cNvSpPr/>
            <p:nvPr/>
          </p:nvSpPr>
          <p:spPr>
            <a:xfrm>
              <a:off x="8918282" y="4501494"/>
              <a:ext cx="1440712" cy="1332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descr="En bild som visar Grafik, clipart, design, konst&#10;&#10;AI-genererat innehåll kan vara felaktigt.">
              <a:extLst>
                <a:ext uri="{FF2B5EF4-FFF2-40B4-BE49-F238E27FC236}">
                  <a16:creationId xmlns:a16="http://schemas.microsoft.com/office/drawing/2014/main" id="{D0E5385E-2D49-E9CA-FBB2-C95C09539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294329" y="4674903"/>
              <a:ext cx="612000" cy="881478"/>
            </a:xfrm>
            <a:prstGeom prst="rect">
              <a:avLst/>
            </a:prstGeom>
          </p:spPr>
        </p:pic>
      </p:grpSp>
      <p:grpSp>
        <p:nvGrpSpPr>
          <p:cNvPr id="26" name="Grupp 25">
            <a:extLst>
              <a:ext uri="{FF2B5EF4-FFF2-40B4-BE49-F238E27FC236}">
                <a16:creationId xmlns:a16="http://schemas.microsoft.com/office/drawing/2014/main" id="{AC710B38-6427-8DDA-2771-9BF825C81EC4}"/>
              </a:ext>
            </a:extLst>
          </p:cNvPr>
          <p:cNvGrpSpPr/>
          <p:nvPr/>
        </p:nvGrpSpPr>
        <p:grpSpPr>
          <a:xfrm>
            <a:off x="8491169" y="793874"/>
            <a:ext cx="1224000" cy="1260000"/>
            <a:chOff x="8829497" y="126362"/>
            <a:chExt cx="1440712" cy="1503599"/>
          </a:xfrm>
        </p:grpSpPr>
        <p:sp>
          <p:nvSpPr>
            <p:cNvPr id="40" name="Ellips 39">
              <a:extLst>
                <a:ext uri="{FF2B5EF4-FFF2-40B4-BE49-F238E27FC236}">
                  <a16:creationId xmlns:a16="http://schemas.microsoft.com/office/drawing/2014/main" id="{70DADF9E-6E12-E38F-8795-C717D867D0A3}"/>
                </a:ext>
              </a:extLst>
            </p:cNvPr>
            <p:cNvSpPr/>
            <p:nvPr/>
          </p:nvSpPr>
          <p:spPr>
            <a:xfrm>
              <a:off x="8829497" y="126362"/>
              <a:ext cx="1440712" cy="15035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objekt 20" descr="En bild som visar siluett, konst, design&#10;&#10;AI-genererat innehåll kan vara felaktigt.">
              <a:extLst>
                <a:ext uri="{FF2B5EF4-FFF2-40B4-BE49-F238E27FC236}">
                  <a16:creationId xmlns:a16="http://schemas.microsoft.com/office/drawing/2014/main" id="{AAA14123-4882-D98B-9FE6-35F973FA03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8583" y="329363"/>
              <a:ext cx="684000" cy="1074859"/>
            </a:xfrm>
            <a:prstGeom prst="rect">
              <a:avLst/>
            </a:prstGeom>
          </p:spPr>
        </p:pic>
      </p:grpSp>
      <p:grpSp>
        <p:nvGrpSpPr>
          <p:cNvPr id="10" name="Grupp 9">
            <a:extLst>
              <a:ext uri="{FF2B5EF4-FFF2-40B4-BE49-F238E27FC236}">
                <a16:creationId xmlns:a16="http://schemas.microsoft.com/office/drawing/2014/main" id="{96A9BFA9-2822-AA48-3D83-2E28388D1095}"/>
              </a:ext>
            </a:extLst>
          </p:cNvPr>
          <p:cNvGrpSpPr/>
          <p:nvPr/>
        </p:nvGrpSpPr>
        <p:grpSpPr>
          <a:xfrm>
            <a:off x="459162" y="3727174"/>
            <a:ext cx="2160000" cy="2160000"/>
            <a:chOff x="230562" y="3727174"/>
            <a:chExt cx="2210486" cy="2155466"/>
          </a:xfrm>
        </p:grpSpPr>
        <p:sp>
          <p:nvSpPr>
            <p:cNvPr id="15" name="Ellips 14">
              <a:extLst>
                <a:ext uri="{FF2B5EF4-FFF2-40B4-BE49-F238E27FC236}">
                  <a16:creationId xmlns:a16="http://schemas.microsoft.com/office/drawing/2014/main" id="{9CDE90F8-76DE-DBA4-E72A-BB190437C556}"/>
                </a:ext>
              </a:extLst>
            </p:cNvPr>
            <p:cNvSpPr/>
            <p:nvPr/>
          </p:nvSpPr>
          <p:spPr>
            <a:xfrm>
              <a:off x="230562" y="3727174"/>
              <a:ext cx="2210486" cy="215546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Grafik, cirkel, clipart, design&#10;&#10;AI-genererat innehåll kan vara felaktigt.">
              <a:extLst>
                <a:ext uri="{FF2B5EF4-FFF2-40B4-BE49-F238E27FC236}">
                  <a16:creationId xmlns:a16="http://schemas.microsoft.com/office/drawing/2014/main" id="{A5BF8DE9-E710-E0ED-C6FD-8940769CA6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184" y="4163837"/>
              <a:ext cx="1224000" cy="1282140"/>
            </a:xfrm>
            <a:prstGeom prst="rect">
              <a:avLst/>
            </a:prstGeom>
          </p:spPr>
        </p:pic>
      </p:grpSp>
      <p:pic>
        <p:nvPicPr>
          <p:cNvPr id="22" name="Bildobjekt 21" descr="En bild som visar skärmbild, Grafik, grafisk design, clipart&#10;&#10;AI-genererat innehåll kan vara felaktigt.">
            <a:extLst>
              <a:ext uri="{FF2B5EF4-FFF2-40B4-BE49-F238E27FC236}">
                <a16:creationId xmlns:a16="http://schemas.microsoft.com/office/drawing/2014/main" id="{4837BF8F-8893-2A61-EDA7-77CD594BBA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2322" y="2867045"/>
            <a:ext cx="1429928" cy="1224000"/>
          </a:xfrm>
          <a:prstGeom prst="rect">
            <a:avLst/>
          </a:prstGeom>
        </p:spPr>
      </p:pic>
      <p:grpSp>
        <p:nvGrpSpPr>
          <p:cNvPr id="25" name="Grupp 24">
            <a:extLst>
              <a:ext uri="{FF2B5EF4-FFF2-40B4-BE49-F238E27FC236}">
                <a16:creationId xmlns:a16="http://schemas.microsoft.com/office/drawing/2014/main" id="{D2A70AB3-31FC-B38D-CAE1-D154A4149300}"/>
              </a:ext>
            </a:extLst>
          </p:cNvPr>
          <p:cNvGrpSpPr/>
          <p:nvPr/>
        </p:nvGrpSpPr>
        <p:grpSpPr>
          <a:xfrm>
            <a:off x="7055345" y="347912"/>
            <a:ext cx="1260000" cy="1260000"/>
            <a:chOff x="7238225" y="82736"/>
            <a:chExt cx="1332000" cy="1332000"/>
          </a:xfrm>
        </p:grpSpPr>
        <p:sp>
          <p:nvSpPr>
            <p:cNvPr id="39" name="Ellips 38">
              <a:extLst>
                <a:ext uri="{FF2B5EF4-FFF2-40B4-BE49-F238E27FC236}">
                  <a16:creationId xmlns:a16="http://schemas.microsoft.com/office/drawing/2014/main" id="{6C35ADB9-B9C2-D323-8D01-0B6A567F9E9B}"/>
                </a:ext>
              </a:extLst>
            </p:cNvPr>
            <p:cNvSpPr/>
            <p:nvPr/>
          </p:nvSpPr>
          <p:spPr>
            <a:xfrm>
              <a:off x="7238225" y="82736"/>
              <a:ext cx="1332000" cy="1332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descr="En bild som visar Grafik, design, konst&#10;&#10;AI-genererat innehåll kan vara felaktigt.">
              <a:extLst>
                <a:ext uri="{FF2B5EF4-FFF2-40B4-BE49-F238E27FC236}">
                  <a16:creationId xmlns:a16="http://schemas.microsoft.com/office/drawing/2014/main" id="{FC629267-66E7-905C-A7C8-420ED30BE7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1070" y="325461"/>
              <a:ext cx="972000" cy="871709"/>
            </a:xfrm>
            <a:prstGeom prst="rect">
              <a:avLst/>
            </a:prstGeom>
          </p:spPr>
        </p:pic>
      </p:grpSp>
      <p:pic>
        <p:nvPicPr>
          <p:cNvPr id="30" name="Bildobjekt 29" descr="En bild som visar Dans, siluett, konst&#10;&#10;AI-genererat innehåll kan vara felaktigt.">
            <a:extLst>
              <a:ext uri="{FF2B5EF4-FFF2-40B4-BE49-F238E27FC236}">
                <a16:creationId xmlns:a16="http://schemas.microsoft.com/office/drawing/2014/main" id="{F8E64E21-C42F-9046-8CCC-E0C03741EC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79505" y="2049915"/>
            <a:ext cx="828000" cy="886818"/>
          </a:xfrm>
          <a:prstGeom prst="rect">
            <a:avLst/>
          </a:prstGeom>
        </p:spPr>
      </p:pic>
      <p:pic>
        <p:nvPicPr>
          <p:cNvPr id="34" name="Bildobjekt 33" descr="En bild som visar Dans, siluett, konst&#10;&#10;AI-genererat innehåll kan vara felaktigt.">
            <a:extLst>
              <a:ext uri="{FF2B5EF4-FFF2-40B4-BE49-F238E27FC236}">
                <a16:creationId xmlns:a16="http://schemas.microsoft.com/office/drawing/2014/main" id="{BCDA8A58-CCE6-5F4F-357B-678CFA0AEF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36982" y="3374353"/>
            <a:ext cx="1008000" cy="877898"/>
          </a:xfrm>
          <a:prstGeom prst="rect">
            <a:avLst/>
          </a:prstGeom>
        </p:spPr>
      </p:pic>
      <p:pic>
        <p:nvPicPr>
          <p:cNvPr id="14" name="Bildobjekt 13" descr="En bild som visar cirkel, symbol, skärmbild, Grafik&#10;&#10;AI-genererat innehåll kan vara felaktigt.">
            <a:extLst>
              <a:ext uri="{FF2B5EF4-FFF2-40B4-BE49-F238E27FC236}">
                <a16:creationId xmlns:a16="http://schemas.microsoft.com/office/drawing/2014/main" id="{8CD8F1F1-0381-0178-9EF3-F3D87DB2D00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40519" y="1191276"/>
            <a:ext cx="720000" cy="511786"/>
          </a:xfrm>
          <a:prstGeom prst="rect">
            <a:avLst/>
          </a:prstGeom>
        </p:spPr>
      </p:pic>
      <p:pic>
        <p:nvPicPr>
          <p:cNvPr id="17" name="Bildobjekt 16" descr="En bild som visar cirkel, symbol, skärmbild, Grafik&#10;&#10;AI-genererat innehåll kan vara felaktigt.">
            <a:extLst>
              <a:ext uri="{FF2B5EF4-FFF2-40B4-BE49-F238E27FC236}">
                <a16:creationId xmlns:a16="http://schemas.microsoft.com/office/drawing/2014/main" id="{0631762E-EEA0-E6EC-DA91-1B3A6FCD1B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24830" y="4451843"/>
            <a:ext cx="720000" cy="511786"/>
          </a:xfrm>
          <a:prstGeom prst="rect">
            <a:avLst/>
          </a:prstGeom>
        </p:spPr>
      </p:pic>
      <p:pic>
        <p:nvPicPr>
          <p:cNvPr id="18" name="Bildobjekt 17" descr="En bild som visar cirkel, symbol, skärmbild, Grafik&#10;&#10;AI-genererat innehåll kan vara felaktigt.">
            <a:extLst>
              <a:ext uri="{FF2B5EF4-FFF2-40B4-BE49-F238E27FC236}">
                <a16:creationId xmlns:a16="http://schemas.microsoft.com/office/drawing/2014/main" id="{70D578D5-EA61-84F4-EF60-50333D2891E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64830" y="5448797"/>
            <a:ext cx="720000" cy="511789"/>
          </a:xfrm>
          <a:prstGeom prst="rect">
            <a:avLst/>
          </a:prstGeom>
        </p:spPr>
      </p:pic>
      <p:sp>
        <p:nvSpPr>
          <p:cNvPr id="27" name="textruta 26">
            <a:extLst>
              <a:ext uri="{FF2B5EF4-FFF2-40B4-BE49-F238E27FC236}">
                <a16:creationId xmlns:a16="http://schemas.microsoft.com/office/drawing/2014/main" id="{C56EDCDE-A530-47AC-4B1E-10D2E14F7D42}"/>
              </a:ext>
            </a:extLst>
          </p:cNvPr>
          <p:cNvSpPr txBox="1"/>
          <p:nvPr/>
        </p:nvSpPr>
        <p:spPr>
          <a:xfrm>
            <a:off x="6093667" y="360542"/>
            <a:ext cx="1971957" cy="338554"/>
          </a:xfrm>
          <a:prstGeom prst="rect">
            <a:avLst/>
          </a:prstGeom>
          <a:noFill/>
        </p:spPr>
        <p:txBody>
          <a:bodyPr wrap="square" rtlCol="0">
            <a:spAutoFit/>
          </a:bodyPr>
          <a:lstStyle/>
          <a:p>
            <a:r>
              <a:rPr lang="sv-SE" sz="1600" dirty="0"/>
              <a:t>Patienten</a:t>
            </a:r>
          </a:p>
        </p:txBody>
      </p:sp>
    </p:spTree>
    <p:extLst>
      <p:ext uri="{BB962C8B-B14F-4D97-AF65-F5344CB8AC3E}">
        <p14:creationId xmlns:p14="http://schemas.microsoft.com/office/powerpoint/2010/main" val="146054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B43C0-AABC-1BB7-2EBB-1A6E833F9FC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057FBA-C1B8-6896-C6D9-4D2A6EE7CE53}"/>
              </a:ext>
            </a:extLst>
          </p:cNvPr>
          <p:cNvSpPr>
            <a:spLocks noGrp="1"/>
          </p:cNvSpPr>
          <p:nvPr>
            <p:ph type="title"/>
          </p:nvPr>
        </p:nvSpPr>
        <p:spPr/>
        <p:txBody>
          <a:bodyPr/>
          <a:lstStyle/>
          <a:p>
            <a:r>
              <a:rPr lang="sv-SE" dirty="0"/>
              <a:t>Inledande arbete</a:t>
            </a:r>
          </a:p>
        </p:txBody>
      </p:sp>
      <p:sp>
        <p:nvSpPr>
          <p:cNvPr id="4" name="textruta 3">
            <a:extLst>
              <a:ext uri="{FF2B5EF4-FFF2-40B4-BE49-F238E27FC236}">
                <a16:creationId xmlns:a16="http://schemas.microsoft.com/office/drawing/2014/main" id="{8753D5B6-ABC8-07DC-8B60-BEED2048749E}"/>
              </a:ext>
            </a:extLst>
          </p:cNvPr>
          <p:cNvSpPr txBox="1"/>
          <p:nvPr/>
        </p:nvSpPr>
        <p:spPr>
          <a:xfrm>
            <a:off x="3447467" y="1866304"/>
            <a:ext cx="5465581" cy="1800493"/>
          </a:xfrm>
          <a:prstGeom prst="rect">
            <a:avLst/>
          </a:prstGeom>
          <a:noFill/>
        </p:spPr>
        <p:txBody>
          <a:bodyPr wrap="square" rtlCol="0">
            <a:spAutoFit/>
          </a:bodyPr>
          <a:lstStyle/>
          <a:p>
            <a:pPr marL="457200" indent="-457200">
              <a:spcBef>
                <a:spcPts val="600"/>
              </a:spcBef>
              <a:buFont typeface="+mj-lt"/>
              <a:buAutoNum type="alphaUcPeriod"/>
            </a:pPr>
            <a:r>
              <a:rPr lang="sv-SE" sz="2400" dirty="0"/>
              <a:t>Tre frågor att börja med</a:t>
            </a:r>
          </a:p>
          <a:p>
            <a:pPr marL="457200" indent="-457200">
              <a:spcBef>
                <a:spcPts val="600"/>
              </a:spcBef>
              <a:buFont typeface="+mj-lt"/>
              <a:buAutoNum type="alphaUcPeriod"/>
            </a:pPr>
            <a:r>
              <a:rPr lang="sv-SE" sz="2400" dirty="0"/>
              <a:t>Hitta vårt varför</a:t>
            </a:r>
          </a:p>
          <a:p>
            <a:pPr marL="457200" indent="-457200">
              <a:spcBef>
                <a:spcPts val="600"/>
              </a:spcBef>
              <a:buFont typeface="+mj-lt"/>
              <a:buAutoNum type="alphaUcPeriod"/>
            </a:pPr>
            <a:r>
              <a:rPr lang="sv-SE" sz="2400" dirty="0"/>
              <a:t>Identifiera nuläge</a:t>
            </a:r>
          </a:p>
          <a:p>
            <a:pPr marL="457200" indent="-457200">
              <a:spcBef>
                <a:spcPts val="600"/>
              </a:spcBef>
              <a:buFont typeface="+mj-lt"/>
              <a:buAutoNum type="alphaUcPeriod"/>
            </a:pPr>
            <a:r>
              <a:rPr lang="sv-SE" sz="2400" dirty="0"/>
              <a:t>Organisatoriska förutsättningar</a:t>
            </a:r>
          </a:p>
        </p:txBody>
      </p:sp>
      <p:sp>
        <p:nvSpPr>
          <p:cNvPr id="5" name="Rektangel 4">
            <a:extLst>
              <a:ext uri="{FF2B5EF4-FFF2-40B4-BE49-F238E27FC236}">
                <a16:creationId xmlns:a16="http://schemas.microsoft.com/office/drawing/2014/main" id="{B27CEEB1-ED60-72C7-E04C-FA08D05D462E}"/>
              </a:ext>
            </a:extLst>
          </p:cNvPr>
          <p:cNvSpPr/>
          <p:nvPr/>
        </p:nvSpPr>
        <p:spPr>
          <a:xfrm>
            <a:off x="177800" y="127000"/>
            <a:ext cx="11849100" cy="6565900"/>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upp 5">
            <a:extLst>
              <a:ext uri="{FF2B5EF4-FFF2-40B4-BE49-F238E27FC236}">
                <a16:creationId xmlns:a16="http://schemas.microsoft.com/office/drawing/2014/main" id="{FAC4B574-6493-5211-BE98-E72B40831C88}"/>
              </a:ext>
            </a:extLst>
          </p:cNvPr>
          <p:cNvGrpSpPr>
            <a:grpSpLocks/>
          </p:cNvGrpSpPr>
          <p:nvPr/>
        </p:nvGrpSpPr>
        <p:grpSpPr>
          <a:xfrm>
            <a:off x="1294652" y="1866304"/>
            <a:ext cx="1035964" cy="2158755"/>
            <a:chOff x="356524" y="2330793"/>
            <a:chExt cx="507118" cy="1056739"/>
          </a:xfrm>
        </p:grpSpPr>
        <p:pic>
          <p:nvPicPr>
            <p:cNvPr id="7" name="Bildobjekt 14" descr="En bild som visar clipart, Grafik, design, tecknad serie&#10;&#10;AI-genererat innehåll kan vara felaktigt.">
              <a:extLst>
                <a:ext uri="{FF2B5EF4-FFF2-40B4-BE49-F238E27FC236}">
                  <a16:creationId xmlns:a16="http://schemas.microsoft.com/office/drawing/2014/main" id="{2DAA4E00-831D-A3CB-62A2-67F5A09204F5}"/>
                </a:ext>
              </a:extLst>
            </p:cNvPr>
            <p:cNvPicPr>
              <a:picLocks noChangeAspect="1"/>
            </p:cNvPicPr>
            <p:nvPr/>
          </p:nvPicPr>
          <p:blipFill>
            <a:blip r:embed="rId4">
              <a:extLst>
                <a:ext uri="{28A0092B-C50C-407E-A947-70E740481C1C}">
                  <a14:useLocalDpi xmlns:a14="http://schemas.microsoft.com/office/drawing/2010/main" val="0"/>
                </a:ext>
              </a:extLst>
            </a:blip>
            <a:srcRect l="21375" t="14248" r="20631" b="9256"/>
            <a:stretch/>
          </p:blipFill>
          <p:spPr>
            <a:xfrm>
              <a:off x="379750" y="2749272"/>
              <a:ext cx="483892" cy="638260"/>
            </a:xfrm>
            <a:prstGeom prst="rect">
              <a:avLst/>
            </a:prstGeom>
          </p:spPr>
        </p:pic>
        <p:pic>
          <p:nvPicPr>
            <p:cNvPr id="8" name="Bild 7" descr="Biljett med hel fyllning">
              <a:extLst>
                <a:ext uri="{FF2B5EF4-FFF2-40B4-BE49-F238E27FC236}">
                  <a16:creationId xmlns:a16="http://schemas.microsoft.com/office/drawing/2014/main" id="{14F94AC8-2FCE-7285-2783-4E47DE9EF151}"/>
                </a:ext>
              </a:extLst>
            </p:cNvPr>
            <p:cNvPicPr>
              <a:picLocks noChangeAspect="1"/>
            </p:cNvPicPr>
            <p:nvPr/>
          </p:nvPicPr>
          <p:blipFill>
            <a:blip r:embed="rId5">
              <a:extLst>
                <a:ext uri="{96DAC541-7B7A-43D3-8B79-37D633B846F1}">
                  <asvg:svgBlip xmlns:asvg="http://schemas.microsoft.com/office/drawing/2016/SVG/main" r:embed="rId6"/>
                </a:ext>
              </a:extLst>
            </a:blip>
            <a:srcRect t="19081" b="3570"/>
            <a:stretch>
              <a:fillRect/>
            </a:stretch>
          </p:blipFill>
          <p:spPr>
            <a:xfrm rot="21422972">
              <a:off x="356524" y="2330793"/>
              <a:ext cx="505063" cy="390657"/>
            </a:xfrm>
            <a:prstGeom prst="rect">
              <a:avLst/>
            </a:prstGeom>
          </p:spPr>
        </p:pic>
      </p:grpSp>
    </p:spTree>
    <p:extLst>
      <p:ext uri="{BB962C8B-B14F-4D97-AF65-F5344CB8AC3E}">
        <p14:creationId xmlns:p14="http://schemas.microsoft.com/office/powerpoint/2010/main" val="66154418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51C27-3788-48C0-A1E0-2AD22FECF432}"/>
              </a:ext>
            </a:extLst>
          </p:cNvPr>
          <p:cNvSpPr>
            <a:spLocks noGrp="1"/>
          </p:cNvSpPr>
          <p:nvPr>
            <p:ph type="title"/>
          </p:nvPr>
        </p:nvSpPr>
        <p:spPr/>
        <p:txBody>
          <a:bodyPr/>
          <a:lstStyle/>
          <a:p>
            <a:r>
              <a:rPr lang="sv-SE" dirty="0"/>
              <a:t>A. Tre frågor att börja med</a:t>
            </a:r>
            <a:endParaRPr lang="sv-SE" dirty="0">
              <a:solidFill>
                <a:srgbClr val="FF0000"/>
              </a:solidFill>
            </a:endParaRPr>
          </a:p>
        </p:txBody>
      </p:sp>
      <p:grpSp>
        <p:nvGrpSpPr>
          <p:cNvPr id="4" name="Grupp 3">
            <a:extLst>
              <a:ext uri="{FF2B5EF4-FFF2-40B4-BE49-F238E27FC236}">
                <a16:creationId xmlns:a16="http://schemas.microsoft.com/office/drawing/2014/main" id="{318235DC-0075-3BBA-A6AB-4312EFDCBF77}"/>
              </a:ext>
            </a:extLst>
          </p:cNvPr>
          <p:cNvGrpSpPr/>
          <p:nvPr/>
        </p:nvGrpSpPr>
        <p:grpSpPr>
          <a:xfrm>
            <a:off x="636889" y="2029932"/>
            <a:ext cx="2881382" cy="2119301"/>
            <a:chOff x="4655309" y="4297656"/>
            <a:chExt cx="2881382" cy="2119301"/>
          </a:xfrm>
          <a:solidFill>
            <a:schemeClr val="accent2"/>
          </a:solidFill>
        </p:grpSpPr>
        <p:grpSp>
          <p:nvGrpSpPr>
            <p:cNvPr id="5" name="Rektangulär pratbubbla med text">
              <a:extLst>
                <a:ext uri="{FF2B5EF4-FFF2-40B4-BE49-F238E27FC236}">
                  <a16:creationId xmlns:a16="http://schemas.microsoft.com/office/drawing/2014/main" id="{F30B81E0-2D28-83AC-55C7-08AD4F2774FC}"/>
                </a:ext>
                <a:ext uri="{C183D7F6-B498-43B3-948B-1728B52AA6E4}">
                  <adec:decorative xmlns:adec="http://schemas.microsoft.com/office/drawing/2017/decorative" val="1"/>
                </a:ext>
              </a:extLst>
            </p:cNvPr>
            <p:cNvGrpSpPr/>
            <p:nvPr/>
          </p:nvGrpSpPr>
          <p:grpSpPr>
            <a:xfrm>
              <a:off x="4655309" y="4297656"/>
              <a:ext cx="2881382" cy="2119301"/>
              <a:chOff x="2108120" y="3836369"/>
              <a:chExt cx="2291937" cy="1687233"/>
            </a:xfrm>
            <a:grpFill/>
          </p:grpSpPr>
          <p:sp>
            <p:nvSpPr>
              <p:cNvPr id="7" name="Rektangel: rundade hörn">
                <a:extLst>
                  <a:ext uri="{FF2B5EF4-FFF2-40B4-BE49-F238E27FC236}">
                    <a16:creationId xmlns:a16="http://schemas.microsoft.com/office/drawing/2014/main" id="{62AEC8B1-503A-8250-B10F-87E9AA918B74}"/>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Likbent triangel">
                <a:extLst>
                  <a:ext uri="{FF2B5EF4-FFF2-40B4-BE49-F238E27FC236}">
                    <a16:creationId xmlns:a16="http://schemas.microsoft.com/office/drawing/2014/main" id="{3899AD06-4A6D-EA7E-E595-8AAE4BFE521F}"/>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textruta">
              <a:extLst>
                <a:ext uri="{FF2B5EF4-FFF2-40B4-BE49-F238E27FC236}">
                  <a16:creationId xmlns:a16="http://schemas.microsoft.com/office/drawing/2014/main" id="{03CF248E-752D-E0A2-71AC-A1582A5887AA}"/>
                </a:ext>
              </a:extLst>
            </p:cNvPr>
            <p:cNvSpPr txBox="1"/>
            <p:nvPr/>
          </p:nvSpPr>
          <p:spPr>
            <a:xfrm>
              <a:off x="4788446" y="4530716"/>
              <a:ext cx="2583904" cy="923330"/>
            </a:xfrm>
            <a:prstGeom prst="rect">
              <a:avLst/>
            </a:prstGeom>
            <a:grpFill/>
          </p:spPr>
          <p:txBody>
            <a:bodyPr wrap="square" rtlCol="0">
              <a:spAutoFit/>
            </a:bodyPr>
            <a:lstStyle/>
            <a:p>
              <a:pPr algn="ctr"/>
              <a:r>
                <a:rPr lang="sv-SE" b="1" dirty="0">
                  <a:solidFill>
                    <a:schemeClr val="bg1"/>
                  </a:solidFill>
                </a:rPr>
                <a:t>1. Vilket behov av förändring har identifierats?</a:t>
              </a:r>
            </a:p>
          </p:txBody>
        </p:sp>
      </p:grpSp>
      <p:grpSp>
        <p:nvGrpSpPr>
          <p:cNvPr id="13" name="Grupp 12">
            <a:extLst>
              <a:ext uri="{FF2B5EF4-FFF2-40B4-BE49-F238E27FC236}">
                <a16:creationId xmlns:a16="http://schemas.microsoft.com/office/drawing/2014/main" id="{935BDD7A-68C1-6F02-FBFA-B59160E50001}"/>
              </a:ext>
            </a:extLst>
          </p:cNvPr>
          <p:cNvGrpSpPr/>
          <p:nvPr/>
        </p:nvGrpSpPr>
        <p:grpSpPr>
          <a:xfrm>
            <a:off x="4358671" y="2029932"/>
            <a:ext cx="2881382" cy="2119301"/>
            <a:chOff x="4655309" y="4297656"/>
            <a:chExt cx="2881382" cy="2119301"/>
          </a:xfrm>
          <a:solidFill>
            <a:schemeClr val="accent2"/>
          </a:solidFill>
        </p:grpSpPr>
        <p:grpSp>
          <p:nvGrpSpPr>
            <p:cNvPr id="24" name="Rektangulär pratbubbla med text">
              <a:extLst>
                <a:ext uri="{FF2B5EF4-FFF2-40B4-BE49-F238E27FC236}">
                  <a16:creationId xmlns:a16="http://schemas.microsoft.com/office/drawing/2014/main" id="{8E4B1046-FC66-23E5-7456-A9341C026143}"/>
                </a:ext>
                <a:ext uri="{C183D7F6-B498-43B3-948B-1728B52AA6E4}">
                  <adec:decorative xmlns:adec="http://schemas.microsoft.com/office/drawing/2017/decorative" val="1"/>
                </a:ext>
              </a:extLst>
            </p:cNvPr>
            <p:cNvGrpSpPr/>
            <p:nvPr/>
          </p:nvGrpSpPr>
          <p:grpSpPr>
            <a:xfrm>
              <a:off x="4655309" y="4297656"/>
              <a:ext cx="2881382" cy="2119301"/>
              <a:chOff x="2108120" y="3836369"/>
              <a:chExt cx="2291937" cy="1687233"/>
            </a:xfrm>
            <a:grpFill/>
          </p:grpSpPr>
          <p:sp>
            <p:nvSpPr>
              <p:cNvPr id="26" name="Rektangel: rundade hörn">
                <a:extLst>
                  <a:ext uri="{FF2B5EF4-FFF2-40B4-BE49-F238E27FC236}">
                    <a16:creationId xmlns:a16="http://schemas.microsoft.com/office/drawing/2014/main" id="{7DFF0BE8-A452-7EE1-5043-9E70C87B103C}"/>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Likbent triangel">
                <a:extLst>
                  <a:ext uri="{FF2B5EF4-FFF2-40B4-BE49-F238E27FC236}">
                    <a16:creationId xmlns:a16="http://schemas.microsoft.com/office/drawing/2014/main" id="{F2A0DB06-E237-8C2B-A5F2-5D967996ACE6}"/>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5" name="textruta">
              <a:extLst>
                <a:ext uri="{FF2B5EF4-FFF2-40B4-BE49-F238E27FC236}">
                  <a16:creationId xmlns:a16="http://schemas.microsoft.com/office/drawing/2014/main" id="{AEB44AD0-7369-E505-F33A-D81B7F1FCF38}"/>
                </a:ext>
              </a:extLst>
            </p:cNvPr>
            <p:cNvSpPr txBox="1"/>
            <p:nvPr/>
          </p:nvSpPr>
          <p:spPr>
            <a:xfrm>
              <a:off x="4788446" y="4530716"/>
              <a:ext cx="2583904" cy="1200329"/>
            </a:xfrm>
            <a:prstGeom prst="rect">
              <a:avLst/>
            </a:prstGeom>
            <a:grpFill/>
          </p:spPr>
          <p:txBody>
            <a:bodyPr wrap="square" rtlCol="0">
              <a:spAutoFit/>
            </a:bodyPr>
            <a:lstStyle/>
            <a:p>
              <a:pPr algn="ctr"/>
              <a:r>
                <a:rPr lang="sv-SE" b="1" dirty="0">
                  <a:solidFill>
                    <a:schemeClr val="bg1"/>
                  </a:solidFill>
                </a:rPr>
                <a:t>2. I vilken mån finns stöd för att insatserna kan  möta behoven?</a:t>
              </a:r>
            </a:p>
          </p:txBody>
        </p:sp>
      </p:grpSp>
      <p:grpSp>
        <p:nvGrpSpPr>
          <p:cNvPr id="28" name="Grupp 27">
            <a:extLst>
              <a:ext uri="{FF2B5EF4-FFF2-40B4-BE49-F238E27FC236}">
                <a16:creationId xmlns:a16="http://schemas.microsoft.com/office/drawing/2014/main" id="{253F72C0-A4E1-D0B2-884D-406DEEA3CF8E}"/>
              </a:ext>
            </a:extLst>
          </p:cNvPr>
          <p:cNvGrpSpPr/>
          <p:nvPr/>
        </p:nvGrpSpPr>
        <p:grpSpPr>
          <a:xfrm>
            <a:off x="8004312" y="2004129"/>
            <a:ext cx="2881382" cy="2119301"/>
            <a:chOff x="4655309" y="4297656"/>
            <a:chExt cx="2881382" cy="2119301"/>
          </a:xfrm>
          <a:solidFill>
            <a:schemeClr val="accent2"/>
          </a:solidFill>
        </p:grpSpPr>
        <p:grpSp>
          <p:nvGrpSpPr>
            <p:cNvPr id="29" name="Rektangulär pratbubbla med text">
              <a:extLst>
                <a:ext uri="{FF2B5EF4-FFF2-40B4-BE49-F238E27FC236}">
                  <a16:creationId xmlns:a16="http://schemas.microsoft.com/office/drawing/2014/main" id="{33E9D4C1-C943-18BE-CDF6-7232A29F2755}"/>
                </a:ext>
                <a:ext uri="{C183D7F6-B498-43B3-948B-1728B52AA6E4}">
                  <adec:decorative xmlns:adec="http://schemas.microsoft.com/office/drawing/2017/decorative" val="1"/>
                </a:ext>
              </a:extLst>
            </p:cNvPr>
            <p:cNvGrpSpPr/>
            <p:nvPr/>
          </p:nvGrpSpPr>
          <p:grpSpPr>
            <a:xfrm>
              <a:off x="4655309" y="4297656"/>
              <a:ext cx="2881382" cy="2119301"/>
              <a:chOff x="2108120" y="3836369"/>
              <a:chExt cx="2291937" cy="1687233"/>
            </a:xfrm>
            <a:grpFill/>
          </p:grpSpPr>
          <p:sp>
            <p:nvSpPr>
              <p:cNvPr id="31" name="Rektangel: rundade hörn">
                <a:extLst>
                  <a:ext uri="{FF2B5EF4-FFF2-40B4-BE49-F238E27FC236}">
                    <a16:creationId xmlns:a16="http://schemas.microsoft.com/office/drawing/2014/main" id="{FE08CC35-723C-B09B-1907-8B73E9F52BA5}"/>
                  </a:ext>
                  <a:ext uri="{C183D7F6-B498-43B3-948B-1728B52AA6E4}">
                    <adec:decorative xmlns:adec="http://schemas.microsoft.com/office/drawing/2017/decorative" val="1"/>
                  </a:ext>
                </a:extLst>
              </p:cNvPr>
              <p:cNvSpPr/>
              <p:nvPr/>
            </p:nvSpPr>
            <p:spPr>
              <a:xfrm>
                <a:off x="2108120" y="3836369"/>
                <a:ext cx="2291937" cy="1295065"/>
              </a:xfrm>
              <a:prstGeom prst="roundRect">
                <a:avLst>
                  <a:gd name="adj" fmla="val 65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Likbent triangel">
                <a:extLst>
                  <a:ext uri="{FF2B5EF4-FFF2-40B4-BE49-F238E27FC236}">
                    <a16:creationId xmlns:a16="http://schemas.microsoft.com/office/drawing/2014/main" id="{762D4EAB-8AE4-0FEB-29FF-61F495D7263F}"/>
                  </a:ext>
                  <a:ext uri="{C183D7F6-B498-43B3-948B-1728B52AA6E4}">
                    <adec:decorative xmlns:adec="http://schemas.microsoft.com/office/drawing/2017/decorative" val="1"/>
                  </a:ext>
                </a:extLst>
              </p:cNvPr>
              <p:cNvSpPr/>
              <p:nvPr/>
            </p:nvSpPr>
            <p:spPr>
              <a:xfrm rot="9526137">
                <a:off x="3809619" y="4915331"/>
                <a:ext cx="475013" cy="6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0" name="textruta">
              <a:extLst>
                <a:ext uri="{FF2B5EF4-FFF2-40B4-BE49-F238E27FC236}">
                  <a16:creationId xmlns:a16="http://schemas.microsoft.com/office/drawing/2014/main" id="{9BCB39EF-105D-A31C-F8EB-3DA33F3B64D5}"/>
                </a:ext>
              </a:extLst>
            </p:cNvPr>
            <p:cNvSpPr txBox="1"/>
            <p:nvPr/>
          </p:nvSpPr>
          <p:spPr>
            <a:xfrm>
              <a:off x="4788446" y="4530716"/>
              <a:ext cx="2583904" cy="923330"/>
            </a:xfrm>
            <a:prstGeom prst="rect">
              <a:avLst/>
            </a:prstGeom>
            <a:grpFill/>
          </p:spPr>
          <p:txBody>
            <a:bodyPr wrap="square" rtlCol="0">
              <a:spAutoFit/>
            </a:bodyPr>
            <a:lstStyle/>
            <a:p>
              <a:pPr algn="ctr"/>
              <a:r>
                <a:rPr lang="sv-SE" b="1" dirty="0">
                  <a:solidFill>
                    <a:schemeClr val="bg1"/>
                  </a:solidFill>
                </a:rPr>
                <a:t>3. Var ska implementeringen ske? </a:t>
              </a:r>
            </a:p>
          </p:txBody>
        </p:sp>
      </p:grpSp>
    </p:spTree>
    <p:extLst>
      <p:ext uri="{BB962C8B-B14F-4D97-AF65-F5344CB8AC3E}">
        <p14:creationId xmlns:p14="http://schemas.microsoft.com/office/powerpoint/2010/main" val="357888245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1A2B87-94A2-E1ED-916C-58E2B762BEC0}"/>
              </a:ext>
            </a:extLst>
          </p:cNvPr>
          <p:cNvSpPr>
            <a:spLocks noGrp="1"/>
          </p:cNvSpPr>
          <p:nvPr>
            <p:ph type="title"/>
          </p:nvPr>
        </p:nvSpPr>
        <p:spPr>
          <a:xfrm>
            <a:off x="636889" y="540000"/>
            <a:ext cx="6979394" cy="1080000"/>
          </a:xfrm>
        </p:spPr>
        <p:txBody>
          <a:bodyPr vert="horz" lIns="0" tIns="0" rIns="91440" bIns="45720" rtlCol="0" anchor="t" anchorCtr="0">
            <a:normAutofit/>
          </a:bodyPr>
          <a:lstStyle/>
          <a:p>
            <a:r>
              <a:rPr lang="sv-SE" dirty="0"/>
              <a:t>B. Hitta vårt varför</a:t>
            </a:r>
          </a:p>
        </p:txBody>
      </p:sp>
      <p:sp>
        <p:nvSpPr>
          <p:cNvPr id="3" name="textruta 2">
            <a:extLst>
              <a:ext uri="{FF2B5EF4-FFF2-40B4-BE49-F238E27FC236}">
                <a16:creationId xmlns:a16="http://schemas.microsoft.com/office/drawing/2014/main" id="{2484F8D4-BA07-BFDC-3FC5-8CEB6309B82B}"/>
              </a:ext>
            </a:extLst>
          </p:cNvPr>
          <p:cNvSpPr txBox="1"/>
          <p:nvPr/>
        </p:nvSpPr>
        <p:spPr>
          <a:xfrm>
            <a:off x="637201" y="1634400"/>
            <a:ext cx="5171463" cy="4583838"/>
          </a:xfrm>
          <a:prstGeom prst="rect">
            <a:avLst/>
          </a:prstGeom>
        </p:spPr>
        <p:txBody>
          <a:bodyPr vert="horz" lIns="0" tIns="45720" rIns="0" bIns="45720" rtlCol="0">
            <a:normAutofit/>
          </a:bodyPr>
          <a:lstStyle/>
          <a:p>
            <a:pPr marL="228600" indent="-228600">
              <a:lnSpc>
                <a:spcPct val="110000"/>
              </a:lnSpc>
              <a:spcBef>
                <a:spcPts val="1000"/>
              </a:spcBef>
              <a:buFont typeface="Arial" panose="020B0604020202020204" pitchFamily="34" charset="0"/>
              <a:buChar char="•"/>
            </a:pPr>
            <a:r>
              <a:rPr lang="sv-SE" sz="2200" dirty="0"/>
              <a:t>Vilken målgrupp har behov av att öka sin fysiska aktivitet med hjälp av FaR?</a:t>
            </a:r>
          </a:p>
          <a:p>
            <a:pPr marL="228600" indent="-228600">
              <a:lnSpc>
                <a:spcPct val="110000"/>
              </a:lnSpc>
              <a:spcBef>
                <a:spcPts val="1000"/>
              </a:spcBef>
              <a:buFont typeface="Arial" panose="020B0604020202020204" pitchFamily="34" charset="0"/>
              <a:buChar char="•"/>
            </a:pPr>
            <a:r>
              <a:rPr lang="sv-SE" sz="2200" dirty="0"/>
              <a:t>Varför är det viktigt att implementera FaR för målgruppen?</a:t>
            </a:r>
            <a:endParaRPr lang="sv-SE" sz="2200" dirty="0">
              <a:solidFill>
                <a:srgbClr val="FF0000"/>
              </a:solidFill>
            </a:endParaRPr>
          </a:p>
          <a:p>
            <a:pPr marL="228600" indent="-228600">
              <a:lnSpc>
                <a:spcPct val="110000"/>
              </a:lnSpc>
              <a:spcBef>
                <a:spcPts val="1000"/>
              </a:spcBef>
              <a:buFont typeface="Arial" panose="020B0604020202020204" pitchFamily="34" charset="0"/>
              <a:buChar char="•"/>
            </a:pPr>
            <a:r>
              <a:rPr lang="sv-SE" sz="2200" dirty="0"/>
              <a:t>På vilket sätt gör det skillnad för vår målgrupp?</a:t>
            </a:r>
          </a:p>
          <a:p>
            <a:pPr>
              <a:lnSpc>
                <a:spcPct val="110000"/>
              </a:lnSpc>
              <a:spcBef>
                <a:spcPts val="1000"/>
              </a:spcBef>
            </a:pPr>
            <a:endParaRPr lang="sv-SE" sz="2200" dirty="0"/>
          </a:p>
          <a:p>
            <a:pPr>
              <a:lnSpc>
                <a:spcPct val="110000"/>
              </a:lnSpc>
              <a:spcBef>
                <a:spcPts val="1000"/>
              </a:spcBef>
            </a:pPr>
            <a:endParaRPr lang="sv-SE" sz="2200" dirty="0"/>
          </a:p>
          <a:p>
            <a:pPr marL="228600" indent="-228600">
              <a:lnSpc>
                <a:spcPct val="110000"/>
              </a:lnSpc>
              <a:spcBef>
                <a:spcPts val="1000"/>
              </a:spcBef>
              <a:buFont typeface="Arial" panose="020B0604020202020204" pitchFamily="34" charset="0"/>
              <a:buChar char="•"/>
            </a:pPr>
            <a:r>
              <a:rPr lang="sv-SE" sz="2200" dirty="0"/>
              <a:t>Vad händer om vi inte gör det?</a:t>
            </a:r>
          </a:p>
        </p:txBody>
      </p:sp>
      <p:sp>
        <p:nvSpPr>
          <p:cNvPr id="4" name="Höger klammerparentes 3">
            <a:extLst>
              <a:ext uri="{FF2B5EF4-FFF2-40B4-BE49-F238E27FC236}">
                <a16:creationId xmlns:a16="http://schemas.microsoft.com/office/drawing/2014/main" id="{560C973D-0911-B449-5E37-3E066EBF949D}"/>
              </a:ext>
            </a:extLst>
          </p:cNvPr>
          <p:cNvSpPr/>
          <p:nvPr/>
        </p:nvSpPr>
        <p:spPr>
          <a:xfrm>
            <a:off x="5808664" y="1634400"/>
            <a:ext cx="722765" cy="23425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nvGrpSpPr>
          <p:cNvPr id="5" name="Grupp 4">
            <a:extLst>
              <a:ext uri="{FF2B5EF4-FFF2-40B4-BE49-F238E27FC236}">
                <a16:creationId xmlns:a16="http://schemas.microsoft.com/office/drawing/2014/main" id="{7A2E6B64-D251-D0D8-A5D4-C23DFE52C7DA}"/>
              </a:ext>
            </a:extLst>
          </p:cNvPr>
          <p:cNvGrpSpPr>
            <a:grpSpLocks noChangeAspect="1"/>
          </p:cNvGrpSpPr>
          <p:nvPr/>
        </p:nvGrpSpPr>
        <p:grpSpPr>
          <a:xfrm>
            <a:off x="7616283" y="1488652"/>
            <a:ext cx="2844000" cy="3331510"/>
            <a:chOff x="8548547" y="3256495"/>
            <a:chExt cx="2664000" cy="3120655"/>
          </a:xfrm>
        </p:grpSpPr>
        <p:grpSp>
          <p:nvGrpSpPr>
            <p:cNvPr id="6" name="Rund pratbubbla med text">
              <a:extLst>
                <a:ext uri="{FF2B5EF4-FFF2-40B4-BE49-F238E27FC236}">
                  <a16:creationId xmlns:a16="http://schemas.microsoft.com/office/drawing/2014/main" id="{85B55B18-3A89-D6E9-CAB8-AA96C8772066}"/>
                </a:ext>
                <a:ext uri="{C183D7F6-B498-43B3-948B-1728B52AA6E4}">
                  <adec:decorative xmlns:adec="http://schemas.microsoft.com/office/drawing/2017/decorative" val="1"/>
                </a:ext>
              </a:extLst>
            </p:cNvPr>
            <p:cNvGrpSpPr>
              <a:grpSpLocks noChangeAspect="1"/>
            </p:cNvGrpSpPr>
            <p:nvPr/>
          </p:nvGrpSpPr>
          <p:grpSpPr>
            <a:xfrm>
              <a:off x="8548547" y="3256495"/>
              <a:ext cx="2664000" cy="3120655"/>
              <a:chOff x="1731609" y="1160575"/>
              <a:chExt cx="1165212" cy="1364948"/>
            </a:xfrm>
          </p:grpSpPr>
          <p:sp>
            <p:nvSpPr>
              <p:cNvPr id="9" name="Ellips">
                <a:extLst>
                  <a:ext uri="{FF2B5EF4-FFF2-40B4-BE49-F238E27FC236}">
                    <a16:creationId xmlns:a16="http://schemas.microsoft.com/office/drawing/2014/main" id="{3E265960-493B-8AAC-D489-E373AD74A0B8}"/>
                  </a:ext>
                  <a:ext uri="{C183D7F6-B498-43B3-948B-1728B52AA6E4}">
                    <adec:decorative xmlns:adec="http://schemas.microsoft.com/office/drawing/2017/decorative" val="1"/>
                  </a:ext>
                </a:extLst>
              </p:cNvPr>
              <p:cNvSpPr/>
              <p:nvPr/>
            </p:nvSpPr>
            <p:spPr>
              <a:xfrm>
                <a:off x="1731609" y="1160575"/>
                <a:ext cx="1165212" cy="1165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Likbent triangel">
                <a:extLst>
                  <a:ext uri="{FF2B5EF4-FFF2-40B4-BE49-F238E27FC236}">
                    <a16:creationId xmlns:a16="http://schemas.microsoft.com/office/drawing/2014/main" id="{2B5A9630-1A63-C54B-57AB-8A53EEF655E5}"/>
                  </a:ext>
                  <a:ext uri="{C183D7F6-B498-43B3-948B-1728B52AA6E4}">
                    <adec:decorative xmlns:adec="http://schemas.microsoft.com/office/drawing/2017/decorative" val="1"/>
                  </a:ext>
                </a:extLst>
              </p:cNvPr>
              <p:cNvSpPr/>
              <p:nvPr/>
            </p:nvSpPr>
            <p:spPr>
              <a:xfrm rot="12073863" flipH="1">
                <a:off x="2293224" y="2137966"/>
                <a:ext cx="302652" cy="3875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8" name="textruta 7">
              <a:extLst>
                <a:ext uri="{FF2B5EF4-FFF2-40B4-BE49-F238E27FC236}">
                  <a16:creationId xmlns:a16="http://schemas.microsoft.com/office/drawing/2014/main" id="{B4E63FBD-165A-3019-5F4A-5AD8D9E4226C}"/>
                </a:ext>
              </a:extLst>
            </p:cNvPr>
            <p:cNvSpPr txBox="1"/>
            <p:nvPr/>
          </p:nvSpPr>
          <p:spPr>
            <a:xfrm>
              <a:off x="8671471" y="3964658"/>
              <a:ext cx="2381808" cy="1200329"/>
            </a:xfrm>
            <a:prstGeom prst="rect">
              <a:avLst/>
            </a:prstGeom>
            <a:noFill/>
          </p:spPr>
          <p:txBody>
            <a:bodyPr wrap="square" rtlCol="0">
              <a:spAutoFit/>
            </a:bodyPr>
            <a:lstStyle/>
            <a:p>
              <a:pPr algn="ctr"/>
              <a:r>
                <a:rPr lang="sv-SE" b="1" dirty="0">
                  <a:solidFill>
                    <a:schemeClr val="bg1"/>
                  </a:solidFill>
                </a:rPr>
                <a:t>Personer inom […] ska öka sin fysiska aktivitet genom FaR, för att […]</a:t>
              </a:r>
            </a:p>
          </p:txBody>
        </p:sp>
      </p:grpSp>
    </p:spTree>
    <p:extLst>
      <p:ext uri="{BB962C8B-B14F-4D97-AF65-F5344CB8AC3E}">
        <p14:creationId xmlns:p14="http://schemas.microsoft.com/office/powerpoint/2010/main" val="347293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CDBBB-0EF9-5A76-9ADF-C0F596717AA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A49E32F-D1A5-F54A-9C0E-A56DCAF09711}"/>
              </a:ext>
            </a:extLst>
          </p:cNvPr>
          <p:cNvSpPr>
            <a:spLocks noGrp="1"/>
          </p:cNvSpPr>
          <p:nvPr>
            <p:ph type="title"/>
          </p:nvPr>
        </p:nvSpPr>
        <p:spPr>
          <a:xfrm>
            <a:off x="636890" y="540000"/>
            <a:ext cx="5459111" cy="1409986"/>
          </a:xfrm>
        </p:spPr>
        <p:txBody>
          <a:bodyPr/>
          <a:lstStyle/>
          <a:p>
            <a:r>
              <a:rPr lang="sv-SE" dirty="0"/>
              <a:t>Agenda</a:t>
            </a:r>
          </a:p>
        </p:txBody>
      </p:sp>
      <p:sp>
        <p:nvSpPr>
          <p:cNvPr id="3" name="Platshållare för text 2">
            <a:extLst>
              <a:ext uri="{FF2B5EF4-FFF2-40B4-BE49-F238E27FC236}">
                <a16:creationId xmlns:a16="http://schemas.microsoft.com/office/drawing/2014/main" id="{E824C9ED-2A1E-12D9-3EF5-74D6F085664B}"/>
              </a:ext>
            </a:extLst>
          </p:cNvPr>
          <p:cNvSpPr>
            <a:spLocks noGrp="1"/>
          </p:cNvSpPr>
          <p:nvPr>
            <p:ph type="body" sz="quarter" idx="13"/>
          </p:nvPr>
        </p:nvSpPr>
        <p:spPr>
          <a:xfrm>
            <a:off x="636890" y="1685754"/>
            <a:ext cx="5608267" cy="3910814"/>
          </a:xfrm>
        </p:spPr>
        <p:txBody>
          <a:bodyPr/>
          <a:lstStyle/>
          <a:p>
            <a:r>
              <a:rPr lang="sv-SE" dirty="0"/>
              <a:t>Om levnadsvanor och fysisk aktivitet	</a:t>
            </a:r>
          </a:p>
          <a:p>
            <a:r>
              <a:rPr lang="sv-SE" dirty="0"/>
              <a:t>Om metoden FaR</a:t>
            </a:r>
          </a:p>
          <a:p>
            <a:r>
              <a:rPr lang="sv-SE" dirty="0"/>
              <a:t>Om vår implementering av FaR</a:t>
            </a:r>
          </a:p>
          <a:p>
            <a:r>
              <a:rPr lang="sv-SE" dirty="0"/>
              <a:t>Våra frågor till er</a:t>
            </a:r>
          </a:p>
        </p:txBody>
      </p:sp>
    </p:spTree>
    <p:extLst>
      <p:ext uri="{BB962C8B-B14F-4D97-AF65-F5344CB8AC3E}">
        <p14:creationId xmlns:p14="http://schemas.microsoft.com/office/powerpoint/2010/main" val="1315939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51FE326-584F-7C79-551A-676FE8F7AA52}"/>
              </a:ext>
            </a:extLst>
          </p:cNvPr>
          <p:cNvSpPr>
            <a:spLocks noGrp="1"/>
          </p:cNvSpPr>
          <p:nvPr>
            <p:ph type="body" sz="quarter" idx="13"/>
          </p:nvPr>
        </p:nvSpPr>
        <p:spPr/>
        <p:txBody>
          <a:bodyPr/>
          <a:lstStyle/>
          <a:p>
            <a:endParaRPr lang="sv-SE" dirty="0"/>
          </a:p>
        </p:txBody>
      </p:sp>
      <p:sp>
        <p:nvSpPr>
          <p:cNvPr id="4" name="Rubrik 3">
            <a:extLst>
              <a:ext uri="{FF2B5EF4-FFF2-40B4-BE49-F238E27FC236}">
                <a16:creationId xmlns:a16="http://schemas.microsoft.com/office/drawing/2014/main" id="{77AD0696-F638-4D0A-8DA7-B741B18EFC90}"/>
              </a:ext>
            </a:extLst>
          </p:cNvPr>
          <p:cNvSpPr>
            <a:spLocks noGrp="1"/>
          </p:cNvSpPr>
          <p:nvPr>
            <p:ph type="title"/>
          </p:nvPr>
        </p:nvSpPr>
        <p:spPr/>
        <p:txBody>
          <a:bodyPr/>
          <a:lstStyle/>
          <a:p>
            <a:r>
              <a:rPr lang="sv-SE" dirty="0"/>
              <a:t>C. Nuläge - Vad gör vi redan i dag? </a:t>
            </a:r>
            <a:br>
              <a:rPr lang="sv-SE" dirty="0"/>
            </a:br>
            <a:endParaRPr lang="sv-SE" dirty="0"/>
          </a:p>
        </p:txBody>
      </p:sp>
    </p:spTree>
    <p:extLst>
      <p:ext uri="{BB962C8B-B14F-4D97-AF65-F5344CB8AC3E}">
        <p14:creationId xmlns:p14="http://schemas.microsoft.com/office/powerpoint/2010/main" val="1546293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848EB-5E6F-8341-C268-939F711C3B33}"/>
            </a:ext>
          </a:extLst>
        </p:cNvPr>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1D538A6E-E92F-9D5C-00D2-0B65EE8C1791}"/>
              </a:ext>
            </a:extLst>
          </p:cNvPr>
          <p:cNvSpPr>
            <a:spLocks noGrp="1"/>
          </p:cNvSpPr>
          <p:nvPr>
            <p:ph type="body" sz="quarter" idx="13"/>
          </p:nvPr>
        </p:nvSpPr>
        <p:spPr/>
        <p:txBody>
          <a:bodyPr/>
          <a:lstStyle/>
          <a:p>
            <a:endParaRPr lang="sv-SE" dirty="0"/>
          </a:p>
        </p:txBody>
      </p:sp>
      <p:sp>
        <p:nvSpPr>
          <p:cNvPr id="4" name="Rubrik 3">
            <a:extLst>
              <a:ext uri="{FF2B5EF4-FFF2-40B4-BE49-F238E27FC236}">
                <a16:creationId xmlns:a16="http://schemas.microsoft.com/office/drawing/2014/main" id="{B14F4403-1A63-703D-8CDF-57921340DF5A}"/>
              </a:ext>
            </a:extLst>
          </p:cNvPr>
          <p:cNvSpPr>
            <a:spLocks noGrp="1"/>
          </p:cNvSpPr>
          <p:nvPr>
            <p:ph type="title"/>
          </p:nvPr>
        </p:nvSpPr>
        <p:spPr/>
        <p:txBody>
          <a:bodyPr/>
          <a:lstStyle/>
          <a:p>
            <a:r>
              <a:rPr lang="sv-SE" dirty="0"/>
              <a:t>D. Organisatoriska förutsättningar</a:t>
            </a:r>
          </a:p>
        </p:txBody>
      </p:sp>
    </p:spTree>
    <p:extLst>
      <p:ext uri="{BB962C8B-B14F-4D97-AF65-F5344CB8AC3E}">
        <p14:creationId xmlns:p14="http://schemas.microsoft.com/office/powerpoint/2010/main" val="1921348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F6680-8389-0735-4905-DBA56CDE047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8D28D2E-BB5E-66BE-1771-AB0A6B97222C}"/>
              </a:ext>
            </a:extLst>
          </p:cNvPr>
          <p:cNvSpPr>
            <a:spLocks noGrp="1"/>
          </p:cNvSpPr>
          <p:nvPr>
            <p:ph type="title"/>
          </p:nvPr>
        </p:nvSpPr>
        <p:spPr/>
        <p:txBody>
          <a:bodyPr/>
          <a:lstStyle/>
          <a:p>
            <a:r>
              <a:rPr lang="sv-SE" dirty="0"/>
              <a:t>Kvarstående frågor</a:t>
            </a:r>
          </a:p>
        </p:txBody>
      </p:sp>
      <p:sp>
        <p:nvSpPr>
          <p:cNvPr id="3" name="Platshållare för text 2">
            <a:extLst>
              <a:ext uri="{FF2B5EF4-FFF2-40B4-BE49-F238E27FC236}">
                <a16:creationId xmlns:a16="http://schemas.microsoft.com/office/drawing/2014/main" id="{645B21A6-B7C9-3252-1D5A-FA3B8C4F1868}"/>
              </a:ext>
            </a:extLst>
          </p:cNvPr>
          <p:cNvSpPr>
            <a:spLocks noGrp="1"/>
          </p:cNvSpPr>
          <p:nvPr>
            <p:ph type="body" idx="1"/>
          </p:nvPr>
        </p:nvSpPr>
        <p:spPr/>
        <p:txBody>
          <a:bodyPr/>
          <a:lstStyle/>
          <a:p>
            <a:r>
              <a:rPr lang="sv-SE" dirty="0"/>
              <a:t>4</a:t>
            </a:r>
          </a:p>
        </p:txBody>
      </p:sp>
    </p:spTree>
    <p:extLst>
      <p:ext uri="{BB962C8B-B14F-4D97-AF65-F5344CB8AC3E}">
        <p14:creationId xmlns:p14="http://schemas.microsoft.com/office/powerpoint/2010/main" val="405680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3381-64FC-D1EE-19C2-4829CFDC978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45B6C7F-9988-B6DC-5322-0A0F6FAF3A58}"/>
              </a:ext>
            </a:extLst>
          </p:cNvPr>
          <p:cNvSpPr>
            <a:spLocks noGrp="1"/>
          </p:cNvSpPr>
          <p:nvPr>
            <p:ph type="title"/>
          </p:nvPr>
        </p:nvSpPr>
        <p:spPr/>
        <p:txBody>
          <a:bodyPr/>
          <a:lstStyle/>
          <a:p>
            <a:r>
              <a:rPr lang="sv-SE" dirty="0"/>
              <a:t>Kvarstående frågor</a:t>
            </a:r>
          </a:p>
        </p:txBody>
      </p:sp>
      <p:sp>
        <p:nvSpPr>
          <p:cNvPr id="3" name="Platshållare för text 2">
            <a:extLst>
              <a:ext uri="{FF2B5EF4-FFF2-40B4-BE49-F238E27FC236}">
                <a16:creationId xmlns:a16="http://schemas.microsoft.com/office/drawing/2014/main" id="{E253A281-B010-012C-0CDC-1C1C69481166}"/>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2617163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B5D092-2D33-7FB4-D56D-1B9200E1C805}"/>
              </a:ext>
            </a:extLst>
          </p:cNvPr>
          <p:cNvSpPr>
            <a:spLocks noGrp="1"/>
          </p:cNvSpPr>
          <p:nvPr>
            <p:ph type="title"/>
          </p:nvPr>
        </p:nvSpPr>
        <p:spPr/>
        <p:txBody>
          <a:bodyPr/>
          <a:lstStyle/>
          <a:p>
            <a:r>
              <a:rPr lang="sv-SE" dirty="0"/>
              <a:t>Mer information om FaR</a:t>
            </a:r>
          </a:p>
        </p:txBody>
      </p:sp>
      <p:sp>
        <p:nvSpPr>
          <p:cNvPr id="3" name="Platshållare för text 2">
            <a:extLst>
              <a:ext uri="{FF2B5EF4-FFF2-40B4-BE49-F238E27FC236}">
                <a16:creationId xmlns:a16="http://schemas.microsoft.com/office/drawing/2014/main" id="{B88AD3F3-8389-2350-5C7B-9065B8B01E58}"/>
              </a:ext>
            </a:extLst>
          </p:cNvPr>
          <p:cNvSpPr>
            <a:spLocks noGrp="1"/>
          </p:cNvSpPr>
          <p:nvPr>
            <p:ph type="body" sz="quarter" idx="13"/>
          </p:nvPr>
        </p:nvSpPr>
        <p:spPr>
          <a:xfrm>
            <a:off x="637200" y="2065202"/>
            <a:ext cx="4392000" cy="4151998"/>
          </a:xfrm>
        </p:spPr>
        <p:txBody>
          <a:bodyPr/>
          <a:lstStyle/>
          <a:p>
            <a:r>
              <a:rPr lang="sv-SE" dirty="0"/>
              <a:t>Socialstyrelsens webbutbildning: </a:t>
            </a:r>
            <a:r>
              <a:rPr lang="sv-SE" dirty="0">
                <a:hlinkClick r:id="rId3"/>
              </a:rPr>
              <a:t>Fysisk aktivitet på Recept</a:t>
            </a:r>
            <a:endParaRPr lang="sv-SE" dirty="0"/>
          </a:p>
          <a:p>
            <a:r>
              <a:rPr lang="sv-SE" dirty="0"/>
              <a:t>Utbildningen vänder sig både till yrkesverksamma och chefer inom vård och omsorg.</a:t>
            </a:r>
          </a:p>
          <a:p>
            <a:endParaRPr lang="sv-SE" dirty="0"/>
          </a:p>
          <a:p>
            <a:r>
              <a:rPr lang="sv-SE" dirty="0"/>
              <a:t>Se också </a:t>
            </a:r>
            <a:r>
              <a:rPr lang="sv-SE" dirty="0">
                <a:hlinkClick r:id="rId4"/>
              </a:rPr>
              <a:t>www.socialstyrelsen.se</a:t>
            </a:r>
            <a:r>
              <a:rPr lang="sv-SE" dirty="0"/>
              <a:t> </a:t>
            </a:r>
          </a:p>
        </p:txBody>
      </p:sp>
      <p:pic>
        <p:nvPicPr>
          <p:cNvPr id="12" name="Bildobjekt 11" descr="En bild som visar text, Människoansikte, klädsel, leende">
            <a:extLst>
              <a:ext uri="{FF2B5EF4-FFF2-40B4-BE49-F238E27FC236}">
                <a16:creationId xmlns:a16="http://schemas.microsoft.com/office/drawing/2014/main" id="{AE4280E5-D5B6-AC2E-7EA7-BB15DC2B80F4}"/>
              </a:ext>
            </a:extLst>
          </p:cNvPr>
          <p:cNvPicPr>
            <a:picLocks noChangeAspect="1"/>
          </p:cNvPicPr>
          <p:nvPr/>
        </p:nvPicPr>
        <p:blipFill>
          <a:blip r:embed="rId5"/>
          <a:srcRect l="26946" r="24444"/>
          <a:stretch>
            <a:fillRect/>
          </a:stretch>
        </p:blipFill>
        <p:spPr>
          <a:xfrm>
            <a:off x="5314950" y="316635"/>
            <a:ext cx="6708980" cy="5865800"/>
          </a:xfrm>
          <a:prstGeom prst="rect">
            <a:avLst/>
          </a:prstGeom>
          <a:noFill/>
        </p:spPr>
      </p:pic>
    </p:spTree>
    <p:extLst>
      <p:ext uri="{BB962C8B-B14F-4D97-AF65-F5344CB8AC3E}">
        <p14:creationId xmlns:p14="http://schemas.microsoft.com/office/powerpoint/2010/main" val="4184361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5" descr="Socialstyrelsen logotyp">
            <a:extLst>
              <a:ext uri="{FF2B5EF4-FFF2-40B4-BE49-F238E27FC236}">
                <a16:creationId xmlns:a16="http://schemas.microsoft.com/office/drawing/2014/main" id="{257439E3-B720-BDFE-0B99-2891F88CB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3946568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2C5E-92D6-3723-7512-7D000757373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DCA2FB6-9701-28AC-C4DF-B1CFBFDA184A}"/>
              </a:ext>
            </a:extLst>
          </p:cNvPr>
          <p:cNvSpPr>
            <a:spLocks noGrp="1"/>
          </p:cNvSpPr>
          <p:nvPr>
            <p:ph type="title"/>
          </p:nvPr>
        </p:nvSpPr>
        <p:spPr/>
        <p:txBody>
          <a:bodyPr/>
          <a:lstStyle/>
          <a:p>
            <a:r>
              <a:rPr lang="sv-SE" dirty="0"/>
              <a:t>Bilder om olika målgrupper som kan vara aktuella för FaR</a:t>
            </a:r>
          </a:p>
        </p:txBody>
      </p:sp>
      <p:sp>
        <p:nvSpPr>
          <p:cNvPr id="3" name="Platshållare för text 2">
            <a:extLst>
              <a:ext uri="{FF2B5EF4-FFF2-40B4-BE49-F238E27FC236}">
                <a16:creationId xmlns:a16="http://schemas.microsoft.com/office/drawing/2014/main" id="{BA7EC377-76DC-1608-7DEB-E1456FB6EF35}"/>
              </a:ext>
            </a:extLst>
          </p:cNvPr>
          <p:cNvSpPr>
            <a:spLocks noGrp="1"/>
          </p:cNvSpPr>
          <p:nvPr>
            <p:ph type="body" idx="1"/>
          </p:nvPr>
        </p:nvSpPr>
        <p:spPr>
          <a:xfrm>
            <a:off x="5703514" y="2465060"/>
            <a:ext cx="6087433" cy="4392940"/>
          </a:xfrm>
        </p:spPr>
        <p:txBody>
          <a:bodyPr/>
          <a:lstStyle/>
          <a:p>
            <a:r>
              <a:rPr lang="sv-SE" sz="9600" dirty="0"/>
              <a:t>Extra-material</a:t>
            </a:r>
          </a:p>
        </p:txBody>
      </p:sp>
    </p:spTree>
    <p:extLst>
      <p:ext uri="{BB962C8B-B14F-4D97-AF65-F5344CB8AC3E}">
        <p14:creationId xmlns:p14="http://schemas.microsoft.com/office/powerpoint/2010/main" val="691397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C0054-D6EA-C23E-DA7A-14265A6A81C3}"/>
            </a:ext>
          </a:extLst>
        </p:cNvPr>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BA3520EF-5C66-7B4A-F41D-ECABA2023FD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844" r="14844"/>
          <a:stretch>
            <a:fillRect/>
          </a:stretch>
        </p:blipFill>
        <p:spPr/>
      </p:pic>
      <p:sp>
        <p:nvSpPr>
          <p:cNvPr id="2" name="Rubrik 1">
            <a:extLst>
              <a:ext uri="{FF2B5EF4-FFF2-40B4-BE49-F238E27FC236}">
                <a16:creationId xmlns:a16="http://schemas.microsoft.com/office/drawing/2014/main" id="{AABF585B-110B-FBF2-C550-6C511DF6462A}"/>
              </a:ext>
            </a:extLst>
          </p:cNvPr>
          <p:cNvSpPr>
            <a:spLocks noGrp="1"/>
          </p:cNvSpPr>
          <p:nvPr>
            <p:ph type="title"/>
          </p:nvPr>
        </p:nvSpPr>
        <p:spPr>
          <a:xfrm>
            <a:off x="636887" y="539999"/>
            <a:ext cx="7440313" cy="1608289"/>
          </a:xfrm>
        </p:spPr>
        <p:txBody>
          <a:bodyPr/>
          <a:lstStyle/>
          <a:p>
            <a:r>
              <a:rPr lang="sv-SE" dirty="0"/>
              <a:t>Rekommendationer om fysisk aktivitet för personer med </a:t>
            </a:r>
            <a:br>
              <a:rPr lang="sv-SE" dirty="0"/>
            </a:br>
            <a:r>
              <a:rPr lang="sv-SE" dirty="0"/>
              <a:t>psykisk ohälsa</a:t>
            </a:r>
          </a:p>
        </p:txBody>
      </p:sp>
      <p:sp>
        <p:nvSpPr>
          <p:cNvPr id="4" name="Platshållare för text 3">
            <a:extLst>
              <a:ext uri="{FF2B5EF4-FFF2-40B4-BE49-F238E27FC236}">
                <a16:creationId xmlns:a16="http://schemas.microsoft.com/office/drawing/2014/main" id="{D730DB5F-0A2B-8468-8EAA-E2F5B1A2A9FC}"/>
              </a:ext>
            </a:extLst>
          </p:cNvPr>
          <p:cNvSpPr>
            <a:spLocks noGrp="1"/>
          </p:cNvSpPr>
          <p:nvPr>
            <p:ph type="body" sz="quarter" idx="13"/>
          </p:nvPr>
        </p:nvSpPr>
        <p:spPr>
          <a:xfrm>
            <a:off x="636887" y="2347861"/>
            <a:ext cx="7226640" cy="2664814"/>
          </a:xfrm>
        </p:spPr>
        <p:txBody>
          <a:bodyPr/>
          <a:lstStyle/>
          <a:p>
            <a:pPr marL="342900" indent="-342900">
              <a:buFont typeface="Arial" panose="020B0604020202020204" pitchFamily="34" charset="0"/>
              <a:buChar char="•"/>
            </a:pPr>
            <a:r>
              <a:rPr lang="sv-SE" sz="2100" dirty="0"/>
              <a:t>Depression</a:t>
            </a:r>
          </a:p>
          <a:p>
            <a:pPr marL="342900" indent="-342900">
              <a:buFont typeface="Arial" panose="020B0604020202020204" pitchFamily="34" charset="0"/>
              <a:buChar char="•"/>
            </a:pPr>
            <a:r>
              <a:rPr lang="sv-SE" sz="2100" dirty="0"/>
              <a:t>Ångestsyndrom</a:t>
            </a:r>
          </a:p>
          <a:p>
            <a:pPr marL="342900" indent="-342900">
              <a:buFont typeface="Arial" panose="020B0604020202020204" pitchFamily="34" charset="0"/>
              <a:buChar char="•"/>
            </a:pPr>
            <a:r>
              <a:rPr lang="sv-SE" sz="2100" dirty="0"/>
              <a:t>Vid alkoholberoende och skadligt bruk</a:t>
            </a:r>
          </a:p>
          <a:p>
            <a:endParaRPr lang="sv-SE" sz="2100" b="1" dirty="0">
              <a:solidFill>
                <a:srgbClr val="393939"/>
              </a:solidFill>
              <a:latin typeface="+mj-lt"/>
            </a:endParaRPr>
          </a:p>
          <a:p>
            <a:r>
              <a:rPr lang="sv-SE" sz="1800" dirty="0">
                <a:solidFill>
                  <a:srgbClr val="393939"/>
                </a:solidFill>
                <a:latin typeface="+mj-lt"/>
              </a:rPr>
              <a:t>Källa: FYSS, e-FYSS</a:t>
            </a:r>
            <a:endParaRPr lang="sv-SE" sz="1800" dirty="0">
              <a:latin typeface="+mj-lt"/>
            </a:endParaRPr>
          </a:p>
          <a:p>
            <a:endParaRPr lang="sv-SE" dirty="0"/>
          </a:p>
          <a:p>
            <a:endParaRPr lang="sv-SE" dirty="0"/>
          </a:p>
          <a:p>
            <a:endParaRPr lang="sv-SE" dirty="0"/>
          </a:p>
        </p:txBody>
      </p:sp>
    </p:spTree>
    <p:extLst>
      <p:ext uri="{BB962C8B-B14F-4D97-AF65-F5344CB8AC3E}">
        <p14:creationId xmlns:p14="http://schemas.microsoft.com/office/powerpoint/2010/main" val="178377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A3438-0537-0547-C4AF-0C089652FE7E}"/>
            </a:ext>
          </a:extLst>
        </p:cNvPr>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1B1C8AFF-B624-0FB9-0208-B2D7043AF4F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844" r="14844"/>
          <a:stretch>
            <a:fillRect/>
          </a:stretch>
        </p:blipFill>
        <p:spPr/>
      </p:pic>
      <p:sp>
        <p:nvSpPr>
          <p:cNvPr id="2" name="Rubrik 1">
            <a:extLst>
              <a:ext uri="{FF2B5EF4-FFF2-40B4-BE49-F238E27FC236}">
                <a16:creationId xmlns:a16="http://schemas.microsoft.com/office/drawing/2014/main" id="{A0A44633-8792-2C88-224B-CDCBB685D709}"/>
              </a:ext>
            </a:extLst>
          </p:cNvPr>
          <p:cNvSpPr>
            <a:spLocks noGrp="1"/>
          </p:cNvSpPr>
          <p:nvPr>
            <p:ph type="title"/>
          </p:nvPr>
        </p:nvSpPr>
        <p:spPr/>
        <p:txBody>
          <a:bodyPr/>
          <a:lstStyle/>
          <a:p>
            <a:r>
              <a:rPr lang="sv-SE" dirty="0"/>
              <a:t>Rekommendationer om fysisk aktivitet för äldre</a:t>
            </a:r>
          </a:p>
        </p:txBody>
      </p:sp>
      <p:sp>
        <p:nvSpPr>
          <p:cNvPr id="3" name="Platshållare för text 2">
            <a:extLst>
              <a:ext uri="{FF2B5EF4-FFF2-40B4-BE49-F238E27FC236}">
                <a16:creationId xmlns:a16="http://schemas.microsoft.com/office/drawing/2014/main" id="{DF2A95DB-3B67-7004-0C36-56730A537FC5}"/>
              </a:ext>
            </a:extLst>
          </p:cNvPr>
          <p:cNvSpPr>
            <a:spLocks noGrp="1"/>
          </p:cNvSpPr>
          <p:nvPr>
            <p:ph type="body" sz="quarter" idx="13"/>
          </p:nvPr>
        </p:nvSpPr>
        <p:spPr>
          <a:xfrm>
            <a:off x="637200" y="1678467"/>
            <a:ext cx="7020000" cy="3466411"/>
          </a:xfrm>
        </p:spPr>
        <p:txBody>
          <a:bodyPr>
            <a:normAutofit/>
          </a:bodyPr>
          <a:lstStyle/>
          <a:p>
            <a:r>
              <a:rPr lang="sv-SE" dirty="0"/>
              <a:t>Rekommendationerna för äldre: </a:t>
            </a:r>
          </a:p>
          <a:p>
            <a:pPr marL="342900" indent="-342900">
              <a:buFont typeface="Arial" panose="020B0604020202020204" pitchFamily="34" charset="0"/>
              <a:buChar char="•"/>
            </a:pPr>
            <a:r>
              <a:rPr lang="sv-SE" dirty="0"/>
              <a:t>Aerob fysisk aktivitet minst 150 min/vecka </a:t>
            </a:r>
          </a:p>
          <a:p>
            <a:pPr marL="342900" indent="-342900">
              <a:buFont typeface="Arial" panose="020B0604020202020204" pitchFamily="34" charset="0"/>
              <a:buChar char="•"/>
            </a:pPr>
            <a:r>
              <a:rPr lang="sv-SE" dirty="0"/>
              <a:t>Muskelstärkande fysisk aktivitet minst 2 ggr/vecka </a:t>
            </a:r>
          </a:p>
          <a:p>
            <a:pPr marL="342900" indent="-342900">
              <a:buFont typeface="Arial" panose="020B0604020202020204" pitchFamily="34" charset="0"/>
              <a:buChar char="•"/>
            </a:pPr>
            <a:r>
              <a:rPr lang="sv-SE" dirty="0"/>
              <a:t>Balansträning 2-3 ggr/vecka</a:t>
            </a:r>
          </a:p>
          <a:p>
            <a:endParaRPr lang="sv-SE" sz="1500" dirty="0"/>
          </a:p>
          <a:p>
            <a:r>
              <a:rPr lang="sv-SE" sz="1500" dirty="0"/>
              <a:t>Källa: FYSS och </a:t>
            </a:r>
            <a:r>
              <a:rPr lang="sv-SE" sz="1500" dirty="0" err="1"/>
              <a:t>eFYSS</a:t>
            </a:r>
            <a:endParaRPr lang="sv-SE" sz="1500" dirty="0"/>
          </a:p>
          <a:p>
            <a:endParaRPr lang="sv-SE" dirty="0"/>
          </a:p>
          <a:p>
            <a:endParaRPr lang="sv-SE" dirty="0"/>
          </a:p>
          <a:p>
            <a:pPr marL="342900" indent="-342900">
              <a:buFontTx/>
              <a:buChar char="-"/>
            </a:pPr>
            <a:endParaRPr lang="sv-SE" dirty="0"/>
          </a:p>
          <a:p>
            <a:pPr lvl="0"/>
            <a:endParaRPr lang="sv-SE" dirty="0"/>
          </a:p>
          <a:p>
            <a:endParaRPr lang="sv-SE" dirty="0"/>
          </a:p>
        </p:txBody>
      </p:sp>
    </p:spTree>
    <p:extLst>
      <p:ext uri="{BB962C8B-B14F-4D97-AF65-F5344CB8AC3E}">
        <p14:creationId xmlns:p14="http://schemas.microsoft.com/office/powerpoint/2010/main" val="2640179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Äldre man och kvinna stöttar varandra nedför en trappa.">
            <a:extLst>
              <a:ext uri="{FF2B5EF4-FFF2-40B4-BE49-F238E27FC236}">
                <a16:creationId xmlns:a16="http://schemas.microsoft.com/office/drawing/2014/main" id="{DDACC1C0-4AE2-4871-9AD8-14719D03DAF4}"/>
              </a:ext>
            </a:extLst>
          </p:cNvPr>
          <p:cNvPicPr>
            <a:picLocks noGrp="1" noChangeAspect="1"/>
          </p:cNvPicPr>
          <p:nvPr>
            <p:ph type="pic" sz="quarter" idx="21"/>
          </p:nvPr>
        </p:nvPicPr>
        <p:blipFill rotWithShape="1">
          <a:blip r:embed="rId3" cstate="print">
            <a:extLst>
              <a:ext uri="{28A0092B-C50C-407E-A947-70E740481C1C}">
                <a14:useLocalDpi xmlns:a14="http://schemas.microsoft.com/office/drawing/2010/main"/>
              </a:ext>
            </a:extLst>
          </a:blip>
          <a:srcRect/>
          <a:stretch/>
        </p:blipFill>
        <p:spPr>
          <a:xfrm>
            <a:off x="0" y="0"/>
            <a:ext cx="12192000" cy="6857997"/>
          </a:xfrm>
        </p:spPr>
      </p:pic>
      <p:sp>
        <p:nvSpPr>
          <p:cNvPr id="3" name="Rubrik 2">
            <a:extLst>
              <a:ext uri="{FF2B5EF4-FFF2-40B4-BE49-F238E27FC236}">
                <a16:creationId xmlns:a16="http://schemas.microsoft.com/office/drawing/2014/main" id="{3559D260-E013-4F3B-9541-FE33C5386C4B}"/>
              </a:ext>
            </a:extLst>
          </p:cNvPr>
          <p:cNvSpPr>
            <a:spLocks noGrp="1"/>
          </p:cNvSpPr>
          <p:nvPr>
            <p:ph type="title"/>
          </p:nvPr>
        </p:nvSpPr>
        <p:spPr>
          <a:xfrm>
            <a:off x="5836922" y="3849140"/>
            <a:ext cx="6004559" cy="2539857"/>
          </a:xfrm>
        </p:spPr>
        <p:txBody>
          <a:bodyPr/>
          <a:lstStyle/>
          <a:p>
            <a:r>
              <a:rPr lang="sv-SE" dirty="0">
                <a:solidFill>
                  <a:schemeClr val="bg1"/>
                </a:solidFill>
              </a:rPr>
              <a:t>Förebygg fallolyckor bland äldre</a:t>
            </a:r>
          </a:p>
        </p:txBody>
      </p:sp>
      <p:sp>
        <p:nvSpPr>
          <p:cNvPr id="5" name="Platshållare för text 4">
            <a:extLst>
              <a:ext uri="{FF2B5EF4-FFF2-40B4-BE49-F238E27FC236}">
                <a16:creationId xmlns:a16="http://schemas.microsoft.com/office/drawing/2014/main" id="{4B7CE013-2DB7-4ED0-9929-2BA7C09DC303}"/>
              </a:ext>
            </a:extLst>
          </p:cNvPr>
          <p:cNvSpPr>
            <a:spLocks noGrp="1"/>
          </p:cNvSpPr>
          <p:nvPr>
            <p:ph type="body" sz="quarter" idx="16"/>
          </p:nvPr>
        </p:nvSpPr>
        <p:spPr>
          <a:xfrm>
            <a:off x="5836922" y="5119068"/>
            <a:ext cx="6004559" cy="1251669"/>
          </a:xfrm>
        </p:spPr>
        <p:txBody>
          <a:bodyPr/>
          <a:lstStyle/>
          <a:p>
            <a:r>
              <a:rPr lang="sv-SE" sz="2400" dirty="0">
                <a:solidFill>
                  <a:schemeClr val="bg1"/>
                </a:solidFill>
              </a:rPr>
              <a:t>Minska både lidande och kostnader</a:t>
            </a:r>
          </a:p>
          <a:p>
            <a:endParaRPr lang="sv-SE" sz="2400" dirty="0">
              <a:solidFill>
                <a:schemeClr val="bg1"/>
              </a:solidFill>
            </a:endParaRPr>
          </a:p>
        </p:txBody>
      </p:sp>
    </p:spTree>
    <p:extLst>
      <p:ext uri="{BB962C8B-B14F-4D97-AF65-F5344CB8AC3E}">
        <p14:creationId xmlns:p14="http://schemas.microsoft.com/office/powerpoint/2010/main" val="8341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A45E2-EF42-E1DD-698B-5A87322FC78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08A56C2-4A83-4A9B-5D6D-4B3D9B559845}"/>
              </a:ext>
            </a:extLst>
          </p:cNvPr>
          <p:cNvSpPr>
            <a:spLocks noGrp="1"/>
          </p:cNvSpPr>
          <p:nvPr>
            <p:ph type="title"/>
          </p:nvPr>
        </p:nvSpPr>
        <p:spPr/>
        <p:txBody>
          <a:bodyPr/>
          <a:lstStyle/>
          <a:p>
            <a:r>
              <a:rPr lang="sv-SE" dirty="0"/>
              <a:t>Varför implementera FaR i vår verksamhet?</a:t>
            </a:r>
          </a:p>
        </p:txBody>
      </p:sp>
      <p:grpSp>
        <p:nvGrpSpPr>
          <p:cNvPr id="5" name="Grupp 4">
            <a:extLst>
              <a:ext uri="{FF2B5EF4-FFF2-40B4-BE49-F238E27FC236}">
                <a16:creationId xmlns:a16="http://schemas.microsoft.com/office/drawing/2014/main" id="{C2041EC8-361A-AA00-7392-9A09A5795FB1}"/>
              </a:ext>
            </a:extLst>
          </p:cNvPr>
          <p:cNvGrpSpPr>
            <a:grpSpLocks noChangeAspect="1"/>
          </p:cNvGrpSpPr>
          <p:nvPr/>
        </p:nvGrpSpPr>
        <p:grpSpPr>
          <a:xfrm>
            <a:off x="4029079" y="1763245"/>
            <a:ext cx="3717525" cy="4354772"/>
            <a:chOff x="8548547" y="3256495"/>
            <a:chExt cx="2664000" cy="3120655"/>
          </a:xfrm>
        </p:grpSpPr>
        <p:grpSp>
          <p:nvGrpSpPr>
            <p:cNvPr id="6" name="Rund pratbubbla med text">
              <a:extLst>
                <a:ext uri="{FF2B5EF4-FFF2-40B4-BE49-F238E27FC236}">
                  <a16:creationId xmlns:a16="http://schemas.microsoft.com/office/drawing/2014/main" id="{3FD80F84-C130-13B2-0E23-A4C0D31B8215}"/>
                </a:ext>
                <a:ext uri="{C183D7F6-B498-43B3-948B-1728B52AA6E4}">
                  <adec:decorative xmlns:adec="http://schemas.microsoft.com/office/drawing/2017/decorative" val="1"/>
                </a:ext>
              </a:extLst>
            </p:cNvPr>
            <p:cNvGrpSpPr>
              <a:grpSpLocks noChangeAspect="1"/>
            </p:cNvGrpSpPr>
            <p:nvPr/>
          </p:nvGrpSpPr>
          <p:grpSpPr>
            <a:xfrm>
              <a:off x="8548547" y="3256495"/>
              <a:ext cx="2664000" cy="3120655"/>
              <a:chOff x="1731609" y="1160575"/>
              <a:chExt cx="1165212" cy="1364948"/>
            </a:xfrm>
          </p:grpSpPr>
          <p:sp>
            <p:nvSpPr>
              <p:cNvPr id="8" name="Ellips">
                <a:extLst>
                  <a:ext uri="{FF2B5EF4-FFF2-40B4-BE49-F238E27FC236}">
                    <a16:creationId xmlns:a16="http://schemas.microsoft.com/office/drawing/2014/main" id="{792A526F-9E46-DAC3-C06F-370DDA3BB5A3}"/>
                  </a:ext>
                  <a:ext uri="{C183D7F6-B498-43B3-948B-1728B52AA6E4}">
                    <adec:decorative xmlns:adec="http://schemas.microsoft.com/office/drawing/2017/decorative" val="1"/>
                  </a:ext>
                </a:extLst>
              </p:cNvPr>
              <p:cNvSpPr/>
              <p:nvPr/>
            </p:nvSpPr>
            <p:spPr>
              <a:xfrm>
                <a:off x="1731609" y="1160575"/>
                <a:ext cx="1165212" cy="1165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Likbent triangel">
                <a:extLst>
                  <a:ext uri="{FF2B5EF4-FFF2-40B4-BE49-F238E27FC236}">
                    <a16:creationId xmlns:a16="http://schemas.microsoft.com/office/drawing/2014/main" id="{2C135225-1FD3-9D9A-52AE-A2BFB74D3D18}"/>
                  </a:ext>
                  <a:ext uri="{C183D7F6-B498-43B3-948B-1728B52AA6E4}">
                    <adec:decorative xmlns:adec="http://schemas.microsoft.com/office/drawing/2017/decorative" val="1"/>
                  </a:ext>
                </a:extLst>
              </p:cNvPr>
              <p:cNvSpPr/>
              <p:nvPr/>
            </p:nvSpPr>
            <p:spPr>
              <a:xfrm rot="12073863" flipH="1">
                <a:off x="2293224" y="2137966"/>
                <a:ext cx="302652" cy="3875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textruta 6">
              <a:extLst>
                <a:ext uri="{FF2B5EF4-FFF2-40B4-BE49-F238E27FC236}">
                  <a16:creationId xmlns:a16="http://schemas.microsoft.com/office/drawing/2014/main" id="{49B141CA-A530-F913-E499-0BFFABFD999F}"/>
                </a:ext>
              </a:extLst>
            </p:cNvPr>
            <p:cNvSpPr txBox="1"/>
            <p:nvPr/>
          </p:nvSpPr>
          <p:spPr>
            <a:xfrm>
              <a:off x="8671471" y="3964658"/>
              <a:ext cx="2381808" cy="1124828"/>
            </a:xfrm>
            <a:prstGeom prst="rect">
              <a:avLst/>
            </a:prstGeom>
            <a:noFill/>
          </p:spPr>
          <p:txBody>
            <a:bodyPr wrap="square" rtlCol="0">
              <a:spAutoFit/>
            </a:bodyPr>
            <a:lstStyle/>
            <a:p>
              <a:pPr algn="ctr"/>
              <a:r>
                <a:rPr lang="sv-SE" sz="2400" b="1" dirty="0">
                  <a:solidFill>
                    <a:schemeClr val="bg1"/>
                  </a:solidFill>
                </a:rPr>
                <a:t>Personer inom […] ska öka sin fysiska aktivitet genom FaR, för att […]</a:t>
              </a:r>
            </a:p>
          </p:txBody>
        </p:sp>
      </p:grpSp>
    </p:spTree>
    <p:extLst>
      <p:ext uri="{BB962C8B-B14F-4D97-AF65-F5344CB8AC3E}">
        <p14:creationId xmlns:p14="http://schemas.microsoft.com/office/powerpoint/2010/main" val="2878318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BE74466-B449-4A76-8B6D-7347372E1AA3}"/>
              </a:ext>
              <a:ext uri="{C183D7F6-B498-43B3-948B-1728B52AA6E4}">
                <adec:decorative xmlns:adec="http://schemas.microsoft.com/office/drawing/2017/decorative" val="1"/>
              </a:ext>
            </a:extLst>
          </p:cNvPr>
          <p:cNvSpPr/>
          <p:nvPr/>
        </p:nvSpPr>
        <p:spPr>
          <a:xfrm>
            <a:off x="1" y="11575"/>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p:txBody>
          <a:bodyPr/>
          <a:lstStyle/>
          <a:p>
            <a:r>
              <a:rPr lang="sv-SE" dirty="0">
                <a:solidFill>
                  <a:schemeClr val="bg1"/>
                </a:solidFill>
              </a:rPr>
              <a:t>Kostnad: </a:t>
            </a:r>
            <a:r>
              <a:rPr lang="sv-SE" dirty="0">
                <a:solidFill>
                  <a:srgbClr val="F9E0A7"/>
                </a:solidFill>
              </a:rPr>
              <a:t>11,3 miljarder kr </a:t>
            </a:r>
            <a:br>
              <a:rPr lang="sv-SE" dirty="0">
                <a:solidFill>
                  <a:srgbClr val="F9E0A7"/>
                </a:solidFill>
              </a:rPr>
            </a:br>
            <a:r>
              <a:rPr lang="sv-SE" dirty="0">
                <a:solidFill>
                  <a:schemeClr val="bg1"/>
                </a:solidFill>
              </a:rPr>
              <a:t>för regioner och kommuner</a:t>
            </a:r>
          </a:p>
        </p:txBody>
      </p:sp>
      <p:sp>
        <p:nvSpPr>
          <p:cNvPr id="9" name="Platshållare för text 8">
            <a:extLst>
              <a:ext uri="{FF2B5EF4-FFF2-40B4-BE49-F238E27FC236}">
                <a16:creationId xmlns:a16="http://schemas.microsoft.com/office/drawing/2014/main" id="{FF3805A9-7A1A-4BBA-B020-E08CA2C0641A}"/>
              </a:ext>
            </a:extLst>
          </p:cNvPr>
          <p:cNvSpPr>
            <a:spLocks noGrp="1"/>
          </p:cNvSpPr>
          <p:nvPr>
            <p:ph type="body" sz="quarter" idx="13"/>
          </p:nvPr>
        </p:nvSpPr>
        <p:spPr/>
        <p:txBody>
          <a:bodyPr/>
          <a:lstStyle/>
          <a:p>
            <a:r>
              <a:rPr lang="sv-SE" dirty="0">
                <a:solidFill>
                  <a:schemeClr val="bg1"/>
                </a:solidFill>
              </a:rPr>
              <a:t>Andelen äldre personer ökar och därmed risken för fler fallolyckor</a:t>
            </a:r>
          </a:p>
          <a:p>
            <a:r>
              <a:rPr lang="sv-SE" dirty="0">
                <a:solidFill>
                  <a:schemeClr val="bg1"/>
                </a:solidFill>
              </a:rPr>
              <a:t>Största delen av kostnaderna står kommunerna för och utgörs av ökade kostnader för omsorg</a:t>
            </a:r>
          </a:p>
          <a:p>
            <a:r>
              <a:rPr lang="sv-SE" dirty="0">
                <a:solidFill>
                  <a:schemeClr val="bg1"/>
                </a:solidFill>
              </a:rPr>
              <a:t>I regionerna är slutenvården största utgiftsposten</a:t>
            </a:r>
          </a:p>
          <a:p>
            <a:r>
              <a:rPr lang="sv-SE" dirty="0">
                <a:solidFill>
                  <a:schemeClr val="bg1"/>
                </a:solidFill>
              </a:rPr>
              <a:t>Vård och rehabilitering kostar i genomsnitt </a:t>
            </a:r>
            <a:br>
              <a:rPr lang="sv-SE" dirty="0">
                <a:solidFill>
                  <a:schemeClr val="bg1"/>
                </a:solidFill>
              </a:rPr>
            </a:br>
            <a:r>
              <a:rPr lang="sv-SE" b="1" dirty="0">
                <a:solidFill>
                  <a:srgbClr val="F9E0A7"/>
                </a:solidFill>
              </a:rPr>
              <a:t>110 000 kronor</a:t>
            </a:r>
            <a:r>
              <a:rPr lang="sv-SE" b="1" dirty="0">
                <a:solidFill>
                  <a:schemeClr val="bg1"/>
                </a:solidFill>
              </a:rPr>
              <a:t> </a:t>
            </a:r>
            <a:r>
              <a:rPr lang="sv-SE" dirty="0">
                <a:solidFill>
                  <a:schemeClr val="bg1"/>
                </a:solidFill>
              </a:rPr>
              <a:t>under första året efter en svår fallolycka</a:t>
            </a:r>
          </a:p>
          <a:p>
            <a:r>
              <a:rPr lang="sv-SE" dirty="0">
                <a:solidFill>
                  <a:schemeClr val="bg1"/>
                </a:solidFill>
              </a:rPr>
              <a:t>Under första året efter en svår fallolycka behövs i genomsnitt </a:t>
            </a:r>
            <a:r>
              <a:rPr lang="sv-SE" b="1" dirty="0">
                <a:solidFill>
                  <a:srgbClr val="F9E0A7"/>
                </a:solidFill>
              </a:rPr>
              <a:t>322</a:t>
            </a:r>
            <a:r>
              <a:rPr lang="sv-SE" dirty="0">
                <a:solidFill>
                  <a:schemeClr val="bg1"/>
                </a:solidFill>
              </a:rPr>
              <a:t> extra hemtjänsttimmar och </a:t>
            </a:r>
            <a:r>
              <a:rPr lang="sv-SE" b="1" dirty="0">
                <a:solidFill>
                  <a:srgbClr val="F9E0A7"/>
                </a:solidFill>
              </a:rPr>
              <a:t>156</a:t>
            </a:r>
            <a:r>
              <a:rPr lang="sv-SE" dirty="0">
                <a:solidFill>
                  <a:schemeClr val="bg1"/>
                </a:solidFill>
              </a:rPr>
              <a:t> timmar av vård som utförs av anhöriga</a:t>
            </a:r>
          </a:p>
          <a:p>
            <a:pPr marL="0" indent="0">
              <a:buNone/>
            </a:pPr>
            <a:endParaRPr lang="sv-SE" dirty="0">
              <a:solidFill>
                <a:schemeClr val="bg1"/>
              </a:solidFill>
            </a:endParaRPr>
          </a:p>
          <a:p>
            <a:endParaRPr lang="sv-SE" dirty="0">
              <a:solidFill>
                <a:schemeClr val="bg1"/>
              </a:solidFill>
            </a:endParaRPr>
          </a:p>
          <a:p>
            <a:endParaRPr lang="sv-SE" dirty="0">
              <a:solidFill>
                <a:schemeClr val="bg1"/>
              </a:solidFill>
            </a:endParaRPr>
          </a:p>
        </p:txBody>
      </p:sp>
      <p:sp>
        <p:nvSpPr>
          <p:cNvPr id="58" name="Frihandsfigur: Form 57">
            <a:extLst>
              <a:ext uri="{FF2B5EF4-FFF2-40B4-BE49-F238E27FC236}">
                <a16:creationId xmlns:a16="http://schemas.microsoft.com/office/drawing/2014/main" id="{30DAA4F3-0EDF-46B4-AB32-01F76CCC43E6}"/>
              </a:ext>
              <a:ext uri="{C183D7F6-B498-43B3-948B-1728B52AA6E4}">
                <adec:decorative xmlns:adec="http://schemas.microsoft.com/office/drawing/2017/decorative" val="1"/>
              </a:ext>
            </a:extLst>
          </p:cNvPr>
          <p:cNvSpPr/>
          <p:nvPr/>
        </p:nvSpPr>
        <p:spPr>
          <a:xfrm>
            <a:off x="6384288" y="-6352"/>
            <a:ext cx="5166627" cy="6492875"/>
          </a:xfrm>
          <a:custGeom>
            <a:avLst/>
            <a:gdLst>
              <a:gd name="connsiteX0" fmla="*/ 0 w 5279075"/>
              <a:gd name="connsiteY0" fmla="*/ 0 h 6299714"/>
              <a:gd name="connsiteX1" fmla="*/ 2705100 w 5279075"/>
              <a:gd name="connsiteY1" fmla="*/ 1397000 h 6299714"/>
              <a:gd name="connsiteX2" fmla="*/ 4775200 w 5279075"/>
              <a:gd name="connsiteY2" fmla="*/ 495300 h 6299714"/>
              <a:gd name="connsiteX3" fmla="*/ 3022600 w 5279075"/>
              <a:gd name="connsiteY3" fmla="*/ 3810000 h 6299714"/>
              <a:gd name="connsiteX4" fmla="*/ 5270500 w 5279075"/>
              <a:gd name="connsiteY4" fmla="*/ 5727700 h 6299714"/>
              <a:gd name="connsiteX5" fmla="*/ 2019300 w 5279075"/>
              <a:gd name="connsiteY5" fmla="*/ 6299200 h 6299714"/>
              <a:gd name="connsiteX6" fmla="*/ 1892300 w 5279075"/>
              <a:gd name="connsiteY6" fmla="*/ 5829300 h 6299714"/>
              <a:gd name="connsiteX7" fmla="*/ 1803400 w 5279075"/>
              <a:gd name="connsiteY7" fmla="*/ 5816600 h 6299714"/>
              <a:gd name="connsiteX0" fmla="*/ 0 w 5279075"/>
              <a:gd name="connsiteY0" fmla="*/ 0 h 6299714"/>
              <a:gd name="connsiteX1" fmla="*/ 990600 w 5279075"/>
              <a:gd name="connsiteY1" fmla="*/ 1358900 h 6299714"/>
              <a:gd name="connsiteX2" fmla="*/ 4775200 w 5279075"/>
              <a:gd name="connsiteY2" fmla="*/ 495300 h 6299714"/>
              <a:gd name="connsiteX3" fmla="*/ 3022600 w 5279075"/>
              <a:gd name="connsiteY3" fmla="*/ 3810000 h 6299714"/>
              <a:gd name="connsiteX4" fmla="*/ 5270500 w 5279075"/>
              <a:gd name="connsiteY4" fmla="*/ 5727700 h 6299714"/>
              <a:gd name="connsiteX5" fmla="*/ 2019300 w 5279075"/>
              <a:gd name="connsiteY5" fmla="*/ 6299200 h 6299714"/>
              <a:gd name="connsiteX6" fmla="*/ 1892300 w 5279075"/>
              <a:gd name="connsiteY6" fmla="*/ 5829300 h 6299714"/>
              <a:gd name="connsiteX7" fmla="*/ 1803400 w 5279075"/>
              <a:gd name="connsiteY7" fmla="*/ 5816600 h 6299714"/>
              <a:gd name="connsiteX0" fmla="*/ 0 w 5279075"/>
              <a:gd name="connsiteY0" fmla="*/ 0 h 6299714"/>
              <a:gd name="connsiteX1" fmla="*/ 990600 w 5279075"/>
              <a:gd name="connsiteY1" fmla="*/ 1358900 h 6299714"/>
              <a:gd name="connsiteX2" fmla="*/ 4775200 w 5279075"/>
              <a:gd name="connsiteY2" fmla="*/ 495300 h 6299714"/>
              <a:gd name="connsiteX3" fmla="*/ 3022600 w 5279075"/>
              <a:gd name="connsiteY3" fmla="*/ 3810000 h 6299714"/>
              <a:gd name="connsiteX4" fmla="*/ 5270500 w 5279075"/>
              <a:gd name="connsiteY4" fmla="*/ 5727700 h 6299714"/>
              <a:gd name="connsiteX5" fmla="*/ 2019300 w 5279075"/>
              <a:gd name="connsiteY5" fmla="*/ 6299200 h 6299714"/>
              <a:gd name="connsiteX6" fmla="*/ 1892300 w 5279075"/>
              <a:gd name="connsiteY6" fmla="*/ 5829300 h 6299714"/>
              <a:gd name="connsiteX7" fmla="*/ 1803400 w 5279075"/>
              <a:gd name="connsiteY7" fmla="*/ 5816600 h 6299714"/>
              <a:gd name="connsiteX0" fmla="*/ 0 w 5279075"/>
              <a:gd name="connsiteY0" fmla="*/ 0 h 6299714"/>
              <a:gd name="connsiteX1" fmla="*/ 990600 w 5279075"/>
              <a:gd name="connsiteY1" fmla="*/ 1358900 h 6299714"/>
              <a:gd name="connsiteX2" fmla="*/ 4775200 w 5279075"/>
              <a:gd name="connsiteY2" fmla="*/ 495300 h 6299714"/>
              <a:gd name="connsiteX3" fmla="*/ 3022600 w 5279075"/>
              <a:gd name="connsiteY3" fmla="*/ 3810000 h 6299714"/>
              <a:gd name="connsiteX4" fmla="*/ 5270500 w 5279075"/>
              <a:gd name="connsiteY4" fmla="*/ 5727700 h 6299714"/>
              <a:gd name="connsiteX5" fmla="*/ 2019300 w 5279075"/>
              <a:gd name="connsiteY5" fmla="*/ 6299200 h 6299714"/>
              <a:gd name="connsiteX6" fmla="*/ 1892300 w 5279075"/>
              <a:gd name="connsiteY6" fmla="*/ 5829300 h 6299714"/>
              <a:gd name="connsiteX7" fmla="*/ 1803400 w 5279075"/>
              <a:gd name="connsiteY7" fmla="*/ 5816600 h 6299714"/>
              <a:gd name="connsiteX0" fmla="*/ 0 w 5279075"/>
              <a:gd name="connsiteY0" fmla="*/ 0 h 6299714"/>
              <a:gd name="connsiteX1" fmla="*/ 990600 w 5279075"/>
              <a:gd name="connsiteY1" fmla="*/ 1358900 h 6299714"/>
              <a:gd name="connsiteX2" fmla="*/ 4775200 w 5279075"/>
              <a:gd name="connsiteY2" fmla="*/ 495300 h 6299714"/>
              <a:gd name="connsiteX3" fmla="*/ 3022600 w 5279075"/>
              <a:gd name="connsiteY3" fmla="*/ 3810000 h 6299714"/>
              <a:gd name="connsiteX4" fmla="*/ 5270500 w 5279075"/>
              <a:gd name="connsiteY4" fmla="*/ 5727700 h 6299714"/>
              <a:gd name="connsiteX5" fmla="*/ 2019300 w 5279075"/>
              <a:gd name="connsiteY5" fmla="*/ 6299200 h 6299714"/>
              <a:gd name="connsiteX6" fmla="*/ 1892300 w 5279075"/>
              <a:gd name="connsiteY6" fmla="*/ 5829300 h 6299714"/>
              <a:gd name="connsiteX7" fmla="*/ 1803400 w 5279075"/>
              <a:gd name="connsiteY7" fmla="*/ 5816600 h 6299714"/>
              <a:gd name="connsiteX0" fmla="*/ 0 w 5278960"/>
              <a:gd name="connsiteY0" fmla="*/ 0 h 6299714"/>
              <a:gd name="connsiteX1" fmla="*/ 990600 w 5278960"/>
              <a:gd name="connsiteY1" fmla="*/ 1358900 h 6299714"/>
              <a:gd name="connsiteX2" fmla="*/ 4978400 w 5278960"/>
              <a:gd name="connsiteY2" fmla="*/ 723900 h 6299714"/>
              <a:gd name="connsiteX3" fmla="*/ 3022600 w 5278960"/>
              <a:gd name="connsiteY3" fmla="*/ 3810000 h 6299714"/>
              <a:gd name="connsiteX4" fmla="*/ 5270500 w 5278960"/>
              <a:gd name="connsiteY4" fmla="*/ 5727700 h 6299714"/>
              <a:gd name="connsiteX5" fmla="*/ 2019300 w 5278960"/>
              <a:gd name="connsiteY5" fmla="*/ 6299200 h 6299714"/>
              <a:gd name="connsiteX6" fmla="*/ 1892300 w 5278960"/>
              <a:gd name="connsiteY6" fmla="*/ 5829300 h 6299714"/>
              <a:gd name="connsiteX7" fmla="*/ 1803400 w 5278960"/>
              <a:gd name="connsiteY7" fmla="*/ 5816600 h 6299714"/>
              <a:gd name="connsiteX0" fmla="*/ 0 w 5278960"/>
              <a:gd name="connsiteY0" fmla="*/ 0 h 6299714"/>
              <a:gd name="connsiteX1" fmla="*/ 990600 w 5278960"/>
              <a:gd name="connsiteY1" fmla="*/ 1358900 h 6299714"/>
              <a:gd name="connsiteX2" fmla="*/ 4978400 w 5278960"/>
              <a:gd name="connsiteY2" fmla="*/ 723900 h 6299714"/>
              <a:gd name="connsiteX3" fmla="*/ 3022600 w 5278960"/>
              <a:gd name="connsiteY3" fmla="*/ 3810000 h 6299714"/>
              <a:gd name="connsiteX4" fmla="*/ 5270500 w 5278960"/>
              <a:gd name="connsiteY4" fmla="*/ 5727700 h 6299714"/>
              <a:gd name="connsiteX5" fmla="*/ 2019300 w 5278960"/>
              <a:gd name="connsiteY5" fmla="*/ 6299200 h 6299714"/>
              <a:gd name="connsiteX6" fmla="*/ 1892300 w 5278960"/>
              <a:gd name="connsiteY6" fmla="*/ 5829300 h 6299714"/>
              <a:gd name="connsiteX7" fmla="*/ 1803400 w 5278960"/>
              <a:gd name="connsiteY7" fmla="*/ 5816600 h 6299714"/>
              <a:gd name="connsiteX0" fmla="*/ 0 w 5279134"/>
              <a:gd name="connsiteY0" fmla="*/ 0 h 6299714"/>
              <a:gd name="connsiteX1" fmla="*/ 990600 w 5279134"/>
              <a:gd name="connsiteY1" fmla="*/ 1358900 h 6299714"/>
              <a:gd name="connsiteX2" fmla="*/ 4673600 w 5279134"/>
              <a:gd name="connsiteY2" fmla="*/ 1028700 h 6299714"/>
              <a:gd name="connsiteX3" fmla="*/ 3022600 w 5279134"/>
              <a:gd name="connsiteY3" fmla="*/ 3810000 h 6299714"/>
              <a:gd name="connsiteX4" fmla="*/ 5270500 w 5279134"/>
              <a:gd name="connsiteY4" fmla="*/ 5727700 h 6299714"/>
              <a:gd name="connsiteX5" fmla="*/ 2019300 w 5279134"/>
              <a:gd name="connsiteY5" fmla="*/ 6299200 h 6299714"/>
              <a:gd name="connsiteX6" fmla="*/ 1892300 w 5279134"/>
              <a:gd name="connsiteY6" fmla="*/ 5829300 h 6299714"/>
              <a:gd name="connsiteX7" fmla="*/ 1803400 w 5279134"/>
              <a:gd name="connsiteY7" fmla="*/ 5816600 h 6299714"/>
              <a:gd name="connsiteX0" fmla="*/ 0 w 5279134"/>
              <a:gd name="connsiteY0" fmla="*/ 0 h 6299714"/>
              <a:gd name="connsiteX1" fmla="*/ 990600 w 5279134"/>
              <a:gd name="connsiteY1" fmla="*/ 1358900 h 6299714"/>
              <a:gd name="connsiteX2" fmla="*/ 4673600 w 5279134"/>
              <a:gd name="connsiteY2" fmla="*/ 1028700 h 6299714"/>
              <a:gd name="connsiteX3" fmla="*/ 3022600 w 5279134"/>
              <a:gd name="connsiteY3" fmla="*/ 3810000 h 6299714"/>
              <a:gd name="connsiteX4" fmla="*/ 5270500 w 5279134"/>
              <a:gd name="connsiteY4" fmla="*/ 5727700 h 6299714"/>
              <a:gd name="connsiteX5" fmla="*/ 2019300 w 5279134"/>
              <a:gd name="connsiteY5" fmla="*/ 6299200 h 6299714"/>
              <a:gd name="connsiteX6" fmla="*/ 1892300 w 5279134"/>
              <a:gd name="connsiteY6" fmla="*/ 5829300 h 6299714"/>
              <a:gd name="connsiteX7" fmla="*/ 1803400 w 5279134"/>
              <a:gd name="connsiteY7" fmla="*/ 5816600 h 6299714"/>
              <a:gd name="connsiteX0" fmla="*/ 0 w 5279046"/>
              <a:gd name="connsiteY0" fmla="*/ 0 h 6299714"/>
              <a:gd name="connsiteX1" fmla="*/ 990600 w 5279046"/>
              <a:gd name="connsiteY1" fmla="*/ 1358900 h 6299714"/>
              <a:gd name="connsiteX2" fmla="*/ 4826000 w 5279046"/>
              <a:gd name="connsiteY2" fmla="*/ 1130300 h 6299714"/>
              <a:gd name="connsiteX3" fmla="*/ 3022600 w 5279046"/>
              <a:gd name="connsiteY3" fmla="*/ 3810000 h 6299714"/>
              <a:gd name="connsiteX4" fmla="*/ 5270500 w 5279046"/>
              <a:gd name="connsiteY4" fmla="*/ 5727700 h 6299714"/>
              <a:gd name="connsiteX5" fmla="*/ 2019300 w 5279046"/>
              <a:gd name="connsiteY5" fmla="*/ 6299200 h 6299714"/>
              <a:gd name="connsiteX6" fmla="*/ 1892300 w 5279046"/>
              <a:gd name="connsiteY6" fmla="*/ 5829300 h 6299714"/>
              <a:gd name="connsiteX7" fmla="*/ 1803400 w 5279046"/>
              <a:gd name="connsiteY7" fmla="*/ 5816600 h 6299714"/>
              <a:gd name="connsiteX0" fmla="*/ 0 w 5279046"/>
              <a:gd name="connsiteY0" fmla="*/ 0 h 6299714"/>
              <a:gd name="connsiteX1" fmla="*/ 990600 w 5279046"/>
              <a:gd name="connsiteY1" fmla="*/ 1358900 h 6299714"/>
              <a:gd name="connsiteX2" fmla="*/ 4826000 w 5279046"/>
              <a:gd name="connsiteY2" fmla="*/ 1130300 h 6299714"/>
              <a:gd name="connsiteX3" fmla="*/ 3022600 w 5279046"/>
              <a:gd name="connsiteY3" fmla="*/ 3810000 h 6299714"/>
              <a:gd name="connsiteX4" fmla="*/ 5270500 w 5279046"/>
              <a:gd name="connsiteY4" fmla="*/ 5727700 h 6299714"/>
              <a:gd name="connsiteX5" fmla="*/ 2019300 w 5279046"/>
              <a:gd name="connsiteY5" fmla="*/ 6299200 h 6299714"/>
              <a:gd name="connsiteX6" fmla="*/ 1892300 w 5279046"/>
              <a:gd name="connsiteY6" fmla="*/ 5829300 h 6299714"/>
              <a:gd name="connsiteX0" fmla="*/ 0 w 5277965"/>
              <a:gd name="connsiteY0" fmla="*/ 0 h 6388524"/>
              <a:gd name="connsiteX1" fmla="*/ 990600 w 5277965"/>
              <a:gd name="connsiteY1" fmla="*/ 1358900 h 6388524"/>
              <a:gd name="connsiteX2" fmla="*/ 4826000 w 5277965"/>
              <a:gd name="connsiteY2" fmla="*/ 1130300 h 6388524"/>
              <a:gd name="connsiteX3" fmla="*/ 3022600 w 5277965"/>
              <a:gd name="connsiteY3" fmla="*/ 3810000 h 6388524"/>
              <a:gd name="connsiteX4" fmla="*/ 5270500 w 5277965"/>
              <a:gd name="connsiteY4" fmla="*/ 5727700 h 6388524"/>
              <a:gd name="connsiteX5" fmla="*/ 3683000 w 5277965"/>
              <a:gd name="connsiteY5" fmla="*/ 6388100 h 6388524"/>
              <a:gd name="connsiteX6" fmla="*/ 1892300 w 5277965"/>
              <a:gd name="connsiteY6" fmla="*/ 5829300 h 6388524"/>
              <a:gd name="connsiteX0" fmla="*/ 0 w 5202174"/>
              <a:gd name="connsiteY0" fmla="*/ 0 h 6400874"/>
              <a:gd name="connsiteX1" fmla="*/ 990600 w 5202174"/>
              <a:gd name="connsiteY1" fmla="*/ 1358900 h 6400874"/>
              <a:gd name="connsiteX2" fmla="*/ 4826000 w 5202174"/>
              <a:gd name="connsiteY2" fmla="*/ 1130300 h 6400874"/>
              <a:gd name="connsiteX3" fmla="*/ 3022600 w 5202174"/>
              <a:gd name="connsiteY3" fmla="*/ 3810000 h 6400874"/>
              <a:gd name="connsiteX4" fmla="*/ 5194300 w 5202174"/>
              <a:gd name="connsiteY4" fmla="*/ 5194300 h 6400874"/>
              <a:gd name="connsiteX5" fmla="*/ 3683000 w 5202174"/>
              <a:gd name="connsiteY5" fmla="*/ 6388100 h 6400874"/>
              <a:gd name="connsiteX6" fmla="*/ 1892300 w 5202174"/>
              <a:gd name="connsiteY6" fmla="*/ 5829300 h 6400874"/>
              <a:gd name="connsiteX0" fmla="*/ 0 w 5195142"/>
              <a:gd name="connsiteY0" fmla="*/ 0 h 6400874"/>
              <a:gd name="connsiteX1" fmla="*/ 990600 w 5195142"/>
              <a:gd name="connsiteY1" fmla="*/ 1358900 h 6400874"/>
              <a:gd name="connsiteX2" fmla="*/ 4826000 w 5195142"/>
              <a:gd name="connsiteY2" fmla="*/ 1130300 h 6400874"/>
              <a:gd name="connsiteX3" fmla="*/ 3022600 w 5195142"/>
              <a:gd name="connsiteY3" fmla="*/ 3810000 h 6400874"/>
              <a:gd name="connsiteX4" fmla="*/ 5194300 w 5195142"/>
              <a:gd name="connsiteY4" fmla="*/ 5194300 h 6400874"/>
              <a:gd name="connsiteX5" fmla="*/ 3683000 w 5195142"/>
              <a:gd name="connsiteY5" fmla="*/ 6388100 h 6400874"/>
              <a:gd name="connsiteX6" fmla="*/ 1892300 w 5195142"/>
              <a:gd name="connsiteY6" fmla="*/ 5829300 h 6400874"/>
              <a:gd name="connsiteX0" fmla="*/ 0 w 5144379"/>
              <a:gd name="connsiteY0" fmla="*/ 0 h 6395269"/>
              <a:gd name="connsiteX1" fmla="*/ 990600 w 5144379"/>
              <a:gd name="connsiteY1" fmla="*/ 1358900 h 6395269"/>
              <a:gd name="connsiteX2" fmla="*/ 4826000 w 5144379"/>
              <a:gd name="connsiteY2" fmla="*/ 1130300 h 6395269"/>
              <a:gd name="connsiteX3" fmla="*/ 3022600 w 5144379"/>
              <a:gd name="connsiteY3" fmla="*/ 3810000 h 6395269"/>
              <a:gd name="connsiteX4" fmla="*/ 5143500 w 5144379"/>
              <a:gd name="connsiteY4" fmla="*/ 5372100 h 6395269"/>
              <a:gd name="connsiteX5" fmla="*/ 3683000 w 5144379"/>
              <a:gd name="connsiteY5" fmla="*/ 6388100 h 6395269"/>
              <a:gd name="connsiteX6" fmla="*/ 1892300 w 5144379"/>
              <a:gd name="connsiteY6" fmla="*/ 5829300 h 6395269"/>
              <a:gd name="connsiteX0" fmla="*/ 0 w 5144379"/>
              <a:gd name="connsiteY0" fmla="*/ 0 h 6395269"/>
              <a:gd name="connsiteX1" fmla="*/ 990600 w 5144379"/>
              <a:gd name="connsiteY1" fmla="*/ 1358900 h 6395269"/>
              <a:gd name="connsiteX2" fmla="*/ 4826000 w 5144379"/>
              <a:gd name="connsiteY2" fmla="*/ 1130300 h 6395269"/>
              <a:gd name="connsiteX3" fmla="*/ 3022600 w 5144379"/>
              <a:gd name="connsiteY3" fmla="*/ 3810000 h 6395269"/>
              <a:gd name="connsiteX4" fmla="*/ 5143500 w 5144379"/>
              <a:gd name="connsiteY4" fmla="*/ 5372100 h 6395269"/>
              <a:gd name="connsiteX5" fmla="*/ 3683000 w 5144379"/>
              <a:gd name="connsiteY5" fmla="*/ 6388100 h 6395269"/>
              <a:gd name="connsiteX6" fmla="*/ 1892300 w 5144379"/>
              <a:gd name="connsiteY6" fmla="*/ 5829300 h 6395269"/>
              <a:gd name="connsiteX0" fmla="*/ 0 w 5144402"/>
              <a:gd name="connsiteY0" fmla="*/ 0 h 6388100"/>
              <a:gd name="connsiteX1" fmla="*/ 990600 w 5144402"/>
              <a:gd name="connsiteY1" fmla="*/ 1358900 h 6388100"/>
              <a:gd name="connsiteX2" fmla="*/ 4826000 w 5144402"/>
              <a:gd name="connsiteY2" fmla="*/ 1130300 h 6388100"/>
              <a:gd name="connsiteX3" fmla="*/ 3022600 w 5144402"/>
              <a:gd name="connsiteY3" fmla="*/ 3810000 h 6388100"/>
              <a:gd name="connsiteX4" fmla="*/ 5143500 w 5144402"/>
              <a:gd name="connsiteY4" fmla="*/ 5372100 h 6388100"/>
              <a:gd name="connsiteX5" fmla="*/ 3683000 w 5144402"/>
              <a:gd name="connsiteY5" fmla="*/ 6388100 h 6388100"/>
              <a:gd name="connsiteX6" fmla="*/ 1892300 w 5144402"/>
              <a:gd name="connsiteY6" fmla="*/ 5829300 h 6388100"/>
              <a:gd name="connsiteX0" fmla="*/ 0 w 5144402"/>
              <a:gd name="connsiteY0" fmla="*/ 0 h 6388100"/>
              <a:gd name="connsiteX1" fmla="*/ 990600 w 5144402"/>
              <a:gd name="connsiteY1" fmla="*/ 1358900 h 6388100"/>
              <a:gd name="connsiteX2" fmla="*/ 4826000 w 5144402"/>
              <a:gd name="connsiteY2" fmla="*/ 1130300 h 6388100"/>
              <a:gd name="connsiteX3" fmla="*/ 3022600 w 5144402"/>
              <a:gd name="connsiteY3" fmla="*/ 3810000 h 6388100"/>
              <a:gd name="connsiteX4" fmla="*/ 5143500 w 5144402"/>
              <a:gd name="connsiteY4" fmla="*/ 5372100 h 6388100"/>
              <a:gd name="connsiteX5" fmla="*/ 3683000 w 5144402"/>
              <a:gd name="connsiteY5" fmla="*/ 6388100 h 6388100"/>
              <a:gd name="connsiteX6" fmla="*/ 1892300 w 5144402"/>
              <a:gd name="connsiteY6" fmla="*/ 5829300 h 6388100"/>
              <a:gd name="connsiteX7" fmla="*/ 1905001 w 5144402"/>
              <a:gd name="connsiteY7" fmla="*/ 5816601 h 6388100"/>
              <a:gd name="connsiteX0" fmla="*/ 0 w 5144402"/>
              <a:gd name="connsiteY0" fmla="*/ 0 h 6388100"/>
              <a:gd name="connsiteX1" fmla="*/ 990600 w 5144402"/>
              <a:gd name="connsiteY1" fmla="*/ 1358900 h 6388100"/>
              <a:gd name="connsiteX2" fmla="*/ 4826000 w 5144402"/>
              <a:gd name="connsiteY2" fmla="*/ 1130300 h 6388100"/>
              <a:gd name="connsiteX3" fmla="*/ 3022600 w 5144402"/>
              <a:gd name="connsiteY3" fmla="*/ 3810000 h 6388100"/>
              <a:gd name="connsiteX4" fmla="*/ 5143500 w 5144402"/>
              <a:gd name="connsiteY4" fmla="*/ 5372100 h 6388100"/>
              <a:gd name="connsiteX5" fmla="*/ 3683000 w 5144402"/>
              <a:gd name="connsiteY5" fmla="*/ 6388100 h 6388100"/>
              <a:gd name="connsiteX6" fmla="*/ 1892300 w 5144402"/>
              <a:gd name="connsiteY6" fmla="*/ 5829300 h 6388100"/>
              <a:gd name="connsiteX7" fmla="*/ 3124201 w 5144402"/>
              <a:gd name="connsiteY7" fmla="*/ 5003801 h 6388100"/>
              <a:gd name="connsiteX0" fmla="*/ 0 w 5144402"/>
              <a:gd name="connsiteY0" fmla="*/ 0 h 6388135"/>
              <a:gd name="connsiteX1" fmla="*/ 990600 w 5144402"/>
              <a:gd name="connsiteY1" fmla="*/ 1358900 h 6388135"/>
              <a:gd name="connsiteX2" fmla="*/ 4826000 w 5144402"/>
              <a:gd name="connsiteY2" fmla="*/ 1130300 h 6388135"/>
              <a:gd name="connsiteX3" fmla="*/ 3022600 w 5144402"/>
              <a:gd name="connsiteY3" fmla="*/ 3810000 h 6388135"/>
              <a:gd name="connsiteX4" fmla="*/ 5143500 w 5144402"/>
              <a:gd name="connsiteY4" fmla="*/ 5372100 h 6388135"/>
              <a:gd name="connsiteX5" fmla="*/ 3683000 w 5144402"/>
              <a:gd name="connsiteY5" fmla="*/ 6388100 h 6388135"/>
              <a:gd name="connsiteX6" fmla="*/ 1892300 w 5144402"/>
              <a:gd name="connsiteY6" fmla="*/ 5829300 h 6388135"/>
              <a:gd name="connsiteX7" fmla="*/ 3124201 w 5144402"/>
              <a:gd name="connsiteY7" fmla="*/ 5003801 h 6388135"/>
              <a:gd name="connsiteX0" fmla="*/ 0 w 5144402"/>
              <a:gd name="connsiteY0" fmla="*/ 0 h 6388100"/>
              <a:gd name="connsiteX1" fmla="*/ 990600 w 5144402"/>
              <a:gd name="connsiteY1" fmla="*/ 1358900 h 6388100"/>
              <a:gd name="connsiteX2" fmla="*/ 4826000 w 5144402"/>
              <a:gd name="connsiteY2" fmla="*/ 1130300 h 6388100"/>
              <a:gd name="connsiteX3" fmla="*/ 3022600 w 5144402"/>
              <a:gd name="connsiteY3" fmla="*/ 3810000 h 6388100"/>
              <a:gd name="connsiteX4" fmla="*/ 5143500 w 5144402"/>
              <a:gd name="connsiteY4" fmla="*/ 5372100 h 6388100"/>
              <a:gd name="connsiteX5" fmla="*/ 3683000 w 5144402"/>
              <a:gd name="connsiteY5" fmla="*/ 6388100 h 6388100"/>
              <a:gd name="connsiteX6" fmla="*/ 1892300 w 5144402"/>
              <a:gd name="connsiteY6" fmla="*/ 5829300 h 6388100"/>
              <a:gd name="connsiteX7" fmla="*/ 3022601 w 5144402"/>
              <a:gd name="connsiteY7" fmla="*/ 5232401 h 6388100"/>
              <a:gd name="connsiteX0" fmla="*/ 0 w 5144402"/>
              <a:gd name="connsiteY0" fmla="*/ 0 h 6388100"/>
              <a:gd name="connsiteX1" fmla="*/ 990600 w 5144402"/>
              <a:gd name="connsiteY1" fmla="*/ 1358900 h 6388100"/>
              <a:gd name="connsiteX2" fmla="*/ 4826000 w 5144402"/>
              <a:gd name="connsiteY2" fmla="*/ 1130300 h 6388100"/>
              <a:gd name="connsiteX3" fmla="*/ 3022600 w 5144402"/>
              <a:gd name="connsiteY3" fmla="*/ 3810000 h 6388100"/>
              <a:gd name="connsiteX4" fmla="*/ 5143500 w 5144402"/>
              <a:gd name="connsiteY4" fmla="*/ 5372100 h 6388100"/>
              <a:gd name="connsiteX5" fmla="*/ 3683000 w 5144402"/>
              <a:gd name="connsiteY5" fmla="*/ 6388100 h 6388100"/>
              <a:gd name="connsiteX6" fmla="*/ 1892300 w 5144402"/>
              <a:gd name="connsiteY6" fmla="*/ 5829300 h 6388100"/>
              <a:gd name="connsiteX7" fmla="*/ 3022601 w 5144402"/>
              <a:gd name="connsiteY7" fmla="*/ 5232401 h 6388100"/>
              <a:gd name="connsiteX0" fmla="*/ 0 w 5144402"/>
              <a:gd name="connsiteY0" fmla="*/ 0 h 6388100"/>
              <a:gd name="connsiteX1" fmla="*/ 990600 w 5144402"/>
              <a:gd name="connsiteY1" fmla="*/ 1358900 h 6388100"/>
              <a:gd name="connsiteX2" fmla="*/ 4826000 w 5144402"/>
              <a:gd name="connsiteY2" fmla="*/ 1130300 h 6388100"/>
              <a:gd name="connsiteX3" fmla="*/ 3022600 w 5144402"/>
              <a:gd name="connsiteY3" fmla="*/ 3810000 h 6388100"/>
              <a:gd name="connsiteX4" fmla="*/ 5143500 w 5144402"/>
              <a:gd name="connsiteY4" fmla="*/ 5372100 h 6388100"/>
              <a:gd name="connsiteX5" fmla="*/ 3683000 w 5144402"/>
              <a:gd name="connsiteY5" fmla="*/ 6388100 h 6388100"/>
              <a:gd name="connsiteX6" fmla="*/ 1892300 w 5144402"/>
              <a:gd name="connsiteY6" fmla="*/ 5829300 h 6388100"/>
              <a:gd name="connsiteX7" fmla="*/ 3048001 w 5144402"/>
              <a:gd name="connsiteY7" fmla="*/ 5232401 h 6388100"/>
              <a:gd name="connsiteX0" fmla="*/ 0 w 5144402"/>
              <a:gd name="connsiteY0" fmla="*/ 0 h 6388100"/>
              <a:gd name="connsiteX1" fmla="*/ 990600 w 5144402"/>
              <a:gd name="connsiteY1" fmla="*/ 1358900 h 6388100"/>
              <a:gd name="connsiteX2" fmla="*/ 4826000 w 5144402"/>
              <a:gd name="connsiteY2" fmla="*/ 1130300 h 6388100"/>
              <a:gd name="connsiteX3" fmla="*/ 3022600 w 5144402"/>
              <a:gd name="connsiteY3" fmla="*/ 3810000 h 6388100"/>
              <a:gd name="connsiteX4" fmla="*/ 5143500 w 5144402"/>
              <a:gd name="connsiteY4" fmla="*/ 5372100 h 6388100"/>
              <a:gd name="connsiteX5" fmla="*/ 3683000 w 5144402"/>
              <a:gd name="connsiteY5" fmla="*/ 6388100 h 6388100"/>
              <a:gd name="connsiteX6" fmla="*/ 1892300 w 5144402"/>
              <a:gd name="connsiteY6" fmla="*/ 5829300 h 6388100"/>
              <a:gd name="connsiteX7" fmla="*/ 3048001 w 5144402"/>
              <a:gd name="connsiteY7" fmla="*/ 5232401 h 6388100"/>
              <a:gd name="connsiteX0" fmla="*/ 0 w 5169802"/>
              <a:gd name="connsiteY0" fmla="*/ 0 h 6705600"/>
              <a:gd name="connsiteX1" fmla="*/ 1016000 w 5169802"/>
              <a:gd name="connsiteY1" fmla="*/ 1676400 h 6705600"/>
              <a:gd name="connsiteX2" fmla="*/ 4851400 w 5169802"/>
              <a:gd name="connsiteY2" fmla="*/ 1447800 h 6705600"/>
              <a:gd name="connsiteX3" fmla="*/ 3048000 w 5169802"/>
              <a:gd name="connsiteY3" fmla="*/ 4127500 h 6705600"/>
              <a:gd name="connsiteX4" fmla="*/ 5168900 w 5169802"/>
              <a:gd name="connsiteY4" fmla="*/ 5689600 h 6705600"/>
              <a:gd name="connsiteX5" fmla="*/ 3708400 w 5169802"/>
              <a:gd name="connsiteY5" fmla="*/ 6705600 h 6705600"/>
              <a:gd name="connsiteX6" fmla="*/ 1917700 w 5169802"/>
              <a:gd name="connsiteY6" fmla="*/ 6146800 h 6705600"/>
              <a:gd name="connsiteX7" fmla="*/ 3073401 w 5169802"/>
              <a:gd name="connsiteY7" fmla="*/ 5549901 h 6705600"/>
              <a:gd name="connsiteX0" fmla="*/ 0 w 5169802"/>
              <a:gd name="connsiteY0" fmla="*/ 0 h 6705600"/>
              <a:gd name="connsiteX1" fmla="*/ 1016000 w 5169802"/>
              <a:gd name="connsiteY1" fmla="*/ 1676400 h 6705600"/>
              <a:gd name="connsiteX2" fmla="*/ 4851400 w 5169802"/>
              <a:gd name="connsiteY2" fmla="*/ 1447800 h 6705600"/>
              <a:gd name="connsiteX3" fmla="*/ 3048000 w 5169802"/>
              <a:gd name="connsiteY3" fmla="*/ 4127500 h 6705600"/>
              <a:gd name="connsiteX4" fmla="*/ 5168900 w 5169802"/>
              <a:gd name="connsiteY4" fmla="*/ 5689600 h 6705600"/>
              <a:gd name="connsiteX5" fmla="*/ 3708400 w 5169802"/>
              <a:gd name="connsiteY5" fmla="*/ 6705600 h 6705600"/>
              <a:gd name="connsiteX6" fmla="*/ 1917700 w 5169802"/>
              <a:gd name="connsiteY6" fmla="*/ 6146800 h 6705600"/>
              <a:gd name="connsiteX7" fmla="*/ 3073401 w 5169802"/>
              <a:gd name="connsiteY7" fmla="*/ 5549901 h 6705600"/>
              <a:gd name="connsiteX0" fmla="*/ 0 w 5169802"/>
              <a:gd name="connsiteY0" fmla="*/ 0 h 6705600"/>
              <a:gd name="connsiteX1" fmla="*/ 1016000 w 5169802"/>
              <a:gd name="connsiteY1" fmla="*/ 1676400 h 6705600"/>
              <a:gd name="connsiteX2" fmla="*/ 4851400 w 5169802"/>
              <a:gd name="connsiteY2" fmla="*/ 1447800 h 6705600"/>
              <a:gd name="connsiteX3" fmla="*/ 3048000 w 5169802"/>
              <a:gd name="connsiteY3" fmla="*/ 4127500 h 6705600"/>
              <a:gd name="connsiteX4" fmla="*/ 5168900 w 5169802"/>
              <a:gd name="connsiteY4" fmla="*/ 5689600 h 6705600"/>
              <a:gd name="connsiteX5" fmla="*/ 3708400 w 5169802"/>
              <a:gd name="connsiteY5" fmla="*/ 6705600 h 6705600"/>
              <a:gd name="connsiteX6" fmla="*/ 1917700 w 5169802"/>
              <a:gd name="connsiteY6" fmla="*/ 6146800 h 6705600"/>
              <a:gd name="connsiteX7" fmla="*/ 3073401 w 5169802"/>
              <a:gd name="connsiteY7" fmla="*/ 5549901 h 6705600"/>
              <a:gd name="connsiteX0" fmla="*/ 0 w 5169802"/>
              <a:gd name="connsiteY0" fmla="*/ 0 h 6705600"/>
              <a:gd name="connsiteX1" fmla="*/ 1016000 w 5169802"/>
              <a:gd name="connsiteY1" fmla="*/ 1676400 h 6705600"/>
              <a:gd name="connsiteX2" fmla="*/ 4851400 w 5169802"/>
              <a:gd name="connsiteY2" fmla="*/ 1447800 h 6705600"/>
              <a:gd name="connsiteX3" fmla="*/ 3048000 w 5169802"/>
              <a:gd name="connsiteY3" fmla="*/ 4127500 h 6705600"/>
              <a:gd name="connsiteX4" fmla="*/ 5168900 w 5169802"/>
              <a:gd name="connsiteY4" fmla="*/ 5689600 h 6705600"/>
              <a:gd name="connsiteX5" fmla="*/ 3708400 w 5169802"/>
              <a:gd name="connsiteY5" fmla="*/ 6705600 h 6705600"/>
              <a:gd name="connsiteX6" fmla="*/ 1917700 w 5169802"/>
              <a:gd name="connsiteY6" fmla="*/ 6146800 h 6705600"/>
              <a:gd name="connsiteX7" fmla="*/ 3073401 w 5169802"/>
              <a:gd name="connsiteY7" fmla="*/ 5549901 h 6705600"/>
              <a:gd name="connsiteX0" fmla="*/ 0 w 5169802"/>
              <a:gd name="connsiteY0" fmla="*/ 0 h 6502400"/>
              <a:gd name="connsiteX1" fmla="*/ 1016000 w 5169802"/>
              <a:gd name="connsiteY1" fmla="*/ 1473200 h 6502400"/>
              <a:gd name="connsiteX2" fmla="*/ 4851400 w 5169802"/>
              <a:gd name="connsiteY2" fmla="*/ 1244600 h 6502400"/>
              <a:gd name="connsiteX3" fmla="*/ 3048000 w 5169802"/>
              <a:gd name="connsiteY3" fmla="*/ 3924300 h 6502400"/>
              <a:gd name="connsiteX4" fmla="*/ 5168900 w 5169802"/>
              <a:gd name="connsiteY4" fmla="*/ 5486400 h 6502400"/>
              <a:gd name="connsiteX5" fmla="*/ 3708400 w 5169802"/>
              <a:gd name="connsiteY5" fmla="*/ 6502400 h 6502400"/>
              <a:gd name="connsiteX6" fmla="*/ 1917700 w 5169802"/>
              <a:gd name="connsiteY6" fmla="*/ 5943600 h 6502400"/>
              <a:gd name="connsiteX7" fmla="*/ 3073401 w 5169802"/>
              <a:gd name="connsiteY7" fmla="*/ 5346701 h 6502400"/>
              <a:gd name="connsiteX0" fmla="*/ 0 w 5172977"/>
              <a:gd name="connsiteY0" fmla="*/ 0 h 6489700"/>
              <a:gd name="connsiteX1" fmla="*/ 1019175 w 5172977"/>
              <a:gd name="connsiteY1" fmla="*/ 1460500 h 6489700"/>
              <a:gd name="connsiteX2" fmla="*/ 4854575 w 5172977"/>
              <a:gd name="connsiteY2" fmla="*/ 1231900 h 6489700"/>
              <a:gd name="connsiteX3" fmla="*/ 3051175 w 5172977"/>
              <a:gd name="connsiteY3" fmla="*/ 3911600 h 6489700"/>
              <a:gd name="connsiteX4" fmla="*/ 5172075 w 5172977"/>
              <a:gd name="connsiteY4" fmla="*/ 5473700 h 6489700"/>
              <a:gd name="connsiteX5" fmla="*/ 3711575 w 5172977"/>
              <a:gd name="connsiteY5" fmla="*/ 6489700 h 6489700"/>
              <a:gd name="connsiteX6" fmla="*/ 1920875 w 5172977"/>
              <a:gd name="connsiteY6" fmla="*/ 5930900 h 6489700"/>
              <a:gd name="connsiteX7" fmla="*/ 3076576 w 5172977"/>
              <a:gd name="connsiteY7" fmla="*/ 5334001 h 6489700"/>
              <a:gd name="connsiteX0" fmla="*/ 30 w 5173007"/>
              <a:gd name="connsiteY0" fmla="*/ 0 h 6489700"/>
              <a:gd name="connsiteX1" fmla="*/ 1019205 w 5173007"/>
              <a:gd name="connsiteY1" fmla="*/ 1460500 h 6489700"/>
              <a:gd name="connsiteX2" fmla="*/ 4854605 w 5173007"/>
              <a:gd name="connsiteY2" fmla="*/ 1231900 h 6489700"/>
              <a:gd name="connsiteX3" fmla="*/ 3051205 w 5173007"/>
              <a:gd name="connsiteY3" fmla="*/ 3911600 h 6489700"/>
              <a:gd name="connsiteX4" fmla="*/ 5172105 w 5173007"/>
              <a:gd name="connsiteY4" fmla="*/ 5473700 h 6489700"/>
              <a:gd name="connsiteX5" fmla="*/ 3711605 w 5173007"/>
              <a:gd name="connsiteY5" fmla="*/ 6489700 h 6489700"/>
              <a:gd name="connsiteX6" fmla="*/ 1920905 w 5173007"/>
              <a:gd name="connsiteY6" fmla="*/ 5930900 h 6489700"/>
              <a:gd name="connsiteX7" fmla="*/ 3076606 w 5173007"/>
              <a:gd name="connsiteY7" fmla="*/ 5334001 h 6489700"/>
              <a:gd name="connsiteX0" fmla="*/ 16 w 5172993"/>
              <a:gd name="connsiteY0" fmla="*/ 0 h 6489700"/>
              <a:gd name="connsiteX1" fmla="*/ 1019191 w 5172993"/>
              <a:gd name="connsiteY1" fmla="*/ 1460500 h 6489700"/>
              <a:gd name="connsiteX2" fmla="*/ 4854591 w 5172993"/>
              <a:gd name="connsiteY2" fmla="*/ 1231900 h 6489700"/>
              <a:gd name="connsiteX3" fmla="*/ 3051191 w 5172993"/>
              <a:gd name="connsiteY3" fmla="*/ 3911600 h 6489700"/>
              <a:gd name="connsiteX4" fmla="*/ 5172091 w 5172993"/>
              <a:gd name="connsiteY4" fmla="*/ 5473700 h 6489700"/>
              <a:gd name="connsiteX5" fmla="*/ 3711591 w 5172993"/>
              <a:gd name="connsiteY5" fmla="*/ 6489700 h 6489700"/>
              <a:gd name="connsiteX6" fmla="*/ 1920891 w 5172993"/>
              <a:gd name="connsiteY6" fmla="*/ 5930900 h 6489700"/>
              <a:gd name="connsiteX7" fmla="*/ 3076592 w 5172993"/>
              <a:gd name="connsiteY7" fmla="*/ 5334001 h 6489700"/>
              <a:gd name="connsiteX0" fmla="*/ 0 w 5172977"/>
              <a:gd name="connsiteY0" fmla="*/ 0 h 6489700"/>
              <a:gd name="connsiteX1" fmla="*/ 1019175 w 5172977"/>
              <a:gd name="connsiteY1" fmla="*/ 1460500 h 6489700"/>
              <a:gd name="connsiteX2" fmla="*/ 4854575 w 5172977"/>
              <a:gd name="connsiteY2" fmla="*/ 1231900 h 6489700"/>
              <a:gd name="connsiteX3" fmla="*/ 3051175 w 5172977"/>
              <a:gd name="connsiteY3" fmla="*/ 3911600 h 6489700"/>
              <a:gd name="connsiteX4" fmla="*/ 5172075 w 5172977"/>
              <a:gd name="connsiteY4" fmla="*/ 5473700 h 6489700"/>
              <a:gd name="connsiteX5" fmla="*/ 3711575 w 5172977"/>
              <a:gd name="connsiteY5" fmla="*/ 6489700 h 6489700"/>
              <a:gd name="connsiteX6" fmla="*/ 1920875 w 5172977"/>
              <a:gd name="connsiteY6" fmla="*/ 5930900 h 6489700"/>
              <a:gd name="connsiteX7" fmla="*/ 3076576 w 5172977"/>
              <a:gd name="connsiteY7" fmla="*/ 5334001 h 6489700"/>
              <a:gd name="connsiteX0" fmla="*/ 0 w 5172977"/>
              <a:gd name="connsiteY0" fmla="*/ 0 h 6489700"/>
              <a:gd name="connsiteX1" fmla="*/ 1019175 w 5172977"/>
              <a:gd name="connsiteY1" fmla="*/ 1460500 h 6489700"/>
              <a:gd name="connsiteX2" fmla="*/ 4854575 w 5172977"/>
              <a:gd name="connsiteY2" fmla="*/ 1231900 h 6489700"/>
              <a:gd name="connsiteX3" fmla="*/ 3051175 w 5172977"/>
              <a:gd name="connsiteY3" fmla="*/ 3911600 h 6489700"/>
              <a:gd name="connsiteX4" fmla="*/ 5172075 w 5172977"/>
              <a:gd name="connsiteY4" fmla="*/ 5473700 h 6489700"/>
              <a:gd name="connsiteX5" fmla="*/ 3711575 w 5172977"/>
              <a:gd name="connsiteY5" fmla="*/ 6489700 h 6489700"/>
              <a:gd name="connsiteX6" fmla="*/ 1920875 w 5172977"/>
              <a:gd name="connsiteY6" fmla="*/ 5930900 h 6489700"/>
              <a:gd name="connsiteX7" fmla="*/ 3076576 w 5172977"/>
              <a:gd name="connsiteY7" fmla="*/ 5334001 h 6489700"/>
              <a:gd name="connsiteX0" fmla="*/ 0 w 5160277"/>
              <a:gd name="connsiteY0" fmla="*/ 0 h 6492875"/>
              <a:gd name="connsiteX1" fmla="*/ 1006475 w 5160277"/>
              <a:gd name="connsiteY1" fmla="*/ 1463675 h 6492875"/>
              <a:gd name="connsiteX2" fmla="*/ 4841875 w 5160277"/>
              <a:gd name="connsiteY2" fmla="*/ 1235075 h 6492875"/>
              <a:gd name="connsiteX3" fmla="*/ 3038475 w 5160277"/>
              <a:gd name="connsiteY3" fmla="*/ 3914775 h 6492875"/>
              <a:gd name="connsiteX4" fmla="*/ 5159375 w 5160277"/>
              <a:gd name="connsiteY4" fmla="*/ 5476875 h 6492875"/>
              <a:gd name="connsiteX5" fmla="*/ 3698875 w 5160277"/>
              <a:gd name="connsiteY5" fmla="*/ 6492875 h 6492875"/>
              <a:gd name="connsiteX6" fmla="*/ 1908175 w 5160277"/>
              <a:gd name="connsiteY6" fmla="*/ 5934075 h 6492875"/>
              <a:gd name="connsiteX7" fmla="*/ 3063876 w 5160277"/>
              <a:gd name="connsiteY7" fmla="*/ 5337176 h 6492875"/>
              <a:gd name="connsiteX0" fmla="*/ 0 w 5166627"/>
              <a:gd name="connsiteY0" fmla="*/ 0 h 6492875"/>
              <a:gd name="connsiteX1" fmla="*/ 1012825 w 5166627"/>
              <a:gd name="connsiteY1" fmla="*/ 1463675 h 6492875"/>
              <a:gd name="connsiteX2" fmla="*/ 4848225 w 5166627"/>
              <a:gd name="connsiteY2" fmla="*/ 1235075 h 6492875"/>
              <a:gd name="connsiteX3" fmla="*/ 3044825 w 5166627"/>
              <a:gd name="connsiteY3" fmla="*/ 3914775 h 6492875"/>
              <a:gd name="connsiteX4" fmla="*/ 5165725 w 5166627"/>
              <a:gd name="connsiteY4" fmla="*/ 5476875 h 6492875"/>
              <a:gd name="connsiteX5" fmla="*/ 3705225 w 5166627"/>
              <a:gd name="connsiteY5" fmla="*/ 6492875 h 6492875"/>
              <a:gd name="connsiteX6" fmla="*/ 1914525 w 5166627"/>
              <a:gd name="connsiteY6" fmla="*/ 5934075 h 6492875"/>
              <a:gd name="connsiteX7" fmla="*/ 3070226 w 5166627"/>
              <a:gd name="connsiteY7" fmla="*/ 5337176 h 6492875"/>
              <a:gd name="connsiteX0" fmla="*/ 0 w 5166627"/>
              <a:gd name="connsiteY0" fmla="*/ 0 h 6492875"/>
              <a:gd name="connsiteX1" fmla="*/ 1012825 w 5166627"/>
              <a:gd name="connsiteY1" fmla="*/ 1463675 h 6492875"/>
              <a:gd name="connsiteX2" fmla="*/ 4848225 w 5166627"/>
              <a:gd name="connsiteY2" fmla="*/ 1235075 h 6492875"/>
              <a:gd name="connsiteX3" fmla="*/ 3044825 w 5166627"/>
              <a:gd name="connsiteY3" fmla="*/ 3914775 h 6492875"/>
              <a:gd name="connsiteX4" fmla="*/ 5165725 w 5166627"/>
              <a:gd name="connsiteY4" fmla="*/ 5476875 h 6492875"/>
              <a:gd name="connsiteX5" fmla="*/ 3705225 w 5166627"/>
              <a:gd name="connsiteY5" fmla="*/ 6492875 h 6492875"/>
              <a:gd name="connsiteX6" fmla="*/ 1914525 w 5166627"/>
              <a:gd name="connsiteY6" fmla="*/ 5934075 h 6492875"/>
              <a:gd name="connsiteX7" fmla="*/ 3070226 w 5166627"/>
              <a:gd name="connsiteY7" fmla="*/ 5337176 h 6492875"/>
              <a:gd name="connsiteX0" fmla="*/ 0 w 5166627"/>
              <a:gd name="connsiteY0" fmla="*/ 0 h 6492875"/>
              <a:gd name="connsiteX1" fmla="*/ 1012825 w 5166627"/>
              <a:gd name="connsiteY1" fmla="*/ 1463675 h 6492875"/>
              <a:gd name="connsiteX2" fmla="*/ 4848225 w 5166627"/>
              <a:gd name="connsiteY2" fmla="*/ 1235075 h 6492875"/>
              <a:gd name="connsiteX3" fmla="*/ 3044825 w 5166627"/>
              <a:gd name="connsiteY3" fmla="*/ 3914775 h 6492875"/>
              <a:gd name="connsiteX4" fmla="*/ 5165725 w 5166627"/>
              <a:gd name="connsiteY4" fmla="*/ 5476875 h 6492875"/>
              <a:gd name="connsiteX5" fmla="*/ 3705225 w 5166627"/>
              <a:gd name="connsiteY5" fmla="*/ 6492875 h 6492875"/>
              <a:gd name="connsiteX6" fmla="*/ 1914525 w 5166627"/>
              <a:gd name="connsiteY6" fmla="*/ 5934075 h 6492875"/>
              <a:gd name="connsiteX7" fmla="*/ 3070226 w 5166627"/>
              <a:gd name="connsiteY7" fmla="*/ 5337176 h 649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6627" h="6492875">
                <a:moveTo>
                  <a:pt x="0" y="0"/>
                </a:moveTo>
                <a:cubicBezTo>
                  <a:pt x="211" y="1239520"/>
                  <a:pt x="334962" y="1403879"/>
                  <a:pt x="1012825" y="1463675"/>
                </a:cubicBezTo>
                <a:cubicBezTo>
                  <a:pt x="1690688" y="1523471"/>
                  <a:pt x="4001558" y="-151342"/>
                  <a:pt x="4848225" y="1235075"/>
                </a:cubicBezTo>
                <a:cubicBezTo>
                  <a:pt x="5694892" y="2621492"/>
                  <a:pt x="2991908" y="3207808"/>
                  <a:pt x="3044825" y="3914775"/>
                </a:cubicBezTo>
                <a:cubicBezTo>
                  <a:pt x="3097742" y="4621742"/>
                  <a:pt x="5131858" y="4678892"/>
                  <a:pt x="5165725" y="5476875"/>
                </a:cubicBezTo>
                <a:cubicBezTo>
                  <a:pt x="5199592" y="6274858"/>
                  <a:pt x="4272492" y="6492875"/>
                  <a:pt x="3705225" y="6492875"/>
                </a:cubicBezTo>
                <a:cubicBezTo>
                  <a:pt x="3137958" y="6492875"/>
                  <a:pt x="1867958" y="6469591"/>
                  <a:pt x="1914525" y="5934075"/>
                </a:cubicBezTo>
                <a:cubicBezTo>
                  <a:pt x="1961092" y="5398559"/>
                  <a:pt x="3067580" y="5339822"/>
                  <a:pt x="3070226" y="5337176"/>
                </a:cubicBezTo>
              </a:path>
            </a:pathLst>
          </a:custGeom>
          <a:noFill/>
          <a:ln w="41275" cap="rnd">
            <a:solidFill>
              <a:srgbClr val="F9E0A7"/>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6" name="Grupp 55">
            <a:extLst>
              <a:ext uri="{FF2B5EF4-FFF2-40B4-BE49-F238E27FC236}">
                <a16:creationId xmlns:a16="http://schemas.microsoft.com/office/drawing/2014/main" id="{3FF3ECC1-8146-4745-852C-F386B9ACBEF7}"/>
              </a:ext>
              <a:ext uri="{C183D7F6-B498-43B3-948B-1728B52AA6E4}">
                <adec:decorative xmlns:adec="http://schemas.microsoft.com/office/drawing/2017/decorative" val="1"/>
              </a:ext>
            </a:extLst>
          </p:cNvPr>
          <p:cNvGrpSpPr/>
          <p:nvPr/>
        </p:nvGrpSpPr>
        <p:grpSpPr>
          <a:xfrm>
            <a:off x="9452164" y="2558958"/>
            <a:ext cx="1719943" cy="1719943"/>
            <a:chOff x="9519306" y="2345554"/>
            <a:chExt cx="1719943" cy="1719943"/>
          </a:xfrm>
        </p:grpSpPr>
        <p:sp>
          <p:nvSpPr>
            <p:cNvPr id="49" name="Ellips 48">
              <a:extLst>
                <a:ext uri="{FF2B5EF4-FFF2-40B4-BE49-F238E27FC236}">
                  <a16:creationId xmlns:a16="http://schemas.microsoft.com/office/drawing/2014/main" id="{2E83010E-B55F-4E9C-8131-6C65DC118352}"/>
                </a:ext>
                <a:ext uri="{C183D7F6-B498-43B3-948B-1728B52AA6E4}">
                  <adec:decorative xmlns:adec="http://schemas.microsoft.com/office/drawing/2017/decorative" val="1"/>
                </a:ext>
              </a:extLst>
            </p:cNvPr>
            <p:cNvSpPr/>
            <p:nvPr/>
          </p:nvSpPr>
          <p:spPr>
            <a:xfrm>
              <a:off x="9519306" y="2345554"/>
              <a:ext cx="1719943" cy="1719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3"/>
                </a:solidFill>
              </a:endParaRPr>
            </a:p>
          </p:txBody>
        </p:sp>
        <p:pic>
          <p:nvPicPr>
            <p:cNvPr id="50" name="Bildobjekt 49">
              <a:extLst>
                <a:ext uri="{FF2B5EF4-FFF2-40B4-BE49-F238E27FC236}">
                  <a16:creationId xmlns:a16="http://schemas.microsoft.com/office/drawing/2014/main" id="{50245286-782B-4FAF-B477-D6DE5F83BD7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1731" y="2672527"/>
              <a:ext cx="812100" cy="1040103"/>
            </a:xfrm>
            <a:prstGeom prst="rect">
              <a:avLst/>
            </a:prstGeom>
          </p:spPr>
        </p:pic>
      </p:grpSp>
      <p:grpSp>
        <p:nvGrpSpPr>
          <p:cNvPr id="55" name="Grupp 54">
            <a:extLst>
              <a:ext uri="{FF2B5EF4-FFF2-40B4-BE49-F238E27FC236}">
                <a16:creationId xmlns:a16="http://schemas.microsoft.com/office/drawing/2014/main" id="{E54815FB-1D86-4D1E-B315-4636E6E26A35}"/>
              </a:ext>
              <a:ext uri="{C183D7F6-B498-43B3-948B-1728B52AA6E4}">
                <adec:decorative xmlns:adec="http://schemas.microsoft.com/office/drawing/2017/decorative" val="1"/>
              </a:ext>
            </a:extLst>
          </p:cNvPr>
          <p:cNvGrpSpPr/>
          <p:nvPr/>
        </p:nvGrpSpPr>
        <p:grpSpPr>
          <a:xfrm>
            <a:off x="9452164" y="4401290"/>
            <a:ext cx="1719943" cy="1719943"/>
            <a:chOff x="9515274" y="4502890"/>
            <a:chExt cx="1719943" cy="1719943"/>
          </a:xfrm>
        </p:grpSpPr>
        <p:sp>
          <p:nvSpPr>
            <p:cNvPr id="53" name="Ellips 52">
              <a:extLst>
                <a:ext uri="{FF2B5EF4-FFF2-40B4-BE49-F238E27FC236}">
                  <a16:creationId xmlns:a16="http://schemas.microsoft.com/office/drawing/2014/main" id="{BFDDA48C-F359-4517-9E93-E9335B96CBA9}"/>
                </a:ext>
                <a:ext uri="{C183D7F6-B498-43B3-948B-1728B52AA6E4}">
                  <adec:decorative xmlns:adec="http://schemas.microsoft.com/office/drawing/2017/decorative" val="1"/>
                </a:ext>
              </a:extLst>
            </p:cNvPr>
            <p:cNvSpPr/>
            <p:nvPr/>
          </p:nvSpPr>
          <p:spPr>
            <a:xfrm>
              <a:off x="9515274" y="4502890"/>
              <a:ext cx="1719943" cy="1719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3"/>
                </a:solidFill>
              </a:endParaRPr>
            </a:p>
          </p:txBody>
        </p:sp>
        <p:pic>
          <p:nvPicPr>
            <p:cNvPr id="54" name="Bildobjekt 53">
              <a:extLst>
                <a:ext uri="{FF2B5EF4-FFF2-40B4-BE49-F238E27FC236}">
                  <a16:creationId xmlns:a16="http://schemas.microsoft.com/office/drawing/2014/main" id="{4FEEC20D-1E30-4388-AC1D-8C74EB90BA3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94539" y="4840903"/>
              <a:ext cx="761413" cy="1043917"/>
            </a:xfrm>
            <a:prstGeom prst="rect">
              <a:avLst/>
            </a:prstGeom>
          </p:spPr>
        </p:pic>
      </p:grpSp>
      <p:grpSp>
        <p:nvGrpSpPr>
          <p:cNvPr id="62" name="Grupp 61">
            <a:extLst>
              <a:ext uri="{FF2B5EF4-FFF2-40B4-BE49-F238E27FC236}">
                <a16:creationId xmlns:a16="http://schemas.microsoft.com/office/drawing/2014/main" id="{686EFFBE-15AB-41A9-AD1A-FED397354311}"/>
              </a:ext>
              <a:ext uri="{C183D7F6-B498-43B3-948B-1728B52AA6E4}">
                <adec:decorative xmlns:adec="http://schemas.microsoft.com/office/drawing/2017/decorative" val="1"/>
              </a:ext>
            </a:extLst>
          </p:cNvPr>
          <p:cNvGrpSpPr/>
          <p:nvPr/>
        </p:nvGrpSpPr>
        <p:grpSpPr>
          <a:xfrm>
            <a:off x="9385022" y="716626"/>
            <a:ext cx="1854227" cy="1719943"/>
            <a:chOff x="9385022" y="716626"/>
            <a:chExt cx="1854227" cy="1719943"/>
          </a:xfrm>
        </p:grpSpPr>
        <p:grpSp>
          <p:nvGrpSpPr>
            <p:cNvPr id="57" name="Grupp 56">
              <a:extLst>
                <a:ext uri="{FF2B5EF4-FFF2-40B4-BE49-F238E27FC236}">
                  <a16:creationId xmlns:a16="http://schemas.microsoft.com/office/drawing/2014/main" id="{61561AF6-7B65-45C0-9DB5-648F4AA5695B}"/>
                </a:ext>
              </a:extLst>
            </p:cNvPr>
            <p:cNvGrpSpPr/>
            <p:nvPr/>
          </p:nvGrpSpPr>
          <p:grpSpPr>
            <a:xfrm>
              <a:off x="9385022" y="716626"/>
              <a:ext cx="1854227" cy="1719943"/>
              <a:chOff x="9385022" y="335626"/>
              <a:chExt cx="1854227" cy="1719943"/>
            </a:xfrm>
          </p:grpSpPr>
          <p:sp>
            <p:nvSpPr>
              <p:cNvPr id="4" name="Ellips 3">
                <a:extLst>
                  <a:ext uri="{FF2B5EF4-FFF2-40B4-BE49-F238E27FC236}">
                    <a16:creationId xmlns:a16="http://schemas.microsoft.com/office/drawing/2014/main" id="{4DBEE032-C554-4153-B769-DE02C162B422}"/>
                  </a:ext>
                  <a:ext uri="{C183D7F6-B498-43B3-948B-1728B52AA6E4}">
                    <adec:decorative xmlns:adec="http://schemas.microsoft.com/office/drawing/2017/decorative" val="1"/>
                  </a:ext>
                </a:extLst>
              </p:cNvPr>
              <p:cNvSpPr/>
              <p:nvPr/>
            </p:nvSpPr>
            <p:spPr>
              <a:xfrm>
                <a:off x="9385022" y="335626"/>
                <a:ext cx="1719943" cy="1719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accent3"/>
                  </a:solidFill>
                </a:endParaRPr>
              </a:p>
            </p:txBody>
          </p:sp>
          <p:grpSp>
            <p:nvGrpSpPr>
              <p:cNvPr id="48" name="Grupp 47">
                <a:extLst>
                  <a:ext uri="{FF2B5EF4-FFF2-40B4-BE49-F238E27FC236}">
                    <a16:creationId xmlns:a16="http://schemas.microsoft.com/office/drawing/2014/main" id="{E4D87ED2-EA10-4792-BE59-79F4BD2C4BB0}"/>
                  </a:ext>
                </a:extLst>
              </p:cNvPr>
              <p:cNvGrpSpPr/>
              <p:nvPr/>
            </p:nvGrpSpPr>
            <p:grpSpPr>
              <a:xfrm>
                <a:off x="9729069" y="458622"/>
                <a:ext cx="1510180" cy="1194531"/>
                <a:chOff x="9617075" y="2400301"/>
                <a:chExt cx="2043113" cy="1616074"/>
              </a:xfrm>
            </p:grpSpPr>
            <p:sp>
              <p:nvSpPr>
                <p:cNvPr id="13" name="AutoShape 3">
                  <a:extLst>
                    <a:ext uri="{FF2B5EF4-FFF2-40B4-BE49-F238E27FC236}">
                      <a16:creationId xmlns:a16="http://schemas.microsoft.com/office/drawing/2014/main" id="{BAA67686-8022-4BFD-997B-3797F428EACB}"/>
                    </a:ext>
                    <a:ext uri="{C183D7F6-B498-43B3-948B-1728B52AA6E4}">
                      <adec:decorative xmlns:adec="http://schemas.microsoft.com/office/drawing/2017/decorative" val="1"/>
                    </a:ext>
                  </a:extLst>
                </p:cNvPr>
                <p:cNvSpPr>
                  <a:spLocks noChangeAspect="1" noChangeArrowheads="1" noTextEdit="1"/>
                </p:cNvSpPr>
                <p:nvPr/>
              </p:nvSpPr>
              <p:spPr bwMode="auto">
                <a:xfrm>
                  <a:off x="9617075" y="2401888"/>
                  <a:ext cx="204311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5">
                  <a:extLst>
                    <a:ext uri="{FF2B5EF4-FFF2-40B4-BE49-F238E27FC236}">
                      <a16:creationId xmlns:a16="http://schemas.microsoft.com/office/drawing/2014/main" id="{EA1026C7-B9F3-46B6-A2CF-EADA5D72AA89}"/>
                    </a:ext>
                    <a:ext uri="{C183D7F6-B498-43B3-948B-1728B52AA6E4}">
                      <adec:decorative xmlns:adec="http://schemas.microsoft.com/office/drawing/2017/decorative" val="1"/>
                    </a:ext>
                  </a:extLst>
                </p:cNvPr>
                <p:cNvSpPr>
                  <a:spLocks noEditPoints="1"/>
                </p:cNvSpPr>
                <p:nvPr/>
              </p:nvSpPr>
              <p:spPr bwMode="auto">
                <a:xfrm>
                  <a:off x="10617200" y="2439988"/>
                  <a:ext cx="584200" cy="1001712"/>
                </a:xfrm>
                <a:custGeom>
                  <a:avLst/>
                  <a:gdLst>
                    <a:gd name="T0" fmla="*/ 93 w 536"/>
                    <a:gd name="T1" fmla="*/ 610 h 919"/>
                    <a:gd name="T2" fmla="*/ 93 w 536"/>
                    <a:gd name="T3" fmla="*/ 515 h 919"/>
                    <a:gd name="T4" fmla="*/ 181 w 536"/>
                    <a:gd name="T5" fmla="*/ 515 h 919"/>
                    <a:gd name="T6" fmla="*/ 181 w 536"/>
                    <a:gd name="T7" fmla="*/ 610 h 919"/>
                    <a:gd name="T8" fmla="*/ 93 w 536"/>
                    <a:gd name="T9" fmla="*/ 610 h 919"/>
                    <a:gd name="T10" fmla="*/ 233 w 536"/>
                    <a:gd name="T11" fmla="*/ 610 h 919"/>
                    <a:gd name="T12" fmla="*/ 233 w 536"/>
                    <a:gd name="T13" fmla="*/ 515 h 919"/>
                    <a:gd name="T14" fmla="*/ 321 w 536"/>
                    <a:gd name="T15" fmla="*/ 515 h 919"/>
                    <a:gd name="T16" fmla="*/ 321 w 536"/>
                    <a:gd name="T17" fmla="*/ 610 h 919"/>
                    <a:gd name="T18" fmla="*/ 233 w 536"/>
                    <a:gd name="T19" fmla="*/ 610 h 919"/>
                    <a:gd name="T20" fmla="*/ 372 w 536"/>
                    <a:gd name="T21" fmla="*/ 610 h 919"/>
                    <a:gd name="T22" fmla="*/ 372 w 536"/>
                    <a:gd name="T23" fmla="*/ 515 h 919"/>
                    <a:gd name="T24" fmla="*/ 460 w 536"/>
                    <a:gd name="T25" fmla="*/ 515 h 919"/>
                    <a:gd name="T26" fmla="*/ 460 w 536"/>
                    <a:gd name="T27" fmla="*/ 610 h 919"/>
                    <a:gd name="T28" fmla="*/ 372 w 536"/>
                    <a:gd name="T29" fmla="*/ 610 h 919"/>
                    <a:gd name="T30" fmla="*/ 93 w 536"/>
                    <a:gd name="T31" fmla="*/ 449 h 919"/>
                    <a:gd name="T32" fmla="*/ 93 w 536"/>
                    <a:gd name="T33" fmla="*/ 354 h 919"/>
                    <a:gd name="T34" fmla="*/ 181 w 536"/>
                    <a:gd name="T35" fmla="*/ 354 h 919"/>
                    <a:gd name="T36" fmla="*/ 181 w 536"/>
                    <a:gd name="T37" fmla="*/ 449 h 919"/>
                    <a:gd name="T38" fmla="*/ 93 w 536"/>
                    <a:gd name="T39" fmla="*/ 449 h 919"/>
                    <a:gd name="T40" fmla="*/ 233 w 536"/>
                    <a:gd name="T41" fmla="*/ 449 h 919"/>
                    <a:gd name="T42" fmla="*/ 233 w 536"/>
                    <a:gd name="T43" fmla="*/ 354 h 919"/>
                    <a:gd name="T44" fmla="*/ 321 w 536"/>
                    <a:gd name="T45" fmla="*/ 354 h 919"/>
                    <a:gd name="T46" fmla="*/ 321 w 536"/>
                    <a:gd name="T47" fmla="*/ 449 h 919"/>
                    <a:gd name="T48" fmla="*/ 233 w 536"/>
                    <a:gd name="T49" fmla="*/ 449 h 919"/>
                    <a:gd name="T50" fmla="*/ 372 w 536"/>
                    <a:gd name="T51" fmla="*/ 449 h 919"/>
                    <a:gd name="T52" fmla="*/ 372 w 536"/>
                    <a:gd name="T53" fmla="*/ 354 h 919"/>
                    <a:gd name="T54" fmla="*/ 460 w 536"/>
                    <a:gd name="T55" fmla="*/ 354 h 919"/>
                    <a:gd name="T56" fmla="*/ 460 w 536"/>
                    <a:gd name="T57" fmla="*/ 449 h 919"/>
                    <a:gd name="T58" fmla="*/ 372 w 536"/>
                    <a:gd name="T59" fmla="*/ 449 h 919"/>
                    <a:gd name="T60" fmla="*/ 252 w 536"/>
                    <a:gd name="T61" fmla="*/ 152 h 919"/>
                    <a:gd name="T62" fmla="*/ 252 w 536"/>
                    <a:gd name="T63" fmla="*/ 87 h 919"/>
                    <a:gd name="T64" fmla="*/ 284 w 536"/>
                    <a:gd name="T65" fmla="*/ 87 h 919"/>
                    <a:gd name="T66" fmla="*/ 284 w 536"/>
                    <a:gd name="T67" fmla="*/ 152 h 919"/>
                    <a:gd name="T68" fmla="*/ 360 w 536"/>
                    <a:gd name="T69" fmla="*/ 152 h 919"/>
                    <a:gd name="T70" fmla="*/ 360 w 536"/>
                    <a:gd name="T71" fmla="*/ 184 h 919"/>
                    <a:gd name="T72" fmla="*/ 284 w 536"/>
                    <a:gd name="T73" fmla="*/ 184 h 919"/>
                    <a:gd name="T74" fmla="*/ 284 w 536"/>
                    <a:gd name="T75" fmla="*/ 271 h 919"/>
                    <a:gd name="T76" fmla="*/ 252 w 536"/>
                    <a:gd name="T77" fmla="*/ 271 h 919"/>
                    <a:gd name="T78" fmla="*/ 252 w 536"/>
                    <a:gd name="T79" fmla="*/ 184 h 919"/>
                    <a:gd name="T80" fmla="*/ 177 w 536"/>
                    <a:gd name="T81" fmla="*/ 184 h 919"/>
                    <a:gd name="T82" fmla="*/ 177 w 536"/>
                    <a:gd name="T83" fmla="*/ 152 h 919"/>
                    <a:gd name="T84" fmla="*/ 252 w 536"/>
                    <a:gd name="T85" fmla="*/ 152 h 919"/>
                    <a:gd name="T86" fmla="*/ 482 w 536"/>
                    <a:gd name="T87" fmla="*/ 0 h 919"/>
                    <a:gd name="T88" fmla="*/ 54 w 536"/>
                    <a:gd name="T89" fmla="*/ 0 h 919"/>
                    <a:gd name="T90" fmla="*/ 16 w 536"/>
                    <a:gd name="T91" fmla="*/ 15 h 919"/>
                    <a:gd name="T92" fmla="*/ 0 w 536"/>
                    <a:gd name="T93" fmla="*/ 52 h 919"/>
                    <a:gd name="T94" fmla="*/ 0 w 536"/>
                    <a:gd name="T95" fmla="*/ 919 h 919"/>
                    <a:gd name="T96" fmla="*/ 140 w 536"/>
                    <a:gd name="T97" fmla="*/ 919 h 919"/>
                    <a:gd name="T98" fmla="*/ 140 w 536"/>
                    <a:gd name="T99" fmla="*/ 753 h 919"/>
                    <a:gd name="T100" fmla="*/ 256 w 536"/>
                    <a:gd name="T101" fmla="*/ 753 h 919"/>
                    <a:gd name="T102" fmla="*/ 256 w 536"/>
                    <a:gd name="T103" fmla="*/ 919 h 919"/>
                    <a:gd name="T104" fmla="*/ 279 w 536"/>
                    <a:gd name="T105" fmla="*/ 919 h 919"/>
                    <a:gd name="T106" fmla="*/ 279 w 536"/>
                    <a:gd name="T107" fmla="*/ 753 h 919"/>
                    <a:gd name="T108" fmla="*/ 396 w 536"/>
                    <a:gd name="T109" fmla="*/ 753 h 919"/>
                    <a:gd name="T110" fmla="*/ 396 w 536"/>
                    <a:gd name="T111" fmla="*/ 919 h 919"/>
                    <a:gd name="T112" fmla="*/ 536 w 536"/>
                    <a:gd name="T113" fmla="*/ 919 h 919"/>
                    <a:gd name="T114" fmla="*/ 536 w 536"/>
                    <a:gd name="T115" fmla="*/ 52 h 919"/>
                    <a:gd name="T116" fmla="*/ 521 w 536"/>
                    <a:gd name="T117" fmla="*/ 15 h 919"/>
                    <a:gd name="T118" fmla="*/ 482 w 536"/>
                    <a:gd name="T119" fmla="*/ 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6" h="919">
                      <a:moveTo>
                        <a:pt x="93" y="610"/>
                      </a:moveTo>
                      <a:cubicBezTo>
                        <a:pt x="93" y="515"/>
                        <a:pt x="93" y="515"/>
                        <a:pt x="93" y="515"/>
                      </a:cubicBezTo>
                      <a:cubicBezTo>
                        <a:pt x="181" y="515"/>
                        <a:pt x="181" y="515"/>
                        <a:pt x="181" y="515"/>
                      </a:cubicBezTo>
                      <a:cubicBezTo>
                        <a:pt x="181" y="610"/>
                        <a:pt x="181" y="610"/>
                        <a:pt x="181" y="610"/>
                      </a:cubicBezTo>
                      <a:cubicBezTo>
                        <a:pt x="93" y="610"/>
                        <a:pt x="93" y="610"/>
                        <a:pt x="93" y="610"/>
                      </a:cubicBezTo>
                      <a:moveTo>
                        <a:pt x="233" y="610"/>
                      </a:moveTo>
                      <a:cubicBezTo>
                        <a:pt x="233" y="515"/>
                        <a:pt x="233" y="515"/>
                        <a:pt x="233" y="515"/>
                      </a:cubicBezTo>
                      <a:cubicBezTo>
                        <a:pt x="321" y="515"/>
                        <a:pt x="321" y="515"/>
                        <a:pt x="321" y="515"/>
                      </a:cubicBezTo>
                      <a:cubicBezTo>
                        <a:pt x="321" y="610"/>
                        <a:pt x="321" y="610"/>
                        <a:pt x="321" y="610"/>
                      </a:cubicBezTo>
                      <a:cubicBezTo>
                        <a:pt x="233" y="610"/>
                        <a:pt x="233" y="610"/>
                        <a:pt x="233" y="610"/>
                      </a:cubicBezTo>
                      <a:moveTo>
                        <a:pt x="372" y="610"/>
                      </a:moveTo>
                      <a:cubicBezTo>
                        <a:pt x="372" y="515"/>
                        <a:pt x="372" y="515"/>
                        <a:pt x="372" y="515"/>
                      </a:cubicBezTo>
                      <a:cubicBezTo>
                        <a:pt x="460" y="515"/>
                        <a:pt x="460" y="515"/>
                        <a:pt x="460" y="515"/>
                      </a:cubicBezTo>
                      <a:cubicBezTo>
                        <a:pt x="460" y="610"/>
                        <a:pt x="460" y="610"/>
                        <a:pt x="460" y="610"/>
                      </a:cubicBezTo>
                      <a:cubicBezTo>
                        <a:pt x="372" y="610"/>
                        <a:pt x="372" y="610"/>
                        <a:pt x="372" y="610"/>
                      </a:cubicBezTo>
                      <a:moveTo>
                        <a:pt x="93" y="449"/>
                      </a:moveTo>
                      <a:cubicBezTo>
                        <a:pt x="93" y="354"/>
                        <a:pt x="93" y="354"/>
                        <a:pt x="93" y="354"/>
                      </a:cubicBezTo>
                      <a:cubicBezTo>
                        <a:pt x="181" y="354"/>
                        <a:pt x="181" y="354"/>
                        <a:pt x="181" y="354"/>
                      </a:cubicBezTo>
                      <a:cubicBezTo>
                        <a:pt x="181" y="449"/>
                        <a:pt x="181" y="449"/>
                        <a:pt x="181" y="449"/>
                      </a:cubicBezTo>
                      <a:cubicBezTo>
                        <a:pt x="93" y="449"/>
                        <a:pt x="93" y="449"/>
                        <a:pt x="93" y="449"/>
                      </a:cubicBezTo>
                      <a:moveTo>
                        <a:pt x="233" y="449"/>
                      </a:moveTo>
                      <a:cubicBezTo>
                        <a:pt x="233" y="354"/>
                        <a:pt x="233" y="354"/>
                        <a:pt x="233" y="354"/>
                      </a:cubicBezTo>
                      <a:cubicBezTo>
                        <a:pt x="321" y="354"/>
                        <a:pt x="321" y="354"/>
                        <a:pt x="321" y="354"/>
                      </a:cubicBezTo>
                      <a:cubicBezTo>
                        <a:pt x="321" y="449"/>
                        <a:pt x="321" y="449"/>
                        <a:pt x="321" y="449"/>
                      </a:cubicBezTo>
                      <a:cubicBezTo>
                        <a:pt x="233" y="449"/>
                        <a:pt x="233" y="449"/>
                        <a:pt x="233" y="449"/>
                      </a:cubicBezTo>
                      <a:moveTo>
                        <a:pt x="372" y="449"/>
                      </a:moveTo>
                      <a:cubicBezTo>
                        <a:pt x="372" y="354"/>
                        <a:pt x="372" y="354"/>
                        <a:pt x="372" y="354"/>
                      </a:cubicBezTo>
                      <a:cubicBezTo>
                        <a:pt x="460" y="354"/>
                        <a:pt x="460" y="354"/>
                        <a:pt x="460" y="354"/>
                      </a:cubicBezTo>
                      <a:cubicBezTo>
                        <a:pt x="460" y="449"/>
                        <a:pt x="460" y="449"/>
                        <a:pt x="460" y="449"/>
                      </a:cubicBezTo>
                      <a:cubicBezTo>
                        <a:pt x="372" y="449"/>
                        <a:pt x="372" y="449"/>
                        <a:pt x="372" y="449"/>
                      </a:cubicBezTo>
                      <a:moveTo>
                        <a:pt x="252" y="152"/>
                      </a:moveTo>
                      <a:cubicBezTo>
                        <a:pt x="252" y="87"/>
                        <a:pt x="252" y="87"/>
                        <a:pt x="252" y="87"/>
                      </a:cubicBezTo>
                      <a:cubicBezTo>
                        <a:pt x="284" y="87"/>
                        <a:pt x="284" y="87"/>
                        <a:pt x="284" y="87"/>
                      </a:cubicBezTo>
                      <a:cubicBezTo>
                        <a:pt x="284" y="152"/>
                        <a:pt x="284" y="152"/>
                        <a:pt x="284" y="152"/>
                      </a:cubicBezTo>
                      <a:cubicBezTo>
                        <a:pt x="360" y="152"/>
                        <a:pt x="360" y="152"/>
                        <a:pt x="360" y="152"/>
                      </a:cubicBezTo>
                      <a:cubicBezTo>
                        <a:pt x="360" y="184"/>
                        <a:pt x="360" y="184"/>
                        <a:pt x="360" y="184"/>
                      </a:cubicBezTo>
                      <a:cubicBezTo>
                        <a:pt x="284" y="184"/>
                        <a:pt x="284" y="184"/>
                        <a:pt x="284" y="184"/>
                      </a:cubicBezTo>
                      <a:cubicBezTo>
                        <a:pt x="284" y="271"/>
                        <a:pt x="284" y="271"/>
                        <a:pt x="284" y="271"/>
                      </a:cubicBezTo>
                      <a:cubicBezTo>
                        <a:pt x="252" y="271"/>
                        <a:pt x="252" y="271"/>
                        <a:pt x="252" y="271"/>
                      </a:cubicBezTo>
                      <a:cubicBezTo>
                        <a:pt x="252" y="184"/>
                        <a:pt x="252" y="184"/>
                        <a:pt x="252" y="184"/>
                      </a:cubicBezTo>
                      <a:cubicBezTo>
                        <a:pt x="177" y="184"/>
                        <a:pt x="177" y="184"/>
                        <a:pt x="177" y="184"/>
                      </a:cubicBezTo>
                      <a:cubicBezTo>
                        <a:pt x="177" y="152"/>
                        <a:pt x="177" y="152"/>
                        <a:pt x="177" y="152"/>
                      </a:cubicBezTo>
                      <a:cubicBezTo>
                        <a:pt x="252" y="152"/>
                        <a:pt x="252" y="152"/>
                        <a:pt x="252" y="152"/>
                      </a:cubicBezTo>
                      <a:moveTo>
                        <a:pt x="482" y="0"/>
                      </a:moveTo>
                      <a:cubicBezTo>
                        <a:pt x="54" y="0"/>
                        <a:pt x="54" y="0"/>
                        <a:pt x="54" y="0"/>
                      </a:cubicBezTo>
                      <a:cubicBezTo>
                        <a:pt x="39" y="0"/>
                        <a:pt x="26" y="6"/>
                        <a:pt x="16" y="15"/>
                      </a:cubicBezTo>
                      <a:cubicBezTo>
                        <a:pt x="6" y="25"/>
                        <a:pt x="0" y="37"/>
                        <a:pt x="0" y="52"/>
                      </a:cubicBezTo>
                      <a:cubicBezTo>
                        <a:pt x="0" y="919"/>
                        <a:pt x="0" y="919"/>
                        <a:pt x="0" y="919"/>
                      </a:cubicBezTo>
                      <a:cubicBezTo>
                        <a:pt x="140" y="919"/>
                        <a:pt x="140" y="919"/>
                        <a:pt x="140" y="919"/>
                      </a:cubicBezTo>
                      <a:cubicBezTo>
                        <a:pt x="140" y="753"/>
                        <a:pt x="140" y="753"/>
                        <a:pt x="140" y="753"/>
                      </a:cubicBezTo>
                      <a:cubicBezTo>
                        <a:pt x="256" y="753"/>
                        <a:pt x="256" y="753"/>
                        <a:pt x="256" y="753"/>
                      </a:cubicBezTo>
                      <a:cubicBezTo>
                        <a:pt x="256" y="919"/>
                        <a:pt x="256" y="919"/>
                        <a:pt x="256" y="919"/>
                      </a:cubicBezTo>
                      <a:cubicBezTo>
                        <a:pt x="279" y="919"/>
                        <a:pt x="279" y="919"/>
                        <a:pt x="279" y="919"/>
                      </a:cubicBezTo>
                      <a:cubicBezTo>
                        <a:pt x="279" y="753"/>
                        <a:pt x="279" y="753"/>
                        <a:pt x="279" y="753"/>
                      </a:cubicBezTo>
                      <a:cubicBezTo>
                        <a:pt x="396" y="753"/>
                        <a:pt x="396" y="753"/>
                        <a:pt x="396" y="753"/>
                      </a:cubicBezTo>
                      <a:cubicBezTo>
                        <a:pt x="396" y="919"/>
                        <a:pt x="396" y="919"/>
                        <a:pt x="396" y="919"/>
                      </a:cubicBezTo>
                      <a:cubicBezTo>
                        <a:pt x="536" y="919"/>
                        <a:pt x="536" y="919"/>
                        <a:pt x="536" y="919"/>
                      </a:cubicBezTo>
                      <a:cubicBezTo>
                        <a:pt x="536" y="52"/>
                        <a:pt x="536" y="52"/>
                        <a:pt x="536" y="52"/>
                      </a:cubicBezTo>
                      <a:cubicBezTo>
                        <a:pt x="536" y="37"/>
                        <a:pt x="530" y="25"/>
                        <a:pt x="521" y="15"/>
                      </a:cubicBezTo>
                      <a:cubicBezTo>
                        <a:pt x="511" y="6"/>
                        <a:pt x="497" y="0"/>
                        <a:pt x="482" y="0"/>
                      </a:cubicBezTo>
                    </a:path>
                  </a:pathLst>
                </a:custGeom>
                <a:solidFill>
                  <a:schemeClr val="accent4">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6">
                  <a:extLst>
                    <a:ext uri="{FF2B5EF4-FFF2-40B4-BE49-F238E27FC236}">
                      <a16:creationId xmlns:a16="http://schemas.microsoft.com/office/drawing/2014/main" id="{6F37E933-5C64-4CB5-BC83-3EB066DAF744}"/>
                    </a:ext>
                    <a:ext uri="{C183D7F6-B498-43B3-948B-1728B52AA6E4}">
                      <adec:decorative xmlns:adec="http://schemas.microsoft.com/office/drawing/2017/decorative" val="1"/>
                    </a:ext>
                  </a:extLst>
                </p:cNvPr>
                <p:cNvSpPr>
                  <a:spLocks noEditPoints="1"/>
                </p:cNvSpPr>
                <p:nvPr/>
              </p:nvSpPr>
              <p:spPr bwMode="auto">
                <a:xfrm>
                  <a:off x="10577513" y="2400301"/>
                  <a:ext cx="663575" cy="1079500"/>
                </a:xfrm>
                <a:custGeom>
                  <a:avLst/>
                  <a:gdLst>
                    <a:gd name="T0" fmla="*/ 36 w 608"/>
                    <a:gd name="T1" fmla="*/ 955 h 991"/>
                    <a:gd name="T2" fmla="*/ 36 w 608"/>
                    <a:gd name="T3" fmla="*/ 88 h 991"/>
                    <a:gd name="T4" fmla="*/ 52 w 608"/>
                    <a:gd name="T5" fmla="*/ 51 h 991"/>
                    <a:gd name="T6" fmla="*/ 90 w 608"/>
                    <a:gd name="T7" fmla="*/ 36 h 991"/>
                    <a:gd name="T8" fmla="*/ 518 w 608"/>
                    <a:gd name="T9" fmla="*/ 36 h 991"/>
                    <a:gd name="T10" fmla="*/ 557 w 608"/>
                    <a:gd name="T11" fmla="*/ 51 h 991"/>
                    <a:gd name="T12" fmla="*/ 572 w 608"/>
                    <a:gd name="T13" fmla="*/ 88 h 991"/>
                    <a:gd name="T14" fmla="*/ 572 w 608"/>
                    <a:gd name="T15" fmla="*/ 955 h 991"/>
                    <a:gd name="T16" fmla="*/ 432 w 608"/>
                    <a:gd name="T17" fmla="*/ 955 h 991"/>
                    <a:gd name="T18" fmla="*/ 432 w 608"/>
                    <a:gd name="T19" fmla="*/ 962 h 991"/>
                    <a:gd name="T20" fmla="*/ 315 w 608"/>
                    <a:gd name="T21" fmla="*/ 962 h 991"/>
                    <a:gd name="T22" fmla="*/ 315 w 608"/>
                    <a:gd name="T23" fmla="*/ 955 h 991"/>
                    <a:gd name="T24" fmla="*/ 292 w 608"/>
                    <a:gd name="T25" fmla="*/ 955 h 991"/>
                    <a:gd name="T26" fmla="*/ 292 w 608"/>
                    <a:gd name="T27" fmla="*/ 962 h 991"/>
                    <a:gd name="T28" fmla="*/ 176 w 608"/>
                    <a:gd name="T29" fmla="*/ 962 h 991"/>
                    <a:gd name="T30" fmla="*/ 176 w 608"/>
                    <a:gd name="T31" fmla="*/ 955 h 991"/>
                    <a:gd name="T32" fmla="*/ 36 w 608"/>
                    <a:gd name="T33" fmla="*/ 955 h 991"/>
                    <a:gd name="T34" fmla="*/ 519 w 608"/>
                    <a:gd name="T35" fmla="*/ 0 h 991"/>
                    <a:gd name="T36" fmla="*/ 90 w 608"/>
                    <a:gd name="T37" fmla="*/ 0 h 991"/>
                    <a:gd name="T38" fmla="*/ 27 w 608"/>
                    <a:gd name="T39" fmla="*/ 25 h 991"/>
                    <a:gd name="T40" fmla="*/ 0 w 608"/>
                    <a:gd name="T41" fmla="*/ 88 h 991"/>
                    <a:gd name="T42" fmla="*/ 0 w 608"/>
                    <a:gd name="T43" fmla="*/ 205 h 991"/>
                    <a:gd name="T44" fmla="*/ 16 w 608"/>
                    <a:gd name="T45" fmla="*/ 205 h 991"/>
                    <a:gd name="T46" fmla="*/ 34 w 608"/>
                    <a:gd name="T47" fmla="*/ 205 h 991"/>
                    <a:gd name="T48" fmla="*/ 34 w 608"/>
                    <a:gd name="T49" fmla="*/ 991 h 991"/>
                    <a:gd name="T50" fmla="*/ 0 w 608"/>
                    <a:gd name="T51" fmla="*/ 991 h 991"/>
                    <a:gd name="T52" fmla="*/ 0 w 608"/>
                    <a:gd name="T53" fmla="*/ 991 h 991"/>
                    <a:gd name="T54" fmla="*/ 608 w 608"/>
                    <a:gd name="T55" fmla="*/ 991 h 991"/>
                    <a:gd name="T56" fmla="*/ 608 w 608"/>
                    <a:gd name="T57" fmla="*/ 991 h 991"/>
                    <a:gd name="T58" fmla="*/ 577 w 608"/>
                    <a:gd name="T59" fmla="*/ 991 h 991"/>
                    <a:gd name="T60" fmla="*/ 577 w 608"/>
                    <a:gd name="T61" fmla="*/ 223 h 991"/>
                    <a:gd name="T62" fmla="*/ 595 w 608"/>
                    <a:gd name="T63" fmla="*/ 223 h 991"/>
                    <a:gd name="T64" fmla="*/ 577 w 608"/>
                    <a:gd name="T65" fmla="*/ 223 h 991"/>
                    <a:gd name="T66" fmla="*/ 577 w 608"/>
                    <a:gd name="T67" fmla="*/ 205 h 991"/>
                    <a:gd name="T68" fmla="*/ 608 w 608"/>
                    <a:gd name="T69" fmla="*/ 205 h 991"/>
                    <a:gd name="T70" fmla="*/ 608 w 608"/>
                    <a:gd name="T71" fmla="*/ 88 h 991"/>
                    <a:gd name="T72" fmla="*/ 582 w 608"/>
                    <a:gd name="T73" fmla="*/ 25 h 991"/>
                    <a:gd name="T74" fmla="*/ 519 w 608"/>
                    <a:gd name="T7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8" h="991">
                      <a:moveTo>
                        <a:pt x="36" y="955"/>
                      </a:moveTo>
                      <a:cubicBezTo>
                        <a:pt x="36" y="88"/>
                        <a:pt x="36" y="88"/>
                        <a:pt x="36" y="88"/>
                      </a:cubicBezTo>
                      <a:cubicBezTo>
                        <a:pt x="36" y="73"/>
                        <a:pt x="42" y="61"/>
                        <a:pt x="52" y="51"/>
                      </a:cubicBezTo>
                      <a:cubicBezTo>
                        <a:pt x="62" y="42"/>
                        <a:pt x="75" y="36"/>
                        <a:pt x="90" y="36"/>
                      </a:cubicBezTo>
                      <a:cubicBezTo>
                        <a:pt x="518" y="36"/>
                        <a:pt x="518" y="36"/>
                        <a:pt x="518" y="36"/>
                      </a:cubicBezTo>
                      <a:cubicBezTo>
                        <a:pt x="533" y="36"/>
                        <a:pt x="547" y="42"/>
                        <a:pt x="557" y="51"/>
                      </a:cubicBezTo>
                      <a:cubicBezTo>
                        <a:pt x="566" y="61"/>
                        <a:pt x="572" y="73"/>
                        <a:pt x="572" y="88"/>
                      </a:cubicBezTo>
                      <a:cubicBezTo>
                        <a:pt x="572" y="955"/>
                        <a:pt x="572" y="955"/>
                        <a:pt x="572" y="955"/>
                      </a:cubicBezTo>
                      <a:cubicBezTo>
                        <a:pt x="432" y="955"/>
                        <a:pt x="432" y="955"/>
                        <a:pt x="432" y="955"/>
                      </a:cubicBezTo>
                      <a:cubicBezTo>
                        <a:pt x="432" y="962"/>
                        <a:pt x="432" y="962"/>
                        <a:pt x="432" y="962"/>
                      </a:cubicBezTo>
                      <a:cubicBezTo>
                        <a:pt x="315" y="962"/>
                        <a:pt x="315" y="962"/>
                        <a:pt x="315" y="962"/>
                      </a:cubicBezTo>
                      <a:cubicBezTo>
                        <a:pt x="315" y="955"/>
                        <a:pt x="315" y="955"/>
                        <a:pt x="315" y="955"/>
                      </a:cubicBezTo>
                      <a:cubicBezTo>
                        <a:pt x="292" y="955"/>
                        <a:pt x="292" y="955"/>
                        <a:pt x="292" y="955"/>
                      </a:cubicBezTo>
                      <a:cubicBezTo>
                        <a:pt x="292" y="962"/>
                        <a:pt x="292" y="962"/>
                        <a:pt x="292" y="962"/>
                      </a:cubicBezTo>
                      <a:cubicBezTo>
                        <a:pt x="176" y="962"/>
                        <a:pt x="176" y="962"/>
                        <a:pt x="176" y="962"/>
                      </a:cubicBezTo>
                      <a:cubicBezTo>
                        <a:pt x="176" y="955"/>
                        <a:pt x="176" y="955"/>
                        <a:pt x="176" y="955"/>
                      </a:cubicBezTo>
                      <a:cubicBezTo>
                        <a:pt x="36" y="955"/>
                        <a:pt x="36" y="955"/>
                        <a:pt x="36" y="955"/>
                      </a:cubicBezTo>
                      <a:moveTo>
                        <a:pt x="519" y="0"/>
                      </a:moveTo>
                      <a:cubicBezTo>
                        <a:pt x="90" y="0"/>
                        <a:pt x="90" y="0"/>
                        <a:pt x="90" y="0"/>
                      </a:cubicBezTo>
                      <a:cubicBezTo>
                        <a:pt x="65" y="0"/>
                        <a:pt x="43" y="10"/>
                        <a:pt x="27" y="25"/>
                      </a:cubicBezTo>
                      <a:cubicBezTo>
                        <a:pt x="11" y="41"/>
                        <a:pt x="0" y="63"/>
                        <a:pt x="0" y="88"/>
                      </a:cubicBezTo>
                      <a:cubicBezTo>
                        <a:pt x="0" y="205"/>
                        <a:pt x="0" y="205"/>
                        <a:pt x="0" y="205"/>
                      </a:cubicBezTo>
                      <a:cubicBezTo>
                        <a:pt x="16" y="205"/>
                        <a:pt x="16" y="205"/>
                        <a:pt x="16" y="205"/>
                      </a:cubicBezTo>
                      <a:cubicBezTo>
                        <a:pt x="34" y="205"/>
                        <a:pt x="34" y="205"/>
                        <a:pt x="34" y="205"/>
                      </a:cubicBezTo>
                      <a:cubicBezTo>
                        <a:pt x="34" y="991"/>
                        <a:pt x="34" y="991"/>
                        <a:pt x="34" y="991"/>
                      </a:cubicBezTo>
                      <a:cubicBezTo>
                        <a:pt x="0" y="991"/>
                        <a:pt x="0" y="991"/>
                        <a:pt x="0" y="991"/>
                      </a:cubicBezTo>
                      <a:cubicBezTo>
                        <a:pt x="0" y="991"/>
                        <a:pt x="0" y="991"/>
                        <a:pt x="0" y="991"/>
                      </a:cubicBezTo>
                      <a:cubicBezTo>
                        <a:pt x="608" y="991"/>
                        <a:pt x="608" y="991"/>
                        <a:pt x="608" y="991"/>
                      </a:cubicBezTo>
                      <a:cubicBezTo>
                        <a:pt x="608" y="991"/>
                        <a:pt x="608" y="991"/>
                        <a:pt x="608" y="991"/>
                      </a:cubicBezTo>
                      <a:cubicBezTo>
                        <a:pt x="577" y="991"/>
                        <a:pt x="577" y="991"/>
                        <a:pt x="577" y="991"/>
                      </a:cubicBezTo>
                      <a:cubicBezTo>
                        <a:pt x="577" y="223"/>
                        <a:pt x="577" y="223"/>
                        <a:pt x="577" y="223"/>
                      </a:cubicBezTo>
                      <a:cubicBezTo>
                        <a:pt x="595" y="223"/>
                        <a:pt x="595" y="223"/>
                        <a:pt x="595" y="223"/>
                      </a:cubicBezTo>
                      <a:cubicBezTo>
                        <a:pt x="577" y="223"/>
                        <a:pt x="577" y="223"/>
                        <a:pt x="577" y="223"/>
                      </a:cubicBezTo>
                      <a:cubicBezTo>
                        <a:pt x="577" y="205"/>
                        <a:pt x="577" y="205"/>
                        <a:pt x="577" y="205"/>
                      </a:cubicBezTo>
                      <a:cubicBezTo>
                        <a:pt x="608" y="205"/>
                        <a:pt x="608" y="205"/>
                        <a:pt x="608" y="205"/>
                      </a:cubicBezTo>
                      <a:cubicBezTo>
                        <a:pt x="608" y="88"/>
                        <a:pt x="608" y="88"/>
                        <a:pt x="608" y="88"/>
                      </a:cubicBezTo>
                      <a:cubicBezTo>
                        <a:pt x="608" y="63"/>
                        <a:pt x="598" y="41"/>
                        <a:pt x="582" y="25"/>
                      </a:cubicBezTo>
                      <a:cubicBezTo>
                        <a:pt x="565" y="10"/>
                        <a:pt x="543" y="0"/>
                        <a:pt x="519" y="0"/>
                      </a:cubicBezTo>
                    </a:path>
                  </a:pathLst>
                </a:custGeom>
                <a:solidFill>
                  <a:srgbClr val="FFFFFF">
                    <a:alpha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7">
                  <a:extLst>
                    <a:ext uri="{FF2B5EF4-FFF2-40B4-BE49-F238E27FC236}">
                      <a16:creationId xmlns:a16="http://schemas.microsoft.com/office/drawing/2014/main" id="{92C57282-2FC5-479B-851E-7A575487636D}"/>
                    </a:ext>
                    <a:ext uri="{C183D7F6-B498-43B3-948B-1728B52AA6E4}">
                      <adec:decorative xmlns:adec="http://schemas.microsoft.com/office/drawing/2017/decorative" val="1"/>
                    </a:ext>
                  </a:extLst>
                </p:cNvPr>
                <p:cNvSpPr>
                  <a:spLocks/>
                </p:cNvSpPr>
                <p:nvPr/>
              </p:nvSpPr>
              <p:spPr bwMode="auto">
                <a:xfrm>
                  <a:off x="10201275" y="2663825"/>
                  <a:ext cx="374650" cy="777875"/>
                </a:xfrm>
                <a:custGeom>
                  <a:avLst/>
                  <a:gdLst>
                    <a:gd name="T0" fmla="*/ 344 w 344"/>
                    <a:gd name="T1" fmla="*/ 0 h 714"/>
                    <a:gd name="T2" fmla="*/ 45 w 344"/>
                    <a:gd name="T3" fmla="*/ 0 h 714"/>
                    <a:gd name="T4" fmla="*/ 19 w 344"/>
                    <a:gd name="T5" fmla="*/ 7 h 714"/>
                    <a:gd name="T6" fmla="*/ 4 w 344"/>
                    <a:gd name="T7" fmla="*/ 23 h 714"/>
                    <a:gd name="T8" fmla="*/ 0 w 344"/>
                    <a:gd name="T9" fmla="*/ 37 h 714"/>
                    <a:gd name="T10" fmla="*/ 0 w 344"/>
                    <a:gd name="T11" fmla="*/ 714 h 714"/>
                    <a:gd name="T12" fmla="*/ 344 w 344"/>
                    <a:gd name="T13" fmla="*/ 714 h 714"/>
                    <a:gd name="T14" fmla="*/ 344 w 344"/>
                    <a:gd name="T15" fmla="*/ 0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714">
                      <a:moveTo>
                        <a:pt x="344" y="0"/>
                      </a:moveTo>
                      <a:cubicBezTo>
                        <a:pt x="45" y="0"/>
                        <a:pt x="45" y="0"/>
                        <a:pt x="45" y="0"/>
                      </a:cubicBezTo>
                      <a:cubicBezTo>
                        <a:pt x="35" y="0"/>
                        <a:pt x="26" y="2"/>
                        <a:pt x="19" y="7"/>
                      </a:cubicBezTo>
                      <a:cubicBezTo>
                        <a:pt x="12" y="11"/>
                        <a:pt x="7" y="17"/>
                        <a:pt x="4" y="23"/>
                      </a:cubicBezTo>
                      <a:cubicBezTo>
                        <a:pt x="1" y="27"/>
                        <a:pt x="0" y="32"/>
                        <a:pt x="0" y="37"/>
                      </a:cubicBezTo>
                      <a:cubicBezTo>
                        <a:pt x="0" y="714"/>
                        <a:pt x="0" y="714"/>
                        <a:pt x="0" y="714"/>
                      </a:cubicBezTo>
                      <a:cubicBezTo>
                        <a:pt x="344" y="714"/>
                        <a:pt x="344" y="714"/>
                        <a:pt x="344" y="714"/>
                      </a:cubicBezTo>
                      <a:cubicBezTo>
                        <a:pt x="344" y="0"/>
                        <a:pt x="344" y="0"/>
                        <a:pt x="344" y="0"/>
                      </a:cubicBezTo>
                    </a:path>
                  </a:pathLst>
                </a:custGeom>
                <a:solidFill>
                  <a:schemeClr val="accent4">
                    <a:alpha val="2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7" name="Freeform 8">
                  <a:extLst>
                    <a:ext uri="{FF2B5EF4-FFF2-40B4-BE49-F238E27FC236}">
                      <a16:creationId xmlns:a16="http://schemas.microsoft.com/office/drawing/2014/main" id="{728DAD13-C3B6-43D5-A226-1571983DD7B8}"/>
                    </a:ext>
                    <a:ext uri="{C183D7F6-B498-43B3-948B-1728B52AA6E4}">
                      <adec:decorative xmlns:adec="http://schemas.microsoft.com/office/drawing/2017/decorative" val="1"/>
                    </a:ext>
                  </a:extLst>
                </p:cNvPr>
                <p:cNvSpPr>
                  <a:spLocks noEditPoints="1"/>
                </p:cNvSpPr>
                <p:nvPr/>
              </p:nvSpPr>
              <p:spPr bwMode="auto">
                <a:xfrm>
                  <a:off x="10161588" y="2624138"/>
                  <a:ext cx="454025" cy="855662"/>
                </a:xfrm>
                <a:custGeom>
                  <a:avLst/>
                  <a:gdLst>
                    <a:gd name="T0" fmla="*/ 36 w 416"/>
                    <a:gd name="T1" fmla="*/ 750 h 786"/>
                    <a:gd name="T2" fmla="*/ 36 w 416"/>
                    <a:gd name="T3" fmla="*/ 73 h 786"/>
                    <a:gd name="T4" fmla="*/ 40 w 416"/>
                    <a:gd name="T5" fmla="*/ 59 h 786"/>
                    <a:gd name="T6" fmla="*/ 55 w 416"/>
                    <a:gd name="T7" fmla="*/ 43 h 786"/>
                    <a:gd name="T8" fmla="*/ 81 w 416"/>
                    <a:gd name="T9" fmla="*/ 36 h 786"/>
                    <a:gd name="T10" fmla="*/ 380 w 416"/>
                    <a:gd name="T11" fmla="*/ 36 h 786"/>
                    <a:gd name="T12" fmla="*/ 380 w 416"/>
                    <a:gd name="T13" fmla="*/ 750 h 786"/>
                    <a:gd name="T14" fmla="*/ 36 w 416"/>
                    <a:gd name="T15" fmla="*/ 750 h 786"/>
                    <a:gd name="T16" fmla="*/ 380 w 416"/>
                    <a:gd name="T17" fmla="*/ 18 h 786"/>
                    <a:gd name="T18" fmla="*/ 398 w 416"/>
                    <a:gd name="T19" fmla="*/ 18 h 786"/>
                    <a:gd name="T20" fmla="*/ 380 w 416"/>
                    <a:gd name="T21" fmla="*/ 18 h 786"/>
                    <a:gd name="T22" fmla="*/ 416 w 416"/>
                    <a:gd name="T23" fmla="*/ 0 h 786"/>
                    <a:gd name="T24" fmla="*/ 398 w 416"/>
                    <a:gd name="T25" fmla="*/ 0 h 786"/>
                    <a:gd name="T26" fmla="*/ 382 w 416"/>
                    <a:gd name="T27" fmla="*/ 0 h 786"/>
                    <a:gd name="T28" fmla="*/ 81 w 416"/>
                    <a:gd name="T29" fmla="*/ 0 h 786"/>
                    <a:gd name="T30" fmla="*/ 25 w 416"/>
                    <a:gd name="T31" fmla="*/ 20 h 786"/>
                    <a:gd name="T32" fmla="*/ 7 w 416"/>
                    <a:gd name="T33" fmla="*/ 43 h 786"/>
                    <a:gd name="T34" fmla="*/ 0 w 416"/>
                    <a:gd name="T35" fmla="*/ 73 h 786"/>
                    <a:gd name="T36" fmla="*/ 0 w 416"/>
                    <a:gd name="T37" fmla="*/ 786 h 786"/>
                    <a:gd name="T38" fmla="*/ 382 w 416"/>
                    <a:gd name="T39" fmla="*/ 786 h 786"/>
                    <a:gd name="T40" fmla="*/ 416 w 416"/>
                    <a:gd name="T41" fmla="*/ 786 h 786"/>
                    <a:gd name="T42" fmla="*/ 416 w 416"/>
                    <a:gd name="T43"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786">
                      <a:moveTo>
                        <a:pt x="36" y="750"/>
                      </a:moveTo>
                      <a:cubicBezTo>
                        <a:pt x="36" y="73"/>
                        <a:pt x="36" y="73"/>
                        <a:pt x="36" y="73"/>
                      </a:cubicBezTo>
                      <a:cubicBezTo>
                        <a:pt x="36" y="68"/>
                        <a:pt x="37" y="63"/>
                        <a:pt x="40" y="59"/>
                      </a:cubicBezTo>
                      <a:cubicBezTo>
                        <a:pt x="43" y="53"/>
                        <a:pt x="48" y="47"/>
                        <a:pt x="55" y="43"/>
                      </a:cubicBezTo>
                      <a:cubicBezTo>
                        <a:pt x="62" y="38"/>
                        <a:pt x="71" y="36"/>
                        <a:pt x="81" y="36"/>
                      </a:cubicBezTo>
                      <a:cubicBezTo>
                        <a:pt x="380" y="36"/>
                        <a:pt x="380" y="36"/>
                        <a:pt x="380" y="36"/>
                      </a:cubicBezTo>
                      <a:cubicBezTo>
                        <a:pt x="380" y="750"/>
                        <a:pt x="380" y="750"/>
                        <a:pt x="380" y="750"/>
                      </a:cubicBezTo>
                      <a:cubicBezTo>
                        <a:pt x="36" y="750"/>
                        <a:pt x="36" y="750"/>
                        <a:pt x="36" y="750"/>
                      </a:cubicBezTo>
                      <a:moveTo>
                        <a:pt x="380" y="18"/>
                      </a:moveTo>
                      <a:cubicBezTo>
                        <a:pt x="398" y="18"/>
                        <a:pt x="398" y="18"/>
                        <a:pt x="398" y="18"/>
                      </a:cubicBezTo>
                      <a:cubicBezTo>
                        <a:pt x="380" y="18"/>
                        <a:pt x="380" y="18"/>
                        <a:pt x="380" y="18"/>
                      </a:cubicBezTo>
                      <a:moveTo>
                        <a:pt x="416" y="0"/>
                      </a:moveTo>
                      <a:cubicBezTo>
                        <a:pt x="398" y="0"/>
                        <a:pt x="398" y="0"/>
                        <a:pt x="398" y="0"/>
                      </a:cubicBezTo>
                      <a:cubicBezTo>
                        <a:pt x="382" y="0"/>
                        <a:pt x="382" y="0"/>
                        <a:pt x="382" y="0"/>
                      </a:cubicBezTo>
                      <a:cubicBezTo>
                        <a:pt x="81" y="0"/>
                        <a:pt x="81" y="0"/>
                        <a:pt x="81" y="0"/>
                      </a:cubicBezTo>
                      <a:cubicBezTo>
                        <a:pt x="59" y="0"/>
                        <a:pt x="39" y="7"/>
                        <a:pt x="25" y="20"/>
                      </a:cubicBezTo>
                      <a:cubicBezTo>
                        <a:pt x="17" y="27"/>
                        <a:pt x="11" y="35"/>
                        <a:pt x="7" y="43"/>
                      </a:cubicBezTo>
                      <a:cubicBezTo>
                        <a:pt x="3" y="52"/>
                        <a:pt x="0" y="62"/>
                        <a:pt x="0" y="73"/>
                      </a:cubicBezTo>
                      <a:cubicBezTo>
                        <a:pt x="0" y="786"/>
                        <a:pt x="0" y="786"/>
                        <a:pt x="0" y="786"/>
                      </a:cubicBezTo>
                      <a:cubicBezTo>
                        <a:pt x="382" y="786"/>
                        <a:pt x="382" y="786"/>
                        <a:pt x="382" y="786"/>
                      </a:cubicBezTo>
                      <a:cubicBezTo>
                        <a:pt x="416" y="786"/>
                        <a:pt x="416" y="786"/>
                        <a:pt x="416" y="786"/>
                      </a:cubicBezTo>
                      <a:cubicBezTo>
                        <a:pt x="416" y="0"/>
                        <a:pt x="416" y="0"/>
                        <a:pt x="416" y="0"/>
                      </a:cubicBezTo>
                    </a:path>
                  </a:pathLst>
                </a:custGeom>
                <a:solidFill>
                  <a:srgbClr val="FFFFFF">
                    <a:alpha val="65000"/>
                  </a:srgbClr>
                </a:solidFill>
                <a:ln>
                  <a:noFill/>
                </a:ln>
              </p:spPr>
              <p:txBody>
                <a:bodyPr vert="horz" wrap="square" lIns="91440" tIns="45720" rIns="91440" bIns="45720" numCol="1" anchor="t" anchorCtr="0" compatLnSpc="1">
                  <a:prstTxWarp prst="textNoShape">
                    <a:avLst/>
                  </a:prstTxWarp>
                </a:bodyPr>
                <a:lstStyle/>
                <a:p>
                  <a:endParaRPr lang="sv-SE"/>
                </a:p>
              </p:txBody>
            </p:sp>
            <p:sp>
              <p:nvSpPr>
                <p:cNvPr id="18" name="Freeform 9">
                  <a:extLst>
                    <a:ext uri="{FF2B5EF4-FFF2-40B4-BE49-F238E27FC236}">
                      <a16:creationId xmlns:a16="http://schemas.microsoft.com/office/drawing/2014/main" id="{4041C2BF-A733-4891-A9D1-D9ADA262241C}"/>
                    </a:ext>
                    <a:ext uri="{C183D7F6-B498-43B3-948B-1728B52AA6E4}">
                      <adec:decorative xmlns:adec="http://schemas.microsoft.com/office/drawing/2017/decorative" val="1"/>
                    </a:ext>
                  </a:extLst>
                </p:cNvPr>
                <p:cNvSpPr>
                  <a:spLocks/>
                </p:cNvSpPr>
                <p:nvPr/>
              </p:nvSpPr>
              <p:spPr bwMode="auto">
                <a:xfrm>
                  <a:off x="11245851" y="2663824"/>
                  <a:ext cx="374650" cy="777875"/>
                </a:xfrm>
                <a:custGeom>
                  <a:avLst/>
                  <a:gdLst>
                    <a:gd name="T0" fmla="*/ 299 w 343"/>
                    <a:gd name="T1" fmla="*/ 0 h 714"/>
                    <a:gd name="T2" fmla="*/ 298 w 343"/>
                    <a:gd name="T3" fmla="*/ 0 h 714"/>
                    <a:gd name="T4" fmla="*/ 0 w 343"/>
                    <a:gd name="T5" fmla="*/ 0 h 714"/>
                    <a:gd name="T6" fmla="*/ 0 w 343"/>
                    <a:gd name="T7" fmla="*/ 714 h 714"/>
                    <a:gd name="T8" fmla="*/ 343 w 343"/>
                    <a:gd name="T9" fmla="*/ 714 h 714"/>
                    <a:gd name="T10" fmla="*/ 343 w 343"/>
                    <a:gd name="T11" fmla="*/ 37 h 714"/>
                    <a:gd name="T12" fmla="*/ 340 w 343"/>
                    <a:gd name="T13" fmla="*/ 23 h 714"/>
                    <a:gd name="T14" fmla="*/ 331 w 343"/>
                    <a:gd name="T15" fmla="*/ 11 h 714"/>
                    <a:gd name="T16" fmla="*/ 299 w 343"/>
                    <a:gd name="T17"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714">
                      <a:moveTo>
                        <a:pt x="299" y="0"/>
                      </a:moveTo>
                      <a:cubicBezTo>
                        <a:pt x="299" y="0"/>
                        <a:pt x="298" y="0"/>
                        <a:pt x="298" y="0"/>
                      </a:cubicBezTo>
                      <a:cubicBezTo>
                        <a:pt x="0" y="0"/>
                        <a:pt x="0" y="0"/>
                        <a:pt x="0" y="0"/>
                      </a:cubicBezTo>
                      <a:cubicBezTo>
                        <a:pt x="0" y="714"/>
                        <a:pt x="0" y="714"/>
                        <a:pt x="0" y="714"/>
                      </a:cubicBezTo>
                      <a:cubicBezTo>
                        <a:pt x="343" y="714"/>
                        <a:pt x="343" y="714"/>
                        <a:pt x="343" y="714"/>
                      </a:cubicBezTo>
                      <a:cubicBezTo>
                        <a:pt x="343" y="37"/>
                        <a:pt x="343" y="37"/>
                        <a:pt x="343" y="37"/>
                      </a:cubicBezTo>
                      <a:cubicBezTo>
                        <a:pt x="343" y="32"/>
                        <a:pt x="342" y="27"/>
                        <a:pt x="340" y="23"/>
                      </a:cubicBezTo>
                      <a:cubicBezTo>
                        <a:pt x="338" y="19"/>
                        <a:pt x="334" y="15"/>
                        <a:pt x="331" y="11"/>
                      </a:cubicBezTo>
                      <a:cubicBezTo>
                        <a:pt x="323" y="4"/>
                        <a:pt x="311" y="0"/>
                        <a:pt x="299" y="0"/>
                      </a:cubicBezTo>
                    </a:path>
                  </a:pathLst>
                </a:custGeom>
                <a:solidFill>
                  <a:schemeClr val="accent4">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0">
                  <a:extLst>
                    <a:ext uri="{FF2B5EF4-FFF2-40B4-BE49-F238E27FC236}">
                      <a16:creationId xmlns:a16="http://schemas.microsoft.com/office/drawing/2014/main" id="{0B4A6298-FAFA-48ED-9C35-A67DD8CA2BCA}"/>
                    </a:ext>
                    <a:ext uri="{C183D7F6-B498-43B3-948B-1728B52AA6E4}">
                      <adec:decorative xmlns:adec="http://schemas.microsoft.com/office/drawing/2017/decorative" val="1"/>
                    </a:ext>
                  </a:extLst>
                </p:cNvPr>
                <p:cNvSpPr>
                  <a:spLocks noEditPoints="1"/>
                </p:cNvSpPr>
                <p:nvPr/>
              </p:nvSpPr>
              <p:spPr bwMode="auto">
                <a:xfrm>
                  <a:off x="11206163" y="2624138"/>
                  <a:ext cx="452438" cy="855662"/>
                </a:xfrm>
                <a:custGeom>
                  <a:avLst/>
                  <a:gdLst>
                    <a:gd name="T0" fmla="*/ 36 w 415"/>
                    <a:gd name="T1" fmla="*/ 36 h 786"/>
                    <a:gd name="T2" fmla="*/ 334 w 415"/>
                    <a:gd name="T3" fmla="*/ 36 h 786"/>
                    <a:gd name="T4" fmla="*/ 335 w 415"/>
                    <a:gd name="T5" fmla="*/ 36 h 786"/>
                    <a:gd name="T6" fmla="*/ 367 w 415"/>
                    <a:gd name="T7" fmla="*/ 47 h 786"/>
                    <a:gd name="T8" fmla="*/ 376 w 415"/>
                    <a:gd name="T9" fmla="*/ 59 h 786"/>
                    <a:gd name="T10" fmla="*/ 379 w 415"/>
                    <a:gd name="T11" fmla="*/ 73 h 786"/>
                    <a:gd name="T12" fmla="*/ 379 w 415"/>
                    <a:gd name="T13" fmla="*/ 750 h 786"/>
                    <a:gd name="T14" fmla="*/ 36 w 415"/>
                    <a:gd name="T15" fmla="*/ 750 h 786"/>
                    <a:gd name="T16" fmla="*/ 36 w 415"/>
                    <a:gd name="T17" fmla="*/ 36 h 786"/>
                    <a:gd name="T18" fmla="*/ 334 w 415"/>
                    <a:gd name="T19" fmla="*/ 0 h 786"/>
                    <a:gd name="T20" fmla="*/ 31 w 415"/>
                    <a:gd name="T21" fmla="*/ 0 h 786"/>
                    <a:gd name="T22" fmla="*/ 0 w 415"/>
                    <a:gd name="T23" fmla="*/ 0 h 786"/>
                    <a:gd name="T24" fmla="*/ 0 w 415"/>
                    <a:gd name="T25" fmla="*/ 18 h 786"/>
                    <a:gd name="T26" fmla="*/ 18 w 415"/>
                    <a:gd name="T27" fmla="*/ 18 h 786"/>
                    <a:gd name="T28" fmla="*/ 0 w 415"/>
                    <a:gd name="T29" fmla="*/ 18 h 786"/>
                    <a:gd name="T30" fmla="*/ 0 w 415"/>
                    <a:gd name="T31" fmla="*/ 786 h 786"/>
                    <a:gd name="T32" fmla="*/ 31 w 415"/>
                    <a:gd name="T33" fmla="*/ 786 h 786"/>
                    <a:gd name="T34" fmla="*/ 415 w 415"/>
                    <a:gd name="T35" fmla="*/ 786 h 786"/>
                    <a:gd name="T36" fmla="*/ 415 w 415"/>
                    <a:gd name="T37" fmla="*/ 72 h 786"/>
                    <a:gd name="T38" fmla="*/ 408 w 415"/>
                    <a:gd name="T39" fmla="*/ 43 h 786"/>
                    <a:gd name="T40" fmla="*/ 378 w 415"/>
                    <a:gd name="T41" fmla="*/ 12 h 786"/>
                    <a:gd name="T42" fmla="*/ 334 w 415"/>
                    <a:gd name="T43"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786">
                      <a:moveTo>
                        <a:pt x="36" y="36"/>
                      </a:moveTo>
                      <a:cubicBezTo>
                        <a:pt x="334" y="36"/>
                        <a:pt x="334" y="36"/>
                        <a:pt x="334" y="36"/>
                      </a:cubicBezTo>
                      <a:cubicBezTo>
                        <a:pt x="334" y="36"/>
                        <a:pt x="335" y="36"/>
                        <a:pt x="335" y="36"/>
                      </a:cubicBezTo>
                      <a:cubicBezTo>
                        <a:pt x="347" y="36"/>
                        <a:pt x="359" y="40"/>
                        <a:pt x="367" y="47"/>
                      </a:cubicBezTo>
                      <a:cubicBezTo>
                        <a:pt x="370" y="51"/>
                        <a:pt x="374" y="55"/>
                        <a:pt x="376" y="59"/>
                      </a:cubicBezTo>
                      <a:cubicBezTo>
                        <a:pt x="378" y="63"/>
                        <a:pt x="379" y="68"/>
                        <a:pt x="379" y="73"/>
                      </a:cubicBezTo>
                      <a:cubicBezTo>
                        <a:pt x="379" y="750"/>
                        <a:pt x="379" y="750"/>
                        <a:pt x="379" y="750"/>
                      </a:cubicBezTo>
                      <a:cubicBezTo>
                        <a:pt x="36" y="750"/>
                        <a:pt x="36" y="750"/>
                        <a:pt x="36" y="750"/>
                      </a:cubicBezTo>
                      <a:cubicBezTo>
                        <a:pt x="36" y="36"/>
                        <a:pt x="36" y="36"/>
                        <a:pt x="36" y="36"/>
                      </a:cubicBezTo>
                      <a:moveTo>
                        <a:pt x="334" y="0"/>
                      </a:moveTo>
                      <a:cubicBezTo>
                        <a:pt x="31" y="0"/>
                        <a:pt x="31" y="0"/>
                        <a:pt x="31" y="0"/>
                      </a:cubicBezTo>
                      <a:cubicBezTo>
                        <a:pt x="0" y="0"/>
                        <a:pt x="0" y="0"/>
                        <a:pt x="0" y="0"/>
                      </a:cubicBezTo>
                      <a:cubicBezTo>
                        <a:pt x="0" y="18"/>
                        <a:pt x="0" y="18"/>
                        <a:pt x="0" y="18"/>
                      </a:cubicBezTo>
                      <a:cubicBezTo>
                        <a:pt x="18" y="18"/>
                        <a:pt x="18" y="18"/>
                        <a:pt x="18" y="18"/>
                      </a:cubicBezTo>
                      <a:cubicBezTo>
                        <a:pt x="0" y="18"/>
                        <a:pt x="0" y="18"/>
                        <a:pt x="0" y="18"/>
                      </a:cubicBezTo>
                      <a:cubicBezTo>
                        <a:pt x="0" y="786"/>
                        <a:pt x="0" y="786"/>
                        <a:pt x="0" y="786"/>
                      </a:cubicBezTo>
                      <a:cubicBezTo>
                        <a:pt x="31" y="786"/>
                        <a:pt x="31" y="786"/>
                        <a:pt x="31" y="786"/>
                      </a:cubicBezTo>
                      <a:cubicBezTo>
                        <a:pt x="415" y="786"/>
                        <a:pt x="415" y="786"/>
                        <a:pt x="415" y="786"/>
                      </a:cubicBezTo>
                      <a:cubicBezTo>
                        <a:pt x="415" y="72"/>
                        <a:pt x="415" y="72"/>
                        <a:pt x="415" y="72"/>
                      </a:cubicBezTo>
                      <a:cubicBezTo>
                        <a:pt x="415" y="62"/>
                        <a:pt x="412" y="52"/>
                        <a:pt x="408" y="43"/>
                      </a:cubicBezTo>
                      <a:cubicBezTo>
                        <a:pt x="402" y="30"/>
                        <a:pt x="391" y="19"/>
                        <a:pt x="378" y="12"/>
                      </a:cubicBezTo>
                      <a:cubicBezTo>
                        <a:pt x="366" y="4"/>
                        <a:pt x="351" y="0"/>
                        <a:pt x="334" y="0"/>
                      </a:cubicBezTo>
                    </a:path>
                  </a:pathLst>
                </a:custGeom>
                <a:solidFill>
                  <a:srgbClr val="FFFFFF">
                    <a:alpha val="6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0" name="Rectangle 11">
                  <a:extLst>
                    <a:ext uri="{FF2B5EF4-FFF2-40B4-BE49-F238E27FC236}">
                      <a16:creationId xmlns:a16="http://schemas.microsoft.com/office/drawing/2014/main" id="{1ADA264B-6818-4076-8BF4-119C5D64B1F6}"/>
                    </a:ext>
                    <a:ext uri="{C183D7F6-B498-43B3-948B-1728B52AA6E4}">
                      <adec:decorative xmlns:adec="http://schemas.microsoft.com/office/drawing/2017/decorative" val="1"/>
                    </a:ext>
                  </a:extLst>
                </p:cNvPr>
                <p:cNvSpPr>
                  <a:spLocks noChangeArrowheads="1"/>
                </p:cNvSpPr>
                <p:nvPr/>
              </p:nvSpPr>
              <p:spPr bwMode="auto">
                <a:xfrm>
                  <a:off x="10718800" y="3000375"/>
                  <a:ext cx="95250" cy="104775"/>
                </a:xfrm>
                <a:prstGeom prst="rect">
                  <a:avLst/>
                </a:prstGeom>
                <a:solidFill>
                  <a:srgbClr val="FFFFFF">
                    <a:alpha val="6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Rectangle 12">
                  <a:extLst>
                    <a:ext uri="{FF2B5EF4-FFF2-40B4-BE49-F238E27FC236}">
                      <a16:creationId xmlns:a16="http://schemas.microsoft.com/office/drawing/2014/main" id="{0C8AA6DE-28C8-4D77-BE85-CBD937079369}"/>
                    </a:ext>
                    <a:ext uri="{C183D7F6-B498-43B3-948B-1728B52AA6E4}">
                      <adec:decorative xmlns:adec="http://schemas.microsoft.com/office/drawing/2017/decorative" val="1"/>
                    </a:ext>
                  </a:extLst>
                </p:cNvPr>
                <p:cNvSpPr>
                  <a:spLocks noChangeArrowheads="1"/>
                </p:cNvSpPr>
                <p:nvPr/>
              </p:nvSpPr>
              <p:spPr bwMode="auto">
                <a:xfrm>
                  <a:off x="10718800" y="3000375"/>
                  <a:ext cx="952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13">
                  <a:extLst>
                    <a:ext uri="{FF2B5EF4-FFF2-40B4-BE49-F238E27FC236}">
                      <a16:creationId xmlns:a16="http://schemas.microsoft.com/office/drawing/2014/main" id="{4354959E-D411-4645-9164-1F6F29EC069B}"/>
                    </a:ext>
                    <a:ext uri="{C183D7F6-B498-43B3-948B-1728B52AA6E4}">
                      <adec:decorative xmlns:adec="http://schemas.microsoft.com/office/drawing/2017/decorative" val="1"/>
                    </a:ext>
                  </a:extLst>
                </p:cNvPr>
                <p:cNvSpPr>
                  <a:spLocks noChangeArrowheads="1"/>
                </p:cNvSpPr>
                <p:nvPr/>
              </p:nvSpPr>
              <p:spPr bwMode="auto">
                <a:xfrm>
                  <a:off x="10871200" y="3000375"/>
                  <a:ext cx="95250" cy="104775"/>
                </a:xfrm>
                <a:prstGeom prst="rect">
                  <a:avLst/>
                </a:prstGeom>
                <a:solidFill>
                  <a:srgbClr val="FFFFFF">
                    <a:alpha val="6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14">
                  <a:extLst>
                    <a:ext uri="{FF2B5EF4-FFF2-40B4-BE49-F238E27FC236}">
                      <a16:creationId xmlns:a16="http://schemas.microsoft.com/office/drawing/2014/main" id="{C92DC266-AB48-4088-85A9-27A2CC26E82A}"/>
                    </a:ext>
                    <a:ext uri="{C183D7F6-B498-43B3-948B-1728B52AA6E4}">
                      <adec:decorative xmlns:adec="http://schemas.microsoft.com/office/drawing/2017/decorative" val="1"/>
                    </a:ext>
                  </a:extLst>
                </p:cNvPr>
                <p:cNvSpPr>
                  <a:spLocks noChangeArrowheads="1"/>
                </p:cNvSpPr>
                <p:nvPr/>
              </p:nvSpPr>
              <p:spPr bwMode="auto">
                <a:xfrm>
                  <a:off x="10871200" y="3000375"/>
                  <a:ext cx="952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15">
                  <a:extLst>
                    <a:ext uri="{FF2B5EF4-FFF2-40B4-BE49-F238E27FC236}">
                      <a16:creationId xmlns:a16="http://schemas.microsoft.com/office/drawing/2014/main" id="{1D2E8983-94FD-4C1A-8450-D2CC51E6E4C0}"/>
                    </a:ext>
                    <a:ext uri="{C183D7F6-B498-43B3-948B-1728B52AA6E4}">
                      <adec:decorative xmlns:adec="http://schemas.microsoft.com/office/drawing/2017/decorative" val="1"/>
                    </a:ext>
                  </a:extLst>
                </p:cNvPr>
                <p:cNvSpPr>
                  <a:spLocks noChangeArrowheads="1"/>
                </p:cNvSpPr>
                <p:nvPr/>
              </p:nvSpPr>
              <p:spPr bwMode="auto">
                <a:xfrm>
                  <a:off x="11022013" y="3000375"/>
                  <a:ext cx="96838" cy="104775"/>
                </a:xfrm>
                <a:prstGeom prst="rect">
                  <a:avLst/>
                </a:prstGeom>
                <a:solidFill>
                  <a:srgbClr val="FFFFFF">
                    <a:alpha val="6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16">
                  <a:extLst>
                    <a:ext uri="{FF2B5EF4-FFF2-40B4-BE49-F238E27FC236}">
                      <a16:creationId xmlns:a16="http://schemas.microsoft.com/office/drawing/2014/main" id="{C9993C7F-A0BE-479D-96F1-6B54875148F0}"/>
                    </a:ext>
                    <a:ext uri="{C183D7F6-B498-43B3-948B-1728B52AA6E4}">
                      <adec:decorative xmlns:adec="http://schemas.microsoft.com/office/drawing/2017/decorative" val="1"/>
                    </a:ext>
                  </a:extLst>
                </p:cNvPr>
                <p:cNvSpPr>
                  <a:spLocks noChangeArrowheads="1"/>
                </p:cNvSpPr>
                <p:nvPr/>
              </p:nvSpPr>
              <p:spPr bwMode="auto">
                <a:xfrm>
                  <a:off x="11022013" y="3000375"/>
                  <a:ext cx="96838"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17">
                  <a:extLst>
                    <a:ext uri="{FF2B5EF4-FFF2-40B4-BE49-F238E27FC236}">
                      <a16:creationId xmlns:a16="http://schemas.microsoft.com/office/drawing/2014/main" id="{E908FE36-010C-453D-9714-8A009BB59D6D}"/>
                    </a:ext>
                    <a:ext uri="{C183D7F6-B498-43B3-948B-1728B52AA6E4}">
                      <adec:decorative xmlns:adec="http://schemas.microsoft.com/office/drawing/2017/decorative" val="1"/>
                    </a:ext>
                  </a:extLst>
                </p:cNvPr>
                <p:cNvSpPr>
                  <a:spLocks noChangeArrowheads="1"/>
                </p:cNvSpPr>
                <p:nvPr/>
              </p:nvSpPr>
              <p:spPr bwMode="auto">
                <a:xfrm>
                  <a:off x="10718800" y="2825750"/>
                  <a:ext cx="95250" cy="103187"/>
                </a:xfrm>
                <a:prstGeom prst="rect">
                  <a:avLst/>
                </a:prstGeom>
                <a:solidFill>
                  <a:srgbClr val="FFFFFF">
                    <a:alpha val="6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18">
                  <a:extLst>
                    <a:ext uri="{FF2B5EF4-FFF2-40B4-BE49-F238E27FC236}">
                      <a16:creationId xmlns:a16="http://schemas.microsoft.com/office/drawing/2014/main" id="{8FBC5783-8CA4-473D-ACE7-DFFAC34C8312}"/>
                    </a:ext>
                    <a:ext uri="{C183D7F6-B498-43B3-948B-1728B52AA6E4}">
                      <adec:decorative xmlns:adec="http://schemas.microsoft.com/office/drawing/2017/decorative" val="1"/>
                    </a:ext>
                  </a:extLst>
                </p:cNvPr>
                <p:cNvSpPr>
                  <a:spLocks noChangeArrowheads="1"/>
                </p:cNvSpPr>
                <p:nvPr/>
              </p:nvSpPr>
              <p:spPr bwMode="auto">
                <a:xfrm>
                  <a:off x="10718800" y="2825750"/>
                  <a:ext cx="9525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19">
                  <a:extLst>
                    <a:ext uri="{FF2B5EF4-FFF2-40B4-BE49-F238E27FC236}">
                      <a16:creationId xmlns:a16="http://schemas.microsoft.com/office/drawing/2014/main" id="{1E99B132-5C55-4B8E-B88B-EDAE34055B23}"/>
                    </a:ext>
                    <a:ext uri="{C183D7F6-B498-43B3-948B-1728B52AA6E4}">
                      <adec:decorative xmlns:adec="http://schemas.microsoft.com/office/drawing/2017/decorative" val="1"/>
                    </a:ext>
                  </a:extLst>
                </p:cNvPr>
                <p:cNvSpPr>
                  <a:spLocks noChangeArrowheads="1"/>
                </p:cNvSpPr>
                <p:nvPr/>
              </p:nvSpPr>
              <p:spPr bwMode="auto">
                <a:xfrm>
                  <a:off x="10871200" y="2825750"/>
                  <a:ext cx="95250" cy="103187"/>
                </a:xfrm>
                <a:prstGeom prst="rect">
                  <a:avLst/>
                </a:prstGeom>
                <a:solidFill>
                  <a:srgbClr val="FFFFFF">
                    <a:alpha val="6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20">
                  <a:extLst>
                    <a:ext uri="{FF2B5EF4-FFF2-40B4-BE49-F238E27FC236}">
                      <a16:creationId xmlns:a16="http://schemas.microsoft.com/office/drawing/2014/main" id="{0F047936-CC78-4529-969C-CC81B627B679}"/>
                    </a:ext>
                    <a:ext uri="{C183D7F6-B498-43B3-948B-1728B52AA6E4}">
                      <adec:decorative xmlns:adec="http://schemas.microsoft.com/office/drawing/2017/decorative" val="1"/>
                    </a:ext>
                  </a:extLst>
                </p:cNvPr>
                <p:cNvSpPr>
                  <a:spLocks noChangeArrowheads="1"/>
                </p:cNvSpPr>
                <p:nvPr/>
              </p:nvSpPr>
              <p:spPr bwMode="auto">
                <a:xfrm>
                  <a:off x="10871200" y="2825750"/>
                  <a:ext cx="9525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21">
                  <a:extLst>
                    <a:ext uri="{FF2B5EF4-FFF2-40B4-BE49-F238E27FC236}">
                      <a16:creationId xmlns:a16="http://schemas.microsoft.com/office/drawing/2014/main" id="{8D8A2BF5-629E-4E32-B6DC-65E38041BAB3}"/>
                    </a:ext>
                    <a:ext uri="{C183D7F6-B498-43B3-948B-1728B52AA6E4}">
                      <adec:decorative xmlns:adec="http://schemas.microsoft.com/office/drawing/2017/decorative" val="1"/>
                    </a:ext>
                  </a:extLst>
                </p:cNvPr>
                <p:cNvSpPr>
                  <a:spLocks noChangeArrowheads="1"/>
                </p:cNvSpPr>
                <p:nvPr/>
              </p:nvSpPr>
              <p:spPr bwMode="auto">
                <a:xfrm>
                  <a:off x="11022013" y="2825750"/>
                  <a:ext cx="96838" cy="103187"/>
                </a:xfrm>
                <a:prstGeom prst="rect">
                  <a:avLst/>
                </a:prstGeom>
                <a:solidFill>
                  <a:srgbClr val="FFFFFF">
                    <a:alpha val="6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22">
                  <a:extLst>
                    <a:ext uri="{FF2B5EF4-FFF2-40B4-BE49-F238E27FC236}">
                      <a16:creationId xmlns:a16="http://schemas.microsoft.com/office/drawing/2014/main" id="{ACBF1651-6B85-42D6-8DAB-99992ABAFBFC}"/>
                    </a:ext>
                    <a:ext uri="{C183D7F6-B498-43B3-948B-1728B52AA6E4}">
                      <adec:decorative xmlns:adec="http://schemas.microsoft.com/office/drawing/2017/decorative" val="1"/>
                    </a:ext>
                  </a:extLst>
                </p:cNvPr>
                <p:cNvSpPr>
                  <a:spLocks noChangeArrowheads="1"/>
                </p:cNvSpPr>
                <p:nvPr/>
              </p:nvSpPr>
              <p:spPr bwMode="auto">
                <a:xfrm>
                  <a:off x="11022013" y="2825750"/>
                  <a:ext cx="96838"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3">
                  <a:extLst>
                    <a:ext uri="{FF2B5EF4-FFF2-40B4-BE49-F238E27FC236}">
                      <a16:creationId xmlns:a16="http://schemas.microsoft.com/office/drawing/2014/main" id="{8179C107-FD47-46DD-88D3-17290CC0431D}"/>
                    </a:ext>
                    <a:ext uri="{C183D7F6-B498-43B3-948B-1728B52AA6E4}">
                      <adec:decorative xmlns:adec="http://schemas.microsoft.com/office/drawing/2017/decorative" val="1"/>
                    </a:ext>
                  </a:extLst>
                </p:cNvPr>
                <p:cNvSpPr>
                  <a:spLocks/>
                </p:cNvSpPr>
                <p:nvPr/>
              </p:nvSpPr>
              <p:spPr bwMode="auto">
                <a:xfrm>
                  <a:off x="10769600" y="3260725"/>
                  <a:ext cx="127000" cy="188912"/>
                </a:xfrm>
                <a:custGeom>
                  <a:avLst/>
                  <a:gdLst>
                    <a:gd name="T0" fmla="*/ 80 w 80"/>
                    <a:gd name="T1" fmla="*/ 0 h 119"/>
                    <a:gd name="T2" fmla="*/ 0 w 80"/>
                    <a:gd name="T3" fmla="*/ 0 h 119"/>
                    <a:gd name="T4" fmla="*/ 0 w 80"/>
                    <a:gd name="T5" fmla="*/ 114 h 119"/>
                    <a:gd name="T6" fmla="*/ 0 w 80"/>
                    <a:gd name="T7" fmla="*/ 119 h 119"/>
                    <a:gd name="T8" fmla="*/ 80 w 80"/>
                    <a:gd name="T9" fmla="*/ 119 h 119"/>
                    <a:gd name="T10" fmla="*/ 80 w 80"/>
                    <a:gd name="T11" fmla="*/ 114 h 119"/>
                    <a:gd name="T12" fmla="*/ 80 w 80"/>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80" h="119">
                      <a:moveTo>
                        <a:pt x="80" y="0"/>
                      </a:moveTo>
                      <a:lnTo>
                        <a:pt x="0" y="0"/>
                      </a:lnTo>
                      <a:lnTo>
                        <a:pt x="0" y="114"/>
                      </a:lnTo>
                      <a:lnTo>
                        <a:pt x="0" y="119"/>
                      </a:lnTo>
                      <a:lnTo>
                        <a:pt x="80" y="119"/>
                      </a:lnTo>
                      <a:lnTo>
                        <a:pt x="80" y="114"/>
                      </a:lnTo>
                      <a:lnTo>
                        <a:pt x="80" y="0"/>
                      </a:lnTo>
                      <a:close/>
                    </a:path>
                  </a:pathLst>
                </a:custGeom>
                <a:solidFill>
                  <a:srgbClr val="FFFFFF">
                    <a:alpha val="65000"/>
                  </a:srgbClr>
                </a:solidFill>
                <a:ln>
                  <a:noFill/>
                </a:ln>
              </p:spPr>
              <p:txBody>
                <a:bodyPr vert="horz" wrap="square" lIns="91440" tIns="45720" rIns="91440" bIns="45720" numCol="1" anchor="t" anchorCtr="0" compatLnSpc="1">
                  <a:prstTxWarp prst="textNoShape">
                    <a:avLst/>
                  </a:prstTxWarp>
                </a:bodyPr>
                <a:lstStyle/>
                <a:p>
                  <a:endParaRPr lang="sv-SE"/>
                </a:p>
              </p:txBody>
            </p:sp>
            <p:sp>
              <p:nvSpPr>
                <p:cNvPr id="33" name="Freeform 24">
                  <a:extLst>
                    <a:ext uri="{FF2B5EF4-FFF2-40B4-BE49-F238E27FC236}">
                      <a16:creationId xmlns:a16="http://schemas.microsoft.com/office/drawing/2014/main" id="{248C69CF-2994-41F7-A297-DCF1DD9C8384}"/>
                    </a:ext>
                    <a:ext uri="{C183D7F6-B498-43B3-948B-1728B52AA6E4}">
                      <adec:decorative xmlns:adec="http://schemas.microsoft.com/office/drawing/2017/decorative" val="1"/>
                    </a:ext>
                  </a:extLst>
                </p:cNvPr>
                <p:cNvSpPr>
                  <a:spLocks/>
                </p:cNvSpPr>
                <p:nvPr/>
              </p:nvSpPr>
              <p:spPr bwMode="auto">
                <a:xfrm>
                  <a:off x="10769600" y="3260725"/>
                  <a:ext cx="127000" cy="188912"/>
                </a:xfrm>
                <a:custGeom>
                  <a:avLst/>
                  <a:gdLst>
                    <a:gd name="T0" fmla="*/ 80 w 80"/>
                    <a:gd name="T1" fmla="*/ 0 h 119"/>
                    <a:gd name="T2" fmla="*/ 0 w 80"/>
                    <a:gd name="T3" fmla="*/ 0 h 119"/>
                    <a:gd name="T4" fmla="*/ 0 w 80"/>
                    <a:gd name="T5" fmla="*/ 114 h 119"/>
                    <a:gd name="T6" fmla="*/ 0 w 80"/>
                    <a:gd name="T7" fmla="*/ 119 h 119"/>
                    <a:gd name="T8" fmla="*/ 80 w 80"/>
                    <a:gd name="T9" fmla="*/ 119 h 119"/>
                    <a:gd name="T10" fmla="*/ 80 w 80"/>
                    <a:gd name="T11" fmla="*/ 114 h 119"/>
                    <a:gd name="T12" fmla="*/ 80 w 80"/>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80" h="119">
                      <a:moveTo>
                        <a:pt x="80" y="0"/>
                      </a:moveTo>
                      <a:lnTo>
                        <a:pt x="0" y="0"/>
                      </a:lnTo>
                      <a:lnTo>
                        <a:pt x="0" y="114"/>
                      </a:lnTo>
                      <a:lnTo>
                        <a:pt x="0" y="119"/>
                      </a:lnTo>
                      <a:lnTo>
                        <a:pt x="80" y="119"/>
                      </a:lnTo>
                      <a:lnTo>
                        <a:pt x="80" y="114"/>
                      </a:lnTo>
                      <a:lnTo>
                        <a:pt x="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5">
                  <a:extLst>
                    <a:ext uri="{FF2B5EF4-FFF2-40B4-BE49-F238E27FC236}">
                      <a16:creationId xmlns:a16="http://schemas.microsoft.com/office/drawing/2014/main" id="{33726FFE-CD1C-48C3-AA4F-FD26A302DA05}"/>
                    </a:ext>
                    <a:ext uri="{C183D7F6-B498-43B3-948B-1728B52AA6E4}">
                      <adec:decorative xmlns:adec="http://schemas.microsoft.com/office/drawing/2017/decorative" val="1"/>
                    </a:ext>
                  </a:extLst>
                </p:cNvPr>
                <p:cNvSpPr>
                  <a:spLocks noEditPoints="1"/>
                </p:cNvSpPr>
                <p:nvPr/>
              </p:nvSpPr>
              <p:spPr bwMode="auto">
                <a:xfrm>
                  <a:off x="10891838" y="2535238"/>
                  <a:ext cx="34925" cy="200025"/>
                </a:xfrm>
                <a:custGeom>
                  <a:avLst/>
                  <a:gdLst>
                    <a:gd name="T0" fmla="*/ 22 w 22"/>
                    <a:gd name="T1" fmla="*/ 66 h 126"/>
                    <a:gd name="T2" fmla="*/ 0 w 22"/>
                    <a:gd name="T3" fmla="*/ 66 h 126"/>
                    <a:gd name="T4" fmla="*/ 0 w 22"/>
                    <a:gd name="T5" fmla="*/ 126 h 126"/>
                    <a:gd name="T6" fmla="*/ 22 w 22"/>
                    <a:gd name="T7" fmla="*/ 126 h 126"/>
                    <a:gd name="T8" fmla="*/ 22 w 22"/>
                    <a:gd name="T9" fmla="*/ 66 h 126"/>
                    <a:gd name="T10" fmla="*/ 22 w 22"/>
                    <a:gd name="T11" fmla="*/ 0 h 126"/>
                    <a:gd name="T12" fmla="*/ 0 w 22"/>
                    <a:gd name="T13" fmla="*/ 0 h 126"/>
                    <a:gd name="T14" fmla="*/ 0 w 22"/>
                    <a:gd name="T15" fmla="*/ 44 h 126"/>
                    <a:gd name="T16" fmla="*/ 22 w 22"/>
                    <a:gd name="T17" fmla="*/ 44 h 126"/>
                    <a:gd name="T18" fmla="*/ 22 w 22"/>
                    <a:gd name="T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26">
                      <a:moveTo>
                        <a:pt x="22" y="66"/>
                      </a:moveTo>
                      <a:lnTo>
                        <a:pt x="0" y="66"/>
                      </a:lnTo>
                      <a:lnTo>
                        <a:pt x="0" y="126"/>
                      </a:lnTo>
                      <a:lnTo>
                        <a:pt x="22" y="126"/>
                      </a:lnTo>
                      <a:lnTo>
                        <a:pt x="22" y="66"/>
                      </a:lnTo>
                      <a:close/>
                      <a:moveTo>
                        <a:pt x="22" y="0"/>
                      </a:moveTo>
                      <a:lnTo>
                        <a:pt x="0" y="0"/>
                      </a:lnTo>
                      <a:lnTo>
                        <a:pt x="0" y="44"/>
                      </a:lnTo>
                      <a:lnTo>
                        <a:pt x="22" y="44"/>
                      </a:lnTo>
                      <a:lnTo>
                        <a:pt x="22" y="0"/>
                      </a:lnTo>
                      <a:close/>
                    </a:path>
                  </a:pathLst>
                </a:custGeom>
                <a:solidFill>
                  <a:srgbClr val="FFFFFF">
                    <a:alpha val="65000"/>
                  </a:srgbClr>
                </a:solidFill>
                <a:ln>
                  <a:noFill/>
                </a:ln>
              </p:spPr>
              <p:txBody>
                <a:bodyPr vert="horz" wrap="square" lIns="91440" tIns="45720" rIns="91440" bIns="45720" numCol="1" anchor="t" anchorCtr="0" compatLnSpc="1">
                  <a:prstTxWarp prst="textNoShape">
                    <a:avLst/>
                  </a:prstTxWarp>
                </a:bodyPr>
                <a:lstStyle/>
                <a:p>
                  <a:endParaRPr lang="sv-SE"/>
                </a:p>
              </p:txBody>
            </p:sp>
            <p:sp>
              <p:nvSpPr>
                <p:cNvPr id="36" name="Freeform 27">
                  <a:extLst>
                    <a:ext uri="{FF2B5EF4-FFF2-40B4-BE49-F238E27FC236}">
                      <a16:creationId xmlns:a16="http://schemas.microsoft.com/office/drawing/2014/main" id="{E1DC3BAE-BB0C-4A85-9D8D-8A9E5AB4CAC2}"/>
                    </a:ext>
                    <a:ext uri="{C183D7F6-B498-43B3-948B-1728B52AA6E4}">
                      <adec:decorative xmlns:adec="http://schemas.microsoft.com/office/drawing/2017/decorative" val="1"/>
                    </a:ext>
                  </a:extLst>
                </p:cNvPr>
                <p:cNvSpPr>
                  <a:spLocks/>
                </p:cNvSpPr>
                <p:nvPr/>
              </p:nvSpPr>
              <p:spPr bwMode="auto">
                <a:xfrm>
                  <a:off x="10810875" y="2605088"/>
                  <a:ext cx="198438" cy="34925"/>
                </a:xfrm>
                <a:custGeom>
                  <a:avLst/>
                  <a:gdLst>
                    <a:gd name="T0" fmla="*/ 125 w 125"/>
                    <a:gd name="T1" fmla="*/ 0 h 22"/>
                    <a:gd name="T2" fmla="*/ 73 w 125"/>
                    <a:gd name="T3" fmla="*/ 0 h 22"/>
                    <a:gd name="T4" fmla="*/ 51 w 125"/>
                    <a:gd name="T5" fmla="*/ 0 h 22"/>
                    <a:gd name="T6" fmla="*/ 0 w 125"/>
                    <a:gd name="T7" fmla="*/ 0 h 22"/>
                    <a:gd name="T8" fmla="*/ 0 w 125"/>
                    <a:gd name="T9" fmla="*/ 22 h 22"/>
                    <a:gd name="T10" fmla="*/ 51 w 125"/>
                    <a:gd name="T11" fmla="*/ 22 h 22"/>
                    <a:gd name="T12" fmla="*/ 73 w 125"/>
                    <a:gd name="T13" fmla="*/ 22 h 22"/>
                    <a:gd name="T14" fmla="*/ 125 w 125"/>
                    <a:gd name="T15" fmla="*/ 22 h 22"/>
                    <a:gd name="T16" fmla="*/ 125 w 125"/>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2">
                      <a:moveTo>
                        <a:pt x="125" y="0"/>
                      </a:moveTo>
                      <a:lnTo>
                        <a:pt x="73" y="0"/>
                      </a:lnTo>
                      <a:lnTo>
                        <a:pt x="51" y="0"/>
                      </a:lnTo>
                      <a:lnTo>
                        <a:pt x="0" y="0"/>
                      </a:lnTo>
                      <a:lnTo>
                        <a:pt x="0" y="22"/>
                      </a:lnTo>
                      <a:lnTo>
                        <a:pt x="51" y="22"/>
                      </a:lnTo>
                      <a:lnTo>
                        <a:pt x="73" y="22"/>
                      </a:lnTo>
                      <a:lnTo>
                        <a:pt x="125" y="22"/>
                      </a:lnTo>
                      <a:lnTo>
                        <a:pt x="125" y="0"/>
                      </a:lnTo>
                      <a:close/>
                    </a:path>
                  </a:pathLst>
                </a:custGeom>
                <a:solidFill>
                  <a:srgbClr val="FFFFFF">
                    <a:alpha val="65000"/>
                  </a:srgbClr>
                </a:solidFill>
                <a:ln>
                  <a:noFill/>
                </a:ln>
              </p:spPr>
              <p:txBody>
                <a:bodyPr vert="horz" wrap="square" lIns="91440" tIns="45720" rIns="91440" bIns="45720" numCol="1" anchor="t" anchorCtr="0" compatLnSpc="1">
                  <a:prstTxWarp prst="textNoShape">
                    <a:avLst/>
                  </a:prstTxWarp>
                </a:bodyPr>
                <a:lstStyle/>
                <a:p>
                  <a:endParaRPr lang="sv-SE"/>
                </a:p>
              </p:txBody>
            </p:sp>
            <p:sp>
              <p:nvSpPr>
                <p:cNvPr id="38" name="Freeform 29">
                  <a:extLst>
                    <a:ext uri="{FF2B5EF4-FFF2-40B4-BE49-F238E27FC236}">
                      <a16:creationId xmlns:a16="http://schemas.microsoft.com/office/drawing/2014/main" id="{FDC95087-C48D-477B-8F23-5B5EB0816F67}"/>
                    </a:ext>
                    <a:ext uri="{C183D7F6-B498-43B3-948B-1728B52AA6E4}">
                      <adec:decorative xmlns:adec="http://schemas.microsoft.com/office/drawing/2017/decorative" val="1"/>
                    </a:ext>
                  </a:extLst>
                </p:cNvPr>
                <p:cNvSpPr>
                  <a:spLocks/>
                </p:cNvSpPr>
                <p:nvPr/>
              </p:nvSpPr>
              <p:spPr bwMode="auto">
                <a:xfrm>
                  <a:off x="10922000" y="3260725"/>
                  <a:ext cx="127000" cy="188912"/>
                </a:xfrm>
                <a:custGeom>
                  <a:avLst/>
                  <a:gdLst>
                    <a:gd name="T0" fmla="*/ 80 w 80"/>
                    <a:gd name="T1" fmla="*/ 0 h 119"/>
                    <a:gd name="T2" fmla="*/ 0 w 80"/>
                    <a:gd name="T3" fmla="*/ 0 h 119"/>
                    <a:gd name="T4" fmla="*/ 0 w 80"/>
                    <a:gd name="T5" fmla="*/ 114 h 119"/>
                    <a:gd name="T6" fmla="*/ 0 w 80"/>
                    <a:gd name="T7" fmla="*/ 119 h 119"/>
                    <a:gd name="T8" fmla="*/ 80 w 80"/>
                    <a:gd name="T9" fmla="*/ 119 h 119"/>
                    <a:gd name="T10" fmla="*/ 80 w 80"/>
                    <a:gd name="T11" fmla="*/ 114 h 119"/>
                    <a:gd name="T12" fmla="*/ 80 w 80"/>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80" h="119">
                      <a:moveTo>
                        <a:pt x="80" y="0"/>
                      </a:moveTo>
                      <a:lnTo>
                        <a:pt x="0" y="0"/>
                      </a:lnTo>
                      <a:lnTo>
                        <a:pt x="0" y="114"/>
                      </a:lnTo>
                      <a:lnTo>
                        <a:pt x="0" y="119"/>
                      </a:lnTo>
                      <a:lnTo>
                        <a:pt x="80" y="119"/>
                      </a:lnTo>
                      <a:lnTo>
                        <a:pt x="80" y="114"/>
                      </a:lnTo>
                      <a:lnTo>
                        <a:pt x="80" y="0"/>
                      </a:lnTo>
                      <a:close/>
                    </a:path>
                  </a:pathLst>
                </a:custGeom>
                <a:solidFill>
                  <a:srgbClr val="FFFFFF">
                    <a:alpha val="65000"/>
                  </a:srgbClr>
                </a:solidFill>
                <a:ln>
                  <a:noFill/>
                </a:ln>
              </p:spPr>
              <p:txBody>
                <a:bodyPr vert="horz" wrap="square" lIns="91440" tIns="45720" rIns="91440" bIns="45720" numCol="1" anchor="t" anchorCtr="0" compatLnSpc="1">
                  <a:prstTxWarp prst="textNoShape">
                    <a:avLst/>
                  </a:prstTxWarp>
                </a:bodyPr>
                <a:lstStyle/>
                <a:p>
                  <a:endParaRPr lang="sv-SE"/>
                </a:p>
              </p:txBody>
            </p:sp>
            <p:sp>
              <p:nvSpPr>
                <p:cNvPr id="39" name="Freeform 30">
                  <a:extLst>
                    <a:ext uri="{FF2B5EF4-FFF2-40B4-BE49-F238E27FC236}">
                      <a16:creationId xmlns:a16="http://schemas.microsoft.com/office/drawing/2014/main" id="{E873421B-2358-43CD-81C8-20FA40E1F060}"/>
                    </a:ext>
                    <a:ext uri="{C183D7F6-B498-43B3-948B-1728B52AA6E4}">
                      <adec:decorative xmlns:adec="http://schemas.microsoft.com/office/drawing/2017/decorative" val="1"/>
                    </a:ext>
                  </a:extLst>
                </p:cNvPr>
                <p:cNvSpPr>
                  <a:spLocks/>
                </p:cNvSpPr>
                <p:nvPr/>
              </p:nvSpPr>
              <p:spPr bwMode="auto">
                <a:xfrm>
                  <a:off x="10922000" y="3260725"/>
                  <a:ext cx="127000" cy="188912"/>
                </a:xfrm>
                <a:custGeom>
                  <a:avLst/>
                  <a:gdLst>
                    <a:gd name="T0" fmla="*/ 80 w 80"/>
                    <a:gd name="T1" fmla="*/ 0 h 119"/>
                    <a:gd name="T2" fmla="*/ 0 w 80"/>
                    <a:gd name="T3" fmla="*/ 0 h 119"/>
                    <a:gd name="T4" fmla="*/ 0 w 80"/>
                    <a:gd name="T5" fmla="*/ 114 h 119"/>
                    <a:gd name="T6" fmla="*/ 0 w 80"/>
                    <a:gd name="T7" fmla="*/ 119 h 119"/>
                    <a:gd name="T8" fmla="*/ 80 w 80"/>
                    <a:gd name="T9" fmla="*/ 119 h 119"/>
                    <a:gd name="T10" fmla="*/ 80 w 80"/>
                    <a:gd name="T11" fmla="*/ 114 h 119"/>
                    <a:gd name="T12" fmla="*/ 80 w 80"/>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80" h="119">
                      <a:moveTo>
                        <a:pt x="80" y="0"/>
                      </a:moveTo>
                      <a:lnTo>
                        <a:pt x="0" y="0"/>
                      </a:lnTo>
                      <a:lnTo>
                        <a:pt x="0" y="114"/>
                      </a:lnTo>
                      <a:lnTo>
                        <a:pt x="0" y="119"/>
                      </a:lnTo>
                      <a:lnTo>
                        <a:pt x="80" y="119"/>
                      </a:lnTo>
                      <a:lnTo>
                        <a:pt x="80" y="114"/>
                      </a:lnTo>
                      <a:lnTo>
                        <a:pt x="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31">
                  <a:extLst>
                    <a:ext uri="{FF2B5EF4-FFF2-40B4-BE49-F238E27FC236}">
                      <a16:creationId xmlns:a16="http://schemas.microsoft.com/office/drawing/2014/main" id="{DD015C97-E479-483D-ACD4-2E266653041B}"/>
                    </a:ext>
                    <a:ext uri="{C183D7F6-B498-43B3-948B-1728B52AA6E4}">
                      <adec:decorative xmlns:adec="http://schemas.microsoft.com/office/drawing/2017/decorative" val="1"/>
                    </a:ext>
                  </a:extLst>
                </p:cNvPr>
                <p:cNvSpPr>
                  <a:spLocks/>
                </p:cNvSpPr>
                <p:nvPr/>
              </p:nvSpPr>
              <p:spPr bwMode="auto">
                <a:xfrm>
                  <a:off x="10404475" y="2905125"/>
                  <a:ext cx="223838" cy="246062"/>
                </a:xfrm>
                <a:custGeom>
                  <a:avLst/>
                  <a:gdLst>
                    <a:gd name="T0" fmla="*/ 203 w 205"/>
                    <a:gd name="T1" fmla="*/ 110 h 226"/>
                    <a:gd name="T2" fmla="*/ 108 w 205"/>
                    <a:gd name="T3" fmla="*/ 1 h 226"/>
                    <a:gd name="T4" fmla="*/ 3 w 205"/>
                    <a:gd name="T5" fmla="*/ 115 h 226"/>
                    <a:gd name="T6" fmla="*/ 97 w 205"/>
                    <a:gd name="T7" fmla="*/ 224 h 226"/>
                    <a:gd name="T8" fmla="*/ 203 w 205"/>
                    <a:gd name="T9" fmla="*/ 110 h 226"/>
                  </a:gdLst>
                  <a:ahLst/>
                  <a:cxnLst>
                    <a:cxn ang="0">
                      <a:pos x="T0" y="T1"/>
                    </a:cxn>
                    <a:cxn ang="0">
                      <a:pos x="T2" y="T3"/>
                    </a:cxn>
                    <a:cxn ang="0">
                      <a:pos x="T4" y="T5"/>
                    </a:cxn>
                    <a:cxn ang="0">
                      <a:pos x="T6" y="T7"/>
                    </a:cxn>
                    <a:cxn ang="0">
                      <a:pos x="T8" y="T9"/>
                    </a:cxn>
                  </a:cxnLst>
                  <a:rect l="0" t="0" r="r" b="b"/>
                  <a:pathLst>
                    <a:path w="205" h="226">
                      <a:moveTo>
                        <a:pt x="203" y="110"/>
                      </a:moveTo>
                      <a:cubicBezTo>
                        <a:pt x="205" y="48"/>
                        <a:pt x="163" y="0"/>
                        <a:pt x="108" y="1"/>
                      </a:cubicBezTo>
                      <a:cubicBezTo>
                        <a:pt x="52" y="3"/>
                        <a:pt x="5" y="54"/>
                        <a:pt x="3" y="115"/>
                      </a:cubicBezTo>
                      <a:cubicBezTo>
                        <a:pt x="0" y="177"/>
                        <a:pt x="42" y="226"/>
                        <a:pt x="97" y="224"/>
                      </a:cubicBezTo>
                      <a:cubicBezTo>
                        <a:pt x="153" y="223"/>
                        <a:pt x="200" y="171"/>
                        <a:pt x="203" y="1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32">
                  <a:extLst>
                    <a:ext uri="{FF2B5EF4-FFF2-40B4-BE49-F238E27FC236}">
                      <a16:creationId xmlns:a16="http://schemas.microsoft.com/office/drawing/2014/main" id="{03C8F48D-B354-40C3-9F60-CD8749E57AA6}"/>
                    </a:ext>
                    <a:ext uri="{C183D7F6-B498-43B3-948B-1728B52AA6E4}">
                      <adec:decorative xmlns:adec="http://schemas.microsoft.com/office/drawing/2017/decorative" val="1"/>
                    </a:ext>
                  </a:extLst>
                </p:cNvPr>
                <p:cNvSpPr>
                  <a:spLocks/>
                </p:cNvSpPr>
                <p:nvPr/>
              </p:nvSpPr>
              <p:spPr bwMode="auto">
                <a:xfrm>
                  <a:off x="9618663" y="3355975"/>
                  <a:ext cx="490538" cy="422275"/>
                </a:xfrm>
                <a:custGeom>
                  <a:avLst/>
                  <a:gdLst>
                    <a:gd name="T0" fmla="*/ 411 w 450"/>
                    <a:gd name="T1" fmla="*/ 19 h 388"/>
                    <a:gd name="T2" fmla="*/ 336 w 450"/>
                    <a:gd name="T3" fmla="*/ 10 h 388"/>
                    <a:gd name="T4" fmla="*/ 265 w 450"/>
                    <a:gd name="T5" fmla="*/ 3 h 388"/>
                    <a:gd name="T6" fmla="*/ 192 w 450"/>
                    <a:gd name="T7" fmla="*/ 0 h 388"/>
                    <a:gd name="T8" fmla="*/ 141 w 450"/>
                    <a:gd name="T9" fmla="*/ 3 h 388"/>
                    <a:gd name="T10" fmla="*/ 118 w 450"/>
                    <a:gd name="T11" fmla="*/ 7 h 388"/>
                    <a:gd name="T12" fmla="*/ 106 w 450"/>
                    <a:gd name="T13" fmla="*/ 12 h 388"/>
                    <a:gd name="T14" fmla="*/ 94 w 450"/>
                    <a:gd name="T15" fmla="*/ 18 h 388"/>
                    <a:gd name="T16" fmla="*/ 94 w 450"/>
                    <a:gd name="T17" fmla="*/ 18 h 388"/>
                    <a:gd name="T18" fmla="*/ 59 w 450"/>
                    <a:gd name="T19" fmla="*/ 53 h 388"/>
                    <a:gd name="T20" fmla="*/ 39 w 450"/>
                    <a:gd name="T21" fmla="*/ 90 h 388"/>
                    <a:gd name="T22" fmla="*/ 17 w 450"/>
                    <a:gd name="T23" fmla="*/ 161 h 388"/>
                    <a:gd name="T24" fmla="*/ 3 w 450"/>
                    <a:gd name="T25" fmla="*/ 267 h 388"/>
                    <a:gd name="T26" fmla="*/ 0 w 450"/>
                    <a:gd name="T27" fmla="*/ 337 h 388"/>
                    <a:gd name="T28" fmla="*/ 0 w 450"/>
                    <a:gd name="T29" fmla="*/ 347 h 388"/>
                    <a:gd name="T30" fmla="*/ 43 w 450"/>
                    <a:gd name="T31" fmla="*/ 388 h 388"/>
                    <a:gd name="T32" fmla="*/ 84 w 450"/>
                    <a:gd name="T33" fmla="*/ 345 h 388"/>
                    <a:gd name="T34" fmla="*/ 72 w 450"/>
                    <a:gd name="T35" fmla="*/ 345 h 388"/>
                    <a:gd name="T36" fmla="*/ 84 w 450"/>
                    <a:gd name="T37" fmla="*/ 345 h 388"/>
                    <a:gd name="T38" fmla="*/ 84 w 450"/>
                    <a:gd name="T39" fmla="*/ 345 h 388"/>
                    <a:gd name="T40" fmla="*/ 72 w 450"/>
                    <a:gd name="T41" fmla="*/ 345 h 388"/>
                    <a:gd name="T42" fmla="*/ 84 w 450"/>
                    <a:gd name="T43" fmla="*/ 345 h 388"/>
                    <a:gd name="T44" fmla="*/ 84 w 450"/>
                    <a:gd name="T45" fmla="*/ 337 h 388"/>
                    <a:gd name="T46" fmla="*/ 86 w 450"/>
                    <a:gd name="T47" fmla="*/ 284 h 388"/>
                    <a:gd name="T48" fmla="*/ 91 w 450"/>
                    <a:gd name="T49" fmla="*/ 225 h 388"/>
                    <a:gd name="T50" fmla="*/ 99 w 450"/>
                    <a:gd name="T51" fmla="*/ 178 h 388"/>
                    <a:gd name="T52" fmla="*/ 119 w 450"/>
                    <a:gd name="T53" fmla="*/ 118 h 388"/>
                    <a:gd name="T54" fmla="*/ 130 w 450"/>
                    <a:gd name="T55" fmla="*/ 98 h 388"/>
                    <a:gd name="T56" fmla="*/ 141 w 450"/>
                    <a:gd name="T57" fmla="*/ 88 h 388"/>
                    <a:gd name="T58" fmla="*/ 141 w 450"/>
                    <a:gd name="T59" fmla="*/ 88 h 388"/>
                    <a:gd name="T60" fmla="*/ 133 w 450"/>
                    <a:gd name="T61" fmla="*/ 76 h 388"/>
                    <a:gd name="T62" fmla="*/ 139 w 450"/>
                    <a:gd name="T63" fmla="*/ 89 h 388"/>
                    <a:gd name="T64" fmla="*/ 141 w 450"/>
                    <a:gd name="T65" fmla="*/ 88 h 388"/>
                    <a:gd name="T66" fmla="*/ 133 w 450"/>
                    <a:gd name="T67" fmla="*/ 76 h 388"/>
                    <a:gd name="T68" fmla="*/ 139 w 450"/>
                    <a:gd name="T69" fmla="*/ 89 h 388"/>
                    <a:gd name="T70" fmla="*/ 136 w 450"/>
                    <a:gd name="T71" fmla="*/ 83 h 388"/>
                    <a:gd name="T72" fmla="*/ 139 w 450"/>
                    <a:gd name="T73" fmla="*/ 89 h 388"/>
                    <a:gd name="T74" fmla="*/ 139 w 450"/>
                    <a:gd name="T75" fmla="*/ 89 h 388"/>
                    <a:gd name="T76" fmla="*/ 136 w 450"/>
                    <a:gd name="T77" fmla="*/ 83 h 388"/>
                    <a:gd name="T78" fmla="*/ 139 w 450"/>
                    <a:gd name="T79" fmla="*/ 89 h 388"/>
                    <a:gd name="T80" fmla="*/ 138 w 450"/>
                    <a:gd name="T81" fmla="*/ 87 h 388"/>
                    <a:gd name="T82" fmla="*/ 139 w 450"/>
                    <a:gd name="T83" fmla="*/ 89 h 388"/>
                    <a:gd name="T84" fmla="*/ 139 w 450"/>
                    <a:gd name="T85" fmla="*/ 89 h 388"/>
                    <a:gd name="T86" fmla="*/ 138 w 450"/>
                    <a:gd name="T87" fmla="*/ 87 h 388"/>
                    <a:gd name="T88" fmla="*/ 139 w 450"/>
                    <a:gd name="T89" fmla="*/ 89 h 388"/>
                    <a:gd name="T90" fmla="*/ 144 w 450"/>
                    <a:gd name="T91" fmla="*/ 87 h 388"/>
                    <a:gd name="T92" fmla="*/ 164 w 450"/>
                    <a:gd name="T93" fmla="*/ 85 h 388"/>
                    <a:gd name="T94" fmla="*/ 192 w 450"/>
                    <a:gd name="T95" fmla="*/ 84 h 388"/>
                    <a:gd name="T96" fmla="*/ 259 w 450"/>
                    <a:gd name="T97" fmla="*/ 87 h 388"/>
                    <a:gd name="T98" fmla="*/ 355 w 450"/>
                    <a:gd name="T99" fmla="*/ 96 h 388"/>
                    <a:gd name="T100" fmla="*/ 387 w 450"/>
                    <a:gd name="T101" fmla="*/ 100 h 388"/>
                    <a:gd name="T102" fmla="*/ 396 w 450"/>
                    <a:gd name="T103" fmla="*/ 102 h 388"/>
                    <a:gd name="T104" fmla="*/ 398 w 450"/>
                    <a:gd name="T105" fmla="*/ 102 h 388"/>
                    <a:gd name="T106" fmla="*/ 399 w 450"/>
                    <a:gd name="T107" fmla="*/ 102 h 388"/>
                    <a:gd name="T108" fmla="*/ 399 w 450"/>
                    <a:gd name="T109" fmla="*/ 102 h 388"/>
                    <a:gd name="T110" fmla="*/ 447 w 450"/>
                    <a:gd name="T111" fmla="*/ 67 h 388"/>
                    <a:gd name="T112" fmla="*/ 411 w 450"/>
                    <a:gd name="T113" fmla="*/ 1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 h="388">
                      <a:moveTo>
                        <a:pt x="411" y="19"/>
                      </a:moveTo>
                      <a:cubicBezTo>
                        <a:pt x="411" y="19"/>
                        <a:pt x="379" y="14"/>
                        <a:pt x="336" y="10"/>
                      </a:cubicBezTo>
                      <a:cubicBezTo>
                        <a:pt x="314" y="7"/>
                        <a:pt x="290" y="5"/>
                        <a:pt x="265" y="3"/>
                      </a:cubicBezTo>
                      <a:cubicBezTo>
                        <a:pt x="240" y="1"/>
                        <a:pt x="215" y="0"/>
                        <a:pt x="192" y="0"/>
                      </a:cubicBezTo>
                      <a:cubicBezTo>
                        <a:pt x="174" y="0"/>
                        <a:pt x="157" y="1"/>
                        <a:pt x="141" y="3"/>
                      </a:cubicBezTo>
                      <a:cubicBezTo>
                        <a:pt x="133" y="4"/>
                        <a:pt x="125" y="5"/>
                        <a:pt x="118" y="7"/>
                      </a:cubicBezTo>
                      <a:cubicBezTo>
                        <a:pt x="114" y="9"/>
                        <a:pt x="110" y="10"/>
                        <a:pt x="106" y="12"/>
                      </a:cubicBezTo>
                      <a:cubicBezTo>
                        <a:pt x="102" y="13"/>
                        <a:pt x="98" y="15"/>
                        <a:pt x="94" y="18"/>
                      </a:cubicBezTo>
                      <a:cubicBezTo>
                        <a:pt x="94" y="18"/>
                        <a:pt x="94" y="18"/>
                        <a:pt x="94" y="18"/>
                      </a:cubicBezTo>
                      <a:cubicBezTo>
                        <a:pt x="80" y="28"/>
                        <a:pt x="68" y="40"/>
                        <a:pt x="59" y="53"/>
                      </a:cubicBezTo>
                      <a:cubicBezTo>
                        <a:pt x="51" y="65"/>
                        <a:pt x="45" y="77"/>
                        <a:pt x="39" y="90"/>
                      </a:cubicBezTo>
                      <a:cubicBezTo>
                        <a:pt x="29" y="113"/>
                        <a:pt x="22" y="137"/>
                        <a:pt x="17" y="161"/>
                      </a:cubicBezTo>
                      <a:cubicBezTo>
                        <a:pt x="9" y="198"/>
                        <a:pt x="5" y="235"/>
                        <a:pt x="3" y="267"/>
                      </a:cubicBezTo>
                      <a:cubicBezTo>
                        <a:pt x="1" y="298"/>
                        <a:pt x="0" y="324"/>
                        <a:pt x="0" y="337"/>
                      </a:cubicBezTo>
                      <a:cubicBezTo>
                        <a:pt x="0" y="343"/>
                        <a:pt x="0" y="346"/>
                        <a:pt x="0" y="347"/>
                      </a:cubicBezTo>
                      <a:cubicBezTo>
                        <a:pt x="1" y="370"/>
                        <a:pt x="20" y="388"/>
                        <a:pt x="43" y="388"/>
                      </a:cubicBezTo>
                      <a:cubicBezTo>
                        <a:pt x="66" y="387"/>
                        <a:pt x="85" y="368"/>
                        <a:pt x="84" y="345"/>
                      </a:cubicBezTo>
                      <a:cubicBezTo>
                        <a:pt x="72" y="345"/>
                        <a:pt x="72" y="345"/>
                        <a:pt x="72" y="345"/>
                      </a:cubicBezTo>
                      <a:cubicBezTo>
                        <a:pt x="84" y="345"/>
                        <a:pt x="84" y="345"/>
                        <a:pt x="84" y="345"/>
                      </a:cubicBezTo>
                      <a:cubicBezTo>
                        <a:pt x="84" y="345"/>
                        <a:pt x="84" y="345"/>
                        <a:pt x="84" y="345"/>
                      </a:cubicBezTo>
                      <a:cubicBezTo>
                        <a:pt x="72" y="345"/>
                        <a:pt x="72" y="345"/>
                        <a:pt x="72" y="345"/>
                      </a:cubicBezTo>
                      <a:cubicBezTo>
                        <a:pt x="84" y="345"/>
                        <a:pt x="84" y="345"/>
                        <a:pt x="84" y="345"/>
                      </a:cubicBezTo>
                      <a:cubicBezTo>
                        <a:pt x="84" y="345"/>
                        <a:pt x="84" y="342"/>
                        <a:pt x="84" y="337"/>
                      </a:cubicBezTo>
                      <a:cubicBezTo>
                        <a:pt x="84" y="327"/>
                        <a:pt x="84" y="308"/>
                        <a:pt x="86" y="284"/>
                      </a:cubicBezTo>
                      <a:cubicBezTo>
                        <a:pt x="87" y="266"/>
                        <a:pt x="89" y="245"/>
                        <a:pt x="91" y="225"/>
                      </a:cubicBezTo>
                      <a:cubicBezTo>
                        <a:pt x="93" y="209"/>
                        <a:pt x="96" y="193"/>
                        <a:pt x="99" y="178"/>
                      </a:cubicBezTo>
                      <a:cubicBezTo>
                        <a:pt x="104" y="155"/>
                        <a:pt x="111" y="134"/>
                        <a:pt x="119" y="118"/>
                      </a:cubicBezTo>
                      <a:cubicBezTo>
                        <a:pt x="122" y="110"/>
                        <a:pt x="126" y="103"/>
                        <a:pt x="130" y="98"/>
                      </a:cubicBezTo>
                      <a:cubicBezTo>
                        <a:pt x="134" y="93"/>
                        <a:pt x="138" y="90"/>
                        <a:pt x="141" y="88"/>
                      </a:cubicBezTo>
                      <a:cubicBezTo>
                        <a:pt x="141" y="88"/>
                        <a:pt x="141" y="88"/>
                        <a:pt x="141" y="88"/>
                      </a:cubicBezTo>
                      <a:cubicBezTo>
                        <a:pt x="133" y="76"/>
                        <a:pt x="133" y="76"/>
                        <a:pt x="133" y="76"/>
                      </a:cubicBezTo>
                      <a:cubicBezTo>
                        <a:pt x="139" y="89"/>
                        <a:pt x="139" y="89"/>
                        <a:pt x="139" y="89"/>
                      </a:cubicBezTo>
                      <a:cubicBezTo>
                        <a:pt x="140" y="88"/>
                        <a:pt x="140" y="88"/>
                        <a:pt x="141" y="88"/>
                      </a:cubicBezTo>
                      <a:cubicBezTo>
                        <a:pt x="133" y="76"/>
                        <a:pt x="133" y="76"/>
                        <a:pt x="133" y="76"/>
                      </a:cubicBezTo>
                      <a:cubicBezTo>
                        <a:pt x="139" y="89"/>
                        <a:pt x="139" y="89"/>
                        <a:pt x="139" y="89"/>
                      </a:cubicBezTo>
                      <a:cubicBezTo>
                        <a:pt x="136" y="83"/>
                        <a:pt x="136" y="83"/>
                        <a:pt x="136" y="83"/>
                      </a:cubicBezTo>
                      <a:cubicBezTo>
                        <a:pt x="139" y="89"/>
                        <a:pt x="139" y="89"/>
                        <a:pt x="139" y="89"/>
                      </a:cubicBezTo>
                      <a:cubicBezTo>
                        <a:pt x="139" y="89"/>
                        <a:pt x="139" y="89"/>
                        <a:pt x="139" y="89"/>
                      </a:cubicBezTo>
                      <a:cubicBezTo>
                        <a:pt x="136" y="83"/>
                        <a:pt x="136" y="83"/>
                        <a:pt x="136" y="83"/>
                      </a:cubicBezTo>
                      <a:cubicBezTo>
                        <a:pt x="139" y="89"/>
                        <a:pt x="139" y="89"/>
                        <a:pt x="139" y="89"/>
                      </a:cubicBezTo>
                      <a:cubicBezTo>
                        <a:pt x="138" y="87"/>
                        <a:pt x="138" y="87"/>
                        <a:pt x="138" y="87"/>
                      </a:cubicBezTo>
                      <a:cubicBezTo>
                        <a:pt x="139" y="89"/>
                        <a:pt x="139" y="89"/>
                        <a:pt x="139" y="89"/>
                      </a:cubicBezTo>
                      <a:cubicBezTo>
                        <a:pt x="139" y="89"/>
                        <a:pt x="139" y="89"/>
                        <a:pt x="139" y="89"/>
                      </a:cubicBezTo>
                      <a:cubicBezTo>
                        <a:pt x="138" y="87"/>
                        <a:pt x="138" y="87"/>
                        <a:pt x="138" y="87"/>
                      </a:cubicBezTo>
                      <a:cubicBezTo>
                        <a:pt x="139" y="89"/>
                        <a:pt x="139" y="89"/>
                        <a:pt x="139" y="89"/>
                      </a:cubicBezTo>
                      <a:cubicBezTo>
                        <a:pt x="139" y="89"/>
                        <a:pt x="141" y="88"/>
                        <a:pt x="144" y="87"/>
                      </a:cubicBezTo>
                      <a:cubicBezTo>
                        <a:pt x="148" y="86"/>
                        <a:pt x="155" y="85"/>
                        <a:pt x="164" y="85"/>
                      </a:cubicBezTo>
                      <a:cubicBezTo>
                        <a:pt x="172" y="84"/>
                        <a:pt x="182" y="84"/>
                        <a:pt x="192" y="84"/>
                      </a:cubicBezTo>
                      <a:cubicBezTo>
                        <a:pt x="212" y="84"/>
                        <a:pt x="236" y="85"/>
                        <a:pt x="259" y="87"/>
                      </a:cubicBezTo>
                      <a:cubicBezTo>
                        <a:pt x="294" y="89"/>
                        <a:pt x="329" y="93"/>
                        <a:pt x="355" y="96"/>
                      </a:cubicBezTo>
                      <a:cubicBezTo>
                        <a:pt x="369" y="98"/>
                        <a:pt x="379" y="99"/>
                        <a:pt x="387" y="100"/>
                      </a:cubicBezTo>
                      <a:cubicBezTo>
                        <a:pt x="391" y="101"/>
                        <a:pt x="394" y="101"/>
                        <a:pt x="396" y="102"/>
                      </a:cubicBezTo>
                      <a:cubicBezTo>
                        <a:pt x="397" y="102"/>
                        <a:pt x="398" y="102"/>
                        <a:pt x="398" y="102"/>
                      </a:cubicBezTo>
                      <a:cubicBezTo>
                        <a:pt x="399" y="102"/>
                        <a:pt x="399" y="102"/>
                        <a:pt x="399" y="102"/>
                      </a:cubicBezTo>
                      <a:cubicBezTo>
                        <a:pt x="399" y="102"/>
                        <a:pt x="399" y="102"/>
                        <a:pt x="399" y="102"/>
                      </a:cubicBezTo>
                      <a:cubicBezTo>
                        <a:pt x="422" y="106"/>
                        <a:pt x="443" y="90"/>
                        <a:pt x="447" y="67"/>
                      </a:cubicBezTo>
                      <a:cubicBezTo>
                        <a:pt x="450" y="44"/>
                        <a:pt x="434" y="22"/>
                        <a:pt x="41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33">
                  <a:extLst>
                    <a:ext uri="{FF2B5EF4-FFF2-40B4-BE49-F238E27FC236}">
                      <a16:creationId xmlns:a16="http://schemas.microsoft.com/office/drawing/2014/main" id="{2095F5A6-45B6-42CE-BC76-B93E30B97AB1}"/>
                    </a:ext>
                    <a:ext uri="{C183D7F6-B498-43B3-948B-1728B52AA6E4}">
                      <adec:decorative xmlns:adec="http://schemas.microsoft.com/office/drawing/2017/decorative" val="1"/>
                    </a:ext>
                  </a:extLst>
                </p:cNvPr>
                <p:cNvSpPr>
                  <a:spLocks/>
                </p:cNvSpPr>
                <p:nvPr/>
              </p:nvSpPr>
              <p:spPr bwMode="auto">
                <a:xfrm>
                  <a:off x="9931400" y="3111500"/>
                  <a:ext cx="525463" cy="539750"/>
                </a:xfrm>
                <a:custGeom>
                  <a:avLst/>
                  <a:gdLst>
                    <a:gd name="T0" fmla="*/ 339 w 482"/>
                    <a:gd name="T1" fmla="*/ 0 h 496"/>
                    <a:gd name="T2" fmla="*/ 88 w 482"/>
                    <a:gd name="T3" fmla="*/ 219 h 496"/>
                    <a:gd name="T4" fmla="*/ 0 w 482"/>
                    <a:gd name="T5" fmla="*/ 288 h 496"/>
                    <a:gd name="T6" fmla="*/ 231 w 482"/>
                    <a:gd name="T7" fmla="*/ 496 h 496"/>
                    <a:gd name="T8" fmla="*/ 353 w 482"/>
                    <a:gd name="T9" fmla="*/ 309 h 496"/>
                    <a:gd name="T10" fmla="*/ 482 w 482"/>
                    <a:gd name="T11" fmla="*/ 128 h 496"/>
                    <a:gd name="T12" fmla="*/ 339 w 482"/>
                    <a:gd name="T13" fmla="*/ 0 h 496"/>
                  </a:gdLst>
                  <a:ahLst/>
                  <a:cxnLst>
                    <a:cxn ang="0">
                      <a:pos x="T0" y="T1"/>
                    </a:cxn>
                    <a:cxn ang="0">
                      <a:pos x="T2" y="T3"/>
                    </a:cxn>
                    <a:cxn ang="0">
                      <a:pos x="T4" y="T5"/>
                    </a:cxn>
                    <a:cxn ang="0">
                      <a:pos x="T6" y="T7"/>
                    </a:cxn>
                    <a:cxn ang="0">
                      <a:pos x="T8" y="T9"/>
                    </a:cxn>
                    <a:cxn ang="0">
                      <a:pos x="T10" y="T11"/>
                    </a:cxn>
                    <a:cxn ang="0">
                      <a:pos x="T12" y="T13"/>
                    </a:cxn>
                  </a:cxnLst>
                  <a:rect l="0" t="0" r="r" b="b"/>
                  <a:pathLst>
                    <a:path w="482" h="496">
                      <a:moveTo>
                        <a:pt x="339" y="0"/>
                      </a:moveTo>
                      <a:cubicBezTo>
                        <a:pt x="257" y="75"/>
                        <a:pt x="173" y="148"/>
                        <a:pt x="88" y="219"/>
                      </a:cubicBezTo>
                      <a:cubicBezTo>
                        <a:pt x="59" y="242"/>
                        <a:pt x="30" y="265"/>
                        <a:pt x="0" y="288"/>
                      </a:cubicBezTo>
                      <a:cubicBezTo>
                        <a:pt x="231" y="496"/>
                        <a:pt x="231" y="496"/>
                        <a:pt x="231" y="496"/>
                      </a:cubicBezTo>
                      <a:cubicBezTo>
                        <a:pt x="269" y="431"/>
                        <a:pt x="310" y="370"/>
                        <a:pt x="353" y="309"/>
                      </a:cubicBezTo>
                      <a:cubicBezTo>
                        <a:pt x="395" y="248"/>
                        <a:pt x="438" y="187"/>
                        <a:pt x="482" y="128"/>
                      </a:cubicBezTo>
                      <a:lnTo>
                        <a:pt x="3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34">
                  <a:extLst>
                    <a:ext uri="{FF2B5EF4-FFF2-40B4-BE49-F238E27FC236}">
                      <a16:creationId xmlns:a16="http://schemas.microsoft.com/office/drawing/2014/main" id="{A0B356B9-471C-48E6-892B-19CF45DBFB55}"/>
                    </a:ext>
                    <a:ext uri="{C183D7F6-B498-43B3-948B-1728B52AA6E4}">
                      <adec:decorative xmlns:adec="http://schemas.microsoft.com/office/drawing/2017/decorative" val="1"/>
                    </a:ext>
                  </a:extLst>
                </p:cNvPr>
                <p:cNvSpPr>
                  <a:spLocks/>
                </p:cNvSpPr>
                <p:nvPr/>
              </p:nvSpPr>
              <p:spPr bwMode="auto">
                <a:xfrm>
                  <a:off x="9750425" y="3436938"/>
                  <a:ext cx="428625" cy="579437"/>
                </a:xfrm>
                <a:custGeom>
                  <a:avLst/>
                  <a:gdLst>
                    <a:gd name="T0" fmla="*/ 320 w 393"/>
                    <a:gd name="T1" fmla="*/ 14 h 532"/>
                    <a:gd name="T2" fmla="*/ 221 w 393"/>
                    <a:gd name="T3" fmla="*/ 95 h 532"/>
                    <a:gd name="T4" fmla="*/ 142 w 393"/>
                    <a:gd name="T5" fmla="*/ 166 h 532"/>
                    <a:gd name="T6" fmla="*/ 108 w 393"/>
                    <a:gd name="T7" fmla="*/ 202 h 532"/>
                    <a:gd name="T8" fmla="*/ 81 w 393"/>
                    <a:gd name="T9" fmla="*/ 237 h 532"/>
                    <a:gd name="T10" fmla="*/ 63 w 393"/>
                    <a:gd name="T11" fmla="*/ 273 h 532"/>
                    <a:gd name="T12" fmla="*/ 37 w 393"/>
                    <a:gd name="T13" fmla="*/ 341 h 532"/>
                    <a:gd name="T14" fmla="*/ 12 w 393"/>
                    <a:gd name="T15" fmla="*/ 436 h 532"/>
                    <a:gd name="T16" fmla="*/ 4 w 393"/>
                    <a:gd name="T17" fmla="*/ 480 h 532"/>
                    <a:gd name="T18" fmla="*/ 38 w 393"/>
                    <a:gd name="T19" fmla="*/ 528 h 532"/>
                    <a:gd name="T20" fmla="*/ 86 w 393"/>
                    <a:gd name="T21" fmla="*/ 494 h 532"/>
                    <a:gd name="T22" fmla="*/ 81 w 393"/>
                    <a:gd name="T23" fmla="*/ 493 h 532"/>
                    <a:gd name="T24" fmla="*/ 86 w 393"/>
                    <a:gd name="T25" fmla="*/ 494 h 532"/>
                    <a:gd name="T26" fmla="*/ 86 w 393"/>
                    <a:gd name="T27" fmla="*/ 494 h 532"/>
                    <a:gd name="T28" fmla="*/ 81 w 393"/>
                    <a:gd name="T29" fmla="*/ 493 h 532"/>
                    <a:gd name="T30" fmla="*/ 86 w 393"/>
                    <a:gd name="T31" fmla="*/ 494 h 532"/>
                    <a:gd name="T32" fmla="*/ 105 w 393"/>
                    <a:gd name="T33" fmla="*/ 410 h 532"/>
                    <a:gd name="T34" fmla="*/ 126 w 393"/>
                    <a:gd name="T35" fmla="*/ 339 h 532"/>
                    <a:gd name="T36" fmla="*/ 139 w 393"/>
                    <a:gd name="T37" fmla="*/ 307 h 532"/>
                    <a:gd name="T38" fmla="*/ 152 w 393"/>
                    <a:gd name="T39" fmla="*/ 282 h 532"/>
                    <a:gd name="T40" fmla="*/ 171 w 393"/>
                    <a:gd name="T41" fmla="*/ 258 h 532"/>
                    <a:gd name="T42" fmla="*/ 228 w 393"/>
                    <a:gd name="T43" fmla="*/ 201 h 532"/>
                    <a:gd name="T44" fmla="*/ 324 w 393"/>
                    <a:gd name="T45" fmla="*/ 118 h 532"/>
                    <a:gd name="T46" fmla="*/ 358 w 393"/>
                    <a:gd name="T47" fmla="*/ 91 h 532"/>
                    <a:gd name="T48" fmla="*/ 368 w 393"/>
                    <a:gd name="T49" fmla="*/ 83 h 532"/>
                    <a:gd name="T50" fmla="*/ 370 w 393"/>
                    <a:gd name="T51" fmla="*/ 81 h 532"/>
                    <a:gd name="T52" fmla="*/ 371 w 393"/>
                    <a:gd name="T53" fmla="*/ 81 h 532"/>
                    <a:gd name="T54" fmla="*/ 371 w 393"/>
                    <a:gd name="T55" fmla="*/ 81 h 532"/>
                    <a:gd name="T56" fmla="*/ 379 w 393"/>
                    <a:gd name="T57" fmla="*/ 22 h 532"/>
                    <a:gd name="T58" fmla="*/ 320 w 393"/>
                    <a:gd name="T59" fmla="*/ 14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3" h="532">
                      <a:moveTo>
                        <a:pt x="320" y="14"/>
                      </a:moveTo>
                      <a:cubicBezTo>
                        <a:pt x="319" y="14"/>
                        <a:pt x="273" y="50"/>
                        <a:pt x="221" y="95"/>
                      </a:cubicBezTo>
                      <a:cubicBezTo>
                        <a:pt x="194" y="117"/>
                        <a:pt x="167" y="142"/>
                        <a:pt x="142" y="166"/>
                      </a:cubicBezTo>
                      <a:cubicBezTo>
                        <a:pt x="130" y="179"/>
                        <a:pt x="118" y="191"/>
                        <a:pt x="108" y="202"/>
                      </a:cubicBezTo>
                      <a:cubicBezTo>
                        <a:pt x="98" y="214"/>
                        <a:pt x="89" y="226"/>
                        <a:pt x="81" y="237"/>
                      </a:cubicBezTo>
                      <a:cubicBezTo>
                        <a:pt x="74" y="248"/>
                        <a:pt x="68" y="260"/>
                        <a:pt x="63" y="273"/>
                      </a:cubicBezTo>
                      <a:cubicBezTo>
                        <a:pt x="53" y="294"/>
                        <a:pt x="44" y="318"/>
                        <a:pt x="37" y="341"/>
                      </a:cubicBezTo>
                      <a:cubicBezTo>
                        <a:pt x="26" y="376"/>
                        <a:pt x="18" y="410"/>
                        <a:pt x="12" y="436"/>
                      </a:cubicBezTo>
                      <a:cubicBezTo>
                        <a:pt x="7" y="462"/>
                        <a:pt x="4" y="479"/>
                        <a:pt x="4" y="480"/>
                      </a:cubicBezTo>
                      <a:cubicBezTo>
                        <a:pt x="0" y="503"/>
                        <a:pt x="15" y="524"/>
                        <a:pt x="38" y="528"/>
                      </a:cubicBezTo>
                      <a:cubicBezTo>
                        <a:pt x="61" y="532"/>
                        <a:pt x="82" y="517"/>
                        <a:pt x="86" y="494"/>
                      </a:cubicBezTo>
                      <a:cubicBezTo>
                        <a:pt x="81" y="493"/>
                        <a:pt x="81" y="493"/>
                        <a:pt x="81" y="493"/>
                      </a:cubicBezTo>
                      <a:cubicBezTo>
                        <a:pt x="86" y="494"/>
                        <a:pt x="86" y="494"/>
                        <a:pt x="86" y="494"/>
                      </a:cubicBezTo>
                      <a:cubicBezTo>
                        <a:pt x="86" y="494"/>
                        <a:pt x="86" y="494"/>
                        <a:pt x="86" y="494"/>
                      </a:cubicBezTo>
                      <a:cubicBezTo>
                        <a:pt x="81" y="493"/>
                        <a:pt x="81" y="493"/>
                        <a:pt x="81" y="493"/>
                      </a:cubicBezTo>
                      <a:cubicBezTo>
                        <a:pt x="86" y="494"/>
                        <a:pt x="86" y="494"/>
                        <a:pt x="86" y="494"/>
                      </a:cubicBezTo>
                      <a:cubicBezTo>
                        <a:pt x="86" y="494"/>
                        <a:pt x="93" y="455"/>
                        <a:pt x="105" y="410"/>
                      </a:cubicBezTo>
                      <a:cubicBezTo>
                        <a:pt x="111" y="387"/>
                        <a:pt x="118" y="362"/>
                        <a:pt x="126" y="339"/>
                      </a:cubicBezTo>
                      <a:cubicBezTo>
                        <a:pt x="130" y="328"/>
                        <a:pt x="135" y="317"/>
                        <a:pt x="139" y="307"/>
                      </a:cubicBezTo>
                      <a:cubicBezTo>
                        <a:pt x="144" y="297"/>
                        <a:pt x="148" y="289"/>
                        <a:pt x="152" y="282"/>
                      </a:cubicBezTo>
                      <a:cubicBezTo>
                        <a:pt x="156" y="276"/>
                        <a:pt x="163" y="267"/>
                        <a:pt x="171" y="258"/>
                      </a:cubicBezTo>
                      <a:cubicBezTo>
                        <a:pt x="186" y="241"/>
                        <a:pt x="206" y="221"/>
                        <a:pt x="228" y="201"/>
                      </a:cubicBezTo>
                      <a:cubicBezTo>
                        <a:pt x="260" y="171"/>
                        <a:pt x="296" y="140"/>
                        <a:pt x="324" y="118"/>
                      </a:cubicBezTo>
                      <a:cubicBezTo>
                        <a:pt x="338" y="107"/>
                        <a:pt x="350" y="97"/>
                        <a:pt x="358" y="91"/>
                      </a:cubicBezTo>
                      <a:cubicBezTo>
                        <a:pt x="362" y="88"/>
                        <a:pt x="365" y="85"/>
                        <a:pt x="368" y="83"/>
                      </a:cubicBezTo>
                      <a:cubicBezTo>
                        <a:pt x="369" y="82"/>
                        <a:pt x="370" y="82"/>
                        <a:pt x="370" y="81"/>
                      </a:cubicBezTo>
                      <a:cubicBezTo>
                        <a:pt x="371" y="81"/>
                        <a:pt x="371" y="81"/>
                        <a:pt x="371" y="81"/>
                      </a:cubicBezTo>
                      <a:cubicBezTo>
                        <a:pt x="371" y="81"/>
                        <a:pt x="371" y="81"/>
                        <a:pt x="371" y="81"/>
                      </a:cubicBezTo>
                      <a:cubicBezTo>
                        <a:pt x="389" y="67"/>
                        <a:pt x="393" y="40"/>
                        <a:pt x="379" y="22"/>
                      </a:cubicBezTo>
                      <a:cubicBezTo>
                        <a:pt x="365" y="3"/>
                        <a:pt x="338" y="0"/>
                        <a:pt x="32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35">
                  <a:extLst>
                    <a:ext uri="{FF2B5EF4-FFF2-40B4-BE49-F238E27FC236}">
                      <a16:creationId xmlns:a16="http://schemas.microsoft.com/office/drawing/2014/main" id="{D7AD4EEF-13C8-4BED-8D88-4F0EEB82DA40}"/>
                    </a:ext>
                    <a:ext uri="{C183D7F6-B498-43B3-948B-1728B52AA6E4}">
                      <adec:decorative xmlns:adec="http://schemas.microsoft.com/office/drawing/2017/decorative" val="1"/>
                    </a:ext>
                  </a:extLst>
                </p:cNvPr>
                <p:cNvSpPr>
                  <a:spLocks/>
                </p:cNvSpPr>
                <p:nvPr/>
              </p:nvSpPr>
              <p:spPr bwMode="auto">
                <a:xfrm>
                  <a:off x="9952038" y="2954338"/>
                  <a:ext cx="566738" cy="749300"/>
                </a:xfrm>
                <a:custGeom>
                  <a:avLst/>
                  <a:gdLst>
                    <a:gd name="T0" fmla="*/ 8 w 521"/>
                    <a:gd name="T1" fmla="*/ 58 h 688"/>
                    <a:gd name="T2" fmla="*/ 50 w 521"/>
                    <a:gd name="T3" fmla="*/ 131 h 688"/>
                    <a:gd name="T4" fmla="*/ 86 w 521"/>
                    <a:gd name="T5" fmla="*/ 168 h 688"/>
                    <a:gd name="T6" fmla="*/ 146 w 521"/>
                    <a:gd name="T7" fmla="*/ 199 h 688"/>
                    <a:gd name="T8" fmla="*/ 204 w 521"/>
                    <a:gd name="T9" fmla="*/ 206 h 688"/>
                    <a:gd name="T10" fmla="*/ 251 w 521"/>
                    <a:gd name="T11" fmla="*/ 203 h 688"/>
                    <a:gd name="T12" fmla="*/ 288 w 521"/>
                    <a:gd name="T13" fmla="*/ 201 h 688"/>
                    <a:gd name="T14" fmla="*/ 304 w 521"/>
                    <a:gd name="T15" fmla="*/ 202 h 688"/>
                    <a:gd name="T16" fmla="*/ 312 w 521"/>
                    <a:gd name="T17" fmla="*/ 205 h 688"/>
                    <a:gd name="T18" fmla="*/ 355 w 521"/>
                    <a:gd name="T19" fmla="*/ 243 h 688"/>
                    <a:gd name="T20" fmla="*/ 417 w 521"/>
                    <a:gd name="T21" fmla="*/ 329 h 688"/>
                    <a:gd name="T22" fmla="*/ 437 w 521"/>
                    <a:gd name="T23" fmla="*/ 382 h 688"/>
                    <a:gd name="T24" fmla="*/ 445 w 521"/>
                    <a:gd name="T25" fmla="*/ 439 h 688"/>
                    <a:gd name="T26" fmla="*/ 428 w 521"/>
                    <a:gd name="T27" fmla="*/ 524 h 688"/>
                    <a:gd name="T28" fmla="*/ 369 w 521"/>
                    <a:gd name="T29" fmla="*/ 621 h 688"/>
                    <a:gd name="T30" fmla="*/ 374 w 521"/>
                    <a:gd name="T31" fmla="*/ 674 h 688"/>
                    <a:gd name="T32" fmla="*/ 427 w 521"/>
                    <a:gd name="T33" fmla="*/ 670 h 688"/>
                    <a:gd name="T34" fmla="*/ 499 w 521"/>
                    <a:gd name="T35" fmla="*/ 552 h 688"/>
                    <a:gd name="T36" fmla="*/ 521 w 521"/>
                    <a:gd name="T37" fmla="*/ 439 h 688"/>
                    <a:gd name="T38" fmla="*/ 504 w 521"/>
                    <a:gd name="T39" fmla="*/ 339 h 688"/>
                    <a:gd name="T40" fmla="*/ 436 w 521"/>
                    <a:gd name="T41" fmla="*/ 220 h 688"/>
                    <a:gd name="T42" fmla="*/ 356 w 521"/>
                    <a:gd name="T43" fmla="*/ 144 h 688"/>
                    <a:gd name="T44" fmla="*/ 322 w 521"/>
                    <a:gd name="T45" fmla="*/ 128 h 688"/>
                    <a:gd name="T46" fmla="*/ 288 w 521"/>
                    <a:gd name="T47" fmla="*/ 125 h 688"/>
                    <a:gd name="T48" fmla="*/ 244 w 521"/>
                    <a:gd name="T49" fmla="*/ 127 h 688"/>
                    <a:gd name="T50" fmla="*/ 204 w 521"/>
                    <a:gd name="T51" fmla="*/ 130 h 688"/>
                    <a:gd name="T52" fmla="*/ 171 w 521"/>
                    <a:gd name="T53" fmla="*/ 127 h 688"/>
                    <a:gd name="T54" fmla="*/ 148 w 521"/>
                    <a:gd name="T55" fmla="*/ 118 h 688"/>
                    <a:gd name="T56" fmla="*/ 114 w 521"/>
                    <a:gd name="T57" fmla="*/ 89 h 688"/>
                    <a:gd name="T58" fmla="*/ 78 w 521"/>
                    <a:gd name="T59" fmla="*/ 28 h 688"/>
                    <a:gd name="T60" fmla="*/ 28 w 521"/>
                    <a:gd name="T61" fmla="*/ 8 h 688"/>
                    <a:gd name="T62" fmla="*/ 8 w 521"/>
                    <a:gd name="T63" fmla="*/ 5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1" h="688">
                      <a:moveTo>
                        <a:pt x="8" y="58"/>
                      </a:moveTo>
                      <a:cubicBezTo>
                        <a:pt x="21" y="87"/>
                        <a:pt x="35" y="111"/>
                        <a:pt x="50" y="131"/>
                      </a:cubicBezTo>
                      <a:cubicBezTo>
                        <a:pt x="61" y="145"/>
                        <a:pt x="74" y="158"/>
                        <a:pt x="86" y="168"/>
                      </a:cubicBezTo>
                      <a:cubicBezTo>
                        <a:pt x="106" y="183"/>
                        <a:pt x="126" y="193"/>
                        <a:pt x="146" y="199"/>
                      </a:cubicBezTo>
                      <a:cubicBezTo>
                        <a:pt x="167" y="204"/>
                        <a:pt x="186" y="206"/>
                        <a:pt x="204" y="206"/>
                      </a:cubicBezTo>
                      <a:cubicBezTo>
                        <a:pt x="221" y="206"/>
                        <a:pt x="237" y="204"/>
                        <a:pt x="251" y="203"/>
                      </a:cubicBezTo>
                      <a:cubicBezTo>
                        <a:pt x="266" y="202"/>
                        <a:pt x="278" y="201"/>
                        <a:pt x="288" y="201"/>
                      </a:cubicBezTo>
                      <a:cubicBezTo>
                        <a:pt x="295" y="201"/>
                        <a:pt x="300" y="201"/>
                        <a:pt x="304" y="202"/>
                      </a:cubicBezTo>
                      <a:cubicBezTo>
                        <a:pt x="308" y="203"/>
                        <a:pt x="310" y="204"/>
                        <a:pt x="312" y="205"/>
                      </a:cubicBezTo>
                      <a:cubicBezTo>
                        <a:pt x="324" y="215"/>
                        <a:pt x="340" y="227"/>
                        <a:pt x="355" y="243"/>
                      </a:cubicBezTo>
                      <a:cubicBezTo>
                        <a:pt x="378" y="266"/>
                        <a:pt x="400" y="296"/>
                        <a:pt x="417" y="329"/>
                      </a:cubicBezTo>
                      <a:cubicBezTo>
                        <a:pt x="426" y="346"/>
                        <a:pt x="432" y="363"/>
                        <a:pt x="437" y="382"/>
                      </a:cubicBezTo>
                      <a:cubicBezTo>
                        <a:pt x="442" y="400"/>
                        <a:pt x="445" y="419"/>
                        <a:pt x="445" y="439"/>
                      </a:cubicBezTo>
                      <a:cubicBezTo>
                        <a:pt x="445" y="466"/>
                        <a:pt x="440" y="494"/>
                        <a:pt x="428" y="524"/>
                      </a:cubicBezTo>
                      <a:cubicBezTo>
                        <a:pt x="416" y="555"/>
                        <a:pt x="397" y="587"/>
                        <a:pt x="369" y="621"/>
                      </a:cubicBezTo>
                      <a:cubicBezTo>
                        <a:pt x="355" y="637"/>
                        <a:pt x="357" y="661"/>
                        <a:pt x="374" y="674"/>
                      </a:cubicBezTo>
                      <a:cubicBezTo>
                        <a:pt x="390" y="688"/>
                        <a:pt x="414" y="686"/>
                        <a:pt x="427" y="670"/>
                      </a:cubicBezTo>
                      <a:cubicBezTo>
                        <a:pt x="460" y="630"/>
                        <a:pt x="484" y="591"/>
                        <a:pt x="499" y="552"/>
                      </a:cubicBezTo>
                      <a:cubicBezTo>
                        <a:pt x="514" y="513"/>
                        <a:pt x="521" y="475"/>
                        <a:pt x="521" y="439"/>
                      </a:cubicBezTo>
                      <a:cubicBezTo>
                        <a:pt x="521" y="403"/>
                        <a:pt x="514" y="370"/>
                        <a:pt x="504" y="339"/>
                      </a:cubicBezTo>
                      <a:cubicBezTo>
                        <a:pt x="488" y="293"/>
                        <a:pt x="463" y="253"/>
                        <a:pt x="436" y="220"/>
                      </a:cubicBezTo>
                      <a:cubicBezTo>
                        <a:pt x="409" y="187"/>
                        <a:pt x="381" y="162"/>
                        <a:pt x="356" y="144"/>
                      </a:cubicBezTo>
                      <a:cubicBezTo>
                        <a:pt x="345" y="136"/>
                        <a:pt x="333" y="131"/>
                        <a:pt x="322" y="128"/>
                      </a:cubicBezTo>
                      <a:cubicBezTo>
                        <a:pt x="310" y="125"/>
                        <a:pt x="299" y="125"/>
                        <a:pt x="288" y="125"/>
                      </a:cubicBezTo>
                      <a:cubicBezTo>
                        <a:pt x="273" y="125"/>
                        <a:pt x="258" y="126"/>
                        <a:pt x="244" y="127"/>
                      </a:cubicBezTo>
                      <a:cubicBezTo>
                        <a:pt x="230" y="129"/>
                        <a:pt x="217" y="130"/>
                        <a:pt x="204" y="130"/>
                      </a:cubicBezTo>
                      <a:cubicBezTo>
                        <a:pt x="192" y="130"/>
                        <a:pt x="181" y="129"/>
                        <a:pt x="171" y="127"/>
                      </a:cubicBezTo>
                      <a:cubicBezTo>
                        <a:pt x="163" y="125"/>
                        <a:pt x="156" y="122"/>
                        <a:pt x="148" y="118"/>
                      </a:cubicBezTo>
                      <a:cubicBezTo>
                        <a:pt x="137" y="112"/>
                        <a:pt x="126" y="103"/>
                        <a:pt x="114" y="89"/>
                      </a:cubicBezTo>
                      <a:cubicBezTo>
                        <a:pt x="102" y="75"/>
                        <a:pt x="90" y="55"/>
                        <a:pt x="78" y="28"/>
                      </a:cubicBezTo>
                      <a:cubicBezTo>
                        <a:pt x="70" y="9"/>
                        <a:pt x="47" y="0"/>
                        <a:pt x="28" y="8"/>
                      </a:cubicBezTo>
                      <a:cubicBezTo>
                        <a:pt x="9" y="17"/>
                        <a:pt x="0" y="39"/>
                        <a:pt x="8"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grpSp>
        <p:cxnSp>
          <p:nvCxnSpPr>
            <p:cNvPr id="61" name="Rak koppling 60">
              <a:extLst>
                <a:ext uri="{FF2B5EF4-FFF2-40B4-BE49-F238E27FC236}">
                  <a16:creationId xmlns:a16="http://schemas.microsoft.com/office/drawing/2014/main" id="{C5977C23-0EC3-400A-BC9F-3574E988BE4A}"/>
                </a:ext>
                <a:ext uri="{C183D7F6-B498-43B3-948B-1728B52AA6E4}">
                  <adec:decorative xmlns:adec="http://schemas.microsoft.com/office/drawing/2017/decorative" val="1"/>
                </a:ext>
              </a:extLst>
            </p:cNvPr>
            <p:cNvCxnSpPr>
              <a:cxnSpLocks/>
            </p:cNvCxnSpPr>
            <p:nvPr/>
          </p:nvCxnSpPr>
          <p:spPr>
            <a:xfrm>
              <a:off x="9717542" y="2111038"/>
              <a:ext cx="1080000"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738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1250"/>
                                        <p:tgtEl>
                                          <p:spTgt spid="58"/>
                                        </p:tgtEl>
                                      </p:cBhvr>
                                    </p:animEffect>
                                  </p:childTnLst>
                                </p:cTn>
                              </p:par>
                            </p:childTnLst>
                          </p:cTn>
                        </p:par>
                        <p:par>
                          <p:cTn id="8" fill="hold">
                            <p:stCondLst>
                              <p:cond delay="1250"/>
                            </p:stCondLst>
                            <p:childTnLst>
                              <p:par>
                                <p:cTn id="9" presetID="1"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par>
                          <p:cTn id="11" fill="hold">
                            <p:stCondLst>
                              <p:cond delay="1250"/>
                            </p:stCondLst>
                            <p:childTnLst>
                              <p:par>
                                <p:cTn id="12" presetID="1" presetClass="entr" presetSubtype="0" fill="hold"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par>
                          <p:cTn id="14" fill="hold">
                            <p:stCondLst>
                              <p:cond delay="1250"/>
                            </p:stCondLst>
                            <p:childTnLst>
                              <p:par>
                                <p:cTn id="15" presetID="1" presetClass="entr" presetSubtype="0" fill="hold" nodeType="after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par>
                          <p:cTn id="17" fill="hold">
                            <p:stCondLst>
                              <p:cond delay="1250"/>
                            </p:stCondLst>
                            <p:childTnLst>
                              <p:par>
                                <p:cTn id="18" presetID="1"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9" presetClass="emph" presetSubtype="0" nodeType="withEffect">
                                  <p:stCondLst>
                                    <p:cond delay="0"/>
                                  </p:stCondLst>
                                  <p:childTnLst>
                                    <p:set>
                                      <p:cBhvr>
                                        <p:cTn id="28" dur="indefinite"/>
                                        <p:tgtEl>
                                          <p:spTgt spid="9">
                                            <p:txEl>
                                              <p:pRg st="0" end="0"/>
                                            </p:txEl>
                                          </p:spTgt>
                                        </p:tgtEl>
                                        <p:attrNameLst>
                                          <p:attrName>style.opacity</p:attrName>
                                        </p:attrNameLst>
                                      </p:cBhvr>
                                      <p:to>
                                        <p:strVal val="0.25"/>
                                      </p:to>
                                    </p:set>
                                    <p:animEffect filter="image" prLst="opacity: 0.25">
                                      <p:cBhvr rctx="IE">
                                        <p:cTn id="29" dur="indefinite"/>
                                        <p:tgtEl>
                                          <p:spTgt spid="9">
                                            <p:txEl>
                                              <p:pRg st="0" end="0"/>
                                            </p:txEl>
                                          </p:spTgt>
                                        </p:tgtEl>
                                      </p:cBhvr>
                                    </p:animEffect>
                                  </p:childTnLst>
                                </p:cTn>
                              </p:par>
                              <p:par>
                                <p:cTn id="30" presetID="9" presetClass="emph" presetSubtype="0" nodeType="withEffect">
                                  <p:stCondLst>
                                    <p:cond delay="0"/>
                                  </p:stCondLst>
                                  <p:childTnLst>
                                    <p:set>
                                      <p:cBhvr>
                                        <p:cTn id="31" dur="indefinite"/>
                                        <p:tgtEl>
                                          <p:spTgt spid="9">
                                            <p:txEl>
                                              <p:pRg st="1" end="1"/>
                                            </p:txEl>
                                          </p:spTgt>
                                        </p:tgtEl>
                                        <p:attrNameLst>
                                          <p:attrName>style.opacity</p:attrName>
                                        </p:attrNameLst>
                                      </p:cBhvr>
                                      <p:to>
                                        <p:strVal val="0.25"/>
                                      </p:to>
                                    </p:set>
                                    <p:animEffect filter="image" prLst="opacity: 0.25">
                                      <p:cBhvr rctx="IE">
                                        <p:cTn id="32" dur="indefinite"/>
                                        <p:tgtEl>
                                          <p:spTgt spid="9">
                                            <p:txEl>
                                              <p:pRg st="1" end="1"/>
                                            </p:txEl>
                                          </p:spTgt>
                                        </p:tgtEl>
                                      </p:cBhvr>
                                    </p:animEffect>
                                  </p:childTnLst>
                                </p:cTn>
                              </p:par>
                              <p:par>
                                <p:cTn id="33" presetID="9" presetClass="emph" presetSubtype="0" nodeType="withEffect">
                                  <p:stCondLst>
                                    <p:cond delay="0"/>
                                  </p:stCondLst>
                                  <p:childTnLst>
                                    <p:set>
                                      <p:cBhvr>
                                        <p:cTn id="34" dur="indefinite"/>
                                        <p:tgtEl>
                                          <p:spTgt spid="9">
                                            <p:txEl>
                                              <p:pRg st="2" end="2"/>
                                            </p:txEl>
                                          </p:spTgt>
                                        </p:tgtEl>
                                        <p:attrNameLst>
                                          <p:attrName>style.opacity</p:attrName>
                                        </p:attrNameLst>
                                      </p:cBhvr>
                                      <p:to>
                                        <p:strVal val="0.25"/>
                                      </p:to>
                                    </p:set>
                                    <p:animEffect filter="image" prLst="opacity: 0.25">
                                      <p:cBhvr rctx="IE">
                                        <p:cTn id="35" dur="indefinite"/>
                                        <p:tgtEl>
                                          <p:spTgt spid="9">
                                            <p:txEl>
                                              <p:pRg st="2" end="2"/>
                                            </p:txEl>
                                          </p:spTgt>
                                        </p:tgtEl>
                                      </p:cBhvr>
                                    </p:animEffect>
                                  </p:childTnLst>
                                </p:cTn>
                              </p:par>
                              <p:par>
                                <p:cTn id="36" presetID="9" presetClass="emph" presetSubtype="0" nodeType="withEffect">
                                  <p:stCondLst>
                                    <p:cond delay="0"/>
                                  </p:stCondLst>
                                  <p:childTnLst>
                                    <p:set>
                                      <p:cBhvr>
                                        <p:cTn id="37" dur="indefinite"/>
                                        <p:tgtEl>
                                          <p:spTgt spid="62"/>
                                        </p:tgtEl>
                                        <p:attrNameLst>
                                          <p:attrName>style.opacity</p:attrName>
                                        </p:attrNameLst>
                                      </p:cBhvr>
                                      <p:to>
                                        <p:strVal val="0"/>
                                      </p:to>
                                    </p:set>
                                    <p:animEffect filter="image" prLst="opacity: 0">
                                      <p:cBhvr rctx="IE">
                                        <p:cTn id="38" dur="indefinite"/>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childTnLst>
                                </p:cTn>
                              </p:par>
                              <p:par>
                                <p:cTn id="46" presetID="9" presetClass="emph" presetSubtype="0" nodeType="withEffect">
                                  <p:stCondLst>
                                    <p:cond delay="0"/>
                                  </p:stCondLst>
                                  <p:childTnLst>
                                    <p:set>
                                      <p:cBhvr>
                                        <p:cTn id="47" dur="indefinite"/>
                                        <p:tgtEl>
                                          <p:spTgt spid="9">
                                            <p:txEl>
                                              <p:pRg st="3" end="3"/>
                                            </p:txEl>
                                          </p:spTgt>
                                        </p:tgtEl>
                                        <p:attrNameLst>
                                          <p:attrName>style.opacity</p:attrName>
                                        </p:attrNameLst>
                                      </p:cBhvr>
                                      <p:to>
                                        <p:strVal val="0.25"/>
                                      </p:to>
                                    </p:set>
                                    <p:animEffect filter="image" prLst="opacity: 0.25">
                                      <p:cBhvr rctx="IE">
                                        <p:cTn id="48" dur="indefinite"/>
                                        <p:tgtEl>
                                          <p:spTgt spid="9">
                                            <p:txEl>
                                              <p:pRg st="3" end="3"/>
                                            </p:txEl>
                                          </p:spTgt>
                                        </p:tgtEl>
                                      </p:cBhvr>
                                    </p:animEffect>
                                  </p:childTnLst>
                                </p:cTn>
                              </p:par>
                              <p:par>
                                <p:cTn id="49" presetID="9" presetClass="emph" presetSubtype="0" nodeType="withEffect">
                                  <p:stCondLst>
                                    <p:cond delay="0"/>
                                  </p:stCondLst>
                                  <p:childTnLst>
                                    <p:set>
                                      <p:cBhvr>
                                        <p:cTn id="50" dur="indefinite"/>
                                        <p:tgtEl>
                                          <p:spTgt spid="56"/>
                                        </p:tgtEl>
                                        <p:attrNameLst>
                                          <p:attrName>style.opacity</p:attrName>
                                        </p:attrNameLst>
                                      </p:cBhvr>
                                      <p:to>
                                        <p:strVal val="0"/>
                                      </p:to>
                                    </p:set>
                                    <p:animEffect filter="image" prLst="opacity: 0">
                                      <p:cBhvr rctx="IE">
                                        <p:cTn id="51" dur="indefinite"/>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5523EF9-8A94-42A1-84EC-7E778D8E72B7}"/>
              </a:ext>
            </a:extLst>
          </p:cNvPr>
          <p:cNvSpPr>
            <a:spLocks noGrp="1"/>
          </p:cNvSpPr>
          <p:nvPr>
            <p:ph type="title"/>
          </p:nvPr>
        </p:nvSpPr>
        <p:spPr/>
        <p:txBody>
          <a:bodyPr/>
          <a:lstStyle/>
          <a:p>
            <a:r>
              <a:rPr lang="sv-SE" dirty="0"/>
              <a:t>Kostnadseffektivt satsa </a:t>
            </a:r>
            <a:br>
              <a:rPr lang="sv-SE" dirty="0"/>
            </a:br>
            <a:r>
              <a:rPr lang="sv-SE" dirty="0"/>
              <a:t>på förebyggande åtgärder</a:t>
            </a:r>
          </a:p>
        </p:txBody>
      </p:sp>
      <p:pic>
        <p:nvPicPr>
          <p:cNvPr id="6" name="Platshållare för bild 5" descr="Äldre kvinnan får hjälp av sjukvårdspersonal att träna balansen.">
            <a:extLst>
              <a:ext uri="{FF2B5EF4-FFF2-40B4-BE49-F238E27FC236}">
                <a16:creationId xmlns:a16="http://schemas.microsoft.com/office/drawing/2014/main" id="{3F3DB301-FF76-458F-BEDB-97D64F88C77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a:xfrm>
            <a:off x="6096001" y="0"/>
            <a:ext cx="6096000" cy="6857999"/>
          </a:xfrm>
        </p:spPr>
      </p:pic>
      <p:sp>
        <p:nvSpPr>
          <p:cNvPr id="4" name="Platshållare för text 3">
            <a:extLst>
              <a:ext uri="{FF2B5EF4-FFF2-40B4-BE49-F238E27FC236}">
                <a16:creationId xmlns:a16="http://schemas.microsoft.com/office/drawing/2014/main" id="{BAF6D154-4D72-4284-9432-3B25069471AE}"/>
              </a:ext>
            </a:extLst>
          </p:cNvPr>
          <p:cNvSpPr>
            <a:spLocks noGrp="1"/>
          </p:cNvSpPr>
          <p:nvPr>
            <p:ph type="body" sz="quarter" idx="13"/>
          </p:nvPr>
        </p:nvSpPr>
        <p:spPr/>
        <p:txBody>
          <a:bodyPr/>
          <a:lstStyle/>
          <a:p>
            <a:r>
              <a:rPr lang="sv-SE" dirty="0"/>
              <a:t>Fysisk träning ledd av fysioterapeut för personer 80 år och äldre kan ge besparing i kommunens ekonomi</a:t>
            </a:r>
          </a:p>
          <a:p>
            <a:r>
              <a:rPr lang="sv-SE" dirty="0"/>
              <a:t>Även andra fallpreventiva satsningar kan medföra besparingar</a:t>
            </a:r>
          </a:p>
          <a:p>
            <a:endParaRPr lang="sv-SE" dirty="0"/>
          </a:p>
        </p:txBody>
      </p:sp>
    </p:spTree>
    <p:extLst>
      <p:ext uri="{BB962C8B-B14F-4D97-AF65-F5344CB8AC3E}">
        <p14:creationId xmlns:p14="http://schemas.microsoft.com/office/powerpoint/2010/main" val="478794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15C90A8F-FF13-4F08-B609-13EA2366DA1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3851" t="1533" r="36121" b="-1533"/>
          <a:stretch/>
        </p:blipFill>
        <p:spPr>
          <a:xfrm>
            <a:off x="8077201" y="0"/>
            <a:ext cx="4114800" cy="6858000"/>
          </a:xfrm>
        </p:spPr>
      </p:pic>
      <p:sp>
        <p:nvSpPr>
          <p:cNvPr id="2" name="Rubrik 1">
            <a:extLst>
              <a:ext uri="{FF2B5EF4-FFF2-40B4-BE49-F238E27FC236}">
                <a16:creationId xmlns:a16="http://schemas.microsoft.com/office/drawing/2014/main" id="{B072F649-0B14-4975-AE25-CF89A791AE7F}"/>
              </a:ext>
            </a:extLst>
          </p:cNvPr>
          <p:cNvSpPr>
            <a:spLocks noGrp="1"/>
          </p:cNvSpPr>
          <p:nvPr>
            <p:ph type="title"/>
          </p:nvPr>
        </p:nvSpPr>
        <p:spPr/>
        <p:txBody>
          <a:bodyPr/>
          <a:lstStyle/>
          <a:p>
            <a:r>
              <a:rPr lang="sv-SE" dirty="0"/>
              <a:t>Rekommendationer om fysisk aktivitet för personer med intellektuell funktionsnedsättning</a:t>
            </a:r>
          </a:p>
        </p:txBody>
      </p:sp>
      <p:sp>
        <p:nvSpPr>
          <p:cNvPr id="3" name="Platshållare för text 2">
            <a:extLst>
              <a:ext uri="{FF2B5EF4-FFF2-40B4-BE49-F238E27FC236}">
                <a16:creationId xmlns:a16="http://schemas.microsoft.com/office/drawing/2014/main" id="{29474D1B-DFD7-4603-AB3A-A9D0F3F2542A}"/>
              </a:ext>
            </a:extLst>
          </p:cNvPr>
          <p:cNvSpPr>
            <a:spLocks noGrp="1"/>
          </p:cNvSpPr>
          <p:nvPr>
            <p:ph type="body" sz="quarter" idx="13"/>
          </p:nvPr>
        </p:nvSpPr>
        <p:spPr>
          <a:xfrm>
            <a:off x="604800" y="2275200"/>
            <a:ext cx="7020000" cy="4582800"/>
          </a:xfrm>
        </p:spPr>
        <p:txBody>
          <a:bodyPr/>
          <a:lstStyle/>
          <a:p>
            <a:r>
              <a:rPr lang="sv-SE" dirty="0"/>
              <a:t>De som inte uppnår de allmänna rekommendationerna bör var så aktiva som deras tillstånd medger.</a:t>
            </a:r>
          </a:p>
          <a:p>
            <a:r>
              <a:rPr lang="sv-SE" dirty="0"/>
              <a:t>Intellektuell funktionsnedsättning innebär ökad risk för otillräcklig fysisk aktivitet och mycket stillasittande tid.</a:t>
            </a:r>
          </a:p>
          <a:p>
            <a:r>
              <a:rPr lang="sv-SE" dirty="0"/>
              <a:t>Många är beroende av stöd från omgivningen för att vara fysiskt aktiva.</a:t>
            </a:r>
          </a:p>
          <a:p>
            <a:endParaRPr lang="sv-SE" dirty="0"/>
          </a:p>
          <a:p>
            <a:r>
              <a:rPr lang="sv-SE" sz="1400" dirty="0"/>
              <a:t>Källa: FYSS, e-FYSS</a:t>
            </a:r>
          </a:p>
        </p:txBody>
      </p:sp>
    </p:spTree>
    <p:extLst>
      <p:ext uri="{BB962C8B-B14F-4D97-AF65-F5344CB8AC3E}">
        <p14:creationId xmlns:p14="http://schemas.microsoft.com/office/powerpoint/2010/main" val="1976831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F7785B-FF75-4AB2-80DA-3B7D6F1244ED}"/>
              </a:ext>
            </a:extLst>
          </p:cNvPr>
          <p:cNvSpPr>
            <a:spLocks noGrp="1"/>
          </p:cNvSpPr>
          <p:nvPr>
            <p:ph type="title"/>
          </p:nvPr>
        </p:nvSpPr>
        <p:spPr/>
        <p:txBody>
          <a:bodyPr/>
          <a:lstStyle/>
          <a:p>
            <a:r>
              <a:rPr lang="sv-SE" dirty="0"/>
              <a:t>En förebyggande, lättillgänglig och kunskapsbaserad socialtjänst</a:t>
            </a:r>
          </a:p>
        </p:txBody>
      </p:sp>
      <p:sp>
        <p:nvSpPr>
          <p:cNvPr id="3" name="Platshållare för text 2">
            <a:extLst>
              <a:ext uri="{FF2B5EF4-FFF2-40B4-BE49-F238E27FC236}">
                <a16:creationId xmlns:a16="http://schemas.microsoft.com/office/drawing/2014/main" id="{CA02AA1A-3B06-4D65-9EBA-A267017BB8FD}"/>
              </a:ext>
            </a:extLst>
          </p:cNvPr>
          <p:cNvSpPr>
            <a:spLocks noGrp="1"/>
          </p:cNvSpPr>
          <p:nvPr>
            <p:ph type="body" sz="quarter" idx="13"/>
          </p:nvPr>
        </p:nvSpPr>
        <p:spPr>
          <a:xfrm>
            <a:off x="636044" y="2230581"/>
            <a:ext cx="6840000" cy="3987655"/>
          </a:xfrm>
        </p:spPr>
        <p:txBody>
          <a:bodyPr/>
          <a:lstStyle/>
          <a:p>
            <a:r>
              <a:rPr lang="sv-SE" dirty="0">
                <a:solidFill>
                  <a:srgbClr val="171611"/>
                </a:solidFill>
              </a:rPr>
              <a:t>Socialtjänstlagen anger att socialtjänstens verksamhet ska arbeta mer förebyggande och fånga upp behov innan de blivit för stora.</a:t>
            </a:r>
          </a:p>
          <a:p>
            <a:r>
              <a:rPr lang="sv-SE" dirty="0">
                <a:solidFill>
                  <a:srgbClr val="171611"/>
                </a:solidFill>
              </a:rPr>
              <a:t>Insatserna ska bedrivas i enlighet med vetenskap och beprövad erfarenhet. När det saknas forskning blir det extra viktigt att utvärdera de arbetssätt och metoder som införs. Det blir ett sätt att skapa och sprida beprövad erfarenhet inom socialtjänsten.</a:t>
            </a:r>
            <a:endParaRPr lang="sv-SE" dirty="0"/>
          </a:p>
        </p:txBody>
      </p:sp>
      <p:pic>
        <p:nvPicPr>
          <p:cNvPr id="4" name="Bildobjekt 3">
            <a:extLst>
              <a:ext uri="{FF2B5EF4-FFF2-40B4-BE49-F238E27FC236}">
                <a16:creationId xmlns:a16="http://schemas.microsoft.com/office/drawing/2014/main" id="{B7B4CA9A-EB80-4CCC-BB72-6F7E0E559ED9}"/>
              </a:ext>
            </a:extLst>
          </p:cNvPr>
          <p:cNvPicPr>
            <a:picLocks noChangeAspect="1"/>
          </p:cNvPicPr>
          <p:nvPr/>
        </p:nvPicPr>
        <p:blipFill>
          <a:blip r:embed="rId3"/>
          <a:stretch>
            <a:fillRect/>
          </a:stretch>
        </p:blipFill>
        <p:spPr>
          <a:xfrm>
            <a:off x="8063346" y="2355271"/>
            <a:ext cx="3629890" cy="2853093"/>
          </a:xfrm>
          <a:prstGeom prst="rect">
            <a:avLst/>
          </a:prstGeom>
        </p:spPr>
      </p:pic>
    </p:spTree>
    <p:extLst>
      <p:ext uri="{BB962C8B-B14F-4D97-AF65-F5344CB8AC3E}">
        <p14:creationId xmlns:p14="http://schemas.microsoft.com/office/powerpoint/2010/main" val="333102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5235A7-A5DF-383D-EEA3-E1426CC8E440}"/>
              </a:ext>
            </a:extLst>
          </p:cNvPr>
          <p:cNvSpPr>
            <a:spLocks noGrp="1"/>
          </p:cNvSpPr>
          <p:nvPr>
            <p:ph type="title"/>
          </p:nvPr>
        </p:nvSpPr>
        <p:spPr/>
        <p:txBody>
          <a:bodyPr/>
          <a:lstStyle/>
          <a:p>
            <a:r>
              <a:rPr lang="sv-SE" dirty="0"/>
              <a:t>Om levnadsvanor och fysisk aktivitet	</a:t>
            </a:r>
          </a:p>
        </p:txBody>
      </p:sp>
      <p:sp>
        <p:nvSpPr>
          <p:cNvPr id="3" name="Platshållare för text 2">
            <a:extLst>
              <a:ext uri="{FF2B5EF4-FFF2-40B4-BE49-F238E27FC236}">
                <a16:creationId xmlns:a16="http://schemas.microsoft.com/office/drawing/2014/main" id="{4246F410-F5F3-839D-E0E9-1AD3935B1EE0}"/>
              </a:ext>
            </a:extLst>
          </p:cNvPr>
          <p:cNvSpPr>
            <a:spLocks noGrp="1"/>
          </p:cNvSpPr>
          <p:nvPr>
            <p:ph type="body" idx="1"/>
          </p:nvPr>
        </p:nvSpPr>
        <p:spPr/>
        <p:txBody>
          <a:bodyPr/>
          <a:lstStyle/>
          <a:p>
            <a:r>
              <a:rPr lang="sv-SE" dirty="0"/>
              <a:t>1</a:t>
            </a:r>
          </a:p>
        </p:txBody>
      </p:sp>
    </p:spTree>
    <p:extLst>
      <p:ext uri="{BB962C8B-B14F-4D97-AF65-F5344CB8AC3E}">
        <p14:creationId xmlns:p14="http://schemas.microsoft.com/office/powerpoint/2010/main" val="186873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3C44A525-97C9-4C3A-8110-A4FD102CC00F}"/>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3755" r="5933"/>
          <a:stretch/>
        </p:blipFill>
        <p:spPr>
          <a:xfrm>
            <a:off x="8077201" y="0"/>
            <a:ext cx="4114800" cy="6858000"/>
          </a:xfrm>
        </p:spPr>
      </p:pic>
      <p:sp>
        <p:nvSpPr>
          <p:cNvPr id="2" name="Rubrik 1">
            <a:extLst>
              <a:ext uri="{FF2B5EF4-FFF2-40B4-BE49-F238E27FC236}">
                <a16:creationId xmlns:a16="http://schemas.microsoft.com/office/drawing/2014/main" id="{53022BEC-9F02-4DCB-A183-09A36C9325D9}"/>
              </a:ext>
            </a:extLst>
          </p:cNvPr>
          <p:cNvSpPr>
            <a:spLocks noGrp="1"/>
          </p:cNvSpPr>
          <p:nvPr>
            <p:ph type="title"/>
          </p:nvPr>
        </p:nvSpPr>
        <p:spPr/>
        <p:txBody>
          <a:bodyPr/>
          <a:lstStyle/>
          <a:p>
            <a:r>
              <a:rPr lang="sv-SE" dirty="0"/>
              <a:t>Att arbeta förebyggande och hälsofrämjande</a:t>
            </a:r>
          </a:p>
        </p:txBody>
      </p:sp>
      <p:sp>
        <p:nvSpPr>
          <p:cNvPr id="3" name="Platshållare för text 2">
            <a:extLst>
              <a:ext uri="{FF2B5EF4-FFF2-40B4-BE49-F238E27FC236}">
                <a16:creationId xmlns:a16="http://schemas.microsoft.com/office/drawing/2014/main" id="{4E79DD9E-17FF-4B15-873F-8C7658EBA9EE}"/>
              </a:ext>
            </a:extLst>
          </p:cNvPr>
          <p:cNvSpPr>
            <a:spLocks noGrp="1"/>
          </p:cNvSpPr>
          <p:nvPr>
            <p:ph type="body" sz="quarter" idx="13"/>
          </p:nvPr>
        </p:nvSpPr>
        <p:spPr>
          <a:xfrm>
            <a:off x="1364943" y="2782821"/>
            <a:ext cx="5459113" cy="1292358"/>
          </a:xfrm>
        </p:spPr>
        <p:txBody>
          <a:bodyPr/>
          <a:lstStyle/>
          <a:p>
            <a:r>
              <a:rPr lang="sv-SE" sz="2800" i="1" dirty="0"/>
              <a:t>”Hälso- och sjukvården ska arbeta för att förebygga ohälsa.”</a:t>
            </a:r>
          </a:p>
        </p:txBody>
      </p:sp>
      <p:sp>
        <p:nvSpPr>
          <p:cNvPr id="4" name="Platshållare för text 3">
            <a:extLst>
              <a:ext uri="{FF2B5EF4-FFF2-40B4-BE49-F238E27FC236}">
                <a16:creationId xmlns:a16="http://schemas.microsoft.com/office/drawing/2014/main" id="{3ABCD2D4-2509-48C2-87B9-AA7941D33F53}"/>
              </a:ext>
            </a:extLst>
          </p:cNvPr>
          <p:cNvSpPr>
            <a:spLocks noGrp="1"/>
          </p:cNvSpPr>
          <p:nvPr>
            <p:ph type="body" sz="quarter" idx="4294967295"/>
          </p:nvPr>
        </p:nvSpPr>
        <p:spPr>
          <a:xfrm>
            <a:off x="7034213" y="1635125"/>
            <a:ext cx="5157787" cy="4906963"/>
          </a:xfrm>
        </p:spPr>
        <p:txBody>
          <a:bodyPr/>
          <a:lstStyle/>
          <a:p>
            <a:endParaRPr lang="sv-SE" dirty="0"/>
          </a:p>
          <a:p>
            <a:endParaRPr lang="sv-SE" dirty="0"/>
          </a:p>
          <a:p>
            <a:endParaRPr lang="sv-SE" dirty="0"/>
          </a:p>
          <a:p>
            <a:endParaRPr lang="sv-SE" dirty="0"/>
          </a:p>
        </p:txBody>
      </p:sp>
      <p:sp>
        <p:nvSpPr>
          <p:cNvPr id="5" name="Platshållare för text 2">
            <a:extLst>
              <a:ext uri="{FF2B5EF4-FFF2-40B4-BE49-F238E27FC236}">
                <a16:creationId xmlns:a16="http://schemas.microsoft.com/office/drawing/2014/main" id="{2EC65629-A59D-8FFB-970C-7BE856616AED}"/>
              </a:ext>
            </a:extLst>
          </p:cNvPr>
          <p:cNvSpPr txBox="1">
            <a:spLocks/>
          </p:cNvSpPr>
          <p:nvPr/>
        </p:nvSpPr>
        <p:spPr>
          <a:xfrm>
            <a:off x="2355629" y="4088606"/>
            <a:ext cx="4573505" cy="810838"/>
          </a:xfrm>
          <a:prstGeom prst="rect">
            <a:avLst/>
          </a:prstGeom>
        </p:spPr>
        <p:txBody>
          <a:bodyPr vert="horz" lIns="0" tIns="45720" rIns="0" bIns="45720" rtlCol="0">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1800" dirty="0"/>
              <a:t>3 kap. 2 § Hälso- och sjukvårdslagen (HSL</a:t>
            </a:r>
            <a:r>
              <a:rPr lang="sv-SE" sz="1800" dirty="0"/>
              <a:t>)</a:t>
            </a:r>
          </a:p>
        </p:txBody>
      </p:sp>
    </p:spTree>
    <p:extLst>
      <p:ext uri="{BB962C8B-B14F-4D97-AF65-F5344CB8AC3E}">
        <p14:creationId xmlns:p14="http://schemas.microsoft.com/office/powerpoint/2010/main" val="93631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98C89-9825-7A98-A514-B2E51922305F}"/>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C2F4835-8A9A-75F4-B26E-17DD0095078E}"/>
              </a:ext>
            </a:extLst>
          </p:cNvPr>
          <p:cNvSpPr>
            <a:spLocks noGrp="1"/>
          </p:cNvSpPr>
          <p:nvPr>
            <p:ph type="body" sz="quarter" idx="13"/>
          </p:nvPr>
        </p:nvSpPr>
        <p:spPr>
          <a:xfrm>
            <a:off x="574228" y="1648798"/>
            <a:ext cx="7234591" cy="4683601"/>
          </a:xfrm>
        </p:spPr>
        <p:txBody>
          <a:bodyPr>
            <a:normAutofit fontScale="92500"/>
          </a:bodyPr>
          <a:lstStyle/>
          <a:p>
            <a:r>
              <a:rPr lang="sv-SE" sz="2400" dirty="0"/>
              <a:t>1 § Regioner och kommuner ska inom ramen för verksamhet som utgör primärvård särskilt</a:t>
            </a:r>
          </a:p>
          <a:p>
            <a:pPr marL="800100" lvl="1" indent="-342900">
              <a:buFont typeface="+mj-lt"/>
              <a:buAutoNum type="arabicPeriod"/>
            </a:pPr>
            <a:r>
              <a:rPr lang="sv-SE" sz="1800" dirty="0"/>
              <a:t>tillhandahålla de hälso- och sjukvårdstjänster som krävs för att tillgodose vanligt förekommande vårdbehov,</a:t>
            </a:r>
          </a:p>
          <a:p>
            <a:pPr marL="800100" lvl="1" indent="-342900">
              <a:buFont typeface="+mj-lt"/>
              <a:buAutoNum type="arabicPeriod"/>
            </a:pPr>
            <a:r>
              <a:rPr lang="sv-SE" sz="1800" dirty="0"/>
              <a:t>se till att vården är lätt tillgänglig,</a:t>
            </a:r>
          </a:p>
          <a:p>
            <a:pPr marL="800100" lvl="1" indent="-342900">
              <a:buFont typeface="+mj-lt"/>
              <a:buAutoNum type="arabicPeriod"/>
            </a:pPr>
            <a:r>
              <a:rPr lang="sv-SE" sz="1800" dirty="0"/>
              <a:t>tillhandahålla förebyggande insatser utifrån såväl befolkningens behov som patientens individuella behov och förutsättningar,</a:t>
            </a:r>
          </a:p>
          <a:p>
            <a:pPr marL="800100" lvl="1" indent="-342900">
              <a:buFont typeface="+mj-lt"/>
              <a:buAutoNum type="arabicPeriod"/>
            </a:pPr>
            <a:r>
              <a:rPr lang="sv-SE" sz="1800" dirty="0"/>
              <a:t>tillhandahålla rehabiliterande insatser utifrån patientens individuella behov och förutsättningar,</a:t>
            </a:r>
          </a:p>
          <a:p>
            <a:pPr marL="800100" lvl="1" indent="-342900">
              <a:buFont typeface="+mj-lt"/>
              <a:buAutoNum type="arabicPeriod"/>
            </a:pPr>
            <a:r>
              <a:rPr lang="sv-SE" sz="1800" dirty="0"/>
              <a:t>samordna olika insatser för patienten i de fall det är mest ändamålsenligt att samordningen sker inom primärvården, och</a:t>
            </a:r>
          </a:p>
          <a:p>
            <a:pPr marL="800100" lvl="1" indent="-342900">
              <a:buFont typeface="+mj-lt"/>
              <a:buAutoNum type="arabicPeriod"/>
            </a:pPr>
            <a:r>
              <a:rPr lang="sv-SE" sz="1800" dirty="0"/>
              <a:t>möjliggöra medverkan vid genomförande av forskningsarbete.</a:t>
            </a:r>
          </a:p>
        </p:txBody>
      </p:sp>
      <p:pic>
        <p:nvPicPr>
          <p:cNvPr id="10" name="Platshållare för bild 9">
            <a:extLst>
              <a:ext uri="{FF2B5EF4-FFF2-40B4-BE49-F238E27FC236}">
                <a16:creationId xmlns:a16="http://schemas.microsoft.com/office/drawing/2014/main" id="{4AC86E2F-25CE-9B24-6D5A-273E38155AE7}"/>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9688"/>
          <a:stretch/>
        </p:blipFill>
        <p:spPr>
          <a:xfrm>
            <a:off x="8077201" y="0"/>
            <a:ext cx="4114800" cy="6858000"/>
          </a:xfrm>
        </p:spPr>
      </p:pic>
      <p:sp>
        <p:nvSpPr>
          <p:cNvPr id="7" name="Rubrik 1">
            <a:extLst>
              <a:ext uri="{FF2B5EF4-FFF2-40B4-BE49-F238E27FC236}">
                <a16:creationId xmlns:a16="http://schemas.microsoft.com/office/drawing/2014/main" id="{245A6495-7E44-33C4-F74E-8060CC75CDCF}"/>
              </a:ext>
            </a:extLst>
          </p:cNvPr>
          <p:cNvSpPr>
            <a:spLocks noGrp="1"/>
          </p:cNvSpPr>
          <p:nvPr>
            <p:ph type="title"/>
          </p:nvPr>
        </p:nvSpPr>
        <p:spPr>
          <a:xfrm>
            <a:off x="574228" y="409287"/>
            <a:ext cx="7502973" cy="1080000"/>
          </a:xfrm>
        </p:spPr>
        <p:txBody>
          <a:bodyPr/>
          <a:lstStyle/>
          <a:p>
            <a:r>
              <a:rPr lang="sv-SE" dirty="0"/>
              <a:t>Primärvårdens grunduppdrag beskrivs i Hälso- och sjukvårdslagen (HSL)</a:t>
            </a:r>
          </a:p>
        </p:txBody>
      </p:sp>
      <p:sp>
        <p:nvSpPr>
          <p:cNvPr id="8" name="textruta 7">
            <a:extLst>
              <a:ext uri="{FF2B5EF4-FFF2-40B4-BE49-F238E27FC236}">
                <a16:creationId xmlns:a16="http://schemas.microsoft.com/office/drawing/2014/main" id="{1A31F327-D13D-234C-542E-7F653927455F}"/>
              </a:ext>
            </a:extLst>
          </p:cNvPr>
          <p:cNvSpPr txBox="1"/>
          <p:nvPr/>
        </p:nvSpPr>
        <p:spPr>
          <a:xfrm>
            <a:off x="3373024" y="6332399"/>
            <a:ext cx="4567818" cy="373201"/>
          </a:xfrm>
          <a:prstGeom prst="rect">
            <a:avLst/>
          </a:prstGeom>
        </p:spPr>
        <p:txBody>
          <a:bodyPr vert="horz" lIns="0" tIns="45720" rIns="0" bIns="45720" rtlCol="0">
            <a:noAutofit/>
          </a:bodyPr>
          <a:lstStyle>
            <a:defPPr>
              <a:defRPr lang="sv-SE"/>
            </a:defPPr>
            <a:lvl1pPr indent="0">
              <a:lnSpc>
                <a:spcPct val="110000"/>
              </a:lnSpc>
              <a:spcBef>
                <a:spcPts val="1800"/>
              </a:spcBef>
              <a:buFont typeface="Arial" panose="020B0604020202020204" pitchFamily="34" charset="0"/>
              <a:buNone/>
              <a:defRPr/>
            </a:lvl1pPr>
            <a:lvl2pPr indent="0">
              <a:lnSpc>
                <a:spcPct val="110000"/>
              </a:lnSpc>
              <a:spcBef>
                <a:spcPts val="500"/>
              </a:spcBef>
              <a:buFont typeface="Noto Sans" panose="020B0502040504020204" pitchFamily="34" charset="0"/>
              <a:buNone/>
              <a:defRPr sz="2000"/>
            </a:lvl2pPr>
            <a:lvl3pPr indent="0">
              <a:lnSpc>
                <a:spcPct val="110000"/>
              </a:lnSpc>
              <a:spcBef>
                <a:spcPts val="500"/>
              </a:spcBef>
              <a:buFont typeface="Noto Sans" panose="020B0502040504020204" pitchFamily="34" charset="0"/>
              <a:buNone/>
            </a:lvl3pPr>
            <a:lvl4pPr indent="0">
              <a:lnSpc>
                <a:spcPct val="110000"/>
              </a:lnSpc>
              <a:spcBef>
                <a:spcPts val="500"/>
              </a:spcBef>
              <a:buFont typeface="Noto Sans" panose="020B0502040504020204" pitchFamily="34" charset="0"/>
              <a:buNone/>
              <a:defRPr sz="1600"/>
            </a:lvl4pPr>
            <a:lvl5pPr indent="0">
              <a:lnSpc>
                <a:spcPct val="110000"/>
              </a:lnSpc>
              <a:spcBef>
                <a:spcPts val="500"/>
              </a:spcBef>
              <a:buFont typeface="Noto Sans" panose="020B0502040504020204" pitchFamily="34" charset="0"/>
              <a:buNone/>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i="1" dirty="0"/>
              <a:t>HSL 13 a kap. Primärvårdens grunduppdrag</a:t>
            </a:r>
          </a:p>
        </p:txBody>
      </p:sp>
    </p:spTree>
    <p:extLst>
      <p:ext uri="{BB962C8B-B14F-4D97-AF65-F5344CB8AC3E}">
        <p14:creationId xmlns:p14="http://schemas.microsoft.com/office/powerpoint/2010/main" val="90965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7251DB9B-152E-412B-AF3D-F65CB4923B9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4844" r="14844"/>
          <a:stretch>
            <a:fillRect/>
          </a:stretch>
        </p:blipFill>
        <p:spPr/>
      </p:pic>
      <p:sp>
        <p:nvSpPr>
          <p:cNvPr id="2" name="Rubrik 1">
            <a:extLst>
              <a:ext uri="{FF2B5EF4-FFF2-40B4-BE49-F238E27FC236}">
                <a16:creationId xmlns:a16="http://schemas.microsoft.com/office/drawing/2014/main" id="{CE799969-FA85-4803-9604-67B9CA975BF3}"/>
              </a:ext>
            </a:extLst>
          </p:cNvPr>
          <p:cNvSpPr>
            <a:spLocks noGrp="1"/>
          </p:cNvSpPr>
          <p:nvPr>
            <p:ph type="title"/>
          </p:nvPr>
        </p:nvSpPr>
        <p:spPr/>
        <p:txBody>
          <a:bodyPr/>
          <a:lstStyle/>
          <a:p>
            <a:r>
              <a:rPr lang="sv-SE" dirty="0"/>
              <a:t>Fysisk aktivitet – rekommendationer WHO</a:t>
            </a:r>
          </a:p>
        </p:txBody>
      </p:sp>
      <p:sp>
        <p:nvSpPr>
          <p:cNvPr id="3" name="Platshållare för text 2">
            <a:extLst>
              <a:ext uri="{FF2B5EF4-FFF2-40B4-BE49-F238E27FC236}">
                <a16:creationId xmlns:a16="http://schemas.microsoft.com/office/drawing/2014/main" id="{C84F300E-B436-4DA5-A14D-631B40ABC08F}"/>
              </a:ext>
            </a:extLst>
          </p:cNvPr>
          <p:cNvSpPr>
            <a:spLocks noGrp="1"/>
          </p:cNvSpPr>
          <p:nvPr>
            <p:ph type="body" sz="quarter" idx="13"/>
          </p:nvPr>
        </p:nvSpPr>
        <p:spPr/>
        <p:txBody>
          <a:bodyPr/>
          <a:lstStyle/>
          <a:p>
            <a:r>
              <a:rPr lang="sv-SE" dirty="0"/>
              <a:t>Allmänna rekommendationer för fysisk aktivitet </a:t>
            </a:r>
            <a:br>
              <a:rPr lang="sv-SE" dirty="0"/>
            </a:br>
            <a:r>
              <a:rPr lang="sv-SE" dirty="0"/>
              <a:t>&gt;150 min/vecka på minst måttlig intensitet </a:t>
            </a:r>
          </a:p>
          <a:p>
            <a:r>
              <a:rPr lang="sv-SE" dirty="0"/>
              <a:t>Specifika rekommendationer vid olika sjukdomstillstånd </a:t>
            </a:r>
          </a:p>
          <a:p>
            <a:r>
              <a:rPr lang="sv-SE" dirty="0"/>
              <a:t>Otillräcklig fysisk aktivitet räknas som en ohälsosam levnadsvana </a:t>
            </a:r>
          </a:p>
          <a:p>
            <a:r>
              <a:rPr lang="sv-SE" dirty="0"/>
              <a:t>Minska stillasittande</a:t>
            </a:r>
          </a:p>
          <a:p>
            <a:pPr marL="0" indent="0">
              <a:buNone/>
            </a:pPr>
            <a:endParaRPr lang="sv-SE" dirty="0"/>
          </a:p>
          <a:p>
            <a:endParaRPr lang="sv-SE" dirty="0"/>
          </a:p>
        </p:txBody>
      </p:sp>
    </p:spTree>
    <p:extLst>
      <p:ext uri="{BB962C8B-B14F-4D97-AF65-F5344CB8AC3E}">
        <p14:creationId xmlns:p14="http://schemas.microsoft.com/office/powerpoint/2010/main" val="348173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5B9970A-2A8B-01DC-D12C-F4F3D91BE241}"/>
              </a:ext>
            </a:extLst>
          </p:cNvPr>
          <p:cNvSpPr/>
          <p:nvPr/>
        </p:nvSpPr>
        <p:spPr>
          <a:xfrm>
            <a:off x="7936992" y="0"/>
            <a:ext cx="425500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6965578-404B-439E-9275-33164CC23FA9}"/>
              </a:ext>
            </a:extLst>
          </p:cNvPr>
          <p:cNvSpPr>
            <a:spLocks noGrp="1"/>
          </p:cNvSpPr>
          <p:nvPr>
            <p:ph type="title"/>
          </p:nvPr>
        </p:nvSpPr>
        <p:spPr>
          <a:xfrm>
            <a:off x="636889" y="540000"/>
            <a:ext cx="7434215" cy="1080000"/>
          </a:xfrm>
        </p:spPr>
        <p:txBody>
          <a:bodyPr/>
          <a:lstStyle/>
          <a:p>
            <a:r>
              <a:rPr lang="sv-SE" dirty="0"/>
              <a:t>Socialstyrelsens rekommendationer </a:t>
            </a:r>
            <a:br>
              <a:rPr lang="sv-SE" dirty="0"/>
            </a:br>
            <a:r>
              <a:rPr lang="sv-SE" dirty="0"/>
              <a:t>vid otillräcklig fysisk aktivitet</a:t>
            </a:r>
          </a:p>
        </p:txBody>
      </p:sp>
      <p:sp>
        <p:nvSpPr>
          <p:cNvPr id="3" name="Platshållare för text 2">
            <a:extLst>
              <a:ext uri="{FF2B5EF4-FFF2-40B4-BE49-F238E27FC236}">
                <a16:creationId xmlns:a16="http://schemas.microsoft.com/office/drawing/2014/main" id="{9F4591F1-CA4A-4B15-A153-03E21C33A0E9}"/>
              </a:ext>
            </a:extLst>
          </p:cNvPr>
          <p:cNvSpPr>
            <a:spLocks noGrp="1"/>
          </p:cNvSpPr>
          <p:nvPr>
            <p:ph type="body" sz="quarter" idx="13"/>
          </p:nvPr>
        </p:nvSpPr>
        <p:spPr/>
        <p:txBody>
          <a:bodyPr>
            <a:normAutofit/>
          </a:bodyPr>
          <a:lstStyle/>
          <a:p>
            <a:r>
              <a:rPr lang="sv-SE" dirty="0"/>
              <a:t>Hälso- och sjukvården bör </a:t>
            </a:r>
          </a:p>
          <a:p>
            <a:pPr marL="342900" indent="-342900">
              <a:buFont typeface="Arial" panose="020B0604020202020204" pitchFamily="34" charset="0"/>
              <a:buChar char="•"/>
            </a:pPr>
            <a:r>
              <a:rPr lang="sv-SE" dirty="0"/>
              <a:t>erbjuda rådgivande samtal till vuxna som är otillräckligt fysisk aktiva </a:t>
            </a:r>
          </a:p>
          <a:p>
            <a:pPr marL="342900" indent="-342900">
              <a:buFont typeface="Arial" panose="020B0604020202020204" pitchFamily="34" charset="0"/>
              <a:buChar char="•"/>
            </a:pPr>
            <a:r>
              <a:rPr lang="sv-SE" dirty="0"/>
              <a:t>erbjuda kvalificerat rådgivande samtal till gravida som är otillräckligt fysiskt aktiva</a:t>
            </a:r>
          </a:p>
          <a:p>
            <a:pPr marL="342900" indent="-342900">
              <a:buFont typeface="Arial" panose="020B0604020202020204" pitchFamily="34" charset="0"/>
              <a:buChar char="•"/>
            </a:pPr>
            <a:r>
              <a:rPr lang="sv-SE" dirty="0"/>
              <a:t>lägga till skriftlig ordination av fysisk aktivitet eller aktivitetsmätare vid behov.</a:t>
            </a:r>
          </a:p>
        </p:txBody>
      </p:sp>
      <p:sp>
        <p:nvSpPr>
          <p:cNvPr id="4" name="textruta 3">
            <a:extLst>
              <a:ext uri="{FF2B5EF4-FFF2-40B4-BE49-F238E27FC236}">
                <a16:creationId xmlns:a16="http://schemas.microsoft.com/office/drawing/2014/main" id="{74E16ED7-0903-9C10-97F2-D51704F72BE6}"/>
              </a:ext>
            </a:extLst>
          </p:cNvPr>
          <p:cNvSpPr txBox="1"/>
          <p:nvPr/>
        </p:nvSpPr>
        <p:spPr>
          <a:xfrm>
            <a:off x="8152274" y="1223388"/>
            <a:ext cx="3824444" cy="4093428"/>
          </a:xfrm>
          <a:prstGeom prst="rect">
            <a:avLst/>
          </a:prstGeom>
          <a:noFill/>
        </p:spPr>
        <p:txBody>
          <a:bodyPr wrap="square" rtlCol="0">
            <a:spAutoFit/>
          </a:bodyPr>
          <a:lstStyle/>
          <a:p>
            <a:pPr algn="ctr">
              <a:spcBef>
                <a:spcPts val="6600"/>
              </a:spcBef>
            </a:pPr>
            <a:endParaRPr lang="sv-SE" dirty="0"/>
          </a:p>
          <a:p>
            <a:pPr algn="ctr">
              <a:spcBef>
                <a:spcPts val="1200"/>
              </a:spcBef>
            </a:pPr>
            <a:r>
              <a:rPr lang="sv-SE" sz="2200" b="1" dirty="0">
                <a:solidFill>
                  <a:schemeClr val="bg1"/>
                </a:solidFill>
              </a:rPr>
              <a:t>Prioritera så här:</a:t>
            </a:r>
          </a:p>
          <a:p>
            <a:pPr algn="ctr"/>
            <a:endParaRPr lang="sv-SE" dirty="0">
              <a:solidFill>
                <a:schemeClr val="bg1"/>
              </a:solidFill>
            </a:endParaRPr>
          </a:p>
          <a:p>
            <a:pPr marL="285750" indent="-285750">
              <a:spcAft>
                <a:spcPts val="1800"/>
              </a:spcAft>
              <a:buFont typeface="Arial" panose="020B0604020202020204" pitchFamily="34" charset="0"/>
              <a:buChar char="•"/>
            </a:pPr>
            <a:r>
              <a:rPr lang="sv-SE" dirty="0">
                <a:solidFill>
                  <a:schemeClr val="bg1"/>
                </a:solidFill>
              </a:rPr>
              <a:t>Vuxna med särskild risk för allvarlig sjukdom som är otillräckligt fysiskt aktiva</a:t>
            </a:r>
          </a:p>
          <a:p>
            <a:pPr marL="285750" indent="-285750">
              <a:spcAft>
                <a:spcPts val="1800"/>
              </a:spcAft>
              <a:buFont typeface="Arial" panose="020B0604020202020204" pitchFamily="34" charset="0"/>
              <a:buChar char="•"/>
            </a:pPr>
            <a:r>
              <a:rPr lang="sv-SE" dirty="0">
                <a:solidFill>
                  <a:schemeClr val="bg1"/>
                </a:solidFill>
              </a:rPr>
              <a:t>Gravida som är otillräckligt fysiskt aktiva och har ohälsosamma matvanor</a:t>
            </a:r>
          </a:p>
          <a:p>
            <a:pPr marL="285750" indent="-285750">
              <a:spcAft>
                <a:spcPts val="1800"/>
              </a:spcAft>
              <a:buFont typeface="Arial" panose="020B0604020202020204" pitchFamily="34" charset="0"/>
              <a:buChar char="•"/>
            </a:pPr>
            <a:r>
              <a:rPr lang="sv-SE" dirty="0">
                <a:solidFill>
                  <a:schemeClr val="bg1"/>
                </a:solidFill>
              </a:rPr>
              <a:t>Barn och unga under 18 år som är otillräckligt fysiskt aktiva</a:t>
            </a:r>
          </a:p>
        </p:txBody>
      </p:sp>
    </p:spTree>
    <p:extLst>
      <p:ext uri="{BB962C8B-B14F-4D97-AF65-F5344CB8AC3E}">
        <p14:creationId xmlns:p14="http://schemas.microsoft.com/office/powerpoint/2010/main" val="2738600497"/>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1_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themeOverride>
</file>

<file path=ppt/theme/themeOverride2.xml><?xml version="1.0" encoding="utf-8"?>
<a:themeOverride xmlns:a="http://schemas.openxmlformats.org/drawingml/2006/main">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themeOverride>
</file>

<file path=ppt/theme/themeOverride3.xml><?xml version="1.0" encoding="utf-8"?>
<a:themeOverride xmlns:a="http://schemas.openxmlformats.org/drawingml/2006/main">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themeOverride>
</file>

<file path=ppt/theme/themeOverride4.xml><?xml version="1.0" encoding="utf-8"?>
<a:themeOverride xmlns:a="http://schemas.openxmlformats.org/drawingml/2006/main">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themeOverride>
</file>

<file path=ppt/theme/themeOverride5.xml><?xml version="1.0" encoding="utf-8"?>
<a:themeOverride xmlns:a="http://schemas.openxmlformats.org/drawingml/2006/main">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themeOverride>
</file>

<file path=ppt/theme/themeOverride6.xml><?xml version="1.0" encoding="utf-8"?>
<a:themeOverride xmlns:a="http://schemas.openxmlformats.org/drawingml/2006/main">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themeOverride>
</file>

<file path=ppt/theme/themeOverride7.xml><?xml version="1.0" encoding="utf-8"?>
<a:themeOverride xmlns:a="http://schemas.openxmlformats.org/drawingml/2006/main">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themeOverride>
</file>

<file path=docMetadata/LabelInfo.xml><?xml version="1.0" encoding="utf-8"?>
<clbl:labelList xmlns:clbl="http://schemas.microsoft.com/office/2020/mipLabelMetadata">
  <clbl:label id="{6259e6e3-2afb-469f-a0df-b995253cdc93}" enabled="1" method="Privileged" siteId="{c317fa72-b393-44ea-a87c-ea272e8d963d}" removed="0"/>
</clbl:labelList>
</file>

<file path=docProps/app.xml><?xml version="1.0" encoding="utf-8"?>
<Properties xmlns="http://schemas.openxmlformats.org/officeDocument/2006/extended-properties" xmlns:vt="http://schemas.openxmlformats.org/officeDocument/2006/docPropsVTypes">
  <Template/>
  <TotalTime>6309</TotalTime>
  <Words>4584</Words>
  <Application>Microsoft Office PowerPoint</Application>
  <PresentationFormat>Bredbild</PresentationFormat>
  <Paragraphs>512</Paragraphs>
  <Slides>43</Slides>
  <Notes>43</Notes>
  <HiddenSlides>1</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43</vt:i4>
      </vt:variant>
    </vt:vector>
  </HeadingPairs>
  <TitlesOfParts>
    <vt:vector size="49" baseType="lpstr">
      <vt:lpstr>Arial</vt:lpstr>
      <vt:lpstr>Calibri</vt:lpstr>
      <vt:lpstr>Noto Sans</vt:lpstr>
      <vt:lpstr>Noto Sans SemiBold</vt:lpstr>
      <vt:lpstr>SoS-tema</vt:lpstr>
      <vt:lpstr>1_SoS-tema</vt:lpstr>
      <vt:lpstr>Implementering av  Fysisk aktivitet på recept (FaR)</vt:lpstr>
      <vt:lpstr>Till er som ska presentera</vt:lpstr>
      <vt:lpstr>Agenda</vt:lpstr>
      <vt:lpstr>Varför implementera FaR i vår verksamhet?</vt:lpstr>
      <vt:lpstr>Om levnadsvanor och fysisk aktivitet </vt:lpstr>
      <vt:lpstr>Att arbeta förebyggande och hälsofrämjande</vt:lpstr>
      <vt:lpstr>Primärvårdens grunduppdrag beskrivs i Hälso- och sjukvårdslagen (HSL)</vt:lpstr>
      <vt:lpstr>Fysisk aktivitet – rekommendationer WHO</vt:lpstr>
      <vt:lpstr>Socialstyrelsens rekommendationer  vid otillräcklig fysisk aktivitet</vt:lpstr>
      <vt:lpstr>Våra styrdokument</vt:lpstr>
      <vt:lpstr>Om metoden FaR</vt:lpstr>
      <vt:lpstr>Många bäckar små….</vt:lpstr>
      <vt:lpstr>FaR är ett samarbete  mellan olika aktörer!  </vt:lpstr>
      <vt:lpstr>FaR-metoden</vt:lpstr>
      <vt:lpstr>Individuellt rådgivande samtal</vt:lpstr>
      <vt:lpstr>Skriftlig ordination</vt:lpstr>
      <vt:lpstr>Individanpassad uppföljning</vt:lpstr>
      <vt:lpstr>Stöd i FaR-metoden</vt:lpstr>
      <vt:lpstr>Patientresan</vt:lpstr>
      <vt:lpstr>Åtgärdskoder vid ordination av fysisk aktivitet på recept (FaR)</vt:lpstr>
      <vt:lpstr>Hur ser det ut hos oss?</vt:lpstr>
      <vt:lpstr>Om vår implementering av FaR </vt:lpstr>
      <vt:lpstr>Socialstyrelsens metodstöd för implementering av FaR</vt:lpstr>
      <vt:lpstr>PowerPoint-presentation</vt:lpstr>
      <vt:lpstr>PowerPoint-presentation</vt:lpstr>
      <vt:lpstr>Vem gör vad i implementeringen av FaR?</vt:lpstr>
      <vt:lpstr>Inledande arbete</vt:lpstr>
      <vt:lpstr>A. Tre frågor att börja med</vt:lpstr>
      <vt:lpstr>B. Hitta vårt varför</vt:lpstr>
      <vt:lpstr>C. Nuläge - Vad gör vi redan i dag?  </vt:lpstr>
      <vt:lpstr>D. Organisatoriska förutsättningar</vt:lpstr>
      <vt:lpstr>Kvarstående frågor</vt:lpstr>
      <vt:lpstr>Kvarstående frågor</vt:lpstr>
      <vt:lpstr>Mer information om FaR</vt:lpstr>
      <vt:lpstr>PowerPoint-presentation</vt:lpstr>
      <vt:lpstr>Bilder om olika målgrupper som kan vara aktuella för FaR</vt:lpstr>
      <vt:lpstr>Rekommendationer om fysisk aktivitet för personer med  psykisk ohälsa</vt:lpstr>
      <vt:lpstr>Rekommendationer om fysisk aktivitet för äldre</vt:lpstr>
      <vt:lpstr>Förebygg fallolyckor bland äldre</vt:lpstr>
      <vt:lpstr>Kostnad: 11,3 miljarder kr  för regioner och kommuner</vt:lpstr>
      <vt:lpstr>Kostnadseffektivt satsa  på förebyggande åtgärder</vt:lpstr>
      <vt:lpstr>Rekommendationer om fysisk aktivitet för personer med intellektuell funktionsnedsättning</vt:lpstr>
      <vt:lpstr>En förebyggande, lättillgänglig och kunskapsbaserad socialtjänst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Edling, Carina</dc:creator>
  <cp:lastModifiedBy>Edén, Maria</cp:lastModifiedBy>
  <cp:revision>357</cp:revision>
  <cp:lastPrinted>2026-01-20T08:52:47Z</cp:lastPrinted>
  <dcterms:created xsi:type="dcterms:W3CDTF">2024-07-04T09:35:54Z</dcterms:created>
  <dcterms:modified xsi:type="dcterms:W3CDTF">2026-03-23T09:08:18Z</dcterms:modified>
</cp:coreProperties>
</file>