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14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12" r:id="rId2"/>
    <p:sldId id="413" r:id="rId3"/>
    <p:sldId id="298" r:id="rId4"/>
    <p:sldId id="315" r:id="rId5"/>
    <p:sldId id="368" r:id="rId6"/>
    <p:sldId id="321" r:id="rId7"/>
    <p:sldId id="322" r:id="rId8"/>
    <p:sldId id="323" r:id="rId9"/>
    <p:sldId id="376" r:id="rId10"/>
    <p:sldId id="414" r:id="rId11"/>
    <p:sldId id="377" r:id="rId12"/>
    <p:sldId id="416" r:id="rId13"/>
    <p:sldId id="410" r:id="rId14"/>
    <p:sldId id="379" r:id="rId15"/>
    <p:sldId id="380" r:id="rId16"/>
    <p:sldId id="382" r:id="rId17"/>
    <p:sldId id="383" r:id="rId18"/>
    <p:sldId id="384" r:id="rId19"/>
    <p:sldId id="385" r:id="rId20"/>
    <p:sldId id="386" r:id="rId21"/>
    <p:sldId id="415" r:id="rId22"/>
    <p:sldId id="387" r:id="rId23"/>
    <p:sldId id="388" r:id="rId24"/>
    <p:sldId id="399" r:id="rId25"/>
    <p:sldId id="389" r:id="rId26"/>
    <p:sldId id="406" r:id="rId27"/>
    <p:sldId id="390" r:id="rId28"/>
    <p:sldId id="405" r:id="rId29"/>
    <p:sldId id="393" r:id="rId30"/>
    <p:sldId id="394" r:id="rId31"/>
    <p:sldId id="395" r:id="rId32"/>
    <p:sldId id="396" r:id="rId33"/>
    <p:sldId id="400" r:id="rId34"/>
    <p:sldId id="401" r:id="rId35"/>
    <p:sldId id="402" r:id="rId36"/>
    <p:sldId id="403" r:id="rId37"/>
    <p:sldId id="404" r:id="rId38"/>
    <p:sldId id="411" r:id="rId39"/>
    <p:sldId id="270" r:id="rId40"/>
  </p:sldIdLst>
  <p:sldSz cx="12192000" cy="6858000"/>
  <p:notesSz cx="6781800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 userDrawn="1">
          <p15:clr>
            <a:srgbClr val="A4A3A4"/>
          </p15:clr>
        </p15:guide>
        <p15:guide id="2" orient="horz" pos="3908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orient="horz" pos="1341" userDrawn="1">
          <p15:clr>
            <a:srgbClr val="A4A3A4"/>
          </p15:clr>
        </p15:guide>
        <p15:guide id="5" orient="horz" pos="443" userDrawn="1">
          <p15:clr>
            <a:srgbClr val="A4A3A4"/>
          </p15:clr>
        </p15:guide>
        <p15:guide id="6" pos="681" userDrawn="1">
          <p15:clr>
            <a:srgbClr val="A4A3A4"/>
          </p15:clr>
        </p15:guide>
        <p15:guide id="7" pos="6519" userDrawn="1">
          <p15:clr>
            <a:srgbClr val="A4A3A4"/>
          </p15:clr>
        </p15:guide>
        <p15:guide id="8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ce, Malin" initials="BM" lastIdx="4" clrIdx="0">
    <p:extLst>
      <p:ext uri="{19B8F6BF-5375-455C-9EA6-DF929625EA0E}">
        <p15:presenceInfo xmlns:p15="http://schemas.microsoft.com/office/powerpoint/2012/main" userId="S-1-5-21-2075942658-1792417684-393963531-16300" providerId="AD"/>
      </p:ext>
    </p:extLst>
  </p:cmAuthor>
  <p:cmAuthor id="2" name="Eriksson, Antonia" initials="EA" lastIdx="15" clrIdx="1">
    <p:extLst>
      <p:ext uri="{19B8F6BF-5375-455C-9EA6-DF929625EA0E}">
        <p15:presenceInfo xmlns:p15="http://schemas.microsoft.com/office/powerpoint/2012/main" userId="S-1-5-21-2075942658-1792417684-393963531-34100" providerId="AD"/>
      </p:ext>
    </p:extLst>
  </p:cmAuthor>
  <p:cmAuthor id="3" name="Budh, Erika" initials="BE" lastIdx="14" clrIdx="2">
    <p:extLst>
      <p:ext uri="{19B8F6BF-5375-455C-9EA6-DF929625EA0E}">
        <p15:presenceInfo xmlns:p15="http://schemas.microsoft.com/office/powerpoint/2012/main" userId="S-1-5-21-2075942658-1792417684-393963531-31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81" autoAdjust="0"/>
    <p:restoredTop sz="91411" autoAdjust="0"/>
  </p:normalViewPr>
  <p:slideViewPr>
    <p:cSldViewPr snapToGrid="0" showGuides="1">
      <p:cViewPr varScale="1">
        <p:scale>
          <a:sx n="98" d="100"/>
          <a:sy n="98" d="100"/>
        </p:scale>
        <p:origin x="96" y="210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681"/>
        <p:guide pos="651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72" y="72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os.local\Data\Alla\A\HT3\&#214;verenskommelse%20om%20&#246;kad%20tillg&#228;nglighet%20i%20barnh&#228;lsov&#229;rden%202018\6.%20Nationell%20kartl&#228;ggning%20av%20barnh&#228;lsov&#229;rden\Rapportutkast\MASTER%20Figurer%20region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sos.local\Data\Alla\A\HT3\&#214;verenskommelse%20om%20&#246;kad%20tillg&#228;nglighet%20i%20barnh&#228;lsov&#229;rden%202018\6.%20Nationell%20kartl&#228;ggning%20av%20barnh&#228;lsov&#229;rden\Rapportutkast\MASTER%20Figurer%20BVC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\\sos.local\Data\Alla\A\HT3\&#214;verenskommelse%20om%20&#246;kad%20tillg&#228;nglighet%20i%20barnh&#228;lsov&#229;rden%202018\6.%20Nationell%20kartl&#228;ggning%20av%20barnh&#228;lsov&#229;rden\Rapportutkast\MASTER%20Figurer%20BVC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\\sos.local\Data\Alla\A\HT3\&#214;verenskommelse%20om%20&#246;kad%20tillg&#228;nglighet%20i%20barnh&#228;lsov&#229;rden%202018\6.%20Nationell%20kartl&#228;ggning%20av%20barnh&#228;lsov&#229;rden\Rapportutkast\MASTER%20Figurer%20BVC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\\sos.local\Data\Alla\A\HT3\&#214;verenskommelse%20om%20&#246;kad%20tillg&#228;nglighet%20i%20barnh&#228;lsov&#229;rden%202018\6.%20Nationell%20kartl&#228;ggning%20av%20barnh&#228;lsov&#229;rden\Rapportutkast\MASTER%20Figurer%20region.xlsx" TargetMode="External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sos.local\Data\Alla\A\HT3\&#214;verenskommelse%20om%20&#246;kad%20tillg&#228;nglighet%20i%20barnh&#228;lsov&#229;rden%202018\6.%20Nationell%20kartl&#228;ggning%20av%20barnh&#228;lsov&#229;rden\Rapportutkast\MASTER%20Figurer%20region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sos.local\Data\Alla\A\HT3\&#214;verenskommelse%20om%20&#246;kad%20tillg&#228;nglighet%20i%20barnh&#228;lsov&#229;rden%202018\6.%20Nationell%20kartl&#228;ggning%20av%20barnh&#228;lsov&#229;rden\Rapportutkast\MASTER%20Figurer%20BVC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sos.local\Data\Alla\A\HT3\&#214;verenskommelse%20om%20&#246;kad%20tillg&#228;nglighet%20i%20barnh&#228;lsov&#229;rden%202018\6.%20Nationell%20kartl&#228;ggning%20av%20barnh&#228;lsov&#229;rden\Rapportutkast\MASTER%20Figurer%20BVC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sos.local\Data\Alla\A\HT3\&#214;verenskommelse%20om%20&#246;kad%20tillg&#228;nglighet%20i%20barnh&#228;lsov&#229;rden%202018\6.%20Nationell%20kartl&#228;ggning%20av%20barnh&#228;lsov&#229;rden\Rapportutkast\MASTER%20Figurer%20BVC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sos.local\Data\Alla\A\HT3\&#214;verenskommelse%20om%20&#246;kad%20tillg&#228;nglighet%20i%20barnh&#228;lsov&#229;rden%202018\6.%20Nationell%20kartl&#228;ggning%20av%20barnh&#228;lsov&#229;rden\Rapportutkast\MASTER%20Figurer%20BVC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sos.local\Data\Alla\A\HT3\&#214;verenskommelse%20om%20&#246;kad%20tillg&#228;nglighet%20i%20barnh&#228;lsov&#229;rden%202018\6.%20Nationell%20kartl&#228;ggning%20av%20barnh&#228;lsov&#229;rden\Rapportutkast\MASTER%20Figurer%20BVC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sos.local\Data\Alla\A\HT3\&#214;verenskommelse%20om%20&#246;kad%20tillg&#228;nglighet%20i%20barnh&#228;lsov&#229;rden%202018\6.%20Nationell%20kartl&#228;ggning%20av%20barnh&#228;lsov&#229;rden\Rapportutkast\MASTER%20Figurer%20BVC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sos.local\Data\Alla\A\HT3\&#214;verenskommelse%20om%20&#246;kad%20tillg&#228;nglighet%20i%20barnh&#228;lsov&#229;rden%202018\6.%20Nationell%20kartl&#228;ggning%20av%20barnh&#228;lsov&#229;rden\Rapportutkast\MASTER%20Figurer%20BVC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94408741152995"/>
          <c:y val="0.13198821010219827"/>
          <c:w val="0.79350040124843957"/>
          <c:h val="0.633614729259937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'1'!$D$27</c:f>
              <c:strCache>
                <c:ptCount val="1"/>
                <c:pt idx="0">
                  <c:v>Vårdutvecklare/samordnare</c:v>
                </c:pt>
              </c:strCache>
            </c:strRef>
          </c:tx>
          <c:spPr>
            <a:solidFill>
              <a:srgbClr val="A6BCC6"/>
            </a:solidFill>
          </c:spPr>
          <c:invertIfNegative val="0"/>
          <c:cat>
            <c:strRef>
              <c:f>'1'!$C$28:$C$47</c:f>
              <c:strCache>
                <c:ptCount val="20"/>
                <c:pt idx="0">
                  <c:v>Stockholm</c:v>
                </c:pt>
                <c:pt idx="1">
                  <c:v>Norrbotten</c:v>
                </c:pt>
                <c:pt idx="2">
                  <c:v>Halland</c:v>
                </c:pt>
                <c:pt idx="3">
                  <c:v>Skåne</c:v>
                </c:pt>
                <c:pt idx="4">
                  <c:v>Krononberg</c:v>
                </c:pt>
                <c:pt idx="5">
                  <c:v>Värmland</c:v>
                </c:pt>
                <c:pt idx="6">
                  <c:v>Gävleborg</c:v>
                </c:pt>
                <c:pt idx="7">
                  <c:v>Östergötland</c:v>
                </c:pt>
                <c:pt idx="8">
                  <c:v>Västra götaland</c:v>
                </c:pt>
                <c:pt idx="9">
                  <c:v>Jönköping</c:v>
                </c:pt>
                <c:pt idx="10">
                  <c:v>Västernorrland</c:v>
                </c:pt>
                <c:pt idx="11">
                  <c:v>Uppsala</c:v>
                </c:pt>
                <c:pt idx="12">
                  <c:v>Örebro</c:v>
                </c:pt>
                <c:pt idx="13">
                  <c:v>Västmanland</c:v>
                </c:pt>
                <c:pt idx="14">
                  <c:v>Blekinge</c:v>
                </c:pt>
                <c:pt idx="15">
                  <c:v>Dalarna</c:v>
                </c:pt>
                <c:pt idx="16">
                  <c:v>Västerbotten</c:v>
                </c:pt>
                <c:pt idx="17">
                  <c:v>Gotland</c:v>
                </c:pt>
                <c:pt idx="18">
                  <c:v>Jämtland</c:v>
                </c:pt>
                <c:pt idx="19">
                  <c:v>Sörmland</c:v>
                </c:pt>
              </c:strCache>
            </c:strRef>
          </c:cat>
          <c:val>
            <c:numRef>
              <c:f>'1'!$D$28:$D$47</c:f>
              <c:numCache>
                <c:formatCode>0.00</c:formatCode>
                <c:ptCount val="20"/>
                <c:pt idx="0">
                  <c:v>2.5438963447036077E-2</c:v>
                </c:pt>
                <c:pt idx="1">
                  <c:v>5.2812252442566675E-2</c:v>
                </c:pt>
                <c:pt idx="2">
                  <c:v>0.04</c:v>
                </c:pt>
                <c:pt idx="3">
                  <c:v>3.0647196682891654E-2</c:v>
                </c:pt>
                <c:pt idx="4">
                  <c:v>9.6798727788149061E-2</c:v>
                </c:pt>
                <c:pt idx="5">
                  <c:v>5.4728546409807358E-2</c:v>
                </c:pt>
                <c:pt idx="6">
                  <c:v>8.6369770580296906E-2</c:v>
                </c:pt>
                <c:pt idx="7">
                  <c:v>6.2340253101427594E-2</c:v>
                </c:pt>
                <c:pt idx="8">
                  <c:v>3.9536760950859097E-2</c:v>
                </c:pt>
                <c:pt idx="9">
                  <c:v>3.8106851611919824E-2</c:v>
                </c:pt>
                <c:pt idx="10">
                  <c:v>0.10185892538833716</c:v>
                </c:pt>
                <c:pt idx="11">
                  <c:v>7.2888953679069945E-2</c:v>
                </c:pt>
                <c:pt idx="12">
                  <c:v>4.7290267662914977E-2</c:v>
                </c:pt>
                <c:pt idx="13">
                  <c:v>9.9278921517399935E-2</c:v>
                </c:pt>
                <c:pt idx="14">
                  <c:v>9.8173964264677019E-2</c:v>
                </c:pt>
                <c:pt idx="15">
                  <c:v>8.6112415844684514E-2</c:v>
                </c:pt>
                <c:pt idx="16">
                  <c:v>8.2540031915479012E-2</c:v>
                </c:pt>
                <c:pt idx="17">
                  <c:v>0.14459224985540775</c:v>
                </c:pt>
                <c:pt idx="18">
                  <c:v>0.11462631820265932</c:v>
                </c:pt>
                <c:pt idx="19">
                  <c:v>0.11025099695050433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15-4542-8B11-BF0812048C4D}"/>
            </c:ext>
          </c:extLst>
        </c:ser>
        <c:ser>
          <c:idx val="1"/>
          <c:order val="1"/>
          <c:tx>
            <c:strRef>
              <c:f>'1'!$E$27</c:f>
              <c:strCache>
                <c:ptCount val="1"/>
                <c:pt idx="0">
                  <c:v>Barnhälsovårdsöverläkare</c:v>
                </c:pt>
              </c:strCache>
            </c:strRef>
          </c:tx>
          <c:invertIfNegative val="0"/>
          <c:cat>
            <c:strRef>
              <c:f>'1'!$C$28:$C$47</c:f>
              <c:strCache>
                <c:ptCount val="20"/>
                <c:pt idx="0">
                  <c:v>Stockholm</c:v>
                </c:pt>
                <c:pt idx="1">
                  <c:v>Norrbotten</c:v>
                </c:pt>
                <c:pt idx="2">
                  <c:v>Halland</c:v>
                </c:pt>
                <c:pt idx="3">
                  <c:v>Skåne</c:v>
                </c:pt>
                <c:pt idx="4">
                  <c:v>Krononberg</c:v>
                </c:pt>
                <c:pt idx="5">
                  <c:v>Värmland</c:v>
                </c:pt>
                <c:pt idx="6">
                  <c:v>Gävleborg</c:v>
                </c:pt>
                <c:pt idx="7">
                  <c:v>Östergötland</c:v>
                </c:pt>
                <c:pt idx="8">
                  <c:v>Västra götaland</c:v>
                </c:pt>
                <c:pt idx="9">
                  <c:v>Jönköping</c:v>
                </c:pt>
                <c:pt idx="10">
                  <c:v>Västernorrland</c:v>
                </c:pt>
                <c:pt idx="11">
                  <c:v>Uppsala</c:v>
                </c:pt>
                <c:pt idx="12">
                  <c:v>Örebro</c:v>
                </c:pt>
                <c:pt idx="13">
                  <c:v>Västmanland</c:v>
                </c:pt>
                <c:pt idx="14">
                  <c:v>Blekinge</c:v>
                </c:pt>
                <c:pt idx="15">
                  <c:v>Dalarna</c:v>
                </c:pt>
                <c:pt idx="16">
                  <c:v>Västerbotten</c:v>
                </c:pt>
                <c:pt idx="17">
                  <c:v>Gotland</c:v>
                </c:pt>
                <c:pt idx="18">
                  <c:v>Jämtland</c:v>
                </c:pt>
                <c:pt idx="19">
                  <c:v>Sörmland</c:v>
                </c:pt>
              </c:strCache>
            </c:strRef>
          </c:cat>
          <c:val>
            <c:numRef>
              <c:f>'1'!$E$28:$E$47</c:f>
              <c:numCache>
                <c:formatCode>0.00</c:formatCode>
                <c:ptCount val="20"/>
                <c:pt idx="0">
                  <c:v>1.6959308964690719E-2</c:v>
                </c:pt>
                <c:pt idx="1">
                  <c:v>1.3203063110641669E-2</c:v>
                </c:pt>
                <c:pt idx="2">
                  <c:v>2.1667533368001389E-2</c:v>
                </c:pt>
                <c:pt idx="3">
                  <c:v>2.7943032269695332E-2</c:v>
                </c:pt>
                <c:pt idx="4">
                  <c:v>6.9141948420106481E-3</c:v>
                </c:pt>
                <c:pt idx="5">
                  <c:v>3.2837127845884412E-2</c:v>
                </c:pt>
                <c:pt idx="6">
                  <c:v>3.2388663967611336E-2</c:v>
                </c:pt>
                <c:pt idx="7">
                  <c:v>3.1170126550713797E-2</c:v>
                </c:pt>
                <c:pt idx="8">
                  <c:v>3.0476253232953891E-2</c:v>
                </c:pt>
                <c:pt idx="9">
                  <c:v>1.9053425805959912E-2</c:v>
                </c:pt>
                <c:pt idx="10">
                  <c:v>4.4563279857397504E-2</c:v>
                </c:pt>
                <c:pt idx="11">
                  <c:v>3.6444476839534973E-2</c:v>
                </c:pt>
                <c:pt idx="12">
                  <c:v>4.7290267662914977E-2</c:v>
                </c:pt>
                <c:pt idx="13">
                  <c:v>2.6126031978263142E-2</c:v>
                </c:pt>
                <c:pt idx="14">
                  <c:v>5.8904378558806203E-2</c:v>
                </c:pt>
                <c:pt idx="15">
                  <c:v>5.2189342936172431E-2</c:v>
                </c:pt>
                <c:pt idx="16">
                  <c:v>4.9524019149287404E-2</c:v>
                </c:pt>
                <c:pt idx="17">
                  <c:v>5.7836899942163102E-2</c:v>
                </c:pt>
                <c:pt idx="18">
                  <c:v>0.11462631820265932</c:v>
                </c:pt>
                <c:pt idx="19">
                  <c:v>7.2718742669481598E-2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15-4542-8B11-BF0812048C4D}"/>
            </c:ext>
          </c:extLst>
        </c:ser>
        <c:ser>
          <c:idx val="2"/>
          <c:order val="2"/>
          <c:tx>
            <c:strRef>
              <c:f>'1'!$F$27</c:f>
              <c:strCache>
                <c:ptCount val="1"/>
                <c:pt idx="0">
                  <c:v>Psykolog</c:v>
                </c:pt>
              </c:strCache>
            </c:strRef>
          </c:tx>
          <c:invertIfNegative val="0"/>
          <c:cat>
            <c:strRef>
              <c:f>'1'!$C$28:$C$47</c:f>
              <c:strCache>
                <c:ptCount val="20"/>
                <c:pt idx="0">
                  <c:v>Stockholm</c:v>
                </c:pt>
                <c:pt idx="1">
                  <c:v>Norrbotten</c:v>
                </c:pt>
                <c:pt idx="2">
                  <c:v>Halland</c:v>
                </c:pt>
                <c:pt idx="3">
                  <c:v>Skåne</c:v>
                </c:pt>
                <c:pt idx="4">
                  <c:v>Krononberg</c:v>
                </c:pt>
                <c:pt idx="5">
                  <c:v>Värmland</c:v>
                </c:pt>
                <c:pt idx="6">
                  <c:v>Gävleborg</c:v>
                </c:pt>
                <c:pt idx="7">
                  <c:v>Östergötland</c:v>
                </c:pt>
                <c:pt idx="8">
                  <c:v>Västra götaland</c:v>
                </c:pt>
                <c:pt idx="9">
                  <c:v>Jönköping</c:v>
                </c:pt>
                <c:pt idx="10">
                  <c:v>Västernorrland</c:v>
                </c:pt>
                <c:pt idx="11">
                  <c:v>Uppsala</c:v>
                </c:pt>
                <c:pt idx="12">
                  <c:v>Örebro</c:v>
                </c:pt>
                <c:pt idx="13">
                  <c:v>Västmanland</c:v>
                </c:pt>
                <c:pt idx="14">
                  <c:v>Blekinge</c:v>
                </c:pt>
                <c:pt idx="15">
                  <c:v>Dalarna</c:v>
                </c:pt>
                <c:pt idx="16">
                  <c:v>Västerbotten</c:v>
                </c:pt>
                <c:pt idx="17">
                  <c:v>Gotland</c:v>
                </c:pt>
                <c:pt idx="18">
                  <c:v>Jämtland</c:v>
                </c:pt>
                <c:pt idx="19">
                  <c:v>Sörmland</c:v>
                </c:pt>
              </c:strCache>
            </c:strRef>
          </c:cat>
          <c:val>
            <c:numRef>
              <c:f>'1'!$F$28:$F$47</c:f>
              <c:numCache>
                <c:formatCode>0.00</c:formatCode>
                <c:ptCount val="20"/>
                <c:pt idx="0">
                  <c:v>1.1306205976460478E-2</c:v>
                </c:pt>
                <c:pt idx="1">
                  <c:v>1.3203063110641669E-2</c:v>
                </c:pt>
                <c:pt idx="2">
                  <c:v>1.3000520020800831E-2</c:v>
                </c:pt>
                <c:pt idx="3">
                  <c:v>1.9029305129900045E-2</c:v>
                </c:pt>
                <c:pt idx="4">
                  <c:v>6.9141948420106481E-3</c:v>
                </c:pt>
                <c:pt idx="5">
                  <c:v>5.4728546409807356E-3</c:v>
                </c:pt>
                <c:pt idx="6">
                  <c:v>5.3981106612685566E-3</c:v>
                </c:pt>
                <c:pt idx="7">
                  <c:v>3.1170126550713797E-2</c:v>
                </c:pt>
                <c:pt idx="8">
                  <c:v>9.8841902377147742E-3</c:v>
                </c:pt>
                <c:pt idx="9">
                  <c:v>3.8106851611919824E-2</c:v>
                </c:pt>
                <c:pt idx="10">
                  <c:v>0</c:v>
                </c:pt>
                <c:pt idx="11">
                  <c:v>3.644447683953497E-3</c:v>
                </c:pt>
                <c:pt idx="12">
                  <c:v>1.4187080298874492E-2</c:v>
                </c:pt>
                <c:pt idx="13">
                  <c:v>2.0900825582610513E-2</c:v>
                </c:pt>
                <c:pt idx="14">
                  <c:v>1.9634792852935404E-2</c:v>
                </c:pt>
                <c:pt idx="15">
                  <c:v>3.1313605761703459E-2</c:v>
                </c:pt>
                <c:pt idx="16">
                  <c:v>0.01</c:v>
                </c:pt>
                <c:pt idx="17">
                  <c:v>5.7836899942163102E-2</c:v>
                </c:pt>
                <c:pt idx="18">
                  <c:v>3.4387895460797797E-2</c:v>
                </c:pt>
                <c:pt idx="19">
                  <c:v>2.3457658925639221E-2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15-4542-8B11-BF0812048C4D}"/>
            </c:ext>
          </c:extLst>
        </c:ser>
        <c:ser>
          <c:idx val="3"/>
          <c:order val="3"/>
          <c:tx>
            <c:strRef>
              <c:f>'1'!$G$27</c:f>
              <c:strCache>
                <c:ptCount val="1"/>
                <c:pt idx="0">
                  <c:v>Dietist</c:v>
                </c:pt>
              </c:strCache>
            </c:strRef>
          </c:tx>
          <c:invertIfNegative val="0"/>
          <c:cat>
            <c:strRef>
              <c:f>'1'!$C$28:$C$47</c:f>
              <c:strCache>
                <c:ptCount val="20"/>
                <c:pt idx="0">
                  <c:v>Stockholm</c:v>
                </c:pt>
                <c:pt idx="1">
                  <c:v>Norrbotten</c:v>
                </c:pt>
                <c:pt idx="2">
                  <c:v>Halland</c:v>
                </c:pt>
                <c:pt idx="3">
                  <c:v>Skåne</c:v>
                </c:pt>
                <c:pt idx="4">
                  <c:v>Krononberg</c:v>
                </c:pt>
                <c:pt idx="5">
                  <c:v>Värmland</c:v>
                </c:pt>
                <c:pt idx="6">
                  <c:v>Gävleborg</c:v>
                </c:pt>
                <c:pt idx="7">
                  <c:v>Östergötland</c:v>
                </c:pt>
                <c:pt idx="8">
                  <c:v>Västra götaland</c:v>
                </c:pt>
                <c:pt idx="9">
                  <c:v>Jönköping</c:v>
                </c:pt>
                <c:pt idx="10">
                  <c:v>Västernorrland</c:v>
                </c:pt>
                <c:pt idx="11">
                  <c:v>Uppsala</c:v>
                </c:pt>
                <c:pt idx="12">
                  <c:v>Örebro</c:v>
                </c:pt>
                <c:pt idx="13">
                  <c:v>Västmanland</c:v>
                </c:pt>
                <c:pt idx="14">
                  <c:v>Blekinge</c:v>
                </c:pt>
                <c:pt idx="15">
                  <c:v>Dalarna</c:v>
                </c:pt>
                <c:pt idx="16">
                  <c:v>Västerbotten</c:v>
                </c:pt>
                <c:pt idx="17">
                  <c:v>Gotland</c:v>
                </c:pt>
                <c:pt idx="18">
                  <c:v>Jämtland</c:v>
                </c:pt>
                <c:pt idx="19">
                  <c:v>Sörmland</c:v>
                </c:pt>
              </c:strCache>
            </c:strRef>
          </c:cat>
          <c:val>
            <c:numRef>
              <c:f>'1'!$G$28:$G$47</c:f>
              <c:numCache>
                <c:formatCode>0.00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2.2239428034858243E-2</c:v>
                </c:pt>
                <c:pt idx="9">
                  <c:v>1.5242740644767931E-2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2.6094671468086215E-2</c:v>
                </c:pt>
                <c:pt idx="16">
                  <c:v>4.4021350354922141E-2</c:v>
                </c:pt>
                <c:pt idx="17">
                  <c:v>0</c:v>
                </c:pt>
                <c:pt idx="18">
                  <c:v>0</c:v>
                </c:pt>
                <c:pt idx="19">
                  <c:v>2.3457658925639221E-2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15-4542-8B11-BF0812048C4D}"/>
            </c:ext>
          </c:extLst>
        </c:ser>
        <c:ser>
          <c:idx val="4"/>
          <c:order val="4"/>
          <c:tx>
            <c:strRef>
              <c:f>'1'!$H$27</c:f>
              <c:strCache>
                <c:ptCount val="1"/>
                <c:pt idx="0">
                  <c:v>Logoped</c:v>
                </c:pt>
              </c:strCache>
            </c:strRef>
          </c:tx>
          <c:invertIfNegative val="0"/>
          <c:cat>
            <c:strRef>
              <c:f>'1'!$C$28:$C$47</c:f>
              <c:strCache>
                <c:ptCount val="20"/>
                <c:pt idx="0">
                  <c:v>Stockholm</c:v>
                </c:pt>
                <c:pt idx="1">
                  <c:v>Norrbotten</c:v>
                </c:pt>
                <c:pt idx="2">
                  <c:v>Halland</c:v>
                </c:pt>
                <c:pt idx="3">
                  <c:v>Skåne</c:v>
                </c:pt>
                <c:pt idx="4">
                  <c:v>Krononberg</c:v>
                </c:pt>
                <c:pt idx="5">
                  <c:v>Värmland</c:v>
                </c:pt>
                <c:pt idx="6">
                  <c:v>Gävleborg</c:v>
                </c:pt>
                <c:pt idx="7">
                  <c:v>Östergötland</c:v>
                </c:pt>
                <c:pt idx="8">
                  <c:v>Västra götaland</c:v>
                </c:pt>
                <c:pt idx="9">
                  <c:v>Jönköping</c:v>
                </c:pt>
                <c:pt idx="10">
                  <c:v>Västernorrland</c:v>
                </c:pt>
                <c:pt idx="11">
                  <c:v>Uppsala</c:v>
                </c:pt>
                <c:pt idx="12">
                  <c:v>Örebro</c:v>
                </c:pt>
                <c:pt idx="13">
                  <c:v>Västmanland</c:v>
                </c:pt>
                <c:pt idx="14">
                  <c:v>Blekinge</c:v>
                </c:pt>
                <c:pt idx="15">
                  <c:v>Dalarna</c:v>
                </c:pt>
                <c:pt idx="16">
                  <c:v>Västerbotten</c:v>
                </c:pt>
                <c:pt idx="17">
                  <c:v>Gotland</c:v>
                </c:pt>
                <c:pt idx="18">
                  <c:v>Jämtland</c:v>
                </c:pt>
                <c:pt idx="19">
                  <c:v>Sörmland</c:v>
                </c:pt>
              </c:strCache>
            </c:strRef>
          </c:cat>
          <c:val>
            <c:numRef>
              <c:f>'1'!$H$28:$H$47</c:f>
              <c:numCache>
                <c:formatCode>0.00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8.667013347200556E-3</c:v>
                </c:pt>
                <c:pt idx="3">
                  <c:v>0</c:v>
                </c:pt>
                <c:pt idx="4">
                  <c:v>6.9141948420106481E-3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1.0296031497619557E-2</c:v>
                </c:pt>
                <c:pt idx="9">
                  <c:v>1.5242740644767931E-2</c:v>
                </c:pt>
                <c:pt idx="10">
                  <c:v>0</c:v>
                </c:pt>
                <c:pt idx="11">
                  <c:v>2.1866686103720979E-2</c:v>
                </c:pt>
                <c:pt idx="12">
                  <c:v>0</c:v>
                </c:pt>
                <c:pt idx="13">
                  <c:v>1.0450412791305257E-2</c:v>
                </c:pt>
                <c:pt idx="14">
                  <c:v>0</c:v>
                </c:pt>
                <c:pt idx="15">
                  <c:v>0</c:v>
                </c:pt>
                <c:pt idx="16">
                  <c:v>4.4021350354922141E-2</c:v>
                </c:pt>
                <c:pt idx="17">
                  <c:v>0</c:v>
                </c:pt>
                <c:pt idx="18">
                  <c:v>0</c:v>
                </c:pt>
                <c:pt idx="19">
                  <c:v>2.3457658925639221E-2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15-4542-8B11-BF0812048C4D}"/>
            </c:ext>
          </c:extLst>
        </c:ser>
        <c:ser>
          <c:idx val="5"/>
          <c:order val="5"/>
          <c:tx>
            <c:strRef>
              <c:f>'1'!$I$27</c:f>
              <c:strCache>
                <c:ptCount val="1"/>
                <c:pt idx="0">
                  <c:v>Socionom</c:v>
                </c:pt>
              </c:strCache>
            </c:strRef>
          </c:tx>
          <c:invertIfNegative val="0"/>
          <c:cat>
            <c:strRef>
              <c:f>'1'!$C$28:$C$47</c:f>
              <c:strCache>
                <c:ptCount val="20"/>
                <c:pt idx="0">
                  <c:v>Stockholm</c:v>
                </c:pt>
                <c:pt idx="1">
                  <c:v>Norrbotten</c:v>
                </c:pt>
                <c:pt idx="2">
                  <c:v>Halland</c:v>
                </c:pt>
                <c:pt idx="3">
                  <c:v>Skåne</c:v>
                </c:pt>
                <c:pt idx="4">
                  <c:v>Krononberg</c:v>
                </c:pt>
                <c:pt idx="5">
                  <c:v>Värmland</c:v>
                </c:pt>
                <c:pt idx="6">
                  <c:v>Gävleborg</c:v>
                </c:pt>
                <c:pt idx="7">
                  <c:v>Östergötland</c:v>
                </c:pt>
                <c:pt idx="8">
                  <c:v>Västra götaland</c:v>
                </c:pt>
                <c:pt idx="9">
                  <c:v>Jönköping</c:v>
                </c:pt>
                <c:pt idx="10">
                  <c:v>Västernorrland</c:v>
                </c:pt>
                <c:pt idx="11">
                  <c:v>Uppsala</c:v>
                </c:pt>
                <c:pt idx="12">
                  <c:v>Örebro</c:v>
                </c:pt>
                <c:pt idx="13">
                  <c:v>Västmanland</c:v>
                </c:pt>
                <c:pt idx="14">
                  <c:v>Blekinge</c:v>
                </c:pt>
                <c:pt idx="15">
                  <c:v>Dalarna</c:v>
                </c:pt>
                <c:pt idx="16">
                  <c:v>Västerbotten</c:v>
                </c:pt>
                <c:pt idx="17">
                  <c:v>Gotland</c:v>
                </c:pt>
                <c:pt idx="18">
                  <c:v>Jämtland</c:v>
                </c:pt>
                <c:pt idx="19">
                  <c:v>Sörmland</c:v>
                </c:pt>
              </c:strCache>
            </c:strRef>
          </c:cat>
          <c:val>
            <c:numRef>
              <c:f>'1'!$I$28:$I$47</c:f>
              <c:numCache>
                <c:formatCode>0.00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5.007711876289486E-3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15-4542-8B11-BF0812048C4D}"/>
            </c:ext>
          </c:extLst>
        </c:ser>
        <c:ser>
          <c:idx val="6"/>
          <c:order val="6"/>
          <c:tx>
            <c:strRef>
              <c:f>'1'!$J$27</c:f>
              <c:strCache>
                <c:ptCount val="1"/>
                <c:pt idx="0">
                  <c:v>Administratör</c:v>
                </c:pt>
              </c:strCache>
            </c:strRef>
          </c:tx>
          <c:invertIfNegative val="0"/>
          <c:cat>
            <c:strRef>
              <c:f>'1'!$C$28:$C$47</c:f>
              <c:strCache>
                <c:ptCount val="20"/>
                <c:pt idx="0">
                  <c:v>Stockholm</c:v>
                </c:pt>
                <c:pt idx="1">
                  <c:v>Norrbotten</c:v>
                </c:pt>
                <c:pt idx="2">
                  <c:v>Halland</c:v>
                </c:pt>
                <c:pt idx="3">
                  <c:v>Skåne</c:v>
                </c:pt>
                <c:pt idx="4">
                  <c:v>Krononberg</c:v>
                </c:pt>
                <c:pt idx="5">
                  <c:v>Värmland</c:v>
                </c:pt>
                <c:pt idx="6">
                  <c:v>Gävleborg</c:v>
                </c:pt>
                <c:pt idx="7">
                  <c:v>Östergötland</c:v>
                </c:pt>
                <c:pt idx="8">
                  <c:v>Västra götaland</c:v>
                </c:pt>
                <c:pt idx="9">
                  <c:v>Jönköping</c:v>
                </c:pt>
                <c:pt idx="10">
                  <c:v>Västernorrland</c:v>
                </c:pt>
                <c:pt idx="11">
                  <c:v>Uppsala</c:v>
                </c:pt>
                <c:pt idx="12">
                  <c:v>Örebro</c:v>
                </c:pt>
                <c:pt idx="13">
                  <c:v>Västmanland</c:v>
                </c:pt>
                <c:pt idx="14">
                  <c:v>Blekinge</c:v>
                </c:pt>
                <c:pt idx="15">
                  <c:v>Dalarna</c:v>
                </c:pt>
                <c:pt idx="16">
                  <c:v>Västerbotten</c:v>
                </c:pt>
                <c:pt idx="17">
                  <c:v>Gotland</c:v>
                </c:pt>
                <c:pt idx="18">
                  <c:v>Jämtland</c:v>
                </c:pt>
                <c:pt idx="19">
                  <c:v>Sörmland</c:v>
                </c:pt>
              </c:strCache>
            </c:strRef>
          </c:cat>
          <c:val>
            <c:numRef>
              <c:f>'1'!$J$28:$J$47</c:f>
              <c:numCache>
                <c:formatCode>0.00</c:formatCode>
                <c:ptCount val="20"/>
                <c:pt idx="0">
                  <c:v>5.6531029882302391E-3</c:v>
                </c:pt>
                <c:pt idx="1">
                  <c:v>0</c:v>
                </c:pt>
                <c:pt idx="2">
                  <c:v>0</c:v>
                </c:pt>
                <c:pt idx="3">
                  <c:v>1.0015423752578972E-2</c:v>
                </c:pt>
                <c:pt idx="4">
                  <c:v>0</c:v>
                </c:pt>
                <c:pt idx="5">
                  <c:v>2.7364273204903679E-2</c:v>
                </c:pt>
                <c:pt idx="6">
                  <c:v>0</c:v>
                </c:pt>
                <c:pt idx="7">
                  <c:v>0</c:v>
                </c:pt>
                <c:pt idx="8">
                  <c:v>2.6357840633906067E-2</c:v>
                </c:pt>
                <c:pt idx="9">
                  <c:v>1.5242740644767931E-2</c:v>
                </c:pt>
                <c:pt idx="10">
                  <c:v>0</c:v>
                </c:pt>
                <c:pt idx="11">
                  <c:v>1.8222238419767486E-2</c:v>
                </c:pt>
                <c:pt idx="12">
                  <c:v>4.7290267662914977E-2</c:v>
                </c:pt>
                <c:pt idx="13">
                  <c:v>0</c:v>
                </c:pt>
                <c:pt idx="14">
                  <c:v>0</c:v>
                </c:pt>
                <c:pt idx="15">
                  <c:v>2.6094671468086215E-2</c:v>
                </c:pt>
                <c:pt idx="16">
                  <c:v>2.7513343971826334E-2</c:v>
                </c:pt>
                <c:pt idx="17">
                  <c:v>0</c:v>
                </c:pt>
                <c:pt idx="18">
                  <c:v>2.2925263640531868E-2</c:v>
                </c:pt>
                <c:pt idx="19">
                  <c:v>3.7532254281022755E-2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15-4542-8B11-BF0812048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30688"/>
        <c:axId val="85000960"/>
      </c:barChart>
      <c:catAx>
        <c:axId val="845306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5000960"/>
        <c:crosses val="autoZero"/>
        <c:auto val="1"/>
        <c:lblAlgn val="ctr"/>
        <c:lblOffset val="100"/>
        <c:noMultiLvlLbl val="0"/>
      </c:catAx>
      <c:valAx>
        <c:axId val="85000960"/>
        <c:scaling>
          <c:orientation val="minMax"/>
          <c:max val="0.30000000000000004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/>
                  <a:t>Antal per 1000</a:t>
                </a:r>
                <a:r>
                  <a:rPr lang="en-US" baseline="0"/>
                  <a:t> barn</a:t>
                </a:r>
                <a:r>
                  <a:rPr lang="en-US"/>
                  <a:t> </a:t>
                </a:r>
              </a:p>
            </c:rich>
          </c:tx>
          <c:layout>
            <c:manualLayout>
              <c:xMode val="edge"/>
              <c:yMode val="edge"/>
              <c:x val="3.2932547767193433E-2"/>
              <c:y val="9.4308704006976593E-2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453068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12141968503937008"/>
          <c:y val="0.80016542199524943"/>
          <c:w val="0.74858031496062993"/>
          <c:h val="9.4162508858712884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63279983489596"/>
          <c:y val="0.15880731131781198"/>
          <c:w val="0.76752696850393698"/>
          <c:h val="0.6371031398852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Nyfödda!$E$1</c:f>
              <c:strCache>
                <c:ptCount val="1"/>
                <c:pt idx="0">
                  <c:v>Andel </c:v>
                </c:pt>
              </c:strCache>
            </c:strRef>
          </c:tx>
          <c:spPr>
            <a:solidFill>
              <a:srgbClr val="A6BCC6"/>
            </a:solidFill>
          </c:spPr>
          <c:invertIfNegative val="0"/>
          <c:cat>
            <c:strRef>
              <c:f>Nyfödda!$D$2:$D$18</c:f>
              <c:strCache>
                <c:ptCount val="17"/>
                <c:pt idx="0">
                  <c:v>Östetrgötland</c:v>
                </c:pt>
                <c:pt idx="1">
                  <c:v>Jämtland</c:v>
                </c:pt>
                <c:pt idx="2">
                  <c:v>Värmland</c:v>
                </c:pt>
                <c:pt idx="3">
                  <c:v>Kalmar</c:v>
                </c:pt>
                <c:pt idx="4">
                  <c:v>Dalarna</c:v>
                </c:pt>
                <c:pt idx="5">
                  <c:v>Norrbotten</c:v>
                </c:pt>
                <c:pt idx="6">
                  <c:v>Kronoberg</c:v>
                </c:pt>
                <c:pt idx="7">
                  <c:v>Västernorrland</c:v>
                </c:pt>
                <c:pt idx="8">
                  <c:v>Västerbotten</c:v>
                </c:pt>
                <c:pt idx="9">
                  <c:v>Västra Götaland</c:v>
                </c:pt>
                <c:pt idx="10">
                  <c:v>Skåne</c:v>
                </c:pt>
                <c:pt idx="11">
                  <c:v>Stockholm</c:v>
                </c:pt>
                <c:pt idx="12">
                  <c:v>Gävleborg</c:v>
                </c:pt>
                <c:pt idx="13">
                  <c:v>Blekinge</c:v>
                </c:pt>
                <c:pt idx="14">
                  <c:v>Halland</c:v>
                </c:pt>
                <c:pt idx="15">
                  <c:v>Jönköping</c:v>
                </c:pt>
                <c:pt idx="16">
                  <c:v>Gotland</c:v>
                </c:pt>
              </c:strCache>
            </c:strRef>
          </c:cat>
          <c:val>
            <c:numRef>
              <c:f>Nyfödda!$E$2:$E$18</c:f>
              <c:numCache>
                <c:formatCode>0</c:formatCode>
                <c:ptCount val="17"/>
                <c:pt idx="0">
                  <c:v>42.85132382892057</c:v>
                </c:pt>
                <c:pt idx="1">
                  <c:v>52.496328928046985</c:v>
                </c:pt>
                <c:pt idx="2">
                  <c:v>54.438502673796798</c:v>
                </c:pt>
                <c:pt idx="3">
                  <c:v>65</c:v>
                </c:pt>
                <c:pt idx="4">
                  <c:v>69.199318568994897</c:v>
                </c:pt>
                <c:pt idx="5">
                  <c:v>71.532846715328475</c:v>
                </c:pt>
                <c:pt idx="6">
                  <c:v>74.437716262975783</c:v>
                </c:pt>
                <c:pt idx="7">
                  <c:v>75.767802902463728</c:v>
                </c:pt>
                <c:pt idx="8">
                  <c:v>76.484655241131932</c:v>
                </c:pt>
                <c:pt idx="9">
                  <c:v>80.817206508906111</c:v>
                </c:pt>
                <c:pt idx="10">
                  <c:v>83.371097683786516</c:v>
                </c:pt>
                <c:pt idx="11">
                  <c:v>85.357142857142847</c:v>
                </c:pt>
                <c:pt idx="12">
                  <c:v>85.763293310463112</c:v>
                </c:pt>
                <c:pt idx="13">
                  <c:v>85.985592665356918</c:v>
                </c:pt>
                <c:pt idx="14">
                  <c:v>86.721088435374156</c:v>
                </c:pt>
                <c:pt idx="15">
                  <c:v>88.539651837524175</c:v>
                </c:pt>
                <c:pt idx="16">
                  <c:v>89.960629921259837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8-4BD0-9AF6-625CCBA1B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30688"/>
        <c:axId val="85000960"/>
      </c:barChart>
      <c:catAx>
        <c:axId val="845306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5000960"/>
        <c:crosses val="autoZero"/>
        <c:auto val="1"/>
        <c:lblAlgn val="ctr"/>
        <c:lblOffset val="100"/>
        <c:noMultiLvlLbl val="0"/>
      </c:catAx>
      <c:valAx>
        <c:axId val="85000960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.88638979782603122"/>
              <c:y val="0.833984477647154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453068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5184736523319"/>
          <c:y val="0.15643355874441714"/>
          <c:w val="0.77002696850393704"/>
          <c:h val="0.62033220112191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'31'!$C$7</c:f>
              <c:strCache>
                <c:ptCount val="1"/>
                <c:pt idx="0">
                  <c:v>Mycket bra eller bra</c:v>
                </c:pt>
              </c:strCache>
            </c:strRef>
          </c:tx>
          <c:spPr>
            <a:solidFill>
              <a:srgbClr val="A6BCC6"/>
            </a:solidFill>
          </c:spPr>
          <c:invertIfNegative val="0"/>
          <c:cat>
            <c:strRef>
              <c:f>'31'!$B$8:$B$25</c:f>
              <c:strCache>
                <c:ptCount val="18"/>
                <c:pt idx="0">
                  <c:v>Värmland</c:v>
                </c:pt>
                <c:pt idx="1">
                  <c:v>Halland</c:v>
                </c:pt>
                <c:pt idx="2">
                  <c:v>Örebro</c:v>
                </c:pt>
                <c:pt idx="3">
                  <c:v>Kronoberg</c:v>
                </c:pt>
                <c:pt idx="4">
                  <c:v>Östergötland</c:v>
                </c:pt>
                <c:pt idx="5">
                  <c:v>Norrbotten</c:v>
                </c:pt>
                <c:pt idx="6">
                  <c:v>Västra götaland</c:v>
                </c:pt>
                <c:pt idx="7">
                  <c:v>Gävleborg</c:v>
                </c:pt>
                <c:pt idx="8">
                  <c:v>Riket</c:v>
                </c:pt>
                <c:pt idx="9">
                  <c:v>Skåne</c:v>
                </c:pt>
                <c:pt idx="10">
                  <c:v>Stockholm</c:v>
                </c:pt>
                <c:pt idx="11">
                  <c:v>Västernorrland</c:v>
                </c:pt>
                <c:pt idx="12">
                  <c:v>Sörmland</c:v>
                </c:pt>
                <c:pt idx="13">
                  <c:v>Västerbotten</c:v>
                </c:pt>
                <c:pt idx="14">
                  <c:v>Dalarna</c:v>
                </c:pt>
                <c:pt idx="15">
                  <c:v>Jönköping</c:v>
                </c:pt>
                <c:pt idx="16">
                  <c:v>Kalmar</c:v>
                </c:pt>
                <c:pt idx="17">
                  <c:v>Uppsala</c:v>
                </c:pt>
              </c:strCache>
            </c:strRef>
          </c:cat>
          <c:val>
            <c:numRef>
              <c:f>'31'!$C$8:$C$25</c:f>
              <c:numCache>
                <c:formatCode>0</c:formatCode>
                <c:ptCount val="18"/>
                <c:pt idx="0">
                  <c:v>10</c:v>
                </c:pt>
                <c:pt idx="1">
                  <c:v>17.647058823529413</c:v>
                </c:pt>
                <c:pt idx="2">
                  <c:v>30</c:v>
                </c:pt>
                <c:pt idx="3">
                  <c:v>35.714285714285715</c:v>
                </c:pt>
                <c:pt idx="4">
                  <c:v>36.363636363636367</c:v>
                </c:pt>
                <c:pt idx="5">
                  <c:v>40</c:v>
                </c:pt>
                <c:pt idx="6">
                  <c:v>56.36363636363636</c:v>
                </c:pt>
                <c:pt idx="7">
                  <c:v>57.142857142857139</c:v>
                </c:pt>
                <c:pt idx="8">
                  <c:v>62.616822429906534</c:v>
                </c:pt>
                <c:pt idx="9">
                  <c:v>71.1111111111111</c:v>
                </c:pt>
                <c:pt idx="10">
                  <c:v>72.727272727272734</c:v>
                </c:pt>
                <c:pt idx="11">
                  <c:v>75</c:v>
                </c:pt>
                <c:pt idx="12">
                  <c:v>83.333333333333343</c:v>
                </c:pt>
                <c:pt idx="13">
                  <c:v>86.666666666666671</c:v>
                </c:pt>
                <c:pt idx="14">
                  <c:v>89.999999999999986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3-4FC7-9611-6A6E410A4ACC}"/>
            </c:ext>
          </c:extLst>
        </c:ser>
        <c:ser>
          <c:idx val="1"/>
          <c:order val="1"/>
          <c:tx>
            <c:strRef>
              <c:f>'31'!$D$7</c:f>
              <c:strCache>
                <c:ptCount val="1"/>
                <c:pt idx="0">
                  <c:v>Varken eller </c:v>
                </c:pt>
              </c:strCache>
            </c:strRef>
          </c:tx>
          <c:invertIfNegative val="0"/>
          <c:cat>
            <c:strRef>
              <c:f>'31'!$B$8:$B$25</c:f>
              <c:strCache>
                <c:ptCount val="18"/>
                <c:pt idx="0">
                  <c:v>Värmland</c:v>
                </c:pt>
                <c:pt idx="1">
                  <c:v>Halland</c:v>
                </c:pt>
                <c:pt idx="2">
                  <c:v>Örebro</c:v>
                </c:pt>
                <c:pt idx="3">
                  <c:v>Kronoberg</c:v>
                </c:pt>
                <c:pt idx="4">
                  <c:v>Östergötland</c:v>
                </c:pt>
                <c:pt idx="5">
                  <c:v>Norrbotten</c:v>
                </c:pt>
                <c:pt idx="6">
                  <c:v>Västra götaland</c:v>
                </c:pt>
                <c:pt idx="7">
                  <c:v>Gävleborg</c:v>
                </c:pt>
                <c:pt idx="8">
                  <c:v>Riket</c:v>
                </c:pt>
                <c:pt idx="9">
                  <c:v>Skåne</c:v>
                </c:pt>
                <c:pt idx="10">
                  <c:v>Stockholm</c:v>
                </c:pt>
                <c:pt idx="11">
                  <c:v>Västernorrland</c:v>
                </c:pt>
                <c:pt idx="12">
                  <c:v>Sörmland</c:v>
                </c:pt>
                <c:pt idx="13">
                  <c:v>Västerbotten</c:v>
                </c:pt>
                <c:pt idx="14">
                  <c:v>Dalarna</c:v>
                </c:pt>
                <c:pt idx="15">
                  <c:v>Jönköping</c:v>
                </c:pt>
                <c:pt idx="16">
                  <c:v>Kalmar</c:v>
                </c:pt>
                <c:pt idx="17">
                  <c:v>Uppsala</c:v>
                </c:pt>
              </c:strCache>
            </c:strRef>
          </c:cat>
          <c:val>
            <c:numRef>
              <c:f>'31'!$D$8:$D$25</c:f>
              <c:numCache>
                <c:formatCode>0</c:formatCode>
                <c:ptCount val="18"/>
                <c:pt idx="0">
                  <c:v>30</c:v>
                </c:pt>
                <c:pt idx="1">
                  <c:v>29.411764705882355</c:v>
                </c:pt>
                <c:pt idx="2">
                  <c:v>50</c:v>
                </c:pt>
                <c:pt idx="3">
                  <c:v>35.714285714285715</c:v>
                </c:pt>
                <c:pt idx="4">
                  <c:v>36.363636363636367</c:v>
                </c:pt>
                <c:pt idx="5">
                  <c:v>20</c:v>
                </c:pt>
                <c:pt idx="6">
                  <c:v>32.727272727272727</c:v>
                </c:pt>
                <c:pt idx="7">
                  <c:v>28.571428571428569</c:v>
                </c:pt>
                <c:pt idx="8">
                  <c:v>20.872274143302182</c:v>
                </c:pt>
                <c:pt idx="9">
                  <c:v>13.333333333333334</c:v>
                </c:pt>
                <c:pt idx="10">
                  <c:v>24.242424242424242</c:v>
                </c:pt>
                <c:pt idx="11">
                  <c:v>0</c:v>
                </c:pt>
                <c:pt idx="12">
                  <c:v>0</c:v>
                </c:pt>
                <c:pt idx="13">
                  <c:v>13.333333333333334</c:v>
                </c:pt>
                <c:pt idx="14">
                  <c:v>10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93-4FC7-9611-6A6E410A4ACC}"/>
            </c:ext>
          </c:extLst>
        </c:ser>
        <c:ser>
          <c:idx val="2"/>
          <c:order val="2"/>
          <c:tx>
            <c:strRef>
              <c:f>'31'!$E$7</c:f>
              <c:strCache>
                <c:ptCount val="1"/>
                <c:pt idx="0">
                  <c:v>Dåligt eller Mycket dåligt</c:v>
                </c:pt>
              </c:strCache>
            </c:strRef>
          </c:tx>
          <c:invertIfNegative val="0"/>
          <c:cat>
            <c:strRef>
              <c:f>'31'!$B$8:$B$25</c:f>
              <c:strCache>
                <c:ptCount val="18"/>
                <c:pt idx="0">
                  <c:v>Värmland</c:v>
                </c:pt>
                <c:pt idx="1">
                  <c:v>Halland</c:v>
                </c:pt>
                <c:pt idx="2">
                  <c:v>Örebro</c:v>
                </c:pt>
                <c:pt idx="3">
                  <c:v>Kronoberg</c:v>
                </c:pt>
                <c:pt idx="4">
                  <c:v>Östergötland</c:v>
                </c:pt>
                <c:pt idx="5">
                  <c:v>Norrbotten</c:v>
                </c:pt>
                <c:pt idx="6">
                  <c:v>Västra götaland</c:v>
                </c:pt>
                <c:pt idx="7">
                  <c:v>Gävleborg</c:v>
                </c:pt>
                <c:pt idx="8">
                  <c:v>Riket</c:v>
                </c:pt>
                <c:pt idx="9">
                  <c:v>Skåne</c:v>
                </c:pt>
                <c:pt idx="10">
                  <c:v>Stockholm</c:v>
                </c:pt>
                <c:pt idx="11">
                  <c:v>Västernorrland</c:v>
                </c:pt>
                <c:pt idx="12">
                  <c:v>Sörmland</c:v>
                </c:pt>
                <c:pt idx="13">
                  <c:v>Västerbotten</c:v>
                </c:pt>
                <c:pt idx="14">
                  <c:v>Dalarna</c:v>
                </c:pt>
                <c:pt idx="15">
                  <c:v>Jönköping</c:v>
                </c:pt>
                <c:pt idx="16">
                  <c:v>Kalmar</c:v>
                </c:pt>
                <c:pt idx="17">
                  <c:v>Uppsala</c:v>
                </c:pt>
              </c:strCache>
            </c:strRef>
          </c:cat>
          <c:val>
            <c:numRef>
              <c:f>'31'!$E$8:$E$25</c:f>
              <c:numCache>
                <c:formatCode>0</c:formatCode>
                <c:ptCount val="18"/>
                <c:pt idx="0">
                  <c:v>30.000000000000004</c:v>
                </c:pt>
                <c:pt idx="1">
                  <c:v>23.52941176470588</c:v>
                </c:pt>
                <c:pt idx="2">
                  <c:v>10</c:v>
                </c:pt>
                <c:pt idx="3">
                  <c:v>7.1428571428571423</c:v>
                </c:pt>
                <c:pt idx="4">
                  <c:v>27.27272727272727</c:v>
                </c:pt>
                <c:pt idx="5">
                  <c:v>30.000000000000004</c:v>
                </c:pt>
                <c:pt idx="6">
                  <c:v>5.4545454545454541</c:v>
                </c:pt>
                <c:pt idx="7">
                  <c:v>14.285714285714285</c:v>
                </c:pt>
                <c:pt idx="8">
                  <c:v>8.722741433021806</c:v>
                </c:pt>
                <c:pt idx="9">
                  <c:v>6.666666666666667</c:v>
                </c:pt>
                <c:pt idx="10">
                  <c:v>0</c:v>
                </c:pt>
                <c:pt idx="11">
                  <c:v>16.666666666666664</c:v>
                </c:pt>
                <c:pt idx="12">
                  <c:v>8.3333333333333321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93-4FC7-9611-6A6E410A4ACC}"/>
            </c:ext>
          </c:extLst>
        </c:ser>
        <c:ser>
          <c:idx val="3"/>
          <c:order val="3"/>
          <c:tx>
            <c:strRef>
              <c:f>'31'!$F$7</c:f>
              <c:strCache>
                <c:ptCount val="1"/>
                <c:pt idx="0">
                  <c:v>Görs ej</c:v>
                </c:pt>
              </c:strCache>
            </c:strRef>
          </c:tx>
          <c:invertIfNegative val="0"/>
          <c:cat>
            <c:strRef>
              <c:f>'31'!$B$8:$B$25</c:f>
              <c:strCache>
                <c:ptCount val="18"/>
                <c:pt idx="0">
                  <c:v>Värmland</c:v>
                </c:pt>
                <c:pt idx="1">
                  <c:v>Halland</c:v>
                </c:pt>
                <c:pt idx="2">
                  <c:v>Örebro</c:v>
                </c:pt>
                <c:pt idx="3">
                  <c:v>Kronoberg</c:v>
                </c:pt>
                <c:pt idx="4">
                  <c:v>Östergötland</c:v>
                </c:pt>
                <c:pt idx="5">
                  <c:v>Norrbotten</c:v>
                </c:pt>
                <c:pt idx="6">
                  <c:v>Västra götaland</c:v>
                </c:pt>
                <c:pt idx="7">
                  <c:v>Gävleborg</c:v>
                </c:pt>
                <c:pt idx="8">
                  <c:v>Riket</c:v>
                </c:pt>
                <c:pt idx="9">
                  <c:v>Skåne</c:v>
                </c:pt>
                <c:pt idx="10">
                  <c:v>Stockholm</c:v>
                </c:pt>
                <c:pt idx="11">
                  <c:v>Västernorrland</c:v>
                </c:pt>
                <c:pt idx="12">
                  <c:v>Sörmland</c:v>
                </c:pt>
                <c:pt idx="13">
                  <c:v>Västerbotten</c:v>
                </c:pt>
                <c:pt idx="14">
                  <c:v>Dalarna</c:v>
                </c:pt>
                <c:pt idx="15">
                  <c:v>Jönköping</c:v>
                </c:pt>
                <c:pt idx="16">
                  <c:v>Kalmar</c:v>
                </c:pt>
                <c:pt idx="17">
                  <c:v>Uppsala</c:v>
                </c:pt>
              </c:strCache>
            </c:strRef>
          </c:cat>
          <c:val>
            <c:numRef>
              <c:f>'31'!$F$8:$F$25</c:f>
              <c:numCache>
                <c:formatCode>0</c:formatCode>
                <c:ptCount val="18"/>
                <c:pt idx="0">
                  <c:v>30</c:v>
                </c:pt>
                <c:pt idx="1">
                  <c:v>29.411764705882355</c:v>
                </c:pt>
                <c:pt idx="2">
                  <c:v>10</c:v>
                </c:pt>
                <c:pt idx="3">
                  <c:v>21.428571428571427</c:v>
                </c:pt>
                <c:pt idx="4">
                  <c:v>0</c:v>
                </c:pt>
                <c:pt idx="5">
                  <c:v>10</c:v>
                </c:pt>
                <c:pt idx="6">
                  <c:v>5.4545454545454541</c:v>
                </c:pt>
                <c:pt idx="7">
                  <c:v>0</c:v>
                </c:pt>
                <c:pt idx="8">
                  <c:v>7.7881619937694699</c:v>
                </c:pt>
                <c:pt idx="9">
                  <c:v>8.8888888888888893</c:v>
                </c:pt>
                <c:pt idx="10">
                  <c:v>3.0303030303030303</c:v>
                </c:pt>
                <c:pt idx="11">
                  <c:v>8.3333333333333321</c:v>
                </c:pt>
                <c:pt idx="12">
                  <c:v>8.3333333333333321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93-4FC7-9611-6A6E410A4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30688"/>
        <c:axId val="85000960"/>
      </c:barChart>
      <c:catAx>
        <c:axId val="845306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5000960"/>
        <c:crosses val="autoZero"/>
        <c:auto val="1"/>
        <c:lblAlgn val="ctr"/>
        <c:lblOffset val="100"/>
        <c:noMultiLvlLbl val="0"/>
      </c:catAx>
      <c:valAx>
        <c:axId val="85000960"/>
        <c:scaling>
          <c:orientation val="minMax"/>
          <c:max val="100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dirty="0" err="1"/>
                  <a:t>Procent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86924574637960461"/>
              <c:y val="0.81521484050930015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453068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2694411100710313"/>
          <c:y val="0.8491324916096088"/>
          <c:w val="0.70076200750329942"/>
          <c:h val="4.3201622524457167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76042068168054"/>
          <c:y val="0.14081193776209922"/>
          <c:w val="0.76658223666097669"/>
          <c:h val="0.630105042568375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'37'!$C$6</c:f>
              <c:strCache>
                <c:ptCount val="1"/>
                <c:pt idx="0">
                  <c:v>Mycket bra eller Bra</c:v>
                </c:pt>
              </c:strCache>
            </c:strRef>
          </c:tx>
          <c:spPr>
            <a:solidFill>
              <a:srgbClr val="A6BCC6"/>
            </a:solidFill>
          </c:spPr>
          <c:invertIfNegative val="0"/>
          <c:cat>
            <c:strRef>
              <c:f>'37'!$B$7:$B$25</c:f>
              <c:strCache>
                <c:ptCount val="19"/>
                <c:pt idx="0">
                  <c:v>Västernorrland</c:v>
                </c:pt>
                <c:pt idx="1">
                  <c:v>Stockholm</c:v>
                </c:pt>
                <c:pt idx="2">
                  <c:v>Uppsala</c:v>
                </c:pt>
                <c:pt idx="3">
                  <c:v>Värmland</c:v>
                </c:pt>
                <c:pt idx="4">
                  <c:v>Kronoberg</c:v>
                </c:pt>
                <c:pt idx="5">
                  <c:v>Örebro</c:v>
                </c:pt>
                <c:pt idx="6">
                  <c:v>Västra Götaland</c:v>
                </c:pt>
                <c:pt idx="7">
                  <c:v>Riket</c:v>
                </c:pt>
                <c:pt idx="8">
                  <c:v>Gävleborg</c:v>
                </c:pt>
                <c:pt idx="9">
                  <c:v>Dalarna</c:v>
                </c:pt>
                <c:pt idx="10">
                  <c:v>Jämtland</c:v>
                </c:pt>
                <c:pt idx="11">
                  <c:v>Jönköping</c:v>
                </c:pt>
                <c:pt idx="12">
                  <c:v>Västerbotten</c:v>
                </c:pt>
                <c:pt idx="13">
                  <c:v>Halland</c:v>
                </c:pt>
                <c:pt idx="14">
                  <c:v>Skåne</c:v>
                </c:pt>
                <c:pt idx="15">
                  <c:v>Kalmar</c:v>
                </c:pt>
                <c:pt idx="16">
                  <c:v>Norrbotten</c:v>
                </c:pt>
                <c:pt idx="17">
                  <c:v>Sörmland</c:v>
                </c:pt>
                <c:pt idx="18">
                  <c:v>Östergötland</c:v>
                </c:pt>
              </c:strCache>
            </c:strRef>
          </c:cat>
          <c:val>
            <c:numRef>
              <c:f>'37'!$C$7:$C$25</c:f>
              <c:numCache>
                <c:formatCode>0</c:formatCode>
                <c:ptCount val="19"/>
                <c:pt idx="0">
                  <c:v>41.666666666666664</c:v>
                </c:pt>
                <c:pt idx="1">
                  <c:v>57.575757575757578</c:v>
                </c:pt>
                <c:pt idx="2">
                  <c:v>69.230769230769226</c:v>
                </c:pt>
                <c:pt idx="3">
                  <c:v>70</c:v>
                </c:pt>
                <c:pt idx="4">
                  <c:v>80</c:v>
                </c:pt>
                <c:pt idx="5">
                  <c:v>80</c:v>
                </c:pt>
                <c:pt idx="6">
                  <c:v>82.142857142857139</c:v>
                </c:pt>
                <c:pt idx="7">
                  <c:v>84.194528875379945</c:v>
                </c:pt>
                <c:pt idx="8">
                  <c:v>86.666666666666671</c:v>
                </c:pt>
                <c:pt idx="9">
                  <c:v>89.999999999999986</c:v>
                </c:pt>
                <c:pt idx="10">
                  <c:v>90</c:v>
                </c:pt>
                <c:pt idx="11">
                  <c:v>90</c:v>
                </c:pt>
                <c:pt idx="12">
                  <c:v>93.333333333333329</c:v>
                </c:pt>
                <c:pt idx="13">
                  <c:v>94.444444444444443</c:v>
                </c:pt>
                <c:pt idx="14">
                  <c:v>97.826086956521735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8-4AF9-B6E2-717AB81A85CF}"/>
            </c:ext>
          </c:extLst>
        </c:ser>
        <c:ser>
          <c:idx val="1"/>
          <c:order val="1"/>
          <c:tx>
            <c:strRef>
              <c:f>'37'!$D$6</c:f>
              <c:strCache>
                <c:ptCount val="1"/>
                <c:pt idx="0">
                  <c:v>Varken eller </c:v>
                </c:pt>
              </c:strCache>
            </c:strRef>
          </c:tx>
          <c:invertIfNegative val="0"/>
          <c:cat>
            <c:strRef>
              <c:f>'37'!$B$7:$B$25</c:f>
              <c:strCache>
                <c:ptCount val="19"/>
                <c:pt idx="0">
                  <c:v>Västernorrland</c:v>
                </c:pt>
                <c:pt idx="1">
                  <c:v>Stockholm</c:v>
                </c:pt>
                <c:pt idx="2">
                  <c:v>Uppsala</c:v>
                </c:pt>
                <c:pt idx="3">
                  <c:v>Värmland</c:v>
                </c:pt>
                <c:pt idx="4">
                  <c:v>Kronoberg</c:v>
                </c:pt>
                <c:pt idx="5">
                  <c:v>Örebro</c:v>
                </c:pt>
                <c:pt idx="6">
                  <c:v>Västra Götaland</c:v>
                </c:pt>
                <c:pt idx="7">
                  <c:v>Riket</c:v>
                </c:pt>
                <c:pt idx="8">
                  <c:v>Gävleborg</c:v>
                </c:pt>
                <c:pt idx="9">
                  <c:v>Dalarna</c:v>
                </c:pt>
                <c:pt idx="10">
                  <c:v>Jämtland</c:v>
                </c:pt>
                <c:pt idx="11">
                  <c:v>Jönköping</c:v>
                </c:pt>
                <c:pt idx="12">
                  <c:v>Västerbotten</c:v>
                </c:pt>
                <c:pt idx="13">
                  <c:v>Halland</c:v>
                </c:pt>
                <c:pt idx="14">
                  <c:v>Skåne</c:v>
                </c:pt>
                <c:pt idx="15">
                  <c:v>Kalmar</c:v>
                </c:pt>
                <c:pt idx="16">
                  <c:v>Norrbotten</c:v>
                </c:pt>
                <c:pt idx="17">
                  <c:v>Sörmland</c:v>
                </c:pt>
                <c:pt idx="18">
                  <c:v>Östergötland</c:v>
                </c:pt>
              </c:strCache>
            </c:strRef>
          </c:cat>
          <c:val>
            <c:numRef>
              <c:f>'37'!$D$7:$D$25</c:f>
              <c:numCache>
                <c:formatCode>0</c:formatCode>
                <c:ptCount val="19"/>
                <c:pt idx="0">
                  <c:v>16.666666666666664</c:v>
                </c:pt>
                <c:pt idx="1">
                  <c:v>33.333333333333329</c:v>
                </c:pt>
                <c:pt idx="2">
                  <c:v>15.384615384615385</c:v>
                </c:pt>
                <c:pt idx="3">
                  <c:v>20</c:v>
                </c:pt>
                <c:pt idx="4">
                  <c:v>6.666666666666667</c:v>
                </c:pt>
                <c:pt idx="5">
                  <c:v>0</c:v>
                </c:pt>
                <c:pt idx="6">
                  <c:v>16.071428571428573</c:v>
                </c:pt>
                <c:pt idx="7">
                  <c:v>10.334346504559271</c:v>
                </c:pt>
                <c:pt idx="8">
                  <c:v>13.333333333333334</c:v>
                </c:pt>
                <c:pt idx="9">
                  <c:v>0</c:v>
                </c:pt>
                <c:pt idx="10">
                  <c:v>10</c:v>
                </c:pt>
                <c:pt idx="11">
                  <c:v>0</c:v>
                </c:pt>
                <c:pt idx="12">
                  <c:v>6.666666666666667</c:v>
                </c:pt>
                <c:pt idx="13">
                  <c:v>5.5555555555555554</c:v>
                </c:pt>
                <c:pt idx="14">
                  <c:v>2.1739130434782608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8-4AF9-B6E2-717AB81A85CF}"/>
            </c:ext>
          </c:extLst>
        </c:ser>
        <c:ser>
          <c:idx val="2"/>
          <c:order val="2"/>
          <c:tx>
            <c:strRef>
              <c:f>'37'!$E$6</c:f>
              <c:strCache>
                <c:ptCount val="1"/>
                <c:pt idx="0">
                  <c:v>Dåligt eller Mycket dåligt</c:v>
                </c:pt>
              </c:strCache>
            </c:strRef>
          </c:tx>
          <c:invertIfNegative val="0"/>
          <c:cat>
            <c:strRef>
              <c:f>'37'!$B$7:$B$25</c:f>
              <c:strCache>
                <c:ptCount val="19"/>
                <c:pt idx="0">
                  <c:v>Västernorrland</c:v>
                </c:pt>
                <c:pt idx="1">
                  <c:v>Stockholm</c:v>
                </c:pt>
                <c:pt idx="2">
                  <c:v>Uppsala</c:v>
                </c:pt>
                <c:pt idx="3">
                  <c:v>Värmland</c:v>
                </c:pt>
                <c:pt idx="4">
                  <c:v>Kronoberg</c:v>
                </c:pt>
                <c:pt idx="5">
                  <c:v>Örebro</c:v>
                </c:pt>
                <c:pt idx="6">
                  <c:v>Västra Götaland</c:v>
                </c:pt>
                <c:pt idx="7">
                  <c:v>Riket</c:v>
                </c:pt>
                <c:pt idx="8">
                  <c:v>Gävleborg</c:v>
                </c:pt>
                <c:pt idx="9">
                  <c:v>Dalarna</c:v>
                </c:pt>
                <c:pt idx="10">
                  <c:v>Jämtland</c:v>
                </c:pt>
                <c:pt idx="11">
                  <c:v>Jönköping</c:v>
                </c:pt>
                <c:pt idx="12">
                  <c:v>Västerbotten</c:v>
                </c:pt>
                <c:pt idx="13">
                  <c:v>Halland</c:v>
                </c:pt>
                <c:pt idx="14">
                  <c:v>Skåne</c:v>
                </c:pt>
                <c:pt idx="15">
                  <c:v>Kalmar</c:v>
                </c:pt>
                <c:pt idx="16">
                  <c:v>Norrbotten</c:v>
                </c:pt>
                <c:pt idx="17">
                  <c:v>Sörmland</c:v>
                </c:pt>
                <c:pt idx="18">
                  <c:v>Östergötland</c:v>
                </c:pt>
              </c:strCache>
            </c:strRef>
          </c:cat>
          <c:val>
            <c:numRef>
              <c:f>'37'!$E$7:$E$25</c:f>
              <c:numCache>
                <c:formatCode>0</c:formatCode>
                <c:ptCount val="19"/>
                <c:pt idx="0">
                  <c:v>41.666666666666664</c:v>
                </c:pt>
                <c:pt idx="1">
                  <c:v>3.0303030303030303</c:v>
                </c:pt>
                <c:pt idx="2">
                  <c:v>15.384615384615385</c:v>
                </c:pt>
                <c:pt idx="3">
                  <c:v>10</c:v>
                </c:pt>
                <c:pt idx="4">
                  <c:v>13.333333333333334</c:v>
                </c:pt>
                <c:pt idx="5">
                  <c:v>20</c:v>
                </c:pt>
                <c:pt idx="6">
                  <c:v>0</c:v>
                </c:pt>
                <c:pt idx="7">
                  <c:v>4.2553191489361701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B8-4AF9-B6E2-717AB81A85CF}"/>
            </c:ext>
          </c:extLst>
        </c:ser>
        <c:ser>
          <c:idx val="3"/>
          <c:order val="3"/>
          <c:tx>
            <c:strRef>
              <c:f>'37'!$F$6</c:f>
              <c:strCache>
                <c:ptCount val="1"/>
                <c:pt idx="0">
                  <c:v>Görs ej</c:v>
                </c:pt>
              </c:strCache>
            </c:strRef>
          </c:tx>
          <c:invertIfNegative val="0"/>
          <c:cat>
            <c:strRef>
              <c:f>'37'!$B$7:$B$25</c:f>
              <c:strCache>
                <c:ptCount val="19"/>
                <c:pt idx="0">
                  <c:v>Västernorrland</c:v>
                </c:pt>
                <c:pt idx="1">
                  <c:v>Stockholm</c:v>
                </c:pt>
                <c:pt idx="2">
                  <c:v>Uppsala</c:v>
                </c:pt>
                <c:pt idx="3">
                  <c:v>Värmland</c:v>
                </c:pt>
                <c:pt idx="4">
                  <c:v>Kronoberg</c:v>
                </c:pt>
                <c:pt idx="5">
                  <c:v>Örebro</c:v>
                </c:pt>
                <c:pt idx="6">
                  <c:v>Västra Götaland</c:v>
                </c:pt>
                <c:pt idx="7">
                  <c:v>Riket</c:v>
                </c:pt>
                <c:pt idx="8">
                  <c:v>Gävleborg</c:v>
                </c:pt>
                <c:pt idx="9">
                  <c:v>Dalarna</c:v>
                </c:pt>
                <c:pt idx="10">
                  <c:v>Jämtland</c:v>
                </c:pt>
                <c:pt idx="11">
                  <c:v>Jönköping</c:v>
                </c:pt>
                <c:pt idx="12">
                  <c:v>Västerbotten</c:v>
                </c:pt>
                <c:pt idx="13">
                  <c:v>Halland</c:v>
                </c:pt>
                <c:pt idx="14">
                  <c:v>Skåne</c:v>
                </c:pt>
                <c:pt idx="15">
                  <c:v>Kalmar</c:v>
                </c:pt>
                <c:pt idx="16">
                  <c:v>Norrbotten</c:v>
                </c:pt>
                <c:pt idx="17">
                  <c:v>Sörmland</c:v>
                </c:pt>
                <c:pt idx="18">
                  <c:v>Östergötland</c:v>
                </c:pt>
              </c:strCache>
            </c:strRef>
          </c:cat>
          <c:val>
            <c:numRef>
              <c:f>'37'!$F$7:$F$25</c:f>
              <c:numCache>
                <c:formatCode>0</c:formatCode>
                <c:ptCount val="19"/>
                <c:pt idx="0">
                  <c:v>0</c:v>
                </c:pt>
                <c:pt idx="1">
                  <c:v>6.0606060606060606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1.7857142857142856</c:v>
                </c:pt>
                <c:pt idx="7">
                  <c:v>1.21580547112462</c:v>
                </c:pt>
                <c:pt idx="8">
                  <c:v>0</c:v>
                </c:pt>
                <c:pt idx="9">
                  <c:v>10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B8-4AF9-B6E2-717AB81A8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30688"/>
        <c:axId val="85000960"/>
      </c:barChart>
      <c:catAx>
        <c:axId val="845306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5000960"/>
        <c:crosses val="autoZero"/>
        <c:auto val="1"/>
        <c:lblAlgn val="ctr"/>
        <c:lblOffset val="100"/>
        <c:noMultiLvlLbl val="0"/>
      </c:catAx>
      <c:valAx>
        <c:axId val="85000960"/>
        <c:scaling>
          <c:orientation val="minMax"/>
          <c:max val="100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0.86085413798799626"/>
              <c:y val="0.82089132235251439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453068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17753075271185506"/>
          <c:y val="0.86391366508104339"/>
          <c:w val="0.76756301965750795"/>
          <c:h val="4.2582244423748104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87219866747425"/>
          <c:y val="0.19785425757950473"/>
          <c:w val="0.79502696850393706"/>
          <c:h val="0.547951718801107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'39'!$C$7</c:f>
              <c:strCache>
                <c:ptCount val="1"/>
                <c:pt idx="0">
                  <c:v>Mycket bra eller Bra</c:v>
                </c:pt>
              </c:strCache>
            </c:strRef>
          </c:tx>
          <c:spPr>
            <a:solidFill>
              <a:srgbClr val="A6BCC6"/>
            </a:solidFill>
          </c:spPr>
          <c:invertIfNegative val="0"/>
          <c:cat>
            <c:strRef>
              <c:f>'39'!$B$8:$B$24</c:f>
              <c:strCache>
                <c:ptCount val="17"/>
                <c:pt idx="0">
                  <c:v>Östergötland</c:v>
                </c:pt>
                <c:pt idx="1">
                  <c:v>Värmland</c:v>
                </c:pt>
                <c:pt idx="2">
                  <c:v>Halland</c:v>
                </c:pt>
                <c:pt idx="3">
                  <c:v>Dalarna</c:v>
                </c:pt>
                <c:pt idx="4">
                  <c:v>Örebro</c:v>
                </c:pt>
                <c:pt idx="5">
                  <c:v>Västernorrland</c:v>
                </c:pt>
                <c:pt idx="6">
                  <c:v>Gävleborg</c:v>
                </c:pt>
                <c:pt idx="7">
                  <c:v>Skåne</c:v>
                </c:pt>
                <c:pt idx="8">
                  <c:v>Uppsala</c:v>
                </c:pt>
                <c:pt idx="9">
                  <c:v>Riket</c:v>
                </c:pt>
                <c:pt idx="10">
                  <c:v>Västra götaland</c:v>
                </c:pt>
                <c:pt idx="11">
                  <c:v>Västerbotten</c:v>
                </c:pt>
                <c:pt idx="12">
                  <c:v>Sörmland</c:v>
                </c:pt>
                <c:pt idx="13">
                  <c:v>Kronoberg</c:v>
                </c:pt>
                <c:pt idx="14">
                  <c:v>Stockholm</c:v>
                </c:pt>
                <c:pt idx="15">
                  <c:v>Jönköping</c:v>
                </c:pt>
                <c:pt idx="16">
                  <c:v>Kalmar</c:v>
                </c:pt>
              </c:strCache>
            </c:strRef>
          </c:cat>
          <c:val>
            <c:numRef>
              <c:f>'39'!$C$8:$C$24</c:f>
              <c:numCache>
                <c:formatCode>0</c:formatCode>
                <c:ptCount val="17"/>
                <c:pt idx="0">
                  <c:v>27.27272727272727</c:v>
                </c:pt>
                <c:pt idx="1">
                  <c:v>30</c:v>
                </c:pt>
                <c:pt idx="2">
                  <c:v>38.888888888888893</c:v>
                </c:pt>
                <c:pt idx="3">
                  <c:v>40</c:v>
                </c:pt>
                <c:pt idx="4">
                  <c:v>40</c:v>
                </c:pt>
                <c:pt idx="5">
                  <c:v>45.45454545454546</c:v>
                </c:pt>
                <c:pt idx="6">
                  <c:v>46.153846153846153</c:v>
                </c:pt>
                <c:pt idx="7">
                  <c:v>50</c:v>
                </c:pt>
                <c:pt idx="8">
                  <c:v>50</c:v>
                </c:pt>
                <c:pt idx="9">
                  <c:v>55.205047318611989</c:v>
                </c:pt>
                <c:pt idx="10">
                  <c:v>60</c:v>
                </c:pt>
                <c:pt idx="11">
                  <c:v>60</c:v>
                </c:pt>
                <c:pt idx="12">
                  <c:v>66.666666666666657</c:v>
                </c:pt>
                <c:pt idx="13">
                  <c:v>69.230769230769226</c:v>
                </c:pt>
                <c:pt idx="14">
                  <c:v>69.696969696969703</c:v>
                </c:pt>
                <c:pt idx="15">
                  <c:v>80</c:v>
                </c:pt>
                <c:pt idx="16">
                  <c:v>89.999999999999986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F-443F-8EEB-5D6CE7ED72F2}"/>
            </c:ext>
          </c:extLst>
        </c:ser>
        <c:ser>
          <c:idx val="1"/>
          <c:order val="1"/>
          <c:tx>
            <c:strRef>
              <c:f>'39'!$D$7</c:f>
              <c:strCache>
                <c:ptCount val="1"/>
                <c:pt idx="0">
                  <c:v>Varken eller</c:v>
                </c:pt>
              </c:strCache>
            </c:strRef>
          </c:tx>
          <c:invertIfNegative val="0"/>
          <c:cat>
            <c:strRef>
              <c:f>'39'!$B$8:$B$24</c:f>
              <c:strCache>
                <c:ptCount val="17"/>
                <c:pt idx="0">
                  <c:v>Östergötland</c:v>
                </c:pt>
                <c:pt idx="1">
                  <c:v>Värmland</c:v>
                </c:pt>
                <c:pt idx="2">
                  <c:v>Halland</c:v>
                </c:pt>
                <c:pt idx="3">
                  <c:v>Dalarna</c:v>
                </c:pt>
                <c:pt idx="4">
                  <c:v>Örebro</c:v>
                </c:pt>
                <c:pt idx="5">
                  <c:v>Västernorrland</c:v>
                </c:pt>
                <c:pt idx="6">
                  <c:v>Gävleborg</c:v>
                </c:pt>
                <c:pt idx="7">
                  <c:v>Skåne</c:v>
                </c:pt>
                <c:pt idx="8">
                  <c:v>Uppsala</c:v>
                </c:pt>
                <c:pt idx="9">
                  <c:v>Riket</c:v>
                </c:pt>
                <c:pt idx="10">
                  <c:v>Västra götaland</c:v>
                </c:pt>
                <c:pt idx="11">
                  <c:v>Västerbotten</c:v>
                </c:pt>
                <c:pt idx="12">
                  <c:v>Sörmland</c:v>
                </c:pt>
                <c:pt idx="13">
                  <c:v>Kronoberg</c:v>
                </c:pt>
                <c:pt idx="14">
                  <c:v>Stockholm</c:v>
                </c:pt>
                <c:pt idx="15">
                  <c:v>Jönköping</c:v>
                </c:pt>
                <c:pt idx="16">
                  <c:v>Kalmar</c:v>
                </c:pt>
              </c:strCache>
            </c:strRef>
          </c:cat>
          <c:val>
            <c:numRef>
              <c:f>'39'!$D$8:$D$24</c:f>
              <c:numCache>
                <c:formatCode>0</c:formatCode>
                <c:ptCount val="17"/>
                <c:pt idx="0">
                  <c:v>54.54545454545454</c:v>
                </c:pt>
                <c:pt idx="1">
                  <c:v>50</c:v>
                </c:pt>
                <c:pt idx="2">
                  <c:v>16.666666666666664</c:v>
                </c:pt>
                <c:pt idx="3">
                  <c:v>10</c:v>
                </c:pt>
                <c:pt idx="4">
                  <c:v>10</c:v>
                </c:pt>
                <c:pt idx="5">
                  <c:v>36.363636363636367</c:v>
                </c:pt>
                <c:pt idx="6">
                  <c:v>38.461538461538467</c:v>
                </c:pt>
                <c:pt idx="7">
                  <c:v>25</c:v>
                </c:pt>
                <c:pt idx="8">
                  <c:v>41.666666666666671</c:v>
                </c:pt>
                <c:pt idx="9">
                  <c:v>23.028391167192432</c:v>
                </c:pt>
                <c:pt idx="10">
                  <c:v>16.363636363636363</c:v>
                </c:pt>
                <c:pt idx="11">
                  <c:v>33.333333333333329</c:v>
                </c:pt>
                <c:pt idx="12">
                  <c:v>25</c:v>
                </c:pt>
                <c:pt idx="13">
                  <c:v>0</c:v>
                </c:pt>
                <c:pt idx="14">
                  <c:v>21.212121212121211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0F-443F-8EEB-5D6CE7ED72F2}"/>
            </c:ext>
          </c:extLst>
        </c:ser>
        <c:ser>
          <c:idx val="2"/>
          <c:order val="2"/>
          <c:tx>
            <c:strRef>
              <c:f>'39'!$E$7</c:f>
              <c:strCache>
                <c:ptCount val="1"/>
                <c:pt idx="0">
                  <c:v>Dåligt eller Mycket dåligt</c:v>
                </c:pt>
              </c:strCache>
            </c:strRef>
          </c:tx>
          <c:invertIfNegative val="0"/>
          <c:cat>
            <c:strRef>
              <c:f>'39'!$B$8:$B$24</c:f>
              <c:strCache>
                <c:ptCount val="17"/>
                <c:pt idx="0">
                  <c:v>Östergötland</c:v>
                </c:pt>
                <c:pt idx="1">
                  <c:v>Värmland</c:v>
                </c:pt>
                <c:pt idx="2">
                  <c:v>Halland</c:v>
                </c:pt>
                <c:pt idx="3">
                  <c:v>Dalarna</c:v>
                </c:pt>
                <c:pt idx="4">
                  <c:v>Örebro</c:v>
                </c:pt>
                <c:pt idx="5">
                  <c:v>Västernorrland</c:v>
                </c:pt>
                <c:pt idx="6">
                  <c:v>Gävleborg</c:v>
                </c:pt>
                <c:pt idx="7">
                  <c:v>Skåne</c:v>
                </c:pt>
                <c:pt idx="8">
                  <c:v>Uppsala</c:v>
                </c:pt>
                <c:pt idx="9">
                  <c:v>Riket</c:v>
                </c:pt>
                <c:pt idx="10">
                  <c:v>Västra götaland</c:v>
                </c:pt>
                <c:pt idx="11">
                  <c:v>Västerbotten</c:v>
                </c:pt>
                <c:pt idx="12">
                  <c:v>Sörmland</c:v>
                </c:pt>
                <c:pt idx="13">
                  <c:v>Kronoberg</c:v>
                </c:pt>
                <c:pt idx="14">
                  <c:v>Stockholm</c:v>
                </c:pt>
                <c:pt idx="15">
                  <c:v>Jönköping</c:v>
                </c:pt>
                <c:pt idx="16">
                  <c:v>Kalmar</c:v>
                </c:pt>
              </c:strCache>
            </c:strRef>
          </c:cat>
          <c:val>
            <c:numRef>
              <c:f>'39'!$E$8:$E$24</c:f>
              <c:numCache>
                <c:formatCode>0</c:formatCode>
                <c:ptCount val="17"/>
                <c:pt idx="0">
                  <c:v>0</c:v>
                </c:pt>
                <c:pt idx="1">
                  <c:v>20</c:v>
                </c:pt>
                <c:pt idx="2">
                  <c:v>33.333333333333329</c:v>
                </c:pt>
                <c:pt idx="3">
                  <c:v>50</c:v>
                </c:pt>
                <c:pt idx="4">
                  <c:v>20</c:v>
                </c:pt>
                <c:pt idx="5">
                  <c:v>18.181818181818183</c:v>
                </c:pt>
                <c:pt idx="6">
                  <c:v>7.6923076923076925</c:v>
                </c:pt>
                <c:pt idx="7">
                  <c:v>11.363636363636365</c:v>
                </c:pt>
                <c:pt idx="8">
                  <c:v>0</c:v>
                </c:pt>
                <c:pt idx="9">
                  <c:v>14.826498422712934</c:v>
                </c:pt>
                <c:pt idx="10">
                  <c:v>18.181818181818183</c:v>
                </c:pt>
                <c:pt idx="11">
                  <c:v>6.666666666666667</c:v>
                </c:pt>
                <c:pt idx="12">
                  <c:v>8.3333333333333321</c:v>
                </c:pt>
                <c:pt idx="13">
                  <c:v>23.076923076923077</c:v>
                </c:pt>
                <c:pt idx="14">
                  <c:v>6.0606060606060606</c:v>
                </c:pt>
                <c:pt idx="15">
                  <c:v>20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0F-443F-8EEB-5D6CE7ED72F2}"/>
            </c:ext>
          </c:extLst>
        </c:ser>
        <c:ser>
          <c:idx val="3"/>
          <c:order val="3"/>
          <c:tx>
            <c:strRef>
              <c:f>'39'!$F$7</c:f>
              <c:strCache>
                <c:ptCount val="1"/>
                <c:pt idx="0">
                  <c:v>Görs ej</c:v>
                </c:pt>
              </c:strCache>
            </c:strRef>
          </c:tx>
          <c:invertIfNegative val="0"/>
          <c:cat>
            <c:strRef>
              <c:f>'39'!$B$8:$B$24</c:f>
              <c:strCache>
                <c:ptCount val="17"/>
                <c:pt idx="0">
                  <c:v>Östergötland</c:v>
                </c:pt>
                <c:pt idx="1">
                  <c:v>Värmland</c:v>
                </c:pt>
                <c:pt idx="2">
                  <c:v>Halland</c:v>
                </c:pt>
                <c:pt idx="3">
                  <c:v>Dalarna</c:v>
                </c:pt>
                <c:pt idx="4">
                  <c:v>Örebro</c:v>
                </c:pt>
                <c:pt idx="5">
                  <c:v>Västernorrland</c:v>
                </c:pt>
                <c:pt idx="6">
                  <c:v>Gävleborg</c:v>
                </c:pt>
                <c:pt idx="7">
                  <c:v>Skåne</c:v>
                </c:pt>
                <c:pt idx="8">
                  <c:v>Uppsala</c:v>
                </c:pt>
                <c:pt idx="9">
                  <c:v>Riket</c:v>
                </c:pt>
                <c:pt idx="10">
                  <c:v>Västra götaland</c:v>
                </c:pt>
                <c:pt idx="11">
                  <c:v>Västerbotten</c:v>
                </c:pt>
                <c:pt idx="12">
                  <c:v>Sörmland</c:v>
                </c:pt>
                <c:pt idx="13">
                  <c:v>Kronoberg</c:v>
                </c:pt>
                <c:pt idx="14">
                  <c:v>Stockholm</c:v>
                </c:pt>
                <c:pt idx="15">
                  <c:v>Jönköping</c:v>
                </c:pt>
                <c:pt idx="16">
                  <c:v>Kalmar</c:v>
                </c:pt>
              </c:strCache>
            </c:strRef>
          </c:cat>
          <c:val>
            <c:numRef>
              <c:f>'39'!$F$8:$F$24</c:f>
              <c:numCache>
                <c:formatCode>0</c:formatCode>
                <c:ptCount val="17"/>
                <c:pt idx="0">
                  <c:v>18.181818181818183</c:v>
                </c:pt>
                <c:pt idx="1">
                  <c:v>0</c:v>
                </c:pt>
                <c:pt idx="2">
                  <c:v>11.111111111111111</c:v>
                </c:pt>
                <c:pt idx="3">
                  <c:v>0</c:v>
                </c:pt>
                <c:pt idx="4">
                  <c:v>30</c:v>
                </c:pt>
                <c:pt idx="5">
                  <c:v>0</c:v>
                </c:pt>
                <c:pt idx="6">
                  <c:v>7.6923076923076925</c:v>
                </c:pt>
                <c:pt idx="7">
                  <c:v>13.636363636363635</c:v>
                </c:pt>
                <c:pt idx="8">
                  <c:v>8.3333333333333321</c:v>
                </c:pt>
                <c:pt idx="9">
                  <c:v>6.9400630914826493</c:v>
                </c:pt>
                <c:pt idx="10">
                  <c:v>5.4545454545454541</c:v>
                </c:pt>
                <c:pt idx="11">
                  <c:v>0</c:v>
                </c:pt>
                <c:pt idx="12">
                  <c:v>0</c:v>
                </c:pt>
                <c:pt idx="13">
                  <c:v>7.6923076923076925</c:v>
                </c:pt>
                <c:pt idx="14">
                  <c:v>3.0303030303030303</c:v>
                </c:pt>
                <c:pt idx="15">
                  <c:v>0</c:v>
                </c:pt>
                <c:pt idx="1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0F-443F-8EEB-5D6CE7ED7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30688"/>
        <c:axId val="85000960"/>
      </c:barChart>
      <c:catAx>
        <c:axId val="845306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5000960"/>
        <c:crosses val="autoZero"/>
        <c:auto val="1"/>
        <c:lblAlgn val="ctr"/>
        <c:lblOffset val="100"/>
        <c:noMultiLvlLbl val="0"/>
      </c:catAx>
      <c:valAx>
        <c:axId val="85000960"/>
        <c:scaling>
          <c:orientation val="minMax"/>
          <c:max val="100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0.89882627608611876"/>
              <c:y val="0.79728517977805979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453068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1978358019932823"/>
          <c:y val="0.83271931434102653"/>
          <c:w val="0.73612401574803155"/>
          <c:h val="4.1180056132498172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46061210674456"/>
          <c:y val="0.19721493428676279"/>
          <c:w val="0.77502696850393704"/>
          <c:h val="0.596081112564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Oro!$B$1</c:f>
              <c:strCache>
                <c:ptCount val="1"/>
                <c:pt idx="0">
                  <c:v>Barn</c:v>
                </c:pt>
              </c:strCache>
            </c:strRef>
          </c:tx>
          <c:spPr>
            <a:solidFill>
              <a:srgbClr val="A6BCC6"/>
            </a:solidFill>
          </c:spPr>
          <c:invertIfNegative val="0"/>
          <c:cat>
            <c:strRef>
              <c:f>Oro!$A$2:$A$17</c:f>
              <c:strCache>
                <c:ptCount val="16"/>
                <c:pt idx="0">
                  <c:v>Västerbotten</c:v>
                </c:pt>
                <c:pt idx="1">
                  <c:v>Örebro*</c:v>
                </c:pt>
                <c:pt idx="2">
                  <c:v>Gävleborg</c:v>
                </c:pt>
                <c:pt idx="3">
                  <c:v>Kalmar*</c:v>
                </c:pt>
                <c:pt idx="4">
                  <c:v>Stockholm</c:v>
                </c:pt>
                <c:pt idx="5">
                  <c:v>Jönköping</c:v>
                </c:pt>
                <c:pt idx="6">
                  <c:v>Blekinge*</c:v>
                </c:pt>
                <c:pt idx="7">
                  <c:v>Värmland*</c:v>
                </c:pt>
                <c:pt idx="8">
                  <c:v>Halland</c:v>
                </c:pt>
                <c:pt idx="9">
                  <c:v>Västernorrland</c:v>
                </c:pt>
                <c:pt idx="10">
                  <c:v>Kronoberg</c:v>
                </c:pt>
                <c:pt idx="11">
                  <c:v>Dalarna*</c:v>
                </c:pt>
                <c:pt idx="12">
                  <c:v>Västra Götaland</c:v>
                </c:pt>
                <c:pt idx="13">
                  <c:v>Jämtland</c:v>
                </c:pt>
                <c:pt idx="14">
                  <c:v>Skåne</c:v>
                </c:pt>
                <c:pt idx="15">
                  <c:v>Gotland</c:v>
                </c:pt>
              </c:strCache>
            </c:strRef>
          </c:cat>
          <c:val>
            <c:numRef>
              <c:f>Oro!$B$2:$B$17</c:f>
              <c:numCache>
                <c:formatCode>0.0</c:formatCode>
                <c:ptCount val="16"/>
                <c:pt idx="0">
                  <c:v>1.8709073900841908</c:v>
                </c:pt>
                <c:pt idx="1">
                  <c:v>2.4259907311075382</c:v>
                </c:pt>
                <c:pt idx="2">
                  <c:v>2.4291497975708505</c:v>
                </c:pt>
                <c:pt idx="3">
                  <c:v>3.2294617563739378</c:v>
                </c:pt>
                <c:pt idx="4">
                  <c:v>3.2901059391499992</c:v>
                </c:pt>
                <c:pt idx="5">
                  <c:v>3.3152960902370245</c:v>
                </c:pt>
                <c:pt idx="6">
                  <c:v>3.7109758492047904</c:v>
                </c:pt>
                <c:pt idx="7">
                  <c:v>3.8911996497373034</c:v>
                </c:pt>
                <c:pt idx="8">
                  <c:v>4.2</c:v>
                </c:pt>
                <c:pt idx="9">
                  <c:v>4.5199898141074613</c:v>
                </c:pt>
                <c:pt idx="10">
                  <c:v>4.6325105441471335</c:v>
                </c:pt>
                <c:pt idx="11">
                  <c:v>5.2137153593236256</c:v>
                </c:pt>
                <c:pt idx="12">
                  <c:v>5.7245935126764742</c:v>
                </c:pt>
                <c:pt idx="13">
                  <c:v>5.7313159101329658</c:v>
                </c:pt>
                <c:pt idx="14">
                  <c:v>6.2396089978566991</c:v>
                </c:pt>
                <c:pt idx="15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F-43B5-8F97-16F8B368F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30688"/>
        <c:axId val="85000960"/>
      </c:barChart>
      <c:catAx>
        <c:axId val="845306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5000960"/>
        <c:crosses val="autoZero"/>
        <c:auto val="1"/>
        <c:lblAlgn val="ctr"/>
        <c:lblOffset val="100"/>
        <c:noMultiLvlLbl val="0"/>
      </c:catAx>
      <c:valAx>
        <c:axId val="85000960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sv-SE"/>
                  <a:t>Antal per 1000 barn </a:t>
                </a:r>
              </a:p>
            </c:rich>
          </c:tx>
          <c:layout>
            <c:manualLayout>
              <c:xMode val="edge"/>
              <c:yMode val="edge"/>
              <c:x val="0.78433257918552024"/>
              <c:y val="0.84911857009944924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453068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691751968503936"/>
          <c:y val="0.11336554337199349"/>
          <c:w val="0.75252696850393697"/>
          <c:h val="0.68823177435123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Blad1!$D$4</c:f>
              <c:strCache>
                <c:ptCount val="1"/>
                <c:pt idx="0">
                  <c:v>Vårdutvecklare/samordnare</c:v>
                </c:pt>
              </c:strCache>
            </c:strRef>
          </c:tx>
          <c:spPr>
            <a:solidFill>
              <a:srgbClr val="A6BCC6"/>
            </a:solidFill>
          </c:spPr>
          <c:invertIfNegative val="0"/>
          <c:cat>
            <c:strRef>
              <c:f>Blad1!$C$5:$C$24</c:f>
              <c:strCache>
                <c:ptCount val="20"/>
                <c:pt idx="0">
                  <c:v>Gotland</c:v>
                </c:pt>
                <c:pt idx="1">
                  <c:v>Norrbotten</c:v>
                </c:pt>
                <c:pt idx="2">
                  <c:v>Krononberg</c:v>
                </c:pt>
                <c:pt idx="3">
                  <c:v>Värmland</c:v>
                </c:pt>
                <c:pt idx="4">
                  <c:v>Blekinge</c:v>
                </c:pt>
                <c:pt idx="5">
                  <c:v>Halland</c:v>
                </c:pt>
                <c:pt idx="6">
                  <c:v>Jämtland</c:v>
                </c:pt>
                <c:pt idx="7">
                  <c:v>Västernorrland</c:v>
                </c:pt>
                <c:pt idx="8">
                  <c:v>Örebro</c:v>
                </c:pt>
                <c:pt idx="9">
                  <c:v>Gävleborg</c:v>
                </c:pt>
                <c:pt idx="10">
                  <c:v>Västmanland</c:v>
                </c:pt>
                <c:pt idx="11">
                  <c:v>Jönköping</c:v>
                </c:pt>
                <c:pt idx="12">
                  <c:v>Uppsala</c:v>
                </c:pt>
                <c:pt idx="13">
                  <c:v>Dalarna</c:v>
                </c:pt>
                <c:pt idx="14">
                  <c:v>Östergötland</c:v>
                </c:pt>
                <c:pt idx="15">
                  <c:v>Västerbotten</c:v>
                </c:pt>
                <c:pt idx="16">
                  <c:v>Sörmland</c:v>
                </c:pt>
                <c:pt idx="17">
                  <c:v>Skåne</c:v>
                </c:pt>
                <c:pt idx="18">
                  <c:v>Stockholm</c:v>
                </c:pt>
                <c:pt idx="19">
                  <c:v>Västra götaland</c:v>
                </c:pt>
              </c:strCache>
            </c:strRef>
          </c:cat>
          <c:val>
            <c:numRef>
              <c:f>Blad1!$D$5:$D$24</c:f>
              <c:numCache>
                <c:formatCode>General</c:formatCode>
                <c:ptCount val="20"/>
                <c:pt idx="0">
                  <c:v>0.5</c:v>
                </c:pt>
                <c:pt idx="1">
                  <c:v>0.8</c:v>
                </c:pt>
                <c:pt idx="2">
                  <c:v>1.4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1.6</c:v>
                </c:pt>
                <c:pt idx="8">
                  <c:v>1</c:v>
                </c:pt>
                <c:pt idx="9">
                  <c:v>1.6</c:v>
                </c:pt>
                <c:pt idx="10">
                  <c:v>1.9</c:v>
                </c:pt>
                <c:pt idx="11">
                  <c:v>1</c:v>
                </c:pt>
                <c:pt idx="12">
                  <c:v>2</c:v>
                </c:pt>
                <c:pt idx="13">
                  <c:v>1.65</c:v>
                </c:pt>
                <c:pt idx="14">
                  <c:v>2</c:v>
                </c:pt>
                <c:pt idx="15">
                  <c:v>1.5</c:v>
                </c:pt>
                <c:pt idx="16">
                  <c:v>2.35</c:v>
                </c:pt>
                <c:pt idx="17">
                  <c:v>3.06</c:v>
                </c:pt>
                <c:pt idx="18">
                  <c:v>4.5</c:v>
                </c:pt>
                <c:pt idx="19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D-42C2-896A-080E50E167D1}"/>
            </c:ext>
          </c:extLst>
        </c:ser>
        <c:ser>
          <c:idx val="1"/>
          <c:order val="1"/>
          <c:tx>
            <c:strRef>
              <c:f>Blad1!$E$4</c:f>
              <c:strCache>
                <c:ptCount val="1"/>
                <c:pt idx="0">
                  <c:v>Barnhälsovårdsöverläkare</c:v>
                </c:pt>
              </c:strCache>
            </c:strRef>
          </c:tx>
          <c:invertIfNegative val="0"/>
          <c:cat>
            <c:strRef>
              <c:f>Blad1!$C$5:$C$24</c:f>
              <c:strCache>
                <c:ptCount val="20"/>
                <c:pt idx="0">
                  <c:v>Gotland</c:v>
                </c:pt>
                <c:pt idx="1">
                  <c:v>Norrbotten</c:v>
                </c:pt>
                <c:pt idx="2">
                  <c:v>Krononberg</c:v>
                </c:pt>
                <c:pt idx="3">
                  <c:v>Värmland</c:v>
                </c:pt>
                <c:pt idx="4">
                  <c:v>Blekinge</c:v>
                </c:pt>
                <c:pt idx="5">
                  <c:v>Halland</c:v>
                </c:pt>
                <c:pt idx="6">
                  <c:v>Jämtland</c:v>
                </c:pt>
                <c:pt idx="7">
                  <c:v>Västernorrland</c:v>
                </c:pt>
                <c:pt idx="8">
                  <c:v>Örebro</c:v>
                </c:pt>
                <c:pt idx="9">
                  <c:v>Gävleborg</c:v>
                </c:pt>
                <c:pt idx="10">
                  <c:v>Västmanland</c:v>
                </c:pt>
                <c:pt idx="11">
                  <c:v>Jönköping</c:v>
                </c:pt>
                <c:pt idx="12">
                  <c:v>Uppsala</c:v>
                </c:pt>
                <c:pt idx="13">
                  <c:v>Dalarna</c:v>
                </c:pt>
                <c:pt idx="14">
                  <c:v>Östergötland</c:v>
                </c:pt>
                <c:pt idx="15">
                  <c:v>Västerbotten</c:v>
                </c:pt>
                <c:pt idx="16">
                  <c:v>Sörmland</c:v>
                </c:pt>
                <c:pt idx="17">
                  <c:v>Skåne</c:v>
                </c:pt>
                <c:pt idx="18">
                  <c:v>Stockholm</c:v>
                </c:pt>
                <c:pt idx="19">
                  <c:v>Västra götaland</c:v>
                </c:pt>
              </c:strCache>
            </c:strRef>
          </c:cat>
          <c:val>
            <c:numRef>
              <c:f>Blad1!$E$5:$E$24</c:f>
              <c:numCache>
                <c:formatCode>General</c:formatCode>
                <c:ptCount val="20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0.6</c:v>
                </c:pt>
                <c:pt idx="4">
                  <c:v>0.6</c:v>
                </c:pt>
                <c:pt idx="5">
                  <c:v>0.5</c:v>
                </c:pt>
                <c:pt idx="6">
                  <c:v>1</c:v>
                </c:pt>
                <c:pt idx="7">
                  <c:v>0.7</c:v>
                </c:pt>
                <c:pt idx="8">
                  <c:v>1</c:v>
                </c:pt>
                <c:pt idx="9">
                  <c:v>0.6</c:v>
                </c:pt>
                <c:pt idx="10">
                  <c:v>0.5</c:v>
                </c:pt>
                <c:pt idx="11">
                  <c:v>0.5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</c:v>
                </c:pt>
                <c:pt idx="16">
                  <c:v>1.55</c:v>
                </c:pt>
                <c:pt idx="17">
                  <c:v>2.79</c:v>
                </c:pt>
                <c:pt idx="18">
                  <c:v>3</c:v>
                </c:pt>
                <c:pt idx="19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D-42C2-896A-080E50E167D1}"/>
            </c:ext>
          </c:extLst>
        </c:ser>
        <c:ser>
          <c:idx val="2"/>
          <c:order val="2"/>
          <c:tx>
            <c:strRef>
              <c:f>Blad1!$F$4</c:f>
              <c:strCache>
                <c:ptCount val="1"/>
                <c:pt idx="0">
                  <c:v>Psykolog</c:v>
                </c:pt>
              </c:strCache>
            </c:strRef>
          </c:tx>
          <c:invertIfNegative val="0"/>
          <c:cat>
            <c:strRef>
              <c:f>Blad1!$C$5:$C$24</c:f>
              <c:strCache>
                <c:ptCount val="20"/>
                <c:pt idx="0">
                  <c:v>Gotland</c:v>
                </c:pt>
                <c:pt idx="1">
                  <c:v>Norrbotten</c:v>
                </c:pt>
                <c:pt idx="2">
                  <c:v>Krononberg</c:v>
                </c:pt>
                <c:pt idx="3">
                  <c:v>Värmland</c:v>
                </c:pt>
                <c:pt idx="4">
                  <c:v>Blekinge</c:v>
                </c:pt>
                <c:pt idx="5">
                  <c:v>Halland</c:v>
                </c:pt>
                <c:pt idx="6">
                  <c:v>Jämtland</c:v>
                </c:pt>
                <c:pt idx="7">
                  <c:v>Västernorrland</c:v>
                </c:pt>
                <c:pt idx="8">
                  <c:v>Örebro</c:v>
                </c:pt>
                <c:pt idx="9">
                  <c:v>Gävleborg</c:v>
                </c:pt>
                <c:pt idx="10">
                  <c:v>Västmanland</c:v>
                </c:pt>
                <c:pt idx="11">
                  <c:v>Jönköping</c:v>
                </c:pt>
                <c:pt idx="12">
                  <c:v>Uppsala</c:v>
                </c:pt>
                <c:pt idx="13">
                  <c:v>Dalarna</c:v>
                </c:pt>
                <c:pt idx="14">
                  <c:v>Östergötland</c:v>
                </c:pt>
                <c:pt idx="15">
                  <c:v>Västerbotten</c:v>
                </c:pt>
                <c:pt idx="16">
                  <c:v>Sörmland</c:v>
                </c:pt>
                <c:pt idx="17">
                  <c:v>Skåne</c:v>
                </c:pt>
                <c:pt idx="18">
                  <c:v>Stockholm</c:v>
                </c:pt>
                <c:pt idx="19">
                  <c:v>Västra götaland</c:v>
                </c:pt>
              </c:strCache>
            </c:strRef>
          </c:cat>
          <c:val>
            <c:numRef>
              <c:f>Blad1!$F$5:$F$24</c:f>
              <c:numCache>
                <c:formatCode>General</c:formatCode>
                <c:ptCount val="20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  <c:pt idx="5">
                  <c:v>0.3</c:v>
                </c:pt>
                <c:pt idx="6">
                  <c:v>0.3</c:v>
                </c:pt>
                <c:pt idx="7">
                  <c:v>0</c:v>
                </c:pt>
                <c:pt idx="8">
                  <c:v>0.3</c:v>
                </c:pt>
                <c:pt idx="9">
                  <c:v>0.1</c:v>
                </c:pt>
                <c:pt idx="10">
                  <c:v>0.4</c:v>
                </c:pt>
                <c:pt idx="11">
                  <c:v>1</c:v>
                </c:pt>
                <c:pt idx="12">
                  <c:v>0.1</c:v>
                </c:pt>
                <c:pt idx="13">
                  <c:v>0.6</c:v>
                </c:pt>
                <c:pt idx="14">
                  <c:v>1</c:v>
                </c:pt>
                <c:pt idx="15">
                  <c:v>0.1</c:v>
                </c:pt>
                <c:pt idx="16">
                  <c:v>0.5</c:v>
                </c:pt>
                <c:pt idx="17">
                  <c:v>1.9</c:v>
                </c:pt>
                <c:pt idx="18">
                  <c:v>2</c:v>
                </c:pt>
                <c:pt idx="19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CD-42C2-896A-080E50E167D1}"/>
            </c:ext>
          </c:extLst>
        </c:ser>
        <c:ser>
          <c:idx val="3"/>
          <c:order val="3"/>
          <c:tx>
            <c:strRef>
              <c:f>Blad1!$G$4</c:f>
              <c:strCache>
                <c:ptCount val="1"/>
                <c:pt idx="0">
                  <c:v>Dietist</c:v>
                </c:pt>
              </c:strCache>
            </c:strRef>
          </c:tx>
          <c:invertIfNegative val="0"/>
          <c:cat>
            <c:strRef>
              <c:f>Blad1!$C$5:$C$24</c:f>
              <c:strCache>
                <c:ptCount val="20"/>
                <c:pt idx="0">
                  <c:v>Gotland</c:v>
                </c:pt>
                <c:pt idx="1">
                  <c:v>Norrbotten</c:v>
                </c:pt>
                <c:pt idx="2">
                  <c:v>Krononberg</c:v>
                </c:pt>
                <c:pt idx="3">
                  <c:v>Värmland</c:v>
                </c:pt>
                <c:pt idx="4">
                  <c:v>Blekinge</c:v>
                </c:pt>
                <c:pt idx="5">
                  <c:v>Halland</c:v>
                </c:pt>
                <c:pt idx="6">
                  <c:v>Jämtland</c:v>
                </c:pt>
                <c:pt idx="7">
                  <c:v>Västernorrland</c:v>
                </c:pt>
                <c:pt idx="8">
                  <c:v>Örebro</c:v>
                </c:pt>
                <c:pt idx="9">
                  <c:v>Gävleborg</c:v>
                </c:pt>
                <c:pt idx="10">
                  <c:v>Västmanland</c:v>
                </c:pt>
                <c:pt idx="11">
                  <c:v>Jönköping</c:v>
                </c:pt>
                <c:pt idx="12">
                  <c:v>Uppsala</c:v>
                </c:pt>
                <c:pt idx="13">
                  <c:v>Dalarna</c:v>
                </c:pt>
                <c:pt idx="14">
                  <c:v>Östergötland</c:v>
                </c:pt>
                <c:pt idx="15">
                  <c:v>Västerbotten</c:v>
                </c:pt>
                <c:pt idx="16">
                  <c:v>Sörmland</c:v>
                </c:pt>
                <c:pt idx="17">
                  <c:v>Skåne</c:v>
                </c:pt>
                <c:pt idx="18">
                  <c:v>Stockholm</c:v>
                </c:pt>
                <c:pt idx="19">
                  <c:v>Västra götaland</c:v>
                </c:pt>
              </c:strCache>
            </c:strRef>
          </c:cat>
          <c:val>
            <c:numRef>
              <c:f>Blad1!$G$5:$G$24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0.4</c:v>
                </c:pt>
                <c:pt idx="12">
                  <c:v>0</c:v>
                </c:pt>
                <c:pt idx="13">
                  <c:v>0.5</c:v>
                </c:pt>
                <c:pt idx="14">
                  <c:v>0</c:v>
                </c:pt>
                <c:pt idx="15">
                  <c:v>0.8</c:v>
                </c:pt>
                <c:pt idx="16">
                  <c:v>0.5</c:v>
                </c:pt>
                <c:pt idx="17">
                  <c:v>0</c:v>
                </c:pt>
                <c:pt idx="18">
                  <c:v>0</c:v>
                </c:pt>
                <c:pt idx="19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CD-42C2-896A-080E50E167D1}"/>
            </c:ext>
          </c:extLst>
        </c:ser>
        <c:ser>
          <c:idx val="4"/>
          <c:order val="4"/>
          <c:tx>
            <c:strRef>
              <c:f>Blad1!$H$4</c:f>
              <c:strCache>
                <c:ptCount val="1"/>
                <c:pt idx="0">
                  <c:v>Logoped</c:v>
                </c:pt>
              </c:strCache>
            </c:strRef>
          </c:tx>
          <c:invertIfNegative val="0"/>
          <c:cat>
            <c:strRef>
              <c:f>Blad1!$C$5:$C$24</c:f>
              <c:strCache>
                <c:ptCount val="20"/>
                <c:pt idx="0">
                  <c:v>Gotland</c:v>
                </c:pt>
                <c:pt idx="1">
                  <c:v>Norrbotten</c:v>
                </c:pt>
                <c:pt idx="2">
                  <c:v>Krononberg</c:v>
                </c:pt>
                <c:pt idx="3">
                  <c:v>Värmland</c:v>
                </c:pt>
                <c:pt idx="4">
                  <c:v>Blekinge</c:v>
                </c:pt>
                <c:pt idx="5">
                  <c:v>Halland</c:v>
                </c:pt>
                <c:pt idx="6">
                  <c:v>Jämtland</c:v>
                </c:pt>
                <c:pt idx="7">
                  <c:v>Västernorrland</c:v>
                </c:pt>
                <c:pt idx="8">
                  <c:v>Örebro</c:v>
                </c:pt>
                <c:pt idx="9">
                  <c:v>Gävleborg</c:v>
                </c:pt>
                <c:pt idx="10">
                  <c:v>Västmanland</c:v>
                </c:pt>
                <c:pt idx="11">
                  <c:v>Jönköping</c:v>
                </c:pt>
                <c:pt idx="12">
                  <c:v>Uppsala</c:v>
                </c:pt>
                <c:pt idx="13">
                  <c:v>Dalarna</c:v>
                </c:pt>
                <c:pt idx="14">
                  <c:v>Östergötland</c:v>
                </c:pt>
                <c:pt idx="15">
                  <c:v>Västerbotten</c:v>
                </c:pt>
                <c:pt idx="16">
                  <c:v>Sörmland</c:v>
                </c:pt>
                <c:pt idx="17">
                  <c:v>Skåne</c:v>
                </c:pt>
                <c:pt idx="18">
                  <c:v>Stockholm</c:v>
                </c:pt>
                <c:pt idx="19">
                  <c:v>Västra götaland</c:v>
                </c:pt>
              </c:strCache>
            </c:strRef>
          </c:cat>
          <c:val>
            <c:numRef>
              <c:f>Blad1!$H$5:$H$24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0.2</c:v>
                </c:pt>
                <c:pt idx="11">
                  <c:v>0.4</c:v>
                </c:pt>
                <c:pt idx="12">
                  <c:v>0.6</c:v>
                </c:pt>
                <c:pt idx="13">
                  <c:v>0</c:v>
                </c:pt>
                <c:pt idx="14">
                  <c:v>0</c:v>
                </c:pt>
                <c:pt idx="15">
                  <c:v>0.8</c:v>
                </c:pt>
                <c:pt idx="16">
                  <c:v>0.5</c:v>
                </c:pt>
                <c:pt idx="17">
                  <c:v>0</c:v>
                </c:pt>
                <c:pt idx="18">
                  <c:v>0</c:v>
                </c:pt>
                <c:pt idx="19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CD-42C2-896A-080E50E167D1}"/>
            </c:ext>
          </c:extLst>
        </c:ser>
        <c:ser>
          <c:idx val="5"/>
          <c:order val="5"/>
          <c:tx>
            <c:strRef>
              <c:f>Blad1!$I$4</c:f>
              <c:strCache>
                <c:ptCount val="1"/>
                <c:pt idx="0">
                  <c:v>Socionom</c:v>
                </c:pt>
              </c:strCache>
            </c:strRef>
          </c:tx>
          <c:invertIfNegative val="0"/>
          <c:cat>
            <c:strRef>
              <c:f>Blad1!$C$5:$C$24</c:f>
              <c:strCache>
                <c:ptCount val="20"/>
                <c:pt idx="0">
                  <c:v>Gotland</c:v>
                </c:pt>
                <c:pt idx="1">
                  <c:v>Norrbotten</c:v>
                </c:pt>
                <c:pt idx="2">
                  <c:v>Krononberg</c:v>
                </c:pt>
                <c:pt idx="3">
                  <c:v>Värmland</c:v>
                </c:pt>
                <c:pt idx="4">
                  <c:v>Blekinge</c:v>
                </c:pt>
                <c:pt idx="5">
                  <c:v>Halland</c:v>
                </c:pt>
                <c:pt idx="6">
                  <c:v>Jämtland</c:v>
                </c:pt>
                <c:pt idx="7">
                  <c:v>Västernorrland</c:v>
                </c:pt>
                <c:pt idx="8">
                  <c:v>Örebro</c:v>
                </c:pt>
                <c:pt idx="9">
                  <c:v>Gävleborg</c:v>
                </c:pt>
                <c:pt idx="10">
                  <c:v>Västmanland</c:v>
                </c:pt>
                <c:pt idx="11">
                  <c:v>Jönköping</c:v>
                </c:pt>
                <c:pt idx="12">
                  <c:v>Uppsala</c:v>
                </c:pt>
                <c:pt idx="13">
                  <c:v>Dalarna</c:v>
                </c:pt>
                <c:pt idx="14">
                  <c:v>Östergötland</c:v>
                </c:pt>
                <c:pt idx="15">
                  <c:v>Västerbotten</c:v>
                </c:pt>
                <c:pt idx="16">
                  <c:v>Sörmland</c:v>
                </c:pt>
                <c:pt idx="17">
                  <c:v>Skåne</c:v>
                </c:pt>
                <c:pt idx="18">
                  <c:v>Stockholm</c:v>
                </c:pt>
                <c:pt idx="19">
                  <c:v>Västra götaland</c:v>
                </c:pt>
              </c:strCache>
            </c:strRef>
          </c:cat>
          <c:val>
            <c:numRef>
              <c:f>Blad1!$I$5:$I$24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0.5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CD-42C2-896A-080E50E16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30688"/>
        <c:axId val="85000960"/>
      </c:barChart>
      <c:catAx>
        <c:axId val="845306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5000960"/>
        <c:crosses val="autoZero"/>
        <c:auto val="1"/>
        <c:lblAlgn val="ctr"/>
        <c:lblOffset val="100"/>
        <c:noMultiLvlLbl val="0"/>
      </c:catAx>
      <c:valAx>
        <c:axId val="85000960"/>
        <c:scaling>
          <c:orientation val="minMax"/>
          <c:max val="14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/>
                  <a:t>Heltidstjänster</a:t>
                </a:r>
              </a:p>
            </c:rich>
          </c:tx>
          <c:layout>
            <c:manualLayout>
              <c:xMode val="edge"/>
              <c:yMode val="edge"/>
              <c:x val="0.85730098916627417"/>
              <c:y val="0.845418182850791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4530688"/>
        <c:crosses val="autoZero"/>
        <c:crossBetween val="between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6.763912193960675E-2"/>
          <c:y val="0.88544126886624941"/>
          <c:w val="0.89999998156209271"/>
          <c:h val="5.3596833888409405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10421411247174"/>
          <c:y val="0.1762057406022684"/>
          <c:w val="0.78135976697274856"/>
          <c:h val="0.61868947389244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'4'!$C$5</c:f>
              <c:strCache>
                <c:ptCount val="1"/>
                <c:pt idx="0">
                  <c:v>Tillhör familjecentral</c:v>
                </c:pt>
              </c:strCache>
            </c:strRef>
          </c:tx>
          <c:spPr>
            <a:solidFill>
              <a:srgbClr val="A6BCC6"/>
            </a:solidFill>
          </c:spPr>
          <c:invertIfNegative val="0"/>
          <c:cat>
            <c:strRef>
              <c:f>'4'!$B$6:$B$24</c:f>
              <c:strCache>
                <c:ptCount val="19"/>
                <c:pt idx="0">
                  <c:v>Halland</c:v>
                </c:pt>
                <c:pt idx="1">
                  <c:v>Östergötland</c:v>
                </c:pt>
                <c:pt idx="2">
                  <c:v>Uppsala</c:v>
                </c:pt>
                <c:pt idx="3">
                  <c:v>Västernorrland</c:v>
                </c:pt>
                <c:pt idx="4">
                  <c:v>Norrbotten</c:v>
                </c:pt>
                <c:pt idx="5">
                  <c:v>Skåne</c:v>
                </c:pt>
                <c:pt idx="6">
                  <c:v>Stockholm</c:v>
                </c:pt>
                <c:pt idx="7">
                  <c:v>Västra Götaland</c:v>
                </c:pt>
                <c:pt idx="8">
                  <c:v>Dalarna</c:v>
                </c:pt>
                <c:pt idx="9">
                  <c:v>Gävleborg</c:v>
                </c:pt>
                <c:pt idx="10">
                  <c:v>Jämtland</c:v>
                </c:pt>
                <c:pt idx="11">
                  <c:v>Riket</c:v>
                </c:pt>
                <c:pt idx="12">
                  <c:v>Kronoberg</c:v>
                </c:pt>
                <c:pt idx="13">
                  <c:v>Värmland</c:v>
                </c:pt>
                <c:pt idx="14">
                  <c:v>Västerbotten</c:v>
                </c:pt>
                <c:pt idx="15">
                  <c:v>Örebro</c:v>
                </c:pt>
                <c:pt idx="16">
                  <c:v>Sörmland</c:v>
                </c:pt>
                <c:pt idx="17">
                  <c:v>Kalmar</c:v>
                </c:pt>
                <c:pt idx="18">
                  <c:v>Jönköping</c:v>
                </c:pt>
              </c:strCache>
            </c:strRef>
          </c:cat>
          <c:val>
            <c:numRef>
              <c:f>'4'!$C$6:$C$24</c:f>
              <c:numCache>
                <c:formatCode>_-* #\ ##0\ _k_r_-;\-* #\ ##0\ _k_r_-;_-* "-"??\ _k_r_-;_-@_-</c:formatCode>
                <c:ptCount val="19"/>
                <c:pt idx="0">
                  <c:v>16.666666666666664</c:v>
                </c:pt>
                <c:pt idx="1">
                  <c:v>66.666666666666657</c:v>
                </c:pt>
                <c:pt idx="2">
                  <c:v>38.461538461538467</c:v>
                </c:pt>
                <c:pt idx="3">
                  <c:v>8.3333333333333321</c:v>
                </c:pt>
                <c:pt idx="4">
                  <c:v>20</c:v>
                </c:pt>
                <c:pt idx="5">
                  <c:v>25.531914893617021</c:v>
                </c:pt>
                <c:pt idx="6">
                  <c:v>38.235294117647058</c:v>
                </c:pt>
                <c:pt idx="7">
                  <c:v>41.379310344827587</c:v>
                </c:pt>
                <c:pt idx="8">
                  <c:v>20</c:v>
                </c:pt>
                <c:pt idx="9">
                  <c:v>33.333333333333329</c:v>
                </c:pt>
                <c:pt idx="10">
                  <c:v>70</c:v>
                </c:pt>
                <c:pt idx="11">
                  <c:v>39.039039039039039</c:v>
                </c:pt>
                <c:pt idx="12">
                  <c:v>26.666666666666668</c:v>
                </c:pt>
                <c:pt idx="13">
                  <c:v>40</c:v>
                </c:pt>
                <c:pt idx="14">
                  <c:v>46.666666666666664</c:v>
                </c:pt>
                <c:pt idx="15">
                  <c:v>60</c:v>
                </c:pt>
                <c:pt idx="16">
                  <c:v>50</c:v>
                </c:pt>
                <c:pt idx="17">
                  <c:v>80</c:v>
                </c:pt>
                <c:pt idx="18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21-4C33-9A33-986AE168D10B}"/>
            </c:ext>
          </c:extLst>
        </c:ser>
        <c:ser>
          <c:idx val="1"/>
          <c:order val="1"/>
          <c:tx>
            <c:strRef>
              <c:f>'4'!$D$5</c:f>
              <c:strCache>
                <c:ptCount val="1"/>
                <c:pt idx="0">
                  <c:v>Samtliga verksamheter är samlokaliserade</c:v>
                </c:pt>
              </c:strCache>
            </c:strRef>
          </c:tx>
          <c:invertIfNegative val="0"/>
          <c:cat>
            <c:strRef>
              <c:f>'4'!$B$6:$B$24</c:f>
              <c:strCache>
                <c:ptCount val="19"/>
                <c:pt idx="0">
                  <c:v>Halland</c:v>
                </c:pt>
                <c:pt idx="1">
                  <c:v>Östergötland</c:v>
                </c:pt>
                <c:pt idx="2">
                  <c:v>Uppsala</c:v>
                </c:pt>
                <c:pt idx="3">
                  <c:v>Västernorrland</c:v>
                </c:pt>
                <c:pt idx="4">
                  <c:v>Norrbotten</c:v>
                </c:pt>
                <c:pt idx="5">
                  <c:v>Skåne</c:v>
                </c:pt>
                <c:pt idx="6">
                  <c:v>Stockholm</c:v>
                </c:pt>
                <c:pt idx="7">
                  <c:v>Västra Götaland</c:v>
                </c:pt>
                <c:pt idx="8">
                  <c:v>Dalarna</c:v>
                </c:pt>
                <c:pt idx="9">
                  <c:v>Gävleborg</c:v>
                </c:pt>
                <c:pt idx="10">
                  <c:v>Jämtland</c:v>
                </c:pt>
                <c:pt idx="11">
                  <c:v>Riket</c:v>
                </c:pt>
                <c:pt idx="12">
                  <c:v>Kronoberg</c:v>
                </c:pt>
                <c:pt idx="13">
                  <c:v>Värmland</c:v>
                </c:pt>
                <c:pt idx="14">
                  <c:v>Västerbotten</c:v>
                </c:pt>
                <c:pt idx="15">
                  <c:v>Örebro</c:v>
                </c:pt>
                <c:pt idx="16">
                  <c:v>Sörmland</c:v>
                </c:pt>
                <c:pt idx="17">
                  <c:v>Kalmar</c:v>
                </c:pt>
                <c:pt idx="18">
                  <c:v>Jönköping</c:v>
                </c:pt>
              </c:strCache>
            </c:strRef>
          </c:cat>
          <c:val>
            <c:numRef>
              <c:f>'4'!$D$6:$D$24</c:f>
              <c:numCache>
                <c:formatCode>_-* #\ ##0\ _k_r_-;\-* #\ ##0\ _k_r_-;_-* "-"??\ _k_r_-;_-@_-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7.6923076923076925</c:v>
                </c:pt>
                <c:pt idx="3">
                  <c:v>8.3333333333333321</c:v>
                </c:pt>
                <c:pt idx="4">
                  <c:v>10</c:v>
                </c:pt>
                <c:pt idx="5">
                  <c:v>12.76595744680851</c:v>
                </c:pt>
                <c:pt idx="6">
                  <c:v>14.705882352941178</c:v>
                </c:pt>
                <c:pt idx="7">
                  <c:v>18.96551724137931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21.321321321321321</c:v>
                </c:pt>
                <c:pt idx="12">
                  <c:v>26.666666666666668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41.666666666666671</c:v>
                </c:pt>
                <c:pt idx="17">
                  <c:v>70</c:v>
                </c:pt>
                <c:pt idx="18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21-4C33-9A33-986AE168D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30688"/>
        <c:axId val="85000960"/>
      </c:barChart>
      <c:catAx>
        <c:axId val="845306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5000960"/>
        <c:crosses val="autoZero"/>
        <c:auto val="1"/>
        <c:lblAlgn val="l"/>
        <c:lblOffset val="100"/>
        <c:noMultiLvlLbl val="0"/>
      </c:catAx>
      <c:valAx>
        <c:axId val="85000960"/>
        <c:scaling>
          <c:orientation val="minMax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0.87945034754914342"/>
              <c:y val="0.83233384714273129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4530688"/>
        <c:crosses val="autoZero"/>
        <c:crossBetween val="between"/>
        <c:majorUnit val="20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13812330278302207"/>
          <c:y val="0.84732365478927263"/>
          <c:w val="0.79606747042376369"/>
          <c:h val="6.0418313269964517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67270524750839"/>
          <c:y val="0.25095088201899735"/>
          <c:w val="0.84712449754969443"/>
          <c:h val="0.528720310899003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'28'!$C$6</c:f>
              <c:strCache>
                <c:ptCount val="1"/>
                <c:pt idx="0">
                  <c:v>Mycket bra eller Bra</c:v>
                </c:pt>
              </c:strCache>
            </c:strRef>
          </c:tx>
          <c:spPr>
            <a:solidFill>
              <a:srgbClr val="A6BCC6"/>
            </a:solidFill>
          </c:spPr>
          <c:invertIfNegative val="0"/>
          <c:cat>
            <c:strRef>
              <c:f>'28'!$B$7:$B$8</c:f>
              <c:strCache>
                <c:ptCount val="2"/>
                <c:pt idx="0">
                  <c:v>Ej samlokaliserade</c:v>
                </c:pt>
                <c:pt idx="1">
                  <c:v>Samlokaliserade</c:v>
                </c:pt>
              </c:strCache>
            </c:strRef>
          </c:cat>
          <c:val>
            <c:numRef>
              <c:f>'28'!$C$7:$C$8</c:f>
              <c:numCache>
                <c:formatCode>_-* #\ ##0_-;\-* #\ ##0_-;_-* "-"??_-;_-@_-</c:formatCode>
                <c:ptCount val="2"/>
                <c:pt idx="0">
                  <c:v>67.721518987341781</c:v>
                </c:pt>
                <c:pt idx="1">
                  <c:v>95.32163742690058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5-4B11-AF32-6A77AB17724C}"/>
            </c:ext>
          </c:extLst>
        </c:ser>
        <c:ser>
          <c:idx val="1"/>
          <c:order val="1"/>
          <c:tx>
            <c:strRef>
              <c:f>'28'!$D$6</c:f>
              <c:strCache>
                <c:ptCount val="1"/>
                <c:pt idx="0">
                  <c:v>Varken eller</c:v>
                </c:pt>
              </c:strCache>
            </c:strRef>
          </c:tx>
          <c:invertIfNegative val="0"/>
          <c:cat>
            <c:strRef>
              <c:f>'28'!$B$7:$B$8</c:f>
              <c:strCache>
                <c:ptCount val="2"/>
                <c:pt idx="0">
                  <c:v>Ej samlokaliserade</c:v>
                </c:pt>
                <c:pt idx="1">
                  <c:v>Samlokaliserade</c:v>
                </c:pt>
              </c:strCache>
            </c:strRef>
          </c:cat>
          <c:val>
            <c:numRef>
              <c:f>'28'!$D$7:$D$8</c:f>
              <c:numCache>
                <c:formatCode>_-* #\ ##0_-;\-* #\ ##0_-;_-* "-"??_-;_-@_-</c:formatCode>
                <c:ptCount val="2"/>
                <c:pt idx="0">
                  <c:v>16.455696202531644</c:v>
                </c:pt>
                <c:pt idx="1">
                  <c:v>2.3391812865497075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25-4B11-AF32-6A77AB17724C}"/>
            </c:ext>
          </c:extLst>
        </c:ser>
        <c:ser>
          <c:idx val="2"/>
          <c:order val="2"/>
          <c:tx>
            <c:strRef>
              <c:f>'28'!$E$6</c:f>
              <c:strCache>
                <c:ptCount val="1"/>
                <c:pt idx="0">
                  <c:v>Dåligt eller Mycket dåligt</c:v>
                </c:pt>
              </c:strCache>
            </c:strRef>
          </c:tx>
          <c:invertIfNegative val="0"/>
          <c:cat>
            <c:strRef>
              <c:f>'28'!$B$7:$B$8</c:f>
              <c:strCache>
                <c:ptCount val="2"/>
                <c:pt idx="0">
                  <c:v>Ej samlokaliserade</c:v>
                </c:pt>
                <c:pt idx="1">
                  <c:v>Samlokaliserade</c:v>
                </c:pt>
              </c:strCache>
            </c:strRef>
          </c:cat>
          <c:val>
            <c:numRef>
              <c:f>'28'!$E$7:$E$8</c:f>
              <c:numCache>
                <c:formatCode>_-* #\ ##0_-;\-* #\ ##0_-;_-* "-"??_-;_-@_-</c:formatCode>
                <c:ptCount val="2"/>
                <c:pt idx="0">
                  <c:v>10.126582278481013</c:v>
                </c:pt>
                <c:pt idx="1">
                  <c:v>2.3391812865497075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25-4B11-AF32-6A77AB17724C}"/>
            </c:ext>
          </c:extLst>
        </c:ser>
        <c:ser>
          <c:idx val="3"/>
          <c:order val="3"/>
          <c:tx>
            <c:strRef>
              <c:f>'28'!$F$6</c:f>
              <c:strCache>
                <c:ptCount val="1"/>
                <c:pt idx="0">
                  <c:v>Görs ej</c:v>
                </c:pt>
              </c:strCache>
            </c:strRef>
          </c:tx>
          <c:invertIfNegative val="0"/>
          <c:cat>
            <c:strRef>
              <c:f>'28'!$B$7:$B$8</c:f>
              <c:strCache>
                <c:ptCount val="2"/>
                <c:pt idx="0">
                  <c:v>Ej samlokaliserade</c:v>
                </c:pt>
                <c:pt idx="1">
                  <c:v>Samlokaliserade</c:v>
                </c:pt>
              </c:strCache>
            </c:strRef>
          </c:cat>
          <c:val>
            <c:numRef>
              <c:f>'28'!$F$7:$F$8</c:f>
              <c:numCache>
                <c:formatCode>_-* #\ ##0_-;\-* #\ ##0_-;_-* "-"??_-;_-@_-</c:formatCode>
                <c:ptCount val="2"/>
                <c:pt idx="0">
                  <c:v>5.6962025316455698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25-4B11-AF32-6A77AB177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30688"/>
        <c:axId val="85000960"/>
      </c:barChart>
      <c:catAx>
        <c:axId val="845306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5000960"/>
        <c:crosses val="autoZero"/>
        <c:auto val="1"/>
        <c:lblAlgn val="ctr"/>
        <c:lblOffset val="100"/>
        <c:noMultiLvlLbl val="0"/>
      </c:catAx>
      <c:valAx>
        <c:axId val="85000960"/>
        <c:scaling>
          <c:orientation val="minMax"/>
          <c:max val="100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4530688"/>
        <c:crosses val="autoZero"/>
        <c:crossBetween val="between"/>
        <c:majorUnit val="20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16778327184626396"/>
          <c:y val="0.85258587108030015"/>
          <c:w val="0.73651417322834645"/>
          <c:h val="5.7026141732283465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92847310170144"/>
          <c:y val="0.20451481334617347"/>
          <c:w val="0.80252696850393701"/>
          <c:h val="0.535696648794905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'38'!$C$6</c:f>
              <c:strCache>
                <c:ptCount val="1"/>
                <c:pt idx="0">
                  <c:v>Mycket bra eller Bra</c:v>
                </c:pt>
              </c:strCache>
            </c:strRef>
          </c:tx>
          <c:spPr>
            <a:solidFill>
              <a:srgbClr val="A6BCC6"/>
            </a:solidFill>
          </c:spPr>
          <c:invertIfNegative val="0"/>
          <c:cat>
            <c:strRef>
              <c:f>'38'!$B$7:$B$8</c:f>
              <c:strCache>
                <c:ptCount val="2"/>
                <c:pt idx="0">
                  <c:v>Ej samlokaliserade</c:v>
                </c:pt>
                <c:pt idx="1">
                  <c:v>Samlokaliserade</c:v>
                </c:pt>
              </c:strCache>
            </c:strRef>
          </c:cat>
          <c:val>
            <c:numRef>
              <c:f>'38'!$C$7:$C$8</c:f>
              <c:numCache>
                <c:formatCode>0</c:formatCode>
                <c:ptCount val="2"/>
                <c:pt idx="0">
                  <c:v>41.176470588235297</c:v>
                </c:pt>
                <c:pt idx="1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8-44C5-957A-5862E58EB111}"/>
            </c:ext>
          </c:extLst>
        </c:ser>
        <c:ser>
          <c:idx val="1"/>
          <c:order val="1"/>
          <c:tx>
            <c:strRef>
              <c:f>'38'!$D$6</c:f>
              <c:strCache>
                <c:ptCount val="1"/>
                <c:pt idx="0">
                  <c:v>Varken eller</c:v>
                </c:pt>
              </c:strCache>
            </c:strRef>
          </c:tx>
          <c:invertIfNegative val="0"/>
          <c:cat>
            <c:strRef>
              <c:f>'38'!$B$7:$B$8</c:f>
              <c:strCache>
                <c:ptCount val="2"/>
                <c:pt idx="0">
                  <c:v>Ej samlokaliserade</c:v>
                </c:pt>
                <c:pt idx="1">
                  <c:v>Samlokaliserade</c:v>
                </c:pt>
              </c:strCache>
            </c:strRef>
          </c:cat>
          <c:val>
            <c:numRef>
              <c:f>'38'!$D$7:$D$8</c:f>
              <c:numCache>
                <c:formatCode>0</c:formatCode>
                <c:ptCount val="2"/>
                <c:pt idx="0">
                  <c:v>30.316742081447963</c:v>
                </c:pt>
                <c:pt idx="1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08-44C5-957A-5862E58EB111}"/>
            </c:ext>
          </c:extLst>
        </c:ser>
        <c:ser>
          <c:idx val="2"/>
          <c:order val="2"/>
          <c:tx>
            <c:strRef>
              <c:f>'38'!$E$6</c:f>
              <c:strCache>
                <c:ptCount val="1"/>
                <c:pt idx="0">
                  <c:v>Dåligt eller Mycket dåligt</c:v>
                </c:pt>
              </c:strCache>
            </c:strRef>
          </c:tx>
          <c:invertIfNegative val="0"/>
          <c:cat>
            <c:strRef>
              <c:f>'38'!$B$7:$B$8</c:f>
              <c:strCache>
                <c:ptCount val="2"/>
                <c:pt idx="0">
                  <c:v>Ej samlokaliserade</c:v>
                </c:pt>
                <c:pt idx="1">
                  <c:v>Samlokaliserade</c:v>
                </c:pt>
              </c:strCache>
            </c:strRef>
          </c:cat>
          <c:val>
            <c:numRef>
              <c:f>'38'!$E$7:$E$8</c:f>
              <c:numCache>
                <c:formatCode>0</c:formatCode>
                <c:ptCount val="2"/>
                <c:pt idx="0">
                  <c:v>18.552036199095024</c:v>
                </c:pt>
                <c:pt idx="1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08-44C5-957A-5862E58EB111}"/>
            </c:ext>
          </c:extLst>
        </c:ser>
        <c:ser>
          <c:idx val="3"/>
          <c:order val="3"/>
          <c:tx>
            <c:strRef>
              <c:f>'38'!$F$6</c:f>
              <c:strCache>
                <c:ptCount val="1"/>
                <c:pt idx="0">
                  <c:v>Görs ej</c:v>
                </c:pt>
              </c:strCache>
            </c:strRef>
          </c:tx>
          <c:invertIfNegative val="0"/>
          <c:cat>
            <c:strRef>
              <c:f>'38'!$B$7:$B$8</c:f>
              <c:strCache>
                <c:ptCount val="2"/>
                <c:pt idx="0">
                  <c:v>Ej samlokaliserade</c:v>
                </c:pt>
                <c:pt idx="1">
                  <c:v>Samlokaliserade</c:v>
                </c:pt>
              </c:strCache>
            </c:strRef>
          </c:cat>
          <c:val>
            <c:numRef>
              <c:f>'38'!$F$7:$F$8</c:f>
              <c:numCache>
                <c:formatCode>0</c:formatCode>
                <c:ptCount val="2"/>
                <c:pt idx="0">
                  <c:v>9.9547511312217196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08-44C5-957A-5862E58EB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30688"/>
        <c:axId val="85000960"/>
      </c:barChart>
      <c:catAx>
        <c:axId val="845306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5000960"/>
        <c:crosses val="autoZero"/>
        <c:auto val="1"/>
        <c:lblAlgn val="ctr"/>
        <c:lblOffset val="100"/>
        <c:noMultiLvlLbl val="0"/>
      </c:catAx>
      <c:valAx>
        <c:axId val="85000960"/>
        <c:scaling>
          <c:orientation val="minMax"/>
          <c:max val="100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0.89602907328891579"/>
              <c:y val="0.80895131972236012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4530688"/>
        <c:crosses val="autoZero"/>
        <c:crossBetween val="between"/>
        <c:majorUnit val="20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1474125874125877"/>
          <c:y val="0.85964825175524251"/>
          <c:w val="0.73612401574803155"/>
          <c:h val="5.3920330684836863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354771213038933E-2"/>
          <c:y val="0.21602602222492889"/>
          <c:w val="0.90007929078795235"/>
          <c:h val="0.51895772718332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'7'!$B$6</c:f>
              <c:strCache>
                <c:ptCount val="1"/>
                <c:pt idx="0">
                  <c:v>Storstadskommuner</c:v>
                </c:pt>
              </c:strCache>
            </c:strRef>
          </c:tx>
          <c:spPr>
            <a:solidFill>
              <a:srgbClr val="A6BCC6"/>
            </a:solidFill>
          </c:spPr>
          <c:invertIfNegative val="0"/>
          <c:cat>
            <c:strRef>
              <c:f>'7'!$C$5:$G$5</c:f>
              <c:strCache>
                <c:ptCount val="4"/>
                <c:pt idx="0">
                  <c:v>Information från mödrahälsovården </c:v>
                </c:pt>
                <c:pt idx="1">
                  <c:v>Meddelande från kliniken där barnet  fötts</c:v>
                </c:pt>
                <c:pt idx="2">
                  <c:v>Familjen kontaktar       BVC</c:v>
                </c:pt>
                <c:pt idx="3">
                  <c:v>Passiv listning/teckning baserad på folkbokföring </c:v>
                </c:pt>
              </c:strCache>
            </c:strRef>
          </c:cat>
          <c:val>
            <c:numRef>
              <c:f>'7'!$C$6:$G$6</c:f>
              <c:numCache>
                <c:formatCode>0</c:formatCode>
                <c:ptCount val="4"/>
                <c:pt idx="0">
                  <c:v>55.952380952380956</c:v>
                </c:pt>
                <c:pt idx="1">
                  <c:v>60.714285714285708</c:v>
                </c:pt>
                <c:pt idx="2">
                  <c:v>96.428571428571431</c:v>
                </c:pt>
                <c:pt idx="3">
                  <c:v>35.714285714285715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0-446C-B5FF-9070A5AC3767}"/>
            </c:ext>
          </c:extLst>
        </c:ser>
        <c:ser>
          <c:idx val="1"/>
          <c:order val="1"/>
          <c:tx>
            <c:strRef>
              <c:f>'7'!$B$7</c:f>
              <c:strCache>
                <c:ptCount val="1"/>
                <c:pt idx="0">
                  <c:v>Större städer och närliggande kommuner</c:v>
                </c:pt>
              </c:strCache>
            </c:strRef>
          </c:tx>
          <c:invertIfNegative val="0"/>
          <c:cat>
            <c:strRef>
              <c:f>'7'!$C$5:$G$5</c:f>
              <c:strCache>
                <c:ptCount val="4"/>
                <c:pt idx="0">
                  <c:v>Information från mödrahälsovården </c:v>
                </c:pt>
                <c:pt idx="1">
                  <c:v>Meddelande från kliniken där barnet  fötts</c:v>
                </c:pt>
                <c:pt idx="2">
                  <c:v>Familjen kontaktar       BVC</c:v>
                </c:pt>
                <c:pt idx="3">
                  <c:v>Passiv listning/teckning baserad på folkbokföring </c:v>
                </c:pt>
              </c:strCache>
            </c:strRef>
          </c:cat>
          <c:val>
            <c:numRef>
              <c:f>'7'!$C$7:$G$7</c:f>
              <c:numCache>
                <c:formatCode>0</c:formatCode>
                <c:ptCount val="4"/>
                <c:pt idx="0">
                  <c:v>73.103448275862064</c:v>
                </c:pt>
                <c:pt idx="1">
                  <c:v>71.034482758620683</c:v>
                </c:pt>
                <c:pt idx="2">
                  <c:v>73.103448275862064</c:v>
                </c:pt>
                <c:pt idx="3">
                  <c:v>24.137931034482758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C0-446C-B5FF-9070A5AC3767}"/>
            </c:ext>
          </c:extLst>
        </c:ser>
        <c:ser>
          <c:idx val="2"/>
          <c:order val="2"/>
          <c:tx>
            <c:strRef>
              <c:f>'7'!$B$8</c:f>
              <c:strCache>
                <c:ptCount val="1"/>
                <c:pt idx="0">
                  <c:v>Landsbygdskommuner</c:v>
                </c:pt>
              </c:strCache>
            </c:strRef>
          </c:tx>
          <c:invertIfNegative val="0"/>
          <c:cat>
            <c:strRef>
              <c:f>'7'!$C$5:$G$5</c:f>
              <c:strCache>
                <c:ptCount val="4"/>
                <c:pt idx="0">
                  <c:v>Information från mödrahälsovården </c:v>
                </c:pt>
                <c:pt idx="1">
                  <c:v>Meddelande från kliniken där barnet  fötts</c:v>
                </c:pt>
                <c:pt idx="2">
                  <c:v>Familjen kontaktar       BVC</c:v>
                </c:pt>
                <c:pt idx="3">
                  <c:v>Passiv listning/teckning baserad på folkbokföring </c:v>
                </c:pt>
              </c:strCache>
            </c:strRef>
          </c:cat>
          <c:val>
            <c:numRef>
              <c:f>'7'!$C$8:$G$8</c:f>
              <c:numCache>
                <c:formatCode>0</c:formatCode>
                <c:ptCount val="4"/>
                <c:pt idx="0">
                  <c:v>79.807692307692307</c:v>
                </c:pt>
                <c:pt idx="1">
                  <c:v>77.884615384615387</c:v>
                </c:pt>
                <c:pt idx="2">
                  <c:v>61.53846153846154</c:v>
                </c:pt>
                <c:pt idx="3">
                  <c:v>19.230769230769234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C0-446C-B5FF-9070A5AC3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751744"/>
        <c:axId val="159262208"/>
      </c:barChart>
      <c:catAx>
        <c:axId val="1587517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159262208"/>
        <c:crosses val="autoZero"/>
        <c:auto val="1"/>
        <c:lblAlgn val="ctr"/>
        <c:lblOffset val="100"/>
        <c:noMultiLvlLbl val="0"/>
      </c:catAx>
      <c:valAx>
        <c:axId val="15926220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2652386983095645E-2"/>
              <c:y val="0.14754171652110365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158751744"/>
        <c:crosses val="autoZero"/>
        <c:crossBetween val="between"/>
        <c:majorUnit val="20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4.659831507075602E-2"/>
          <c:y val="0.84122860438623515"/>
          <c:w val="0.93466284896206153"/>
          <c:h val="9.3565009800131577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79827110088605"/>
          <c:y val="0.15996628470221708"/>
          <c:w val="0.79964626335288358"/>
          <c:h val="0.64899707658493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'10'!$C$7</c:f>
              <c:strCache>
                <c:ptCount val="1"/>
                <c:pt idx="0">
                  <c:v>Mycket bra eller Bra</c:v>
                </c:pt>
              </c:strCache>
            </c:strRef>
          </c:tx>
          <c:spPr>
            <a:solidFill>
              <a:srgbClr val="A6BCC6"/>
            </a:solidFill>
          </c:spPr>
          <c:invertIfNegative val="0"/>
          <c:cat>
            <c:strRef>
              <c:f>'10'!$B$8:$B$26</c:f>
              <c:strCache>
                <c:ptCount val="19"/>
                <c:pt idx="0">
                  <c:v>Jämtland </c:v>
                </c:pt>
                <c:pt idx="1">
                  <c:v>Uppsala</c:v>
                </c:pt>
                <c:pt idx="2">
                  <c:v>Stockholm</c:v>
                </c:pt>
                <c:pt idx="3">
                  <c:v>Örebro</c:v>
                </c:pt>
                <c:pt idx="4">
                  <c:v>Sörmland</c:v>
                </c:pt>
                <c:pt idx="5">
                  <c:v>Västra Götaland</c:v>
                </c:pt>
                <c:pt idx="6">
                  <c:v>Skåne</c:v>
                </c:pt>
                <c:pt idx="7">
                  <c:v>Riket</c:v>
                </c:pt>
                <c:pt idx="8">
                  <c:v>Dalarna</c:v>
                </c:pt>
                <c:pt idx="9">
                  <c:v>Norrbotten</c:v>
                </c:pt>
                <c:pt idx="10">
                  <c:v>Östergötland</c:v>
                </c:pt>
                <c:pt idx="11">
                  <c:v>Halland</c:v>
                </c:pt>
                <c:pt idx="12">
                  <c:v>Västernorrland</c:v>
                </c:pt>
                <c:pt idx="13">
                  <c:v>Gävleborg</c:v>
                </c:pt>
                <c:pt idx="14">
                  <c:v>Kronoberg</c:v>
                </c:pt>
                <c:pt idx="15">
                  <c:v>Kalmar</c:v>
                </c:pt>
                <c:pt idx="16">
                  <c:v>Värmland</c:v>
                </c:pt>
                <c:pt idx="17">
                  <c:v>Jönköping</c:v>
                </c:pt>
                <c:pt idx="18">
                  <c:v>Västerbotten</c:v>
                </c:pt>
              </c:strCache>
            </c:strRef>
          </c:cat>
          <c:val>
            <c:numRef>
              <c:f>'10'!$C$8:$C$26</c:f>
              <c:numCache>
                <c:formatCode>0</c:formatCode>
                <c:ptCount val="19"/>
                <c:pt idx="0">
                  <c:v>30</c:v>
                </c:pt>
                <c:pt idx="1">
                  <c:v>38.461538461538467</c:v>
                </c:pt>
                <c:pt idx="2">
                  <c:v>41.17647058823529</c:v>
                </c:pt>
                <c:pt idx="3">
                  <c:v>55.555555555555557</c:v>
                </c:pt>
                <c:pt idx="4">
                  <c:v>58.333333333333336</c:v>
                </c:pt>
                <c:pt idx="5">
                  <c:v>63.793103448275865</c:v>
                </c:pt>
                <c:pt idx="6">
                  <c:v>64.444444444444443</c:v>
                </c:pt>
                <c:pt idx="7">
                  <c:v>69.085173501577273</c:v>
                </c:pt>
                <c:pt idx="8" formatCode="General">
                  <c:v>80</c:v>
                </c:pt>
                <c:pt idx="9">
                  <c:v>80</c:v>
                </c:pt>
                <c:pt idx="10">
                  <c:v>83.333333333333329</c:v>
                </c:pt>
                <c:pt idx="11">
                  <c:v>83.333333333333343</c:v>
                </c:pt>
                <c:pt idx="12">
                  <c:v>83.333333333333343</c:v>
                </c:pt>
                <c:pt idx="13">
                  <c:v>86.666666666666657</c:v>
                </c:pt>
                <c:pt idx="14">
                  <c:v>86.666666666666671</c:v>
                </c:pt>
                <c:pt idx="15">
                  <c:v>88.888888888888886</c:v>
                </c:pt>
                <c:pt idx="16">
                  <c:v>89.999999999999986</c:v>
                </c:pt>
                <c:pt idx="17">
                  <c:v>100</c:v>
                </c:pt>
                <c:pt idx="1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D3-48A4-812F-6852F8268817}"/>
            </c:ext>
          </c:extLst>
        </c:ser>
        <c:ser>
          <c:idx val="1"/>
          <c:order val="1"/>
          <c:tx>
            <c:strRef>
              <c:f>'10'!$D$7</c:f>
              <c:strCache>
                <c:ptCount val="1"/>
                <c:pt idx="0">
                  <c:v>Varken eller</c:v>
                </c:pt>
              </c:strCache>
            </c:strRef>
          </c:tx>
          <c:invertIfNegative val="0"/>
          <c:cat>
            <c:strRef>
              <c:f>'10'!$B$8:$B$26</c:f>
              <c:strCache>
                <c:ptCount val="19"/>
                <c:pt idx="0">
                  <c:v>Jämtland </c:v>
                </c:pt>
                <c:pt idx="1">
                  <c:v>Uppsala</c:v>
                </c:pt>
                <c:pt idx="2">
                  <c:v>Stockholm</c:v>
                </c:pt>
                <c:pt idx="3">
                  <c:v>Örebro</c:v>
                </c:pt>
                <c:pt idx="4">
                  <c:v>Sörmland</c:v>
                </c:pt>
                <c:pt idx="5">
                  <c:v>Västra Götaland</c:v>
                </c:pt>
                <c:pt idx="6">
                  <c:v>Skåne</c:v>
                </c:pt>
                <c:pt idx="7">
                  <c:v>Riket</c:v>
                </c:pt>
                <c:pt idx="8">
                  <c:v>Dalarna</c:v>
                </c:pt>
                <c:pt idx="9">
                  <c:v>Norrbotten</c:v>
                </c:pt>
                <c:pt idx="10">
                  <c:v>Östergötland</c:v>
                </c:pt>
                <c:pt idx="11">
                  <c:v>Halland</c:v>
                </c:pt>
                <c:pt idx="12">
                  <c:v>Västernorrland</c:v>
                </c:pt>
                <c:pt idx="13">
                  <c:v>Gävleborg</c:v>
                </c:pt>
                <c:pt idx="14">
                  <c:v>Kronoberg</c:v>
                </c:pt>
                <c:pt idx="15">
                  <c:v>Kalmar</c:v>
                </c:pt>
                <c:pt idx="16">
                  <c:v>Värmland</c:v>
                </c:pt>
                <c:pt idx="17">
                  <c:v>Jönköping</c:v>
                </c:pt>
                <c:pt idx="18">
                  <c:v>Västerbotten</c:v>
                </c:pt>
              </c:strCache>
            </c:strRef>
          </c:cat>
          <c:val>
            <c:numRef>
              <c:f>'10'!$D$8:$D$26</c:f>
              <c:numCache>
                <c:formatCode>0</c:formatCode>
                <c:ptCount val="19"/>
                <c:pt idx="0">
                  <c:v>40</c:v>
                </c:pt>
                <c:pt idx="1">
                  <c:v>15.384615384615385</c:v>
                </c:pt>
                <c:pt idx="2">
                  <c:v>47.058823529411761</c:v>
                </c:pt>
                <c:pt idx="3">
                  <c:v>22.222222222222221</c:v>
                </c:pt>
                <c:pt idx="4">
                  <c:v>25</c:v>
                </c:pt>
                <c:pt idx="5">
                  <c:v>17.241379310344829</c:v>
                </c:pt>
                <c:pt idx="6">
                  <c:v>22.222222222222221</c:v>
                </c:pt>
                <c:pt idx="7">
                  <c:v>18.927444794952681</c:v>
                </c:pt>
                <c:pt idx="8" formatCode="General">
                  <c:v>10</c:v>
                </c:pt>
                <c:pt idx="9">
                  <c:v>10</c:v>
                </c:pt>
                <c:pt idx="10">
                  <c:v>16.666666666666664</c:v>
                </c:pt>
                <c:pt idx="11">
                  <c:v>11.111111111111111</c:v>
                </c:pt>
                <c:pt idx="12">
                  <c:v>16.666666666666664</c:v>
                </c:pt>
                <c:pt idx="13">
                  <c:v>6.666666666666667</c:v>
                </c:pt>
                <c:pt idx="14">
                  <c:v>13.333333333333334</c:v>
                </c:pt>
                <c:pt idx="15">
                  <c:v>11.111111111111111</c:v>
                </c:pt>
                <c:pt idx="16">
                  <c:v>10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D3-48A4-812F-6852F8268817}"/>
            </c:ext>
          </c:extLst>
        </c:ser>
        <c:ser>
          <c:idx val="2"/>
          <c:order val="2"/>
          <c:tx>
            <c:strRef>
              <c:f>'10'!$E$7</c:f>
              <c:strCache>
                <c:ptCount val="1"/>
                <c:pt idx="0">
                  <c:v>Dåligt eller Mycket dåligt</c:v>
                </c:pt>
              </c:strCache>
            </c:strRef>
          </c:tx>
          <c:invertIfNegative val="0"/>
          <c:cat>
            <c:strRef>
              <c:f>'10'!$B$8:$B$26</c:f>
              <c:strCache>
                <c:ptCount val="19"/>
                <c:pt idx="0">
                  <c:v>Jämtland </c:v>
                </c:pt>
                <c:pt idx="1">
                  <c:v>Uppsala</c:v>
                </c:pt>
                <c:pt idx="2">
                  <c:v>Stockholm</c:v>
                </c:pt>
                <c:pt idx="3">
                  <c:v>Örebro</c:v>
                </c:pt>
                <c:pt idx="4">
                  <c:v>Sörmland</c:v>
                </c:pt>
                <c:pt idx="5">
                  <c:v>Västra Götaland</c:v>
                </c:pt>
                <c:pt idx="6">
                  <c:v>Skåne</c:v>
                </c:pt>
                <c:pt idx="7">
                  <c:v>Riket</c:v>
                </c:pt>
                <c:pt idx="8">
                  <c:v>Dalarna</c:v>
                </c:pt>
                <c:pt idx="9">
                  <c:v>Norrbotten</c:v>
                </c:pt>
                <c:pt idx="10">
                  <c:v>Östergötland</c:v>
                </c:pt>
                <c:pt idx="11">
                  <c:v>Halland</c:v>
                </c:pt>
                <c:pt idx="12">
                  <c:v>Västernorrland</c:v>
                </c:pt>
                <c:pt idx="13">
                  <c:v>Gävleborg</c:v>
                </c:pt>
                <c:pt idx="14">
                  <c:v>Kronoberg</c:v>
                </c:pt>
                <c:pt idx="15">
                  <c:v>Kalmar</c:v>
                </c:pt>
                <c:pt idx="16">
                  <c:v>Värmland</c:v>
                </c:pt>
                <c:pt idx="17">
                  <c:v>Jönköping</c:v>
                </c:pt>
                <c:pt idx="18">
                  <c:v>Västerbotten</c:v>
                </c:pt>
              </c:strCache>
            </c:strRef>
          </c:cat>
          <c:val>
            <c:numRef>
              <c:f>'10'!$E$8:$E$26</c:f>
              <c:numCache>
                <c:formatCode>0</c:formatCode>
                <c:ptCount val="19"/>
                <c:pt idx="0">
                  <c:v>30.000000000000004</c:v>
                </c:pt>
                <c:pt idx="1">
                  <c:v>46.153846153846153</c:v>
                </c:pt>
                <c:pt idx="2">
                  <c:v>11.76470588235294</c:v>
                </c:pt>
                <c:pt idx="3">
                  <c:v>22.222222222222221</c:v>
                </c:pt>
                <c:pt idx="4">
                  <c:v>16.666666666666664</c:v>
                </c:pt>
                <c:pt idx="5">
                  <c:v>18.96551724137931</c:v>
                </c:pt>
                <c:pt idx="6">
                  <c:v>13.333333333333334</c:v>
                </c:pt>
                <c:pt idx="7">
                  <c:v>11.987381703470032</c:v>
                </c:pt>
                <c:pt idx="8" formatCode="General">
                  <c:v>10</c:v>
                </c:pt>
                <c:pt idx="9">
                  <c:v>10</c:v>
                </c:pt>
                <c:pt idx="10">
                  <c:v>0</c:v>
                </c:pt>
                <c:pt idx="11">
                  <c:v>5.5555555555555554</c:v>
                </c:pt>
                <c:pt idx="12">
                  <c:v>0</c:v>
                </c:pt>
                <c:pt idx="13">
                  <c:v>6.666666666666667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D3-48A4-812F-6852F8268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30688"/>
        <c:axId val="85000960"/>
      </c:barChart>
      <c:catAx>
        <c:axId val="845306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5000960"/>
        <c:crosses val="autoZero"/>
        <c:auto val="1"/>
        <c:lblAlgn val="ctr"/>
        <c:lblOffset val="100"/>
        <c:noMultiLvlLbl val="0"/>
      </c:catAx>
      <c:valAx>
        <c:axId val="85000960"/>
        <c:scaling>
          <c:orientation val="minMax"/>
          <c:max val="100"/>
        </c:scaling>
        <c:delete val="0"/>
        <c:axPos val="b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dirty="0" err="1"/>
                  <a:t>Procent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89770410475790685"/>
              <c:y val="0.85167152510815447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84530688"/>
        <c:crosses val="autoZero"/>
        <c:crossBetween val="between"/>
        <c:majorUnit val="20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9866750735360492"/>
          <c:y val="0.868080321647836"/>
          <c:w val="0.57802845399042102"/>
          <c:h val="3.8635597379595842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60279965004375E-2"/>
          <c:y val="0.25723605977824204"/>
          <c:w val="0.90847089917956059"/>
          <c:h val="0.48387201599800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'15'!$C$7</c:f>
              <c:strCache>
                <c:ptCount val="1"/>
                <c:pt idx="0">
                  <c:v>Storstadskommuner</c:v>
                </c:pt>
              </c:strCache>
            </c:strRef>
          </c:tx>
          <c:spPr>
            <a:solidFill>
              <a:srgbClr val="A6BCC6"/>
            </a:solidFill>
          </c:spPr>
          <c:invertIfNegative val="0"/>
          <c:cat>
            <c:strRef>
              <c:f>'15'!$D$6:$G$6</c:f>
              <c:strCache>
                <c:ptCount val="4"/>
                <c:pt idx="0">
                  <c:v>Universella insatser till alla</c:v>
                </c:pt>
                <c:pt idx="1">
                  <c:v>Riktade insatser av BVC vid behov</c:v>
                </c:pt>
                <c:pt idx="2">
                  <c:v>Riktade av annan vårdnivå vid behov</c:v>
                </c:pt>
                <c:pt idx="3">
                  <c:v>Inga insatser ges</c:v>
                </c:pt>
              </c:strCache>
            </c:strRef>
          </c:cat>
          <c:val>
            <c:numRef>
              <c:f>'15'!$D$7:$G$7</c:f>
              <c:numCache>
                <c:formatCode>0</c:formatCode>
                <c:ptCount val="4"/>
                <c:pt idx="0">
                  <c:v>97.61904761904762</c:v>
                </c:pt>
                <c:pt idx="1">
                  <c:v>76.19047619047619</c:v>
                </c:pt>
                <c:pt idx="2">
                  <c:v>70.238095238095227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8-4B41-89DC-2A68B01DF89E}"/>
            </c:ext>
          </c:extLst>
        </c:ser>
        <c:ser>
          <c:idx val="1"/>
          <c:order val="1"/>
          <c:tx>
            <c:strRef>
              <c:f>'15'!$C$8</c:f>
              <c:strCache>
                <c:ptCount val="1"/>
                <c:pt idx="0">
                  <c:v>Större städer och närliggande kommuner</c:v>
                </c:pt>
              </c:strCache>
            </c:strRef>
          </c:tx>
          <c:invertIfNegative val="0"/>
          <c:cat>
            <c:strRef>
              <c:f>'15'!$D$6:$G$6</c:f>
              <c:strCache>
                <c:ptCount val="4"/>
                <c:pt idx="0">
                  <c:v>Universella insatser till alla</c:v>
                </c:pt>
                <c:pt idx="1">
                  <c:v>Riktade insatser av BVC vid behov</c:v>
                </c:pt>
                <c:pt idx="2">
                  <c:v>Riktade av annan vårdnivå vid behov</c:v>
                </c:pt>
                <c:pt idx="3">
                  <c:v>Inga insatser ges</c:v>
                </c:pt>
              </c:strCache>
            </c:strRef>
          </c:cat>
          <c:val>
            <c:numRef>
              <c:f>'15'!$D$8:$G$8</c:f>
              <c:numCache>
                <c:formatCode>0</c:formatCode>
                <c:ptCount val="4"/>
                <c:pt idx="0">
                  <c:v>96.551724137931032</c:v>
                </c:pt>
                <c:pt idx="1">
                  <c:v>82.758620689655174</c:v>
                </c:pt>
                <c:pt idx="2">
                  <c:v>67.58620689655173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88-4B41-89DC-2A68B01DF89E}"/>
            </c:ext>
          </c:extLst>
        </c:ser>
        <c:ser>
          <c:idx val="2"/>
          <c:order val="2"/>
          <c:tx>
            <c:strRef>
              <c:f>'15'!$C$9</c:f>
              <c:strCache>
                <c:ptCount val="1"/>
                <c:pt idx="0">
                  <c:v>Landsbyggdskommuner</c:v>
                </c:pt>
              </c:strCache>
            </c:strRef>
          </c:tx>
          <c:invertIfNegative val="0"/>
          <c:cat>
            <c:strRef>
              <c:f>'15'!$D$6:$G$6</c:f>
              <c:strCache>
                <c:ptCount val="4"/>
                <c:pt idx="0">
                  <c:v>Universella insatser till alla</c:v>
                </c:pt>
                <c:pt idx="1">
                  <c:v>Riktade insatser av BVC vid behov</c:v>
                </c:pt>
                <c:pt idx="2">
                  <c:v>Riktade av annan vårdnivå vid behov</c:v>
                </c:pt>
                <c:pt idx="3">
                  <c:v>Inga insatser ges</c:v>
                </c:pt>
              </c:strCache>
            </c:strRef>
          </c:cat>
          <c:val>
            <c:numRef>
              <c:f>'15'!$D$9:$G$9</c:f>
              <c:numCache>
                <c:formatCode>0</c:formatCode>
                <c:ptCount val="4"/>
                <c:pt idx="0">
                  <c:v>93.269230769230774</c:v>
                </c:pt>
                <c:pt idx="1">
                  <c:v>80.769230769230774</c:v>
                </c:pt>
                <c:pt idx="2">
                  <c:v>55.769230769230774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B41-89DC-2A68B01DF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751744"/>
        <c:axId val="159262208"/>
      </c:barChart>
      <c:catAx>
        <c:axId val="1587517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159262208"/>
        <c:crosses val="autoZero"/>
        <c:auto val="1"/>
        <c:lblAlgn val="ctr"/>
        <c:lblOffset val="100"/>
        <c:noMultiLvlLbl val="0"/>
      </c:catAx>
      <c:valAx>
        <c:axId val="15926220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0504487638345904E-2"/>
              <c:y val="0.1822079382934276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158751744"/>
        <c:crosses val="autoZero"/>
        <c:crossBetween val="between"/>
        <c:majorUnit val="20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5.7762678266615276E-2"/>
          <c:y val="0.85384005570732235"/>
          <c:w val="0.92661172995124552"/>
          <c:h val="6.6002478856809571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60279965004375E-2"/>
          <c:y val="0.20874676303266057"/>
          <c:w val="0.85252690288713906"/>
          <c:h val="0.55685622630504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'21'!$B$5</c:f>
              <c:strCache>
                <c:ptCount val="1"/>
                <c:pt idx="0">
                  <c:v>Storstadskommuner</c:v>
                </c:pt>
              </c:strCache>
            </c:strRef>
          </c:tx>
          <c:spPr>
            <a:solidFill>
              <a:srgbClr val="A6BCC6"/>
            </a:solidFill>
          </c:spPr>
          <c:invertIfNegative val="0"/>
          <c:cat>
            <c:strRef>
              <c:f>'21'!$C$4:$F$4</c:f>
              <c:strCache>
                <c:ptCount val="4"/>
                <c:pt idx="0">
                  <c:v>Universella insatser till alla</c:v>
                </c:pt>
                <c:pt idx="1">
                  <c:v>Riktade av BVC vid behov</c:v>
                </c:pt>
                <c:pt idx="2">
                  <c:v>Riktade av annan vid vårdnivå eller verksamhet vid behov</c:v>
                </c:pt>
                <c:pt idx="3">
                  <c:v>Inga insatser ges</c:v>
                </c:pt>
              </c:strCache>
            </c:strRef>
          </c:cat>
          <c:val>
            <c:numRef>
              <c:f>'21'!$C$5:$F$5</c:f>
              <c:numCache>
                <c:formatCode>0</c:formatCode>
                <c:ptCount val="4"/>
                <c:pt idx="0">
                  <c:v>98.80952380952381</c:v>
                </c:pt>
                <c:pt idx="1">
                  <c:v>75</c:v>
                </c:pt>
                <c:pt idx="2">
                  <c:v>69.047619047619051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9-4CBC-B746-6D225186ECD5}"/>
            </c:ext>
          </c:extLst>
        </c:ser>
        <c:ser>
          <c:idx val="1"/>
          <c:order val="1"/>
          <c:tx>
            <c:strRef>
              <c:f>'21'!$B$6</c:f>
              <c:strCache>
                <c:ptCount val="1"/>
                <c:pt idx="0">
                  <c:v>Större städer och närliggande kommuner</c:v>
                </c:pt>
              </c:strCache>
            </c:strRef>
          </c:tx>
          <c:invertIfNegative val="0"/>
          <c:cat>
            <c:strRef>
              <c:f>'21'!$C$4:$F$4</c:f>
              <c:strCache>
                <c:ptCount val="4"/>
                <c:pt idx="0">
                  <c:v>Universella insatser till alla</c:v>
                </c:pt>
                <c:pt idx="1">
                  <c:v>Riktade av BVC vid behov</c:v>
                </c:pt>
                <c:pt idx="2">
                  <c:v>Riktade av annan vid vårdnivå eller verksamhet vid behov</c:v>
                </c:pt>
                <c:pt idx="3">
                  <c:v>Inga insatser ges</c:v>
                </c:pt>
              </c:strCache>
            </c:strRef>
          </c:cat>
          <c:val>
            <c:numRef>
              <c:f>'21'!$C$6:$F$6</c:f>
              <c:numCache>
                <c:formatCode>0</c:formatCode>
                <c:ptCount val="4"/>
                <c:pt idx="0">
                  <c:v>94.482758620689651</c:v>
                </c:pt>
                <c:pt idx="1">
                  <c:v>81.379310344827587</c:v>
                </c:pt>
                <c:pt idx="2">
                  <c:v>70.34482758620689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89-4CBC-B746-6D225186ECD5}"/>
            </c:ext>
          </c:extLst>
        </c:ser>
        <c:ser>
          <c:idx val="2"/>
          <c:order val="2"/>
          <c:tx>
            <c:strRef>
              <c:f>'21'!$B$7</c:f>
              <c:strCache>
                <c:ptCount val="1"/>
                <c:pt idx="0">
                  <c:v>Landsbygdskommuner</c:v>
                </c:pt>
              </c:strCache>
            </c:strRef>
          </c:tx>
          <c:invertIfNegative val="0"/>
          <c:cat>
            <c:strRef>
              <c:f>'21'!$C$4:$F$4</c:f>
              <c:strCache>
                <c:ptCount val="4"/>
                <c:pt idx="0">
                  <c:v>Universella insatser till alla</c:v>
                </c:pt>
                <c:pt idx="1">
                  <c:v>Riktade av BVC vid behov</c:v>
                </c:pt>
                <c:pt idx="2">
                  <c:v>Riktade av annan vid vårdnivå eller verksamhet vid behov</c:v>
                </c:pt>
                <c:pt idx="3">
                  <c:v>Inga insatser ges</c:v>
                </c:pt>
              </c:strCache>
            </c:strRef>
          </c:cat>
          <c:val>
            <c:numRef>
              <c:f>'21'!$C$7:$F$7</c:f>
              <c:numCache>
                <c:formatCode>0</c:formatCode>
                <c:ptCount val="4"/>
                <c:pt idx="0">
                  <c:v>95.192307692307693</c:v>
                </c:pt>
                <c:pt idx="1">
                  <c:v>79.807692307692307</c:v>
                </c:pt>
                <c:pt idx="2">
                  <c:v>61.53846153846154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89-4CBC-B746-6D225186E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751744"/>
        <c:axId val="159262208"/>
      </c:barChart>
      <c:catAx>
        <c:axId val="1587517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159262208"/>
        <c:crosses val="autoZero"/>
        <c:auto val="1"/>
        <c:lblAlgn val="ctr"/>
        <c:lblOffset val="100"/>
        <c:noMultiLvlLbl val="0"/>
      </c:catAx>
      <c:valAx>
        <c:axId val="15926220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DAD7CB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2.1693393410992124E-2"/>
              <c:y val="0.14732435140034958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158751744"/>
        <c:crosses val="autoZero"/>
        <c:crossBetween val="between"/>
        <c:majorUnit val="20"/>
      </c:valAx>
      <c:spPr>
        <a:solidFill>
          <a:srgbClr val="FFFFFF"/>
        </a:solidFill>
        <a:ln w="3175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6.3671850393700782E-2"/>
          <c:y val="0.87921902974048782"/>
          <c:w val="0.81960059055118106"/>
          <c:h val="6.6002478856809571E-2"/>
        </c:manualLayout>
      </c:layout>
      <c:overlay val="0"/>
    </c:legend>
    <c:plotVisOnly val="1"/>
    <c:dispBlanksAs val="gap"/>
    <c:showDLblsOverMax val="0"/>
  </c:chart>
  <c:spPr>
    <a:solidFill>
      <a:srgbClr val="DAD7CB"/>
    </a:solidFill>
    <a:ln w="0">
      <a:noFill/>
    </a:ln>
  </c:spPr>
  <c:txPr>
    <a:bodyPr/>
    <a:lstStyle/>
    <a:p>
      <a:pPr>
        <a:defRPr sz="700" baseline="0"/>
      </a:pPr>
      <a:endParaRPr lang="sv-SE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D1561-0F5E-45B8-A7E0-2FADB5BE0C6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25B71C7-B587-422B-8C9C-4BE9AC34F617}">
      <dgm:prSet phldrT="[Text]"/>
      <dgm:spPr>
        <a:solidFill>
          <a:schemeClr val="bg1"/>
        </a:solidFill>
      </dgm:spPr>
      <dgm:t>
        <a:bodyPr/>
        <a:lstStyle/>
        <a:p>
          <a:endParaRPr lang="sv-SE" dirty="0">
            <a:solidFill>
              <a:schemeClr val="accent4"/>
            </a:solidFill>
          </a:endParaRPr>
        </a:p>
      </dgm:t>
    </dgm:pt>
    <dgm:pt modelId="{9653617C-58C4-43DB-99A6-3DA8D913C17D}" type="parTrans" cxnId="{D05C96DE-1AF8-42AA-A518-271CFB9E0D8D}">
      <dgm:prSet/>
      <dgm:spPr/>
      <dgm:t>
        <a:bodyPr/>
        <a:lstStyle/>
        <a:p>
          <a:endParaRPr lang="sv-SE"/>
        </a:p>
      </dgm:t>
    </dgm:pt>
    <dgm:pt modelId="{A677E796-7315-4975-B0C4-A687D9AD00D7}" type="sibTrans" cxnId="{D05C96DE-1AF8-42AA-A518-271CFB9E0D8D}">
      <dgm:prSet/>
      <dgm:spPr/>
      <dgm:t>
        <a:bodyPr/>
        <a:lstStyle/>
        <a:p>
          <a:endParaRPr lang="sv-SE"/>
        </a:p>
      </dgm:t>
    </dgm:pt>
    <dgm:pt modelId="{61E840D5-C72C-44D8-AF66-2E895454BDF8}">
      <dgm:prSet phldrT="[Text]"/>
      <dgm:spPr>
        <a:solidFill>
          <a:schemeClr val="bg1"/>
        </a:solidFill>
      </dgm:spPr>
      <dgm:t>
        <a:bodyPr anchor="ctr"/>
        <a:lstStyle/>
        <a:p>
          <a:endParaRPr lang="sv-SE" dirty="0">
            <a:solidFill>
              <a:schemeClr val="accent4"/>
            </a:solidFill>
          </a:endParaRPr>
        </a:p>
      </dgm:t>
    </dgm:pt>
    <dgm:pt modelId="{5BF5B299-B9D2-4930-838F-C9C12343DD6B}" type="parTrans" cxnId="{EE6E1FDB-5188-4E9E-AEEF-0842FD4EECB7}">
      <dgm:prSet/>
      <dgm:spPr/>
      <dgm:t>
        <a:bodyPr/>
        <a:lstStyle/>
        <a:p>
          <a:endParaRPr lang="sv-SE"/>
        </a:p>
      </dgm:t>
    </dgm:pt>
    <dgm:pt modelId="{0E124759-8DC4-455A-8195-BF5AB9A34890}" type="sibTrans" cxnId="{EE6E1FDB-5188-4E9E-AEEF-0842FD4EECB7}">
      <dgm:prSet/>
      <dgm:spPr/>
      <dgm:t>
        <a:bodyPr/>
        <a:lstStyle/>
        <a:p>
          <a:endParaRPr lang="sv-SE"/>
        </a:p>
      </dgm:t>
    </dgm:pt>
    <dgm:pt modelId="{C580567F-0534-4978-9E1A-FB3425958796}">
      <dgm:prSet phldrT="[Text]"/>
      <dgm:spPr>
        <a:solidFill>
          <a:schemeClr val="bg1"/>
        </a:solidFill>
      </dgm:spPr>
      <dgm:t>
        <a:bodyPr anchor="ctr"/>
        <a:lstStyle/>
        <a:p>
          <a:endParaRPr lang="sv-SE" dirty="0">
            <a:solidFill>
              <a:schemeClr val="accent4"/>
            </a:solidFill>
          </a:endParaRPr>
        </a:p>
      </dgm:t>
    </dgm:pt>
    <dgm:pt modelId="{FA0E0275-DA5F-433B-BD8E-A5F9DB826382}" type="parTrans" cxnId="{229E15EB-92BC-434C-8BAD-E63725279223}">
      <dgm:prSet/>
      <dgm:spPr/>
      <dgm:t>
        <a:bodyPr/>
        <a:lstStyle/>
        <a:p>
          <a:endParaRPr lang="sv-SE"/>
        </a:p>
      </dgm:t>
    </dgm:pt>
    <dgm:pt modelId="{DFF5F0B9-5541-454E-87AF-02DD6FAE61D5}" type="sibTrans" cxnId="{229E15EB-92BC-434C-8BAD-E63725279223}">
      <dgm:prSet/>
      <dgm:spPr/>
      <dgm:t>
        <a:bodyPr/>
        <a:lstStyle/>
        <a:p>
          <a:endParaRPr lang="sv-SE"/>
        </a:p>
      </dgm:t>
    </dgm:pt>
    <dgm:pt modelId="{ED6626A0-CA76-4240-8CCC-3F5BC7BAD496}" type="pres">
      <dgm:prSet presAssocID="{3D6D1561-0F5E-45B8-A7E0-2FADB5BE0C62}" presName="linear" presStyleCnt="0">
        <dgm:presLayoutVars>
          <dgm:dir/>
          <dgm:resizeHandles val="exact"/>
        </dgm:presLayoutVars>
      </dgm:prSet>
      <dgm:spPr/>
    </dgm:pt>
    <dgm:pt modelId="{5D5049CC-9D1A-4904-877D-31D3F0FC6FE1}" type="pres">
      <dgm:prSet presAssocID="{C25B71C7-B587-422B-8C9C-4BE9AC34F617}" presName="comp" presStyleCnt="0"/>
      <dgm:spPr/>
    </dgm:pt>
    <dgm:pt modelId="{0EE94E34-293D-4AD9-8831-736EFD1C973F}" type="pres">
      <dgm:prSet presAssocID="{C25B71C7-B587-422B-8C9C-4BE9AC34F617}" presName="box" presStyleLbl="node1" presStyleIdx="0" presStyleCnt="3"/>
      <dgm:spPr/>
    </dgm:pt>
    <dgm:pt modelId="{64F71B94-B72C-44AC-9469-3D03D191E0AA}" type="pres">
      <dgm:prSet presAssocID="{C25B71C7-B587-422B-8C9C-4BE9AC34F617}" presName="img" presStyleLbl="fgImgPlace1" presStyleIdx="0" presStyleCnt="3"/>
      <dgm:spPr>
        <a:solidFill>
          <a:srgbClr val="FFFFFF"/>
        </a:solidFill>
      </dgm:spPr>
    </dgm:pt>
    <dgm:pt modelId="{567C6BFB-6682-4CEC-8C70-3AD3FEBD5E20}" type="pres">
      <dgm:prSet presAssocID="{C25B71C7-B587-422B-8C9C-4BE9AC34F617}" presName="text" presStyleLbl="node1" presStyleIdx="0" presStyleCnt="3">
        <dgm:presLayoutVars>
          <dgm:bulletEnabled val="1"/>
        </dgm:presLayoutVars>
      </dgm:prSet>
      <dgm:spPr/>
    </dgm:pt>
    <dgm:pt modelId="{1ED53344-176E-420C-9C6D-9D86AC7B67F1}" type="pres">
      <dgm:prSet presAssocID="{A677E796-7315-4975-B0C4-A687D9AD00D7}" presName="spacer" presStyleCnt="0"/>
      <dgm:spPr/>
    </dgm:pt>
    <dgm:pt modelId="{D6541D17-ABB8-4892-98AC-00B0F2DB610E}" type="pres">
      <dgm:prSet presAssocID="{61E840D5-C72C-44D8-AF66-2E895454BDF8}" presName="comp" presStyleCnt="0"/>
      <dgm:spPr/>
    </dgm:pt>
    <dgm:pt modelId="{1F6B6053-38BF-46BA-A15F-9031AF4C93D7}" type="pres">
      <dgm:prSet presAssocID="{61E840D5-C72C-44D8-AF66-2E895454BDF8}" presName="box" presStyleLbl="node1" presStyleIdx="1" presStyleCnt="3"/>
      <dgm:spPr/>
    </dgm:pt>
    <dgm:pt modelId="{2A72B741-6FD8-4640-AA4B-843147DB506B}" type="pres">
      <dgm:prSet presAssocID="{61E840D5-C72C-44D8-AF66-2E895454BDF8}" presName="img" presStyleLbl="fgImgPlace1" presStyleIdx="1" presStyleCnt="3"/>
      <dgm:spPr>
        <a:solidFill>
          <a:srgbClr val="FFFFFF"/>
        </a:solidFill>
      </dgm:spPr>
    </dgm:pt>
    <dgm:pt modelId="{6921451D-39B4-428E-BDD2-20682F35DF9F}" type="pres">
      <dgm:prSet presAssocID="{61E840D5-C72C-44D8-AF66-2E895454BDF8}" presName="text" presStyleLbl="node1" presStyleIdx="1" presStyleCnt="3">
        <dgm:presLayoutVars>
          <dgm:bulletEnabled val="1"/>
        </dgm:presLayoutVars>
      </dgm:prSet>
      <dgm:spPr/>
    </dgm:pt>
    <dgm:pt modelId="{34D7970F-2578-4570-95E2-15858B23F473}" type="pres">
      <dgm:prSet presAssocID="{0E124759-8DC4-455A-8195-BF5AB9A34890}" presName="spacer" presStyleCnt="0"/>
      <dgm:spPr/>
    </dgm:pt>
    <dgm:pt modelId="{861947A1-3E8F-4712-B2AD-39F666F3512B}" type="pres">
      <dgm:prSet presAssocID="{C580567F-0534-4978-9E1A-FB3425958796}" presName="comp" presStyleCnt="0"/>
      <dgm:spPr/>
    </dgm:pt>
    <dgm:pt modelId="{86267686-C17D-4C78-A460-1ABF126FCA2D}" type="pres">
      <dgm:prSet presAssocID="{C580567F-0534-4978-9E1A-FB3425958796}" presName="box" presStyleLbl="node1" presStyleIdx="2" presStyleCnt="3" custLinFactNeighborY="0"/>
      <dgm:spPr/>
    </dgm:pt>
    <dgm:pt modelId="{54536E11-8B5D-4B6D-BB0E-D676DCE90005}" type="pres">
      <dgm:prSet presAssocID="{C580567F-0534-4978-9E1A-FB3425958796}" presName="img" presStyleLbl="fgImgPlace1" presStyleIdx="2" presStyleCnt="3"/>
      <dgm:spPr>
        <a:solidFill>
          <a:srgbClr val="FFFFFF"/>
        </a:solidFill>
      </dgm:spPr>
    </dgm:pt>
    <dgm:pt modelId="{C5178E2A-0356-4FDC-A068-29B5DA9A4187}" type="pres">
      <dgm:prSet presAssocID="{C580567F-0534-4978-9E1A-FB3425958796}" presName="text" presStyleLbl="node1" presStyleIdx="2" presStyleCnt="3">
        <dgm:presLayoutVars>
          <dgm:bulletEnabled val="1"/>
        </dgm:presLayoutVars>
      </dgm:prSet>
      <dgm:spPr/>
    </dgm:pt>
  </dgm:ptLst>
  <dgm:cxnLst>
    <dgm:cxn modelId="{C0833642-F381-4687-AB27-CF8D74623CFC}" type="presOf" srcId="{3D6D1561-0F5E-45B8-A7E0-2FADB5BE0C62}" destId="{ED6626A0-CA76-4240-8CCC-3F5BC7BAD496}" srcOrd="0" destOrd="0" presId="urn:microsoft.com/office/officeart/2005/8/layout/vList4"/>
    <dgm:cxn modelId="{0D108277-AD1F-443C-AFAA-CDDA1AB08751}" type="presOf" srcId="{61E840D5-C72C-44D8-AF66-2E895454BDF8}" destId="{6921451D-39B4-428E-BDD2-20682F35DF9F}" srcOrd="1" destOrd="0" presId="urn:microsoft.com/office/officeart/2005/8/layout/vList4"/>
    <dgm:cxn modelId="{4617ED7D-42CC-4F0A-BC38-5F1ECE6A959E}" type="presOf" srcId="{C25B71C7-B587-422B-8C9C-4BE9AC34F617}" destId="{567C6BFB-6682-4CEC-8C70-3AD3FEBD5E20}" srcOrd="1" destOrd="0" presId="urn:microsoft.com/office/officeart/2005/8/layout/vList4"/>
    <dgm:cxn modelId="{EA6A8490-FFAB-4EAC-9EBF-096BBA1DEA0C}" type="presOf" srcId="{C25B71C7-B587-422B-8C9C-4BE9AC34F617}" destId="{0EE94E34-293D-4AD9-8831-736EFD1C973F}" srcOrd="0" destOrd="0" presId="urn:microsoft.com/office/officeart/2005/8/layout/vList4"/>
    <dgm:cxn modelId="{5009E6BA-754F-4046-BC87-CCC8DDE8795A}" type="presOf" srcId="{C580567F-0534-4978-9E1A-FB3425958796}" destId="{C5178E2A-0356-4FDC-A068-29B5DA9A4187}" srcOrd="1" destOrd="0" presId="urn:microsoft.com/office/officeart/2005/8/layout/vList4"/>
    <dgm:cxn modelId="{54A893D7-9534-497D-9E16-5654711EC8E0}" type="presOf" srcId="{61E840D5-C72C-44D8-AF66-2E895454BDF8}" destId="{1F6B6053-38BF-46BA-A15F-9031AF4C93D7}" srcOrd="0" destOrd="0" presId="urn:microsoft.com/office/officeart/2005/8/layout/vList4"/>
    <dgm:cxn modelId="{EE6E1FDB-5188-4E9E-AEEF-0842FD4EECB7}" srcId="{3D6D1561-0F5E-45B8-A7E0-2FADB5BE0C62}" destId="{61E840D5-C72C-44D8-AF66-2E895454BDF8}" srcOrd="1" destOrd="0" parTransId="{5BF5B299-B9D2-4930-838F-C9C12343DD6B}" sibTransId="{0E124759-8DC4-455A-8195-BF5AB9A34890}"/>
    <dgm:cxn modelId="{D05C96DE-1AF8-42AA-A518-271CFB9E0D8D}" srcId="{3D6D1561-0F5E-45B8-A7E0-2FADB5BE0C62}" destId="{C25B71C7-B587-422B-8C9C-4BE9AC34F617}" srcOrd="0" destOrd="0" parTransId="{9653617C-58C4-43DB-99A6-3DA8D913C17D}" sibTransId="{A677E796-7315-4975-B0C4-A687D9AD00D7}"/>
    <dgm:cxn modelId="{229E15EB-92BC-434C-8BAD-E63725279223}" srcId="{3D6D1561-0F5E-45B8-A7E0-2FADB5BE0C62}" destId="{C580567F-0534-4978-9E1A-FB3425958796}" srcOrd="2" destOrd="0" parTransId="{FA0E0275-DA5F-433B-BD8E-A5F9DB826382}" sibTransId="{DFF5F0B9-5541-454E-87AF-02DD6FAE61D5}"/>
    <dgm:cxn modelId="{D5F0CEF3-866F-460F-A62E-2C5127976D39}" type="presOf" srcId="{C580567F-0534-4978-9E1A-FB3425958796}" destId="{86267686-C17D-4C78-A460-1ABF126FCA2D}" srcOrd="0" destOrd="0" presId="urn:microsoft.com/office/officeart/2005/8/layout/vList4"/>
    <dgm:cxn modelId="{AA706320-0076-4874-981A-95F7CC1C996F}" type="presParOf" srcId="{ED6626A0-CA76-4240-8CCC-3F5BC7BAD496}" destId="{5D5049CC-9D1A-4904-877D-31D3F0FC6FE1}" srcOrd="0" destOrd="0" presId="urn:microsoft.com/office/officeart/2005/8/layout/vList4"/>
    <dgm:cxn modelId="{DFC199BE-470C-4739-A498-55C6B2077785}" type="presParOf" srcId="{5D5049CC-9D1A-4904-877D-31D3F0FC6FE1}" destId="{0EE94E34-293D-4AD9-8831-736EFD1C973F}" srcOrd="0" destOrd="0" presId="urn:microsoft.com/office/officeart/2005/8/layout/vList4"/>
    <dgm:cxn modelId="{4695EC33-8E36-4B5E-B4B9-098973964595}" type="presParOf" srcId="{5D5049CC-9D1A-4904-877D-31D3F0FC6FE1}" destId="{64F71B94-B72C-44AC-9469-3D03D191E0AA}" srcOrd="1" destOrd="0" presId="urn:microsoft.com/office/officeart/2005/8/layout/vList4"/>
    <dgm:cxn modelId="{96511B26-0BBD-4EEE-BEDE-D024CDDA3026}" type="presParOf" srcId="{5D5049CC-9D1A-4904-877D-31D3F0FC6FE1}" destId="{567C6BFB-6682-4CEC-8C70-3AD3FEBD5E20}" srcOrd="2" destOrd="0" presId="urn:microsoft.com/office/officeart/2005/8/layout/vList4"/>
    <dgm:cxn modelId="{231983F7-242C-48B5-BB2C-8FE23E1DB568}" type="presParOf" srcId="{ED6626A0-CA76-4240-8CCC-3F5BC7BAD496}" destId="{1ED53344-176E-420C-9C6D-9D86AC7B67F1}" srcOrd="1" destOrd="0" presId="urn:microsoft.com/office/officeart/2005/8/layout/vList4"/>
    <dgm:cxn modelId="{09F77F0F-1C33-423F-85F9-53C2951FBC99}" type="presParOf" srcId="{ED6626A0-CA76-4240-8CCC-3F5BC7BAD496}" destId="{D6541D17-ABB8-4892-98AC-00B0F2DB610E}" srcOrd="2" destOrd="0" presId="urn:microsoft.com/office/officeart/2005/8/layout/vList4"/>
    <dgm:cxn modelId="{AED4604F-4E41-4396-9647-94CE8C682A90}" type="presParOf" srcId="{D6541D17-ABB8-4892-98AC-00B0F2DB610E}" destId="{1F6B6053-38BF-46BA-A15F-9031AF4C93D7}" srcOrd="0" destOrd="0" presId="urn:microsoft.com/office/officeart/2005/8/layout/vList4"/>
    <dgm:cxn modelId="{568B8AC1-FE3B-4314-BF37-0F288962F4AE}" type="presParOf" srcId="{D6541D17-ABB8-4892-98AC-00B0F2DB610E}" destId="{2A72B741-6FD8-4640-AA4B-843147DB506B}" srcOrd="1" destOrd="0" presId="urn:microsoft.com/office/officeart/2005/8/layout/vList4"/>
    <dgm:cxn modelId="{958C7079-97BF-44D5-ADD8-9FAAF01223F4}" type="presParOf" srcId="{D6541D17-ABB8-4892-98AC-00B0F2DB610E}" destId="{6921451D-39B4-428E-BDD2-20682F35DF9F}" srcOrd="2" destOrd="0" presId="urn:microsoft.com/office/officeart/2005/8/layout/vList4"/>
    <dgm:cxn modelId="{F66EC582-68D5-44A4-8E89-4368F3465F7F}" type="presParOf" srcId="{ED6626A0-CA76-4240-8CCC-3F5BC7BAD496}" destId="{34D7970F-2578-4570-95E2-15858B23F473}" srcOrd="3" destOrd="0" presId="urn:microsoft.com/office/officeart/2005/8/layout/vList4"/>
    <dgm:cxn modelId="{16FE1263-C9E8-410A-8C5A-62482B00A143}" type="presParOf" srcId="{ED6626A0-CA76-4240-8CCC-3F5BC7BAD496}" destId="{861947A1-3E8F-4712-B2AD-39F666F3512B}" srcOrd="4" destOrd="0" presId="urn:microsoft.com/office/officeart/2005/8/layout/vList4"/>
    <dgm:cxn modelId="{C1B449F2-9407-4593-BC7E-13A3C9A44531}" type="presParOf" srcId="{861947A1-3E8F-4712-B2AD-39F666F3512B}" destId="{86267686-C17D-4C78-A460-1ABF126FCA2D}" srcOrd="0" destOrd="0" presId="urn:microsoft.com/office/officeart/2005/8/layout/vList4"/>
    <dgm:cxn modelId="{1787F0CD-1599-4970-B1DA-B869B77F83E8}" type="presParOf" srcId="{861947A1-3E8F-4712-B2AD-39F666F3512B}" destId="{54536E11-8B5D-4B6D-BB0E-D676DCE90005}" srcOrd="1" destOrd="0" presId="urn:microsoft.com/office/officeart/2005/8/layout/vList4"/>
    <dgm:cxn modelId="{42FA8DCF-BCC3-49F8-9B62-9E4CF2E279FE}" type="presParOf" srcId="{861947A1-3E8F-4712-B2AD-39F666F3512B}" destId="{C5178E2A-0356-4FDC-A068-29B5DA9A418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3DDE8-2A13-48D4-A8DF-982343CE3581}" type="doc">
      <dgm:prSet loTypeId="urn:microsoft.com/office/officeart/2005/8/layout/h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v-SE"/>
        </a:p>
      </dgm:t>
    </dgm:pt>
    <dgm:pt modelId="{EE0A9483-C28E-4857-A629-3C2B3F7B1A4D}">
      <dgm:prSet phldrT="[Text]" custT="1"/>
      <dgm:spPr>
        <a:solidFill>
          <a:schemeClr val="bg1"/>
        </a:solidFill>
      </dgm:spPr>
      <dgm:t>
        <a:bodyPr/>
        <a:lstStyle/>
        <a:p>
          <a:endParaRPr lang="sv-SE" sz="3200" dirty="0">
            <a:solidFill>
              <a:schemeClr val="accent4"/>
            </a:solidFill>
          </a:endParaRPr>
        </a:p>
      </dgm:t>
    </dgm:pt>
    <dgm:pt modelId="{609881F4-698E-4459-837B-3B2941F7B448}" type="parTrans" cxnId="{A7691E61-2381-48A2-8368-290829D43F35}">
      <dgm:prSet/>
      <dgm:spPr/>
      <dgm:t>
        <a:bodyPr/>
        <a:lstStyle/>
        <a:p>
          <a:endParaRPr lang="sv-SE"/>
        </a:p>
      </dgm:t>
    </dgm:pt>
    <dgm:pt modelId="{4B93F02D-8390-488C-B88D-6201EF4090F5}" type="sibTrans" cxnId="{A7691E61-2381-48A2-8368-290829D43F35}">
      <dgm:prSet/>
      <dgm:spPr/>
      <dgm:t>
        <a:bodyPr/>
        <a:lstStyle/>
        <a:p>
          <a:endParaRPr lang="sv-SE"/>
        </a:p>
      </dgm:t>
    </dgm:pt>
    <dgm:pt modelId="{F5490417-98CC-4072-91A6-1681E4A5617A}">
      <dgm:prSet phldrT="[Text]" custT="1"/>
      <dgm:spPr>
        <a:solidFill>
          <a:schemeClr val="bg1"/>
        </a:solidFill>
        <a:ln>
          <a:solidFill>
            <a:srgbClr val="FFFFFF"/>
          </a:solidFill>
        </a:ln>
      </dgm:spPr>
      <dgm:t>
        <a:bodyPr/>
        <a:lstStyle/>
        <a:p>
          <a:r>
            <a:rPr lang="sv-SE" sz="2600" dirty="0">
              <a:solidFill>
                <a:schemeClr val="accent4"/>
              </a:solidFill>
            </a:rPr>
            <a:t>Struktur i BHV</a:t>
          </a:r>
        </a:p>
      </dgm:t>
    </dgm:pt>
    <dgm:pt modelId="{6AA6B52F-4CDD-4273-8395-593A1E39283D}" type="parTrans" cxnId="{AB96D343-6B5F-422F-ADA4-7E002D6DD83F}">
      <dgm:prSet/>
      <dgm:spPr/>
      <dgm:t>
        <a:bodyPr/>
        <a:lstStyle/>
        <a:p>
          <a:endParaRPr lang="sv-SE"/>
        </a:p>
      </dgm:t>
    </dgm:pt>
    <dgm:pt modelId="{A826CE1E-A115-4A6D-B2C4-E0337DAACBED}" type="sibTrans" cxnId="{AB96D343-6B5F-422F-ADA4-7E002D6DD83F}">
      <dgm:prSet/>
      <dgm:spPr/>
      <dgm:t>
        <a:bodyPr/>
        <a:lstStyle/>
        <a:p>
          <a:endParaRPr lang="sv-SE"/>
        </a:p>
      </dgm:t>
    </dgm:pt>
    <dgm:pt modelId="{6E39C613-3AD8-4EAA-BDB1-9D5BED47FB16}">
      <dgm:prSet phldrT="[Text]" custT="1"/>
      <dgm:spPr>
        <a:solidFill>
          <a:schemeClr val="bg1"/>
        </a:solidFill>
        <a:ln>
          <a:solidFill>
            <a:srgbClr val="FFFFFF"/>
          </a:solidFill>
        </a:ln>
      </dgm:spPr>
      <dgm:t>
        <a:bodyPr/>
        <a:lstStyle/>
        <a:p>
          <a:r>
            <a:rPr lang="sv-SE" sz="2600" dirty="0">
              <a:solidFill>
                <a:schemeClr val="accent4"/>
              </a:solidFill>
            </a:rPr>
            <a:t>Ta och få kontakt samt mötas</a:t>
          </a:r>
        </a:p>
      </dgm:t>
    </dgm:pt>
    <dgm:pt modelId="{9CF1C1E3-48FC-4B22-92A6-33A373905F3A}" type="parTrans" cxnId="{4E353FD9-1F5A-4461-ABDC-DA594525CEDA}">
      <dgm:prSet/>
      <dgm:spPr/>
      <dgm:t>
        <a:bodyPr/>
        <a:lstStyle/>
        <a:p>
          <a:endParaRPr lang="sv-SE"/>
        </a:p>
      </dgm:t>
    </dgm:pt>
    <dgm:pt modelId="{FE9CE776-1A76-4AE8-A37E-7C9F99930598}" type="sibTrans" cxnId="{4E353FD9-1F5A-4461-ABDC-DA594525CEDA}">
      <dgm:prSet/>
      <dgm:spPr/>
      <dgm:t>
        <a:bodyPr/>
        <a:lstStyle/>
        <a:p>
          <a:endParaRPr lang="sv-SE"/>
        </a:p>
      </dgm:t>
    </dgm:pt>
    <dgm:pt modelId="{4E0970BF-716B-436C-85E3-A3E9D43963BC}">
      <dgm:prSet phldrT="[Text]" custT="1"/>
      <dgm:spPr>
        <a:solidFill>
          <a:schemeClr val="bg1"/>
        </a:solidFill>
        <a:ln>
          <a:solidFill>
            <a:srgbClr val="FFFFFF"/>
          </a:solidFill>
        </a:ln>
      </dgm:spPr>
      <dgm:t>
        <a:bodyPr/>
        <a:lstStyle/>
        <a:p>
          <a:r>
            <a:rPr lang="sv-SE" sz="2600" dirty="0">
              <a:solidFill>
                <a:schemeClr val="accent4"/>
              </a:solidFill>
            </a:rPr>
            <a:t>Ge BHV efter behov</a:t>
          </a:r>
        </a:p>
      </dgm:t>
    </dgm:pt>
    <dgm:pt modelId="{EE336202-6F30-4D58-8E24-7E6AE7B37C4B}" type="parTrans" cxnId="{2434D95B-0E5F-492D-8406-C72CB4837B30}">
      <dgm:prSet/>
      <dgm:spPr/>
      <dgm:t>
        <a:bodyPr/>
        <a:lstStyle/>
        <a:p>
          <a:endParaRPr lang="sv-SE"/>
        </a:p>
      </dgm:t>
    </dgm:pt>
    <dgm:pt modelId="{6C17A2E0-CC23-4E34-85AD-F5C73FE81C03}" type="sibTrans" cxnId="{2434D95B-0E5F-492D-8406-C72CB4837B30}">
      <dgm:prSet/>
      <dgm:spPr/>
      <dgm:t>
        <a:bodyPr/>
        <a:lstStyle/>
        <a:p>
          <a:endParaRPr lang="sv-SE"/>
        </a:p>
      </dgm:t>
    </dgm:pt>
    <dgm:pt modelId="{5C1A7393-DB33-41EC-A8D7-9DB2BC553E11}">
      <dgm:prSet phldrT="[Text]" custT="1"/>
      <dgm:spPr>
        <a:solidFill>
          <a:schemeClr val="bg1"/>
        </a:solidFill>
        <a:ln>
          <a:solidFill>
            <a:srgbClr val="FFFFFF"/>
          </a:solidFill>
        </a:ln>
      </dgm:spPr>
      <dgm:t>
        <a:bodyPr/>
        <a:lstStyle/>
        <a:p>
          <a:r>
            <a:rPr lang="sv-SE" sz="2600" dirty="0">
              <a:solidFill>
                <a:schemeClr val="accent4"/>
              </a:solidFill>
            </a:rPr>
            <a:t>Samverkan</a:t>
          </a:r>
        </a:p>
        <a:p>
          <a:r>
            <a:rPr lang="sv-SE" sz="2600" dirty="0">
              <a:solidFill>
                <a:schemeClr val="accent4"/>
              </a:solidFill>
            </a:rPr>
            <a:t>i BHV</a:t>
          </a:r>
        </a:p>
      </dgm:t>
    </dgm:pt>
    <dgm:pt modelId="{3D0EB258-4EF0-47E0-912E-B867317AAEB9}" type="parTrans" cxnId="{4740ACDF-4914-4B10-91FE-1086149E928A}">
      <dgm:prSet/>
      <dgm:spPr/>
      <dgm:t>
        <a:bodyPr/>
        <a:lstStyle/>
        <a:p>
          <a:endParaRPr lang="sv-SE"/>
        </a:p>
      </dgm:t>
    </dgm:pt>
    <dgm:pt modelId="{5C620020-C19C-4C3D-AC78-1A33969DEE1B}" type="sibTrans" cxnId="{4740ACDF-4914-4B10-91FE-1086149E928A}">
      <dgm:prSet/>
      <dgm:spPr/>
      <dgm:t>
        <a:bodyPr/>
        <a:lstStyle/>
        <a:p>
          <a:endParaRPr lang="sv-SE"/>
        </a:p>
      </dgm:t>
    </dgm:pt>
    <dgm:pt modelId="{C1631698-2FAC-4DAE-9700-810FC7424952}" type="pres">
      <dgm:prSet presAssocID="{4F13DDE8-2A13-48D4-A8DF-982343CE3581}" presName="composite" presStyleCnt="0">
        <dgm:presLayoutVars>
          <dgm:chMax val="1"/>
          <dgm:dir/>
          <dgm:resizeHandles val="exact"/>
        </dgm:presLayoutVars>
      </dgm:prSet>
      <dgm:spPr/>
    </dgm:pt>
    <dgm:pt modelId="{944FA0C9-F818-441F-A488-A10F58F2AC94}" type="pres">
      <dgm:prSet presAssocID="{EE0A9483-C28E-4857-A629-3C2B3F7B1A4D}" presName="roof" presStyleLbl="dkBgShp" presStyleIdx="0" presStyleCnt="2" custFlipVert="1" custScaleY="61338" custLinFactNeighborX="53575" custLinFactNeighborY="-74767"/>
      <dgm:spPr/>
    </dgm:pt>
    <dgm:pt modelId="{DB35B03F-F2F3-41B8-A93F-C139864DA94A}" type="pres">
      <dgm:prSet presAssocID="{EE0A9483-C28E-4857-A629-3C2B3F7B1A4D}" presName="pillars" presStyleCnt="0"/>
      <dgm:spPr/>
    </dgm:pt>
    <dgm:pt modelId="{AABB1842-ED7F-45E1-A733-B9A50D2F5FF1}" type="pres">
      <dgm:prSet presAssocID="{EE0A9483-C28E-4857-A629-3C2B3F7B1A4D}" presName="pillar1" presStyleLbl="node1" presStyleIdx="0" presStyleCnt="4" custScaleY="118697">
        <dgm:presLayoutVars>
          <dgm:bulletEnabled val="1"/>
        </dgm:presLayoutVars>
      </dgm:prSet>
      <dgm:spPr/>
    </dgm:pt>
    <dgm:pt modelId="{B00FF820-0582-48B9-8113-CED4CAC4172A}" type="pres">
      <dgm:prSet presAssocID="{6E39C613-3AD8-4EAA-BDB1-9D5BED47FB16}" presName="pillarX" presStyleLbl="node1" presStyleIdx="1" presStyleCnt="4" custScaleY="118696">
        <dgm:presLayoutVars>
          <dgm:bulletEnabled val="1"/>
        </dgm:presLayoutVars>
      </dgm:prSet>
      <dgm:spPr/>
    </dgm:pt>
    <dgm:pt modelId="{1DD0BA5B-9645-4EC3-8978-61A8E0A85978}" type="pres">
      <dgm:prSet presAssocID="{4E0970BF-716B-436C-85E3-A3E9D43963BC}" presName="pillarX" presStyleLbl="node1" presStyleIdx="2" presStyleCnt="4" custScaleY="117650">
        <dgm:presLayoutVars>
          <dgm:bulletEnabled val="1"/>
        </dgm:presLayoutVars>
      </dgm:prSet>
      <dgm:spPr/>
    </dgm:pt>
    <dgm:pt modelId="{2AF66497-E60B-4455-B231-8396BBD23CD1}" type="pres">
      <dgm:prSet presAssocID="{5C1A7393-DB33-41EC-A8D7-9DB2BC553E11}" presName="pillarX" presStyleLbl="node1" presStyleIdx="3" presStyleCnt="4" custScaleY="118890">
        <dgm:presLayoutVars>
          <dgm:bulletEnabled val="1"/>
        </dgm:presLayoutVars>
      </dgm:prSet>
      <dgm:spPr/>
    </dgm:pt>
    <dgm:pt modelId="{3A2154A1-C9BB-4249-907B-A6576FC7F9EA}" type="pres">
      <dgm:prSet presAssocID="{EE0A9483-C28E-4857-A629-3C2B3F7B1A4D}" presName="base" presStyleLbl="dkBgShp" presStyleIdx="1" presStyleCnt="2"/>
      <dgm:spPr>
        <a:solidFill>
          <a:schemeClr val="bg1"/>
        </a:solidFill>
        <a:ln>
          <a:solidFill>
            <a:srgbClr val="FFFFFF"/>
          </a:solidFill>
        </a:ln>
      </dgm:spPr>
    </dgm:pt>
  </dgm:ptLst>
  <dgm:cxnLst>
    <dgm:cxn modelId="{6DE08D03-8EAB-48E0-9C67-247815B7CD56}" type="presOf" srcId="{4E0970BF-716B-436C-85E3-A3E9D43963BC}" destId="{1DD0BA5B-9645-4EC3-8978-61A8E0A85978}" srcOrd="0" destOrd="0" presId="urn:microsoft.com/office/officeart/2005/8/layout/hList3"/>
    <dgm:cxn modelId="{96EA511B-992D-4CB1-A665-88CE3CD7B10B}" type="presOf" srcId="{EE0A9483-C28E-4857-A629-3C2B3F7B1A4D}" destId="{944FA0C9-F818-441F-A488-A10F58F2AC94}" srcOrd="0" destOrd="0" presId="urn:microsoft.com/office/officeart/2005/8/layout/hList3"/>
    <dgm:cxn modelId="{E867EA21-C22A-4080-99F0-36DCA489EAE6}" type="presOf" srcId="{6E39C613-3AD8-4EAA-BDB1-9D5BED47FB16}" destId="{B00FF820-0582-48B9-8113-CED4CAC4172A}" srcOrd="0" destOrd="0" presId="urn:microsoft.com/office/officeart/2005/8/layout/hList3"/>
    <dgm:cxn modelId="{2434D95B-0E5F-492D-8406-C72CB4837B30}" srcId="{EE0A9483-C28E-4857-A629-3C2B3F7B1A4D}" destId="{4E0970BF-716B-436C-85E3-A3E9D43963BC}" srcOrd="2" destOrd="0" parTransId="{EE336202-6F30-4D58-8E24-7E6AE7B37C4B}" sibTransId="{6C17A2E0-CC23-4E34-85AD-F5C73FE81C03}"/>
    <dgm:cxn modelId="{A7691E61-2381-48A2-8368-290829D43F35}" srcId="{4F13DDE8-2A13-48D4-A8DF-982343CE3581}" destId="{EE0A9483-C28E-4857-A629-3C2B3F7B1A4D}" srcOrd="0" destOrd="0" parTransId="{609881F4-698E-4459-837B-3B2941F7B448}" sibTransId="{4B93F02D-8390-488C-B88D-6201EF4090F5}"/>
    <dgm:cxn modelId="{AB96D343-6B5F-422F-ADA4-7E002D6DD83F}" srcId="{EE0A9483-C28E-4857-A629-3C2B3F7B1A4D}" destId="{F5490417-98CC-4072-91A6-1681E4A5617A}" srcOrd="0" destOrd="0" parTransId="{6AA6B52F-4CDD-4273-8395-593A1E39283D}" sibTransId="{A826CE1E-A115-4A6D-B2C4-E0337DAACBED}"/>
    <dgm:cxn modelId="{F0893B82-0D5E-47DB-8420-C4970FEEA0CC}" type="presOf" srcId="{4F13DDE8-2A13-48D4-A8DF-982343CE3581}" destId="{C1631698-2FAC-4DAE-9700-810FC7424952}" srcOrd="0" destOrd="0" presId="urn:microsoft.com/office/officeart/2005/8/layout/hList3"/>
    <dgm:cxn modelId="{9F1A17A9-DACF-4740-A91C-964EE1940AFF}" type="presOf" srcId="{F5490417-98CC-4072-91A6-1681E4A5617A}" destId="{AABB1842-ED7F-45E1-A733-B9A50D2F5FF1}" srcOrd="0" destOrd="0" presId="urn:microsoft.com/office/officeart/2005/8/layout/hList3"/>
    <dgm:cxn modelId="{4E353FD9-1F5A-4461-ABDC-DA594525CEDA}" srcId="{EE0A9483-C28E-4857-A629-3C2B3F7B1A4D}" destId="{6E39C613-3AD8-4EAA-BDB1-9D5BED47FB16}" srcOrd="1" destOrd="0" parTransId="{9CF1C1E3-48FC-4B22-92A6-33A373905F3A}" sibTransId="{FE9CE776-1A76-4AE8-A37E-7C9F99930598}"/>
    <dgm:cxn modelId="{AA0777D9-1DC5-4526-A42B-92AE0B2ED615}" type="presOf" srcId="{5C1A7393-DB33-41EC-A8D7-9DB2BC553E11}" destId="{2AF66497-E60B-4455-B231-8396BBD23CD1}" srcOrd="0" destOrd="0" presId="urn:microsoft.com/office/officeart/2005/8/layout/hList3"/>
    <dgm:cxn modelId="{4740ACDF-4914-4B10-91FE-1086149E928A}" srcId="{EE0A9483-C28E-4857-A629-3C2B3F7B1A4D}" destId="{5C1A7393-DB33-41EC-A8D7-9DB2BC553E11}" srcOrd="3" destOrd="0" parTransId="{3D0EB258-4EF0-47E0-912E-B867317AAEB9}" sibTransId="{5C620020-C19C-4C3D-AC78-1A33969DEE1B}"/>
    <dgm:cxn modelId="{62841455-CC22-4D2B-B9B1-516AF14DAD10}" type="presParOf" srcId="{C1631698-2FAC-4DAE-9700-810FC7424952}" destId="{944FA0C9-F818-441F-A488-A10F58F2AC94}" srcOrd="0" destOrd="0" presId="urn:microsoft.com/office/officeart/2005/8/layout/hList3"/>
    <dgm:cxn modelId="{D6767236-6318-48DA-886A-D560CB42AC40}" type="presParOf" srcId="{C1631698-2FAC-4DAE-9700-810FC7424952}" destId="{DB35B03F-F2F3-41B8-A93F-C139864DA94A}" srcOrd="1" destOrd="0" presId="urn:microsoft.com/office/officeart/2005/8/layout/hList3"/>
    <dgm:cxn modelId="{4ED441E6-591B-44C8-8EC1-35B454D497C1}" type="presParOf" srcId="{DB35B03F-F2F3-41B8-A93F-C139864DA94A}" destId="{AABB1842-ED7F-45E1-A733-B9A50D2F5FF1}" srcOrd="0" destOrd="0" presId="urn:microsoft.com/office/officeart/2005/8/layout/hList3"/>
    <dgm:cxn modelId="{7C184EAD-0F09-4474-84BA-B6383154F388}" type="presParOf" srcId="{DB35B03F-F2F3-41B8-A93F-C139864DA94A}" destId="{B00FF820-0582-48B9-8113-CED4CAC4172A}" srcOrd="1" destOrd="0" presId="urn:microsoft.com/office/officeart/2005/8/layout/hList3"/>
    <dgm:cxn modelId="{A4D80AEE-AC1C-40EA-9870-65CCF5D113EF}" type="presParOf" srcId="{DB35B03F-F2F3-41B8-A93F-C139864DA94A}" destId="{1DD0BA5B-9645-4EC3-8978-61A8E0A85978}" srcOrd="2" destOrd="0" presId="urn:microsoft.com/office/officeart/2005/8/layout/hList3"/>
    <dgm:cxn modelId="{768F8BAC-089C-498D-A169-8CE2BFE62DEC}" type="presParOf" srcId="{DB35B03F-F2F3-41B8-A93F-C139864DA94A}" destId="{2AF66497-E60B-4455-B231-8396BBD23CD1}" srcOrd="3" destOrd="0" presId="urn:microsoft.com/office/officeart/2005/8/layout/hList3"/>
    <dgm:cxn modelId="{7C7F8FB6-8AA7-48A9-98AC-28EED75BA761}" type="presParOf" srcId="{C1631698-2FAC-4DAE-9700-810FC7424952}" destId="{3A2154A1-C9BB-4249-907B-A6576FC7F9EA}" srcOrd="2" destOrd="0" presId="urn:microsoft.com/office/officeart/2005/8/layout/hLis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94E34-293D-4AD9-8831-736EFD1C973F}">
      <dsp:nvSpPr>
        <dsp:cNvPr id="0" name=""/>
        <dsp:cNvSpPr/>
      </dsp:nvSpPr>
      <dsp:spPr>
        <a:xfrm>
          <a:off x="0" y="0"/>
          <a:ext cx="9271675" cy="11588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500" kern="1200" dirty="0">
            <a:solidFill>
              <a:schemeClr val="accent4"/>
            </a:solidFill>
          </a:endParaRPr>
        </a:p>
      </dsp:txBody>
      <dsp:txXfrm>
        <a:off x="1970222" y="0"/>
        <a:ext cx="7301452" cy="1158875"/>
      </dsp:txXfrm>
    </dsp:sp>
    <dsp:sp modelId="{64F71B94-B72C-44AC-9469-3D03D191E0AA}">
      <dsp:nvSpPr>
        <dsp:cNvPr id="0" name=""/>
        <dsp:cNvSpPr/>
      </dsp:nvSpPr>
      <dsp:spPr>
        <a:xfrm>
          <a:off x="115887" y="115887"/>
          <a:ext cx="1854335" cy="927100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B6053-38BF-46BA-A15F-9031AF4C93D7}">
      <dsp:nvSpPr>
        <dsp:cNvPr id="0" name=""/>
        <dsp:cNvSpPr/>
      </dsp:nvSpPr>
      <dsp:spPr>
        <a:xfrm>
          <a:off x="0" y="1274763"/>
          <a:ext cx="9271675" cy="11588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500" kern="1200" dirty="0">
            <a:solidFill>
              <a:schemeClr val="accent4"/>
            </a:solidFill>
          </a:endParaRPr>
        </a:p>
      </dsp:txBody>
      <dsp:txXfrm>
        <a:off x="1970222" y="1274763"/>
        <a:ext cx="7301452" cy="1158875"/>
      </dsp:txXfrm>
    </dsp:sp>
    <dsp:sp modelId="{2A72B741-6FD8-4640-AA4B-843147DB506B}">
      <dsp:nvSpPr>
        <dsp:cNvPr id="0" name=""/>
        <dsp:cNvSpPr/>
      </dsp:nvSpPr>
      <dsp:spPr>
        <a:xfrm>
          <a:off x="115887" y="1390650"/>
          <a:ext cx="1854335" cy="927100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67686-C17D-4C78-A460-1ABF126FCA2D}">
      <dsp:nvSpPr>
        <dsp:cNvPr id="0" name=""/>
        <dsp:cNvSpPr/>
      </dsp:nvSpPr>
      <dsp:spPr>
        <a:xfrm>
          <a:off x="0" y="2549526"/>
          <a:ext cx="9271675" cy="11588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500" kern="1200" dirty="0">
            <a:solidFill>
              <a:schemeClr val="accent4"/>
            </a:solidFill>
          </a:endParaRPr>
        </a:p>
      </dsp:txBody>
      <dsp:txXfrm>
        <a:off x="1970222" y="2549526"/>
        <a:ext cx="7301452" cy="1158875"/>
      </dsp:txXfrm>
    </dsp:sp>
    <dsp:sp modelId="{54536E11-8B5D-4B6D-BB0E-D676DCE90005}">
      <dsp:nvSpPr>
        <dsp:cNvPr id="0" name=""/>
        <dsp:cNvSpPr/>
      </dsp:nvSpPr>
      <dsp:spPr>
        <a:xfrm>
          <a:off x="115887" y="2665413"/>
          <a:ext cx="1854335" cy="927100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FA0C9-F818-441F-A488-A10F58F2AC94}">
      <dsp:nvSpPr>
        <dsp:cNvPr id="0" name=""/>
        <dsp:cNvSpPr/>
      </dsp:nvSpPr>
      <dsp:spPr>
        <a:xfrm flipV="1">
          <a:off x="0" y="0"/>
          <a:ext cx="9846579" cy="62444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200" kern="1200" dirty="0">
            <a:solidFill>
              <a:schemeClr val="accent4"/>
            </a:solidFill>
          </a:endParaRPr>
        </a:p>
      </dsp:txBody>
      <dsp:txXfrm rot="10800000">
        <a:off x="0" y="0"/>
        <a:ext cx="9846579" cy="624440"/>
      </dsp:txXfrm>
    </dsp:sp>
    <dsp:sp modelId="{AABB1842-ED7F-45E1-A733-B9A50D2F5FF1}">
      <dsp:nvSpPr>
        <dsp:cNvPr id="0" name=""/>
        <dsp:cNvSpPr/>
      </dsp:nvSpPr>
      <dsp:spPr>
        <a:xfrm>
          <a:off x="0" y="719775"/>
          <a:ext cx="2461644" cy="253758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>
              <a:solidFill>
                <a:schemeClr val="accent4"/>
              </a:solidFill>
            </a:rPr>
            <a:t>Struktur i BHV</a:t>
          </a:r>
        </a:p>
      </dsp:txBody>
      <dsp:txXfrm>
        <a:off x="0" y="719775"/>
        <a:ext cx="2461644" cy="2537584"/>
      </dsp:txXfrm>
    </dsp:sp>
    <dsp:sp modelId="{B00FF820-0582-48B9-8113-CED4CAC4172A}">
      <dsp:nvSpPr>
        <dsp:cNvPr id="0" name=""/>
        <dsp:cNvSpPr/>
      </dsp:nvSpPr>
      <dsp:spPr>
        <a:xfrm>
          <a:off x="2461644" y="719786"/>
          <a:ext cx="2461644" cy="253756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>
              <a:solidFill>
                <a:schemeClr val="accent4"/>
              </a:solidFill>
            </a:rPr>
            <a:t>Ta och få kontakt samt mötas</a:t>
          </a:r>
        </a:p>
      </dsp:txBody>
      <dsp:txXfrm>
        <a:off x="2461644" y="719786"/>
        <a:ext cx="2461644" cy="2537562"/>
      </dsp:txXfrm>
    </dsp:sp>
    <dsp:sp modelId="{1DD0BA5B-9645-4EC3-8978-61A8E0A85978}">
      <dsp:nvSpPr>
        <dsp:cNvPr id="0" name=""/>
        <dsp:cNvSpPr/>
      </dsp:nvSpPr>
      <dsp:spPr>
        <a:xfrm>
          <a:off x="4923289" y="730967"/>
          <a:ext cx="2461644" cy="2515200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>
              <a:solidFill>
                <a:schemeClr val="accent4"/>
              </a:solidFill>
            </a:rPr>
            <a:t>Ge BHV efter behov</a:t>
          </a:r>
        </a:p>
      </dsp:txBody>
      <dsp:txXfrm>
        <a:off x="4923289" y="730967"/>
        <a:ext cx="2461644" cy="2515200"/>
      </dsp:txXfrm>
    </dsp:sp>
    <dsp:sp modelId="{2AF66497-E60B-4455-B231-8396BBD23CD1}">
      <dsp:nvSpPr>
        <dsp:cNvPr id="0" name=""/>
        <dsp:cNvSpPr/>
      </dsp:nvSpPr>
      <dsp:spPr>
        <a:xfrm>
          <a:off x="7384934" y="717712"/>
          <a:ext cx="2461644" cy="2541710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>
              <a:solidFill>
                <a:schemeClr val="accent4"/>
              </a:solidFill>
            </a:rPr>
            <a:t>Samverkan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>
              <a:solidFill>
                <a:schemeClr val="accent4"/>
              </a:solidFill>
            </a:rPr>
            <a:t>i BHV</a:t>
          </a:r>
        </a:p>
      </dsp:txBody>
      <dsp:txXfrm>
        <a:off x="7384934" y="717712"/>
        <a:ext cx="2461644" cy="2541710"/>
      </dsp:txXfrm>
    </dsp:sp>
    <dsp:sp modelId="{3A2154A1-C9BB-4249-907B-A6576FC7F9EA}">
      <dsp:nvSpPr>
        <dsp:cNvPr id="0" name=""/>
        <dsp:cNvSpPr/>
      </dsp:nvSpPr>
      <dsp:spPr>
        <a:xfrm>
          <a:off x="0" y="3057501"/>
          <a:ext cx="9846579" cy="23754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0.04347</cdr:y>
    </cdr:from>
    <cdr:to>
      <cdr:x>0.97109</cdr:x>
      <cdr:y>0.10057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257218"/>
          <a:ext cx="4408992" cy="337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b="0"/>
            <a:t>Antal </a:t>
          </a:r>
          <a:r>
            <a:rPr lang="sv-SE" sz="800" b="0">
              <a:latin typeface="+mn-lt"/>
              <a:ea typeface="+mn-ea"/>
              <a:cs typeface="+mn-cs"/>
            </a:rPr>
            <a:t> heltidstjänster i CBHV-team 2019 per 1000 barn 0 till 5 år i regionen</a:t>
          </a:r>
        </a:p>
        <a:p xmlns:a="http://schemas.openxmlformats.org/drawingml/2006/main"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Figur 2.1</a:t>
          </a:r>
          <a:r>
            <a:rPr lang="sv-SE" sz="1000" b="1" baseline="0" dirty="0"/>
            <a:t> Regional jämförelse av CBHV-team </a:t>
          </a:r>
          <a:endParaRPr lang="sv-SE" sz="1000" b="1" dirty="0"/>
        </a:p>
      </cdr:txBody>
    </cdr:sp>
  </cdr:relSizeAnchor>
  <cdr:relSizeAnchor xmlns:cdr="http://schemas.openxmlformats.org/drawingml/2006/chartDrawing">
    <cdr:from>
      <cdr:x>0.00171</cdr:x>
      <cdr:y>0.95858</cdr:y>
    </cdr:from>
    <cdr:to>
      <cdr:x>0.79121</cdr:x>
      <cdr:y>0.99916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7764" y="5671851"/>
          <a:ext cx="3584522" cy="240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Enkät</a:t>
          </a:r>
          <a:r>
            <a:rPr lang="sv-SE" sz="700" baseline="0"/>
            <a:t> centrala barnhälsovårdsteamen, 2020, Socialstyrelsen</a:t>
          </a:r>
          <a:r>
            <a:rPr lang="sv-SE" sz="700"/>
            <a:t> </a:t>
          </a:r>
        </a:p>
      </cdr:txBody>
    </cdr:sp>
  </cdr:relSizeAnchor>
  <cdr:relSizeAnchor xmlns:cdr="http://schemas.openxmlformats.org/drawingml/2006/chartDrawing">
    <cdr:from>
      <cdr:x>0</cdr:x>
      <cdr:y>0.90769</cdr:y>
    </cdr:from>
    <cdr:to>
      <cdr:x>0.8715</cdr:x>
      <cdr:y>0.94374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0" y="5370730"/>
          <a:ext cx="3956828" cy="213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* Region Kalmar har exkluiderats pga icke-jämför</a:t>
          </a:r>
          <a:r>
            <a:rPr lang="sv-SE" sz="700" baseline="0"/>
            <a:t> organisation</a:t>
          </a:r>
          <a:endParaRPr lang="sv-SE" sz="7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0.15167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480" y="275611"/>
          <a:ext cx="4425941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Andel nyfödda</a:t>
          </a:r>
          <a:r>
            <a:rPr lang="sv-SE" sz="800" b="0" baseline="0"/>
            <a:t> per region som fick ett första hembesök under 2019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 descr="Diagram Regional jämförelse av hembesök till nyfödda" title="Diagram Regional jämförelse av hembesök till nyfödda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Figur 4.6 Regional</a:t>
          </a:r>
          <a:r>
            <a:rPr lang="sv-SE" sz="1000" b="1" baseline="0" dirty="0"/>
            <a:t> jämförelse av h</a:t>
          </a:r>
          <a:r>
            <a:rPr lang="sv-SE" sz="1000" b="1" dirty="0"/>
            <a:t>embesök till nyfödda</a:t>
          </a:r>
        </a:p>
      </cdr:txBody>
    </cdr:sp>
  </cdr:relSizeAnchor>
  <cdr:relSizeAnchor xmlns:cdr="http://schemas.openxmlformats.org/drawingml/2006/chartDrawing">
    <cdr:from>
      <cdr:x>0</cdr:x>
      <cdr:y>0.9396</cdr:y>
    </cdr:from>
    <cdr:to>
      <cdr:x>0.74406</cdr:x>
      <cdr:y>0.99605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369260"/>
          <a:ext cx="3378218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Enkät</a:t>
          </a:r>
          <a:r>
            <a:rPr lang="sv-SE" sz="700" baseline="0">
              <a:effectLst/>
              <a:latin typeface="+mn-lt"/>
              <a:ea typeface="+mn-ea"/>
              <a:cs typeface="+mn-cs"/>
            </a:rPr>
            <a:t> CBHV-teamen, 2020, Socialstyrelsen</a:t>
          </a:r>
          <a:r>
            <a:rPr lang="sv-SE" sz="700">
              <a:effectLst/>
              <a:latin typeface="+mn-lt"/>
              <a:ea typeface="+mn-ea"/>
              <a:cs typeface="+mn-cs"/>
            </a:rPr>
            <a:t> </a:t>
          </a:r>
          <a:r>
            <a:rPr lang="sv-SE" sz="700"/>
            <a:t> </a:t>
          </a:r>
        </a:p>
      </cdr:txBody>
    </cdr:sp>
  </cdr:relSizeAnchor>
  <cdr:relSizeAnchor xmlns:cdr="http://schemas.openxmlformats.org/drawingml/2006/chartDrawing">
    <cdr:from>
      <cdr:x>0</cdr:x>
      <cdr:y>0.86806</cdr:y>
    </cdr:from>
    <cdr:to>
      <cdr:x>0.7725</cdr:x>
      <cdr:y>0.91818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0" y="3505747"/>
          <a:ext cx="3924300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* Uppgifter saknas för Sörmland, Uppsala, Västmanland</a:t>
          </a:r>
          <a:r>
            <a:rPr lang="sv-SE" sz="700" baseline="0"/>
            <a:t> och Örebro</a:t>
          </a:r>
          <a:r>
            <a:rPr lang="sv-SE" sz="700"/>
            <a:t> 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0.05654</cdr:y>
    </cdr:from>
    <cdr:to>
      <cdr:x>1</cdr:x>
      <cdr:y>0.14571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219738"/>
          <a:ext cx="4540250" cy="346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 dirty="0"/>
            <a:t>Andel </a:t>
          </a:r>
          <a:r>
            <a:rPr lang="sv-SE" sz="800" b="0" dirty="0">
              <a:effectLst/>
              <a:latin typeface="+mn-lt"/>
              <a:ea typeface="+mn-ea"/>
              <a:cs typeface="+mn-cs"/>
            </a:rPr>
            <a:t>BVC per region som anger att samverkan med dietist fungerar enligt svarsalternativen nedan</a:t>
          </a:r>
          <a:r>
            <a:rPr lang="sv-SE" sz="800" b="0" baseline="0" dirty="0">
              <a:effectLst/>
              <a:latin typeface="+mn-lt"/>
              <a:ea typeface="+mn-ea"/>
              <a:cs typeface="+mn-cs"/>
            </a:rPr>
            <a:t> </a:t>
          </a:r>
          <a:endParaRPr lang="sv-SE" sz="800" dirty="0">
            <a:effectLst/>
          </a:endParaRPr>
        </a:p>
      </cdr:txBody>
    </cdr:sp>
  </cdr:relSizeAnchor>
  <cdr:relSizeAnchor xmlns:cdr="http://schemas.openxmlformats.org/drawingml/2006/chartDrawing">
    <cdr:from>
      <cdr:x>0</cdr:x>
      <cdr:y>0.01042</cdr:y>
    </cdr:from>
    <cdr:to>
      <cdr:x>0.99373</cdr:x>
      <cdr:y>0.08213</cdr:y>
    </cdr:to>
    <cdr:sp macro="" textlink="">
      <cdr:nvSpPr>
        <cdr:cNvPr id="6" name="textruta 1" descr="Diagram Regional jämförelse av samverkan med dietist " title="Diagram Regional jämförelse av samverkan med dietist "/>
        <cdr:cNvSpPr txBox="1"/>
      </cdr:nvSpPr>
      <cdr:spPr>
        <a:xfrm xmlns:a="http://schemas.openxmlformats.org/drawingml/2006/main">
          <a:off x="-1851949" y="40511"/>
          <a:ext cx="4511783" cy="278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Figur 5.4 Regional jämförelse av samverkan med dietist </a:t>
          </a:r>
        </a:p>
      </cdr:txBody>
    </cdr:sp>
  </cdr:relSizeAnchor>
  <cdr:relSizeAnchor xmlns:cdr="http://schemas.openxmlformats.org/drawingml/2006/chartDrawing">
    <cdr:from>
      <cdr:x>0</cdr:x>
      <cdr:y>0.94415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669175"/>
          <a:ext cx="2203565" cy="217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Enkät till BVC, 2020, Socialstyrelsen </a:t>
          </a:r>
          <a:endParaRPr lang="sv-SE" sz="700"/>
        </a:p>
      </cdr:txBody>
    </cdr:sp>
  </cdr:relSizeAnchor>
  <cdr:relSizeAnchor xmlns:cdr="http://schemas.openxmlformats.org/drawingml/2006/chartDrawing">
    <cdr:from>
      <cdr:x>0</cdr:x>
      <cdr:y>0.90231</cdr:y>
    </cdr:from>
    <cdr:to>
      <cdr:x>0.987</cdr:x>
      <cdr:y>0.9544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-1851949" y="3506564"/>
          <a:ext cx="4481227" cy="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* Blekinge, Gotland, Jämtland, Västmanland har färre än 10 svar och redovisas ej per region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0.05287</cdr:y>
    </cdr:from>
    <cdr:to>
      <cdr:x>0.98657</cdr:x>
      <cdr:y>0.14102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241207"/>
          <a:ext cx="4479275" cy="402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 dirty="0"/>
            <a:t>Andel </a:t>
          </a:r>
          <a:r>
            <a:rPr lang="sv-SE" sz="800" b="0" dirty="0">
              <a:effectLst/>
              <a:latin typeface="+mn-lt"/>
              <a:ea typeface="+mn-ea"/>
              <a:cs typeface="+mn-cs"/>
            </a:rPr>
            <a:t>BVC som anger att samverkan med BHV-psykolog</a:t>
          </a:r>
          <a:r>
            <a:rPr lang="sv-SE" sz="800" b="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sv-SE" sz="800" b="0" dirty="0">
              <a:effectLst/>
              <a:latin typeface="+mn-lt"/>
              <a:ea typeface="+mn-ea"/>
              <a:cs typeface="+mn-cs"/>
            </a:rPr>
            <a:t>fungerar enligt svarsalternativen nedan</a:t>
          </a:r>
          <a:r>
            <a:rPr lang="sv-SE" sz="800" b="0" baseline="0" dirty="0">
              <a:effectLst/>
              <a:latin typeface="+mn-lt"/>
              <a:ea typeface="+mn-ea"/>
              <a:cs typeface="+mn-cs"/>
            </a:rPr>
            <a:t> </a:t>
          </a:r>
          <a:endParaRPr lang="sv-SE" sz="800" dirty="0">
            <a:effectLst/>
          </a:endParaRPr>
        </a:p>
      </cdr:txBody>
    </cdr:sp>
  </cdr:relSizeAnchor>
  <cdr:relSizeAnchor xmlns:cdr="http://schemas.openxmlformats.org/drawingml/2006/chartDrawing">
    <cdr:from>
      <cdr:x>0</cdr:x>
      <cdr:y>0.01015</cdr:y>
    </cdr:from>
    <cdr:to>
      <cdr:x>0.99373</cdr:x>
      <cdr:y>0.11157</cdr:y>
    </cdr:to>
    <cdr:sp macro="" textlink="">
      <cdr:nvSpPr>
        <cdr:cNvPr id="6" name="textruta 1" descr="Diagram Regional jämförelse av samverkan med BHV-psykolog " title="Diagram Regional jämförelse av samverkan med BHV-psykolog "/>
        <cdr:cNvSpPr txBox="1"/>
      </cdr:nvSpPr>
      <cdr:spPr>
        <a:xfrm xmlns:a="http://schemas.openxmlformats.org/drawingml/2006/main">
          <a:off x="0" y="46299"/>
          <a:ext cx="4511783" cy="462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Figur 5.8 Regional</a:t>
          </a:r>
          <a:r>
            <a:rPr lang="sv-SE" sz="1000" b="1" baseline="0" dirty="0"/>
            <a:t> jämförelse av samverkan med BHV-psykolog </a:t>
          </a:r>
          <a:endParaRPr lang="sv-SE" sz="1000" b="1" dirty="0"/>
        </a:p>
      </cdr:txBody>
    </cdr:sp>
  </cdr:relSizeAnchor>
  <cdr:relSizeAnchor xmlns:cdr="http://schemas.openxmlformats.org/drawingml/2006/chartDrawing">
    <cdr:from>
      <cdr:x>0</cdr:x>
      <cdr:y>0.946</cdr:y>
    </cdr:from>
    <cdr:to>
      <cdr:x>0.53055</cdr:x>
      <cdr:y>0.99432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963485"/>
          <a:ext cx="2408830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Enkät till BVC, 2020, Socialstyrelsen </a:t>
          </a:r>
          <a:endParaRPr lang="sv-SE" sz="700"/>
        </a:p>
      </cdr:txBody>
    </cdr:sp>
  </cdr:relSizeAnchor>
  <cdr:relSizeAnchor xmlns:cdr="http://schemas.openxmlformats.org/drawingml/2006/chartDrawing">
    <cdr:from>
      <cdr:x>0</cdr:x>
      <cdr:y>0.91354</cdr:y>
    </cdr:from>
    <cdr:to>
      <cdr:x>0.96806</cdr:x>
      <cdr:y>0.96186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0" y="3827486"/>
          <a:ext cx="4395234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700"/>
            <a:t>* </a:t>
          </a:r>
          <a:r>
            <a:rPr lang="sv-SE" sz="700">
              <a:effectLst/>
              <a:latin typeface="+mn-lt"/>
              <a:ea typeface="+mn-ea"/>
              <a:cs typeface="+mn-cs"/>
            </a:rPr>
            <a:t>Blekinge, Gotland</a:t>
          </a:r>
          <a:r>
            <a:rPr lang="sv-SE" sz="700" baseline="0">
              <a:effectLst/>
              <a:latin typeface="+mn-lt"/>
              <a:ea typeface="+mn-ea"/>
              <a:cs typeface="+mn-cs"/>
            </a:rPr>
            <a:t> och V</a:t>
          </a:r>
          <a:r>
            <a:rPr lang="sv-SE" sz="700">
              <a:effectLst/>
              <a:latin typeface="+mn-lt"/>
              <a:ea typeface="+mn-ea"/>
              <a:cs typeface="+mn-cs"/>
            </a:rPr>
            <a:t>ästmanland har färre än 10 svar,</a:t>
          </a:r>
          <a:r>
            <a:rPr lang="sv-SE" sz="700" baseline="0">
              <a:effectLst/>
              <a:latin typeface="+mn-lt"/>
              <a:ea typeface="+mn-ea"/>
              <a:cs typeface="+mn-cs"/>
            </a:rPr>
            <a:t> redovisas ej per region </a:t>
          </a:r>
          <a:endParaRPr lang="sv-SE" sz="700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0.10051</cdr:y>
    </cdr:from>
    <cdr:to>
      <cdr:x>0.97109</cdr:x>
      <cdr:y>0.19699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380460"/>
          <a:ext cx="4177341" cy="365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 dirty="0"/>
            <a:t>Andel BVC</a:t>
          </a:r>
          <a:r>
            <a:rPr lang="sv-SE" sz="800" b="0" baseline="0" dirty="0"/>
            <a:t> </a:t>
          </a:r>
          <a:r>
            <a:rPr lang="sv-SE" sz="800" b="0" dirty="0">
              <a:effectLst/>
              <a:latin typeface="+mn-lt"/>
              <a:ea typeface="+mn-ea"/>
              <a:cs typeface="+mn-cs"/>
            </a:rPr>
            <a:t>som anger att samverkan med</a:t>
          </a:r>
          <a:r>
            <a:rPr lang="sv-SE" sz="800" b="0" baseline="0" dirty="0">
              <a:effectLst/>
              <a:latin typeface="+mn-lt"/>
              <a:ea typeface="+mn-ea"/>
              <a:cs typeface="+mn-cs"/>
            </a:rPr>
            <a:t> f</a:t>
          </a:r>
          <a:r>
            <a:rPr lang="sv-SE" sz="800" b="0" dirty="0">
              <a:effectLst/>
              <a:latin typeface="+mn-lt"/>
              <a:ea typeface="+mn-ea"/>
              <a:cs typeface="+mn-cs"/>
            </a:rPr>
            <a:t>örebyggande socialtjänst fungerar enligt svarsalternativen nedan</a:t>
          </a:r>
          <a:r>
            <a:rPr lang="sv-SE" sz="800" b="0" baseline="0" dirty="0">
              <a:effectLst/>
              <a:latin typeface="+mn-lt"/>
              <a:ea typeface="+mn-ea"/>
              <a:cs typeface="+mn-cs"/>
            </a:rPr>
            <a:t> </a:t>
          </a:r>
          <a:endParaRPr lang="sv-SE" sz="800" b="0" dirty="0"/>
        </a:p>
      </cdr:txBody>
    </cdr:sp>
  </cdr:relSizeAnchor>
  <cdr:relSizeAnchor xmlns:cdr="http://schemas.openxmlformats.org/drawingml/2006/chartDrawing">
    <cdr:from>
      <cdr:x>0</cdr:x>
      <cdr:y>0.0077</cdr:y>
    </cdr:from>
    <cdr:to>
      <cdr:x>0.99373</cdr:x>
      <cdr:y>0.12341</cdr:y>
    </cdr:to>
    <cdr:sp macro="" textlink="">
      <cdr:nvSpPr>
        <cdr:cNvPr id="6" name="textruta 1" descr="Diagram Regional jämförelse av samverkan med förebyggande socialtjänst" title="Diagram Regional jämförelse av samverkan med förebyggande socialtjänst"/>
        <cdr:cNvSpPr txBox="1"/>
      </cdr:nvSpPr>
      <cdr:spPr>
        <a:xfrm xmlns:a="http://schemas.openxmlformats.org/drawingml/2006/main">
          <a:off x="-1169043" y="28937"/>
          <a:ext cx="4511783" cy="435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Figur 5.10 </a:t>
          </a:r>
          <a:r>
            <a:rPr lang="sv-SE" sz="1050" b="1" dirty="0">
              <a:effectLst/>
              <a:latin typeface="+mn-lt"/>
              <a:ea typeface="+mn-ea"/>
              <a:cs typeface="+mn-cs"/>
            </a:rPr>
            <a:t>Regional</a:t>
          </a:r>
          <a:r>
            <a:rPr lang="sv-SE" sz="1050" b="1" baseline="0" dirty="0">
              <a:effectLst/>
              <a:latin typeface="+mn-lt"/>
              <a:ea typeface="+mn-ea"/>
              <a:cs typeface="+mn-cs"/>
            </a:rPr>
            <a:t> jämförelse av samverkan med förebyggande socialtjänst</a:t>
          </a:r>
          <a:endParaRPr lang="sv-SE" sz="900" b="1" dirty="0"/>
        </a:p>
      </cdr:txBody>
    </cdr:sp>
  </cdr:relSizeAnchor>
  <cdr:relSizeAnchor xmlns:cdr="http://schemas.openxmlformats.org/drawingml/2006/chartDrawing">
    <cdr:from>
      <cdr:x>0</cdr:x>
      <cdr:y>0.94494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553428"/>
          <a:ext cx="2203565" cy="207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Enkät till BVC, 2020, Socialstyrelsen </a:t>
          </a:r>
          <a:endParaRPr lang="sv-SE" sz="700"/>
        </a:p>
      </cdr:txBody>
    </cdr:sp>
  </cdr:relSizeAnchor>
  <cdr:relSizeAnchor xmlns:cdr="http://schemas.openxmlformats.org/drawingml/2006/chartDrawing">
    <cdr:from>
      <cdr:x>0</cdr:x>
      <cdr:y>0.88057</cdr:y>
    </cdr:from>
    <cdr:to>
      <cdr:x>0.99685</cdr:x>
      <cdr:y>0.95805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0" y="3311350"/>
          <a:ext cx="4525948" cy="291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 dirty="0"/>
            <a:t>* Blekinge, Gotland, Jämtland, Norrbotten och Västmanland har</a:t>
          </a:r>
          <a:r>
            <a:rPr lang="sv-SE" sz="700" baseline="0" dirty="0"/>
            <a:t> färre än 10 svar och redovisas ej per region</a:t>
          </a:r>
          <a:endParaRPr lang="sv-SE" sz="7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0.11224</cdr:y>
    </cdr:from>
    <cdr:to>
      <cdr:x>0.97108</cdr:x>
      <cdr:y>0.18395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368557"/>
          <a:ext cx="4360849" cy="235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/>
            <a:t>Antal barn som BVC orosanmält</a:t>
          </a:r>
          <a:r>
            <a:rPr lang="sv-SE" sz="800" b="0" baseline="0"/>
            <a:t> </a:t>
          </a:r>
          <a:r>
            <a:rPr lang="sv-SE" sz="800" b="0"/>
            <a:t>per 1000 barn 0 till 5 år i respektive </a:t>
          </a:r>
          <a:r>
            <a:rPr lang="sv-SE" sz="800" b="0" baseline="0"/>
            <a:t>region</a:t>
          </a:r>
          <a:r>
            <a:rPr lang="sv-SE" sz="800" b="0" baseline="0">
              <a:latin typeface="+mn-lt"/>
              <a:ea typeface="+mn-ea"/>
              <a:cs typeface="+mn-cs"/>
            </a:rPr>
            <a:t> </a:t>
          </a:r>
          <a:endParaRPr lang="sv-SE" sz="800" b="0"/>
        </a:p>
      </cdr:txBody>
    </cdr:sp>
  </cdr:relSizeAnchor>
  <cdr:relSizeAnchor xmlns:cdr="http://schemas.openxmlformats.org/drawingml/2006/chartDrawing">
    <cdr:from>
      <cdr:x>0.00627</cdr:x>
      <cdr:y>0.02709</cdr:y>
    </cdr:from>
    <cdr:to>
      <cdr:x>1</cdr:x>
      <cdr:y>0.16865</cdr:y>
    </cdr:to>
    <cdr:sp macro="" textlink="">
      <cdr:nvSpPr>
        <cdr:cNvPr id="6" name="textruta 1" descr="Diagram Regional jämförelse av antal barn som BHV-personal på BVC gjort orosanmälan för" title="Diagram Regional jämförelse av antal barn som BHV-personal på BVC gjort orosanmälan för"/>
        <cdr:cNvSpPr txBox="1"/>
      </cdr:nvSpPr>
      <cdr:spPr>
        <a:xfrm xmlns:a="http://schemas.openxmlformats.org/drawingml/2006/main">
          <a:off x="28157" y="109742"/>
          <a:ext cx="4462563" cy="573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Figur 5.11 Regional jämförelse</a:t>
          </a:r>
          <a:r>
            <a:rPr lang="sv-SE" sz="1000" b="1" baseline="0" dirty="0"/>
            <a:t> av a</a:t>
          </a:r>
          <a:r>
            <a:rPr lang="sv-SE" sz="1000" b="1" dirty="0"/>
            <a:t>ntal</a:t>
          </a:r>
          <a:r>
            <a:rPr lang="sv-SE" sz="1000" b="1" baseline="0" dirty="0"/>
            <a:t> barn som BHV-personal på BVC gjort orosanmälan för</a:t>
          </a:r>
          <a:endParaRPr lang="sv-SE" sz="1000" b="1" dirty="0"/>
        </a:p>
      </cdr:txBody>
    </cdr:sp>
  </cdr:relSizeAnchor>
  <cdr:relSizeAnchor xmlns:cdr="http://schemas.openxmlformats.org/drawingml/2006/chartDrawing">
    <cdr:from>
      <cdr:x>0</cdr:x>
      <cdr:y>0.93765</cdr:y>
    </cdr:from>
    <cdr:to>
      <cdr:x>0.76783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3078866"/>
          <a:ext cx="3448110" cy="204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Enkät</a:t>
          </a:r>
          <a:r>
            <a:rPr lang="sv-SE" sz="700" baseline="0">
              <a:effectLst/>
              <a:latin typeface="+mn-lt"/>
              <a:ea typeface="+mn-ea"/>
              <a:cs typeface="+mn-cs"/>
            </a:rPr>
            <a:t> CBHV-teamen, 2020, Socialstyrelsen </a:t>
          </a:r>
          <a:endParaRPr lang="sv-SE" sz="700"/>
        </a:p>
      </cdr:txBody>
    </cdr:sp>
  </cdr:relSizeAnchor>
  <cdr:relSizeAnchor xmlns:cdr="http://schemas.openxmlformats.org/drawingml/2006/chartDrawing">
    <cdr:from>
      <cdr:x>0</cdr:x>
      <cdr:y>0.89274</cdr:y>
    </cdr:from>
    <cdr:to>
      <cdr:x>1</cdr:x>
      <cdr:y>0.94729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0" y="2931372"/>
          <a:ext cx="4490720" cy="179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* Antalet</a:t>
          </a:r>
          <a:r>
            <a:rPr lang="sv-SE" sz="700" baseline="0"/>
            <a:t> barn som BVC orosanmält antas vara 90 procent av antalet orosanmälningar</a:t>
          </a:r>
          <a:endParaRPr lang="sv-SE" sz="7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 descr="Diagram Regional jämförelse av antal tjänster i CBHV-teamen" title="Diagram Regional jämförelse av antal tjänster i CBHV-teamen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Figur 2.1b. Regional</a:t>
          </a:r>
          <a:r>
            <a:rPr lang="sv-SE" sz="1000" b="1" baseline="0" dirty="0"/>
            <a:t> jämförelse av antal tjänster i CBHV-teamen</a:t>
          </a:r>
          <a:endParaRPr lang="sv-SE" sz="1000" b="1" dirty="0"/>
        </a:p>
      </cdr:txBody>
    </cdr:sp>
  </cdr:relSizeAnchor>
  <cdr:relSizeAnchor xmlns:cdr="http://schemas.openxmlformats.org/drawingml/2006/chartDrawing">
    <cdr:from>
      <cdr:x>0.00283</cdr:x>
      <cdr:y>0.95054</cdr:y>
    </cdr:from>
    <cdr:to>
      <cdr:x>0.86481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15240" y="4686300"/>
          <a:ext cx="464820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800" dirty="0"/>
            <a:t>Källa: </a:t>
          </a:r>
          <a:r>
            <a:rPr lang="sv-SE" sz="800" dirty="0">
              <a:effectLst/>
              <a:latin typeface="+mn-lt"/>
              <a:ea typeface="+mn-ea"/>
              <a:cs typeface="+mn-cs"/>
            </a:rPr>
            <a:t>Enkät</a:t>
          </a:r>
          <a:r>
            <a:rPr lang="sv-SE" sz="800" baseline="0" dirty="0">
              <a:effectLst/>
              <a:latin typeface="+mn-lt"/>
              <a:ea typeface="+mn-ea"/>
              <a:cs typeface="+mn-cs"/>
            </a:rPr>
            <a:t> centrala barnhälsovårdsteamen, 2020, Socialstyrelsen</a:t>
          </a:r>
          <a:r>
            <a:rPr lang="sv-SE" sz="800" dirty="0">
              <a:effectLst/>
              <a:latin typeface="+mn-lt"/>
              <a:ea typeface="+mn-ea"/>
              <a:cs typeface="+mn-cs"/>
            </a:rPr>
            <a:t> </a:t>
          </a:r>
          <a:endParaRPr lang="sv-SE" sz="800" dirty="0">
            <a:effectLst/>
          </a:endParaRPr>
        </a:p>
        <a:p xmlns:a="http://schemas.openxmlformats.org/drawingml/2006/main">
          <a:pPr algn="l"/>
          <a:r>
            <a:rPr lang="sv-SE" sz="800" dirty="0"/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0.01229</cdr:x>
      <cdr:y>0.08583</cdr:y>
    </cdr:from>
    <cdr:to>
      <cdr:x>0.98338</cdr:x>
      <cdr:y>0.1654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63123" y="431709"/>
          <a:ext cx="4986785" cy="400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 baseline="0" dirty="0">
              <a:effectLst/>
              <a:latin typeface="+mn-lt"/>
              <a:ea typeface="+mn-ea"/>
              <a:cs typeface="+mn-cs"/>
            </a:rPr>
            <a:t>Andel BVC i respektive region som anger att BVC tillhör en familjecentral samt andel BVC som är samlokaliserad med mödrahälsovård, förebyggande socialtjänst och öppen förskola </a:t>
          </a:r>
          <a:endParaRPr lang="sv-SE" sz="800" b="0" dirty="0"/>
        </a:p>
      </cdr:txBody>
    </cdr:sp>
  </cdr:relSizeAnchor>
  <cdr:relSizeAnchor xmlns:cdr="http://schemas.openxmlformats.org/drawingml/2006/chartDrawing">
    <cdr:from>
      <cdr:x>0</cdr:x>
      <cdr:y>0.00763</cdr:y>
    </cdr:from>
    <cdr:to>
      <cdr:x>0.99373</cdr:x>
      <cdr:y>0.10557</cdr:y>
    </cdr:to>
    <cdr:sp macro="" textlink="">
      <cdr:nvSpPr>
        <cdr:cNvPr id="6" name="textruta 1" descr="Diagram Regional jämförelse av andel BVC som tillhör en familjecentral och verksamheterna är samlokaliserade&#10;" title="Diagram Regional jämförelse av andel BVC som tillhör en familjecentral och verksamheterna är samlokaliserade"/>
        <cdr:cNvSpPr txBox="1"/>
      </cdr:nvSpPr>
      <cdr:spPr>
        <a:xfrm xmlns:a="http://schemas.openxmlformats.org/drawingml/2006/main">
          <a:off x="-1851949" y="34724"/>
          <a:ext cx="4511783" cy="445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Figur 2.3 Regional</a:t>
          </a:r>
          <a:r>
            <a:rPr lang="sv-SE" sz="1000" b="1" baseline="0" dirty="0"/>
            <a:t> jämförelse av andel </a:t>
          </a:r>
          <a:r>
            <a:rPr lang="sv-SE" sz="1000" b="1" dirty="0"/>
            <a:t>B</a:t>
          </a:r>
          <a:r>
            <a:rPr lang="sv-SE" sz="1000" b="1" baseline="0" dirty="0"/>
            <a:t>VC som tillhör en familjecentral och verksamheterna är samlokaliserade</a:t>
          </a:r>
          <a:endParaRPr lang="sv-SE" sz="1000" b="1" dirty="0"/>
        </a:p>
      </cdr:txBody>
    </cdr:sp>
  </cdr:relSizeAnchor>
  <cdr:relSizeAnchor xmlns:cdr="http://schemas.openxmlformats.org/drawingml/2006/chartDrawing">
    <cdr:from>
      <cdr:x>0</cdr:x>
      <cdr:y>0.95173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4328931"/>
          <a:ext cx="2203565" cy="219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Enkät till BVC, 2020, Socialstyrelsen</a:t>
          </a:r>
          <a:endParaRPr lang="sv-SE" sz="700">
            <a:effectLst/>
          </a:endParaRPr>
        </a:p>
        <a:p xmlns:a="http://schemas.openxmlformats.org/drawingml/2006/main">
          <a:pPr algn="l"/>
          <a:r>
            <a:rPr lang="sv-SE" sz="700"/>
            <a:t> </a:t>
          </a:r>
        </a:p>
      </cdr:txBody>
    </cdr:sp>
  </cdr:relSizeAnchor>
  <cdr:relSizeAnchor xmlns:cdr="http://schemas.openxmlformats.org/drawingml/2006/chartDrawing">
    <cdr:from>
      <cdr:x>0.00609</cdr:x>
      <cdr:y>0.9092</cdr:y>
    </cdr:from>
    <cdr:to>
      <cdr:x>0.9939</cdr:x>
      <cdr:y>0.94897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31299" y="4573034"/>
          <a:ext cx="5072646" cy="200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 dirty="0"/>
            <a:t>* Blekinge</a:t>
          </a:r>
          <a:r>
            <a:rPr lang="sv-SE" sz="700" baseline="0" dirty="0"/>
            <a:t>, Gotland och Västmanland har färre än 10 svarande och redovisas ej per region.</a:t>
          </a:r>
          <a:r>
            <a:rPr lang="sv-SE" sz="700" baseline="0" dirty="0">
              <a:latin typeface="+mn-lt"/>
              <a:ea typeface="+mn-ea"/>
              <a:cs typeface="+mn-cs"/>
            </a:rPr>
            <a:t> </a:t>
          </a:r>
          <a:endParaRPr lang="sv-SE" sz="7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0.07996</cdr:y>
    </cdr:from>
    <cdr:to>
      <cdr:x>0.997</cdr:x>
      <cdr:y>0.23232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207160"/>
          <a:ext cx="4526630" cy="394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 dirty="0"/>
            <a:t>Andel BVC som anger att samverkan med mödrahälsovården fungerar enligt svarsalternativen nedan</a:t>
          </a:r>
          <a:r>
            <a:rPr lang="sv-SE" sz="800" b="0" baseline="0" dirty="0">
              <a:effectLst/>
              <a:latin typeface="+mn-lt"/>
              <a:ea typeface="+mn-ea"/>
              <a:cs typeface="+mn-cs"/>
            </a:rPr>
            <a:t> delat på samlokaliserade och ej samlokaliserade</a:t>
          </a:r>
          <a:endParaRPr lang="sv-SE" sz="800" b="0" dirty="0"/>
        </a:p>
      </cdr:txBody>
    </cdr:sp>
  </cdr:relSizeAnchor>
  <cdr:relSizeAnchor xmlns:cdr="http://schemas.openxmlformats.org/drawingml/2006/chartDrawing">
    <cdr:from>
      <cdr:x>0</cdr:x>
      <cdr:y>0.01117</cdr:y>
    </cdr:from>
    <cdr:to>
      <cdr:x>0.99373</cdr:x>
      <cdr:y>0.12956</cdr:y>
    </cdr:to>
    <cdr:sp macro="" textlink="">
      <cdr:nvSpPr>
        <cdr:cNvPr id="6" name="textruta 1" descr="Diagram Samverkan mellan mödrahälsovården och BVC" title="Diagram Samverkan mellan mödrahälsovården och BVC"/>
        <cdr:cNvSpPr txBox="1"/>
      </cdr:nvSpPr>
      <cdr:spPr>
        <a:xfrm xmlns:a="http://schemas.openxmlformats.org/drawingml/2006/main">
          <a:off x="-1169043" y="28937"/>
          <a:ext cx="4511783" cy="306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Figur 5.1 Samverkan mellan</a:t>
          </a:r>
          <a:r>
            <a:rPr lang="sv-SE" sz="1000" b="1" baseline="0" dirty="0"/>
            <a:t> mödrahälsovården och BVC</a:t>
          </a:r>
          <a:endParaRPr lang="sv-SE" sz="1000" b="1" dirty="0"/>
        </a:p>
      </cdr:txBody>
    </cdr:sp>
  </cdr:relSizeAnchor>
  <cdr:relSizeAnchor xmlns:cdr="http://schemas.openxmlformats.org/drawingml/2006/chartDrawing">
    <cdr:from>
      <cdr:x>0</cdr:x>
      <cdr:y>0.91719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376256"/>
          <a:ext cx="2203565" cy="214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Enkät till BVC, 2020, Socialstyrelsen </a:t>
          </a:r>
          <a:endParaRPr lang="sv-SE" sz="700"/>
        </a:p>
      </cdr:txBody>
    </cdr:sp>
  </cdr:relSizeAnchor>
  <cdr:relSizeAnchor xmlns:cdr="http://schemas.openxmlformats.org/drawingml/2006/chartDrawing">
    <cdr:from>
      <cdr:x>0</cdr:x>
      <cdr:y>0.86806</cdr:y>
    </cdr:from>
    <cdr:to>
      <cdr:x>0.50133</cdr:x>
      <cdr:y>0.93182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0" y="2756091"/>
          <a:ext cx="2546756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sv-SE" sz="7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0.07403</cdr:y>
    </cdr:from>
    <cdr:to>
      <cdr:x>0.97109</cdr:x>
      <cdr:y>0.19863</cdr:y>
    </cdr:to>
    <cdr:sp macro="" textlink="">
      <cdr:nvSpPr>
        <cdr:cNvPr id="3" name="textruta 2" descr="Diagram Samverkan med förebyggande socialtjänst" title="Diagram Samverkan med förebyggande socialtjänst"/>
        <cdr:cNvSpPr txBox="1"/>
      </cdr:nvSpPr>
      <cdr:spPr>
        <a:xfrm xmlns:a="http://schemas.openxmlformats.org/drawingml/2006/main">
          <a:off x="0" y="222161"/>
          <a:ext cx="4408991" cy="373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 dirty="0"/>
            <a:t>Andel</a:t>
          </a:r>
          <a:r>
            <a:rPr lang="sv-SE" sz="800" b="0" baseline="0" dirty="0"/>
            <a:t> </a:t>
          </a:r>
          <a:r>
            <a:rPr lang="sv-SE" sz="800" b="0" dirty="0">
              <a:effectLst/>
              <a:latin typeface="+mn-lt"/>
              <a:ea typeface="+mn-ea"/>
              <a:cs typeface="+mn-cs"/>
            </a:rPr>
            <a:t>BVC som anger att samverkan med förebyggande socialtjänst fungerar enligt svarsalternativen nedan</a:t>
          </a:r>
          <a:r>
            <a:rPr lang="sv-SE" sz="800" b="0" baseline="0" dirty="0">
              <a:effectLst/>
              <a:latin typeface="+mn-lt"/>
              <a:ea typeface="+mn-ea"/>
              <a:cs typeface="+mn-cs"/>
            </a:rPr>
            <a:t> delat på samlokaliserade och ej samlokaliserade</a:t>
          </a:r>
          <a:endParaRPr lang="sv-SE" sz="800" dirty="0">
            <a:effectLst/>
          </a:endParaRPr>
        </a:p>
      </cdr:txBody>
    </cdr:sp>
  </cdr:relSizeAnchor>
  <cdr:relSizeAnchor xmlns:cdr="http://schemas.openxmlformats.org/drawingml/2006/chartDrawing">
    <cdr:from>
      <cdr:x>0</cdr:x>
      <cdr:y>0.00964</cdr:y>
    </cdr:from>
    <cdr:to>
      <cdr:x>0.99373</cdr:x>
      <cdr:y>0.08135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0" y="28937"/>
          <a:ext cx="4511783" cy="215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Figur 5.9 Samverkan med förebyggande socialtjänst</a:t>
          </a:r>
        </a:p>
      </cdr:txBody>
    </cdr:sp>
  </cdr:relSizeAnchor>
  <cdr:relSizeAnchor xmlns:cdr="http://schemas.openxmlformats.org/drawingml/2006/chartDrawing">
    <cdr:from>
      <cdr:x>0</cdr:x>
      <cdr:y>0.92566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777924"/>
          <a:ext cx="2203565" cy="223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Enkät till BVC, 2020, Socialstyrelsen </a:t>
          </a:r>
          <a:endParaRPr lang="sv-SE" sz="700">
            <a:effectLst/>
          </a:endParaRPr>
        </a:p>
        <a:p xmlns:a="http://schemas.openxmlformats.org/drawingml/2006/main">
          <a:pPr algn="l"/>
          <a:r>
            <a:rPr lang="sv-SE" sz="700"/>
            <a:t>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0.0559</cdr:y>
    </cdr:from>
    <cdr:to>
      <cdr:x>0.97109</cdr:x>
      <cdr:y>0.15652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206056"/>
          <a:ext cx="4408992" cy="370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 dirty="0">
              <a:effectLst/>
              <a:latin typeface="+mn-lt"/>
              <a:ea typeface="+mn-ea"/>
              <a:cs typeface="+mn-cs"/>
            </a:rPr>
            <a:t>Andel BVC per kommungrupp som anger att de vanligtvis får kännedom om ett nyfött barn enligt svarsalternativen nedan (</a:t>
          </a:r>
          <a:r>
            <a:rPr lang="sv-SE" sz="800" b="0" dirty="0" err="1">
              <a:effectLst/>
              <a:latin typeface="+mn-lt"/>
              <a:ea typeface="+mn-ea"/>
              <a:cs typeface="+mn-cs"/>
            </a:rPr>
            <a:t>flerval</a:t>
          </a:r>
          <a:r>
            <a:rPr lang="sv-SE" sz="800" b="0" dirty="0">
              <a:effectLst/>
              <a:latin typeface="+mn-lt"/>
              <a:ea typeface="+mn-ea"/>
              <a:cs typeface="+mn-cs"/>
            </a:rPr>
            <a:t>)</a:t>
          </a:r>
          <a:endParaRPr lang="sv-SE" sz="800" dirty="0">
            <a:effectLst/>
          </a:endParaRPr>
        </a:p>
      </cdr:txBody>
    </cdr:sp>
  </cdr:relSizeAnchor>
  <cdr:relSizeAnchor xmlns:cdr="http://schemas.openxmlformats.org/drawingml/2006/chartDrawing">
    <cdr:from>
      <cdr:x>0</cdr:x>
      <cdr:y>0.00785</cdr:y>
    </cdr:from>
    <cdr:to>
      <cdr:x>0.99373</cdr:x>
      <cdr:y>0.07956</cdr:y>
    </cdr:to>
    <cdr:sp macro="" textlink="">
      <cdr:nvSpPr>
        <cdr:cNvPr id="6" name="textruta 1" descr="Diagram Kännedom om ett nyfött barn som ska tillhöra BVC" title="Diagram Kännedom om ett nyfött barn som ska tillhöra BVC"/>
        <cdr:cNvSpPr txBox="1"/>
      </cdr:nvSpPr>
      <cdr:spPr>
        <a:xfrm xmlns:a="http://schemas.openxmlformats.org/drawingml/2006/main">
          <a:off x="0" y="28937"/>
          <a:ext cx="4511783" cy="264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Figur 2.5 Kännedom om ett </a:t>
          </a:r>
          <a:r>
            <a:rPr lang="sv-SE" sz="1000" b="1" u="sng" dirty="0"/>
            <a:t>nyfött barn </a:t>
          </a:r>
          <a:r>
            <a:rPr lang="sv-SE" sz="1000" b="1" dirty="0"/>
            <a:t>som ska tillhöra BVC</a:t>
          </a:r>
        </a:p>
      </cdr:txBody>
    </cdr:sp>
  </cdr:relSizeAnchor>
  <cdr:relSizeAnchor xmlns:cdr="http://schemas.openxmlformats.org/drawingml/2006/chartDrawing">
    <cdr:from>
      <cdr:x>0</cdr:x>
      <cdr:y>0.93429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-1169043" y="3260041"/>
          <a:ext cx="2203565" cy="229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7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Enkät till BVC, 2020, Socialstyrelsen</a:t>
          </a:r>
          <a:endParaRPr lang="sv-SE" sz="700">
            <a:effectLst/>
          </a:endParaRPr>
        </a:p>
        <a:p xmlns:a="http://schemas.openxmlformats.org/drawingml/2006/main">
          <a:pPr algn="l"/>
          <a:r>
            <a:rPr lang="sv-SE" sz="700"/>
            <a:t> </a:t>
          </a:r>
        </a:p>
      </cdr:txBody>
    </cdr:sp>
  </cdr:relSizeAnchor>
  <cdr:relSizeAnchor xmlns:cdr="http://schemas.openxmlformats.org/drawingml/2006/chartDrawing">
    <cdr:from>
      <cdr:x>0.00801</cdr:x>
      <cdr:y>0.85639</cdr:y>
    </cdr:from>
    <cdr:to>
      <cdr:x>0.50934</cdr:x>
      <cdr:y>0.90709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47974" y="3419463"/>
          <a:ext cx="3002626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sv-SE" sz="7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0.07346</cdr:y>
    </cdr:from>
    <cdr:to>
      <cdr:x>0.97997</cdr:x>
      <cdr:y>0.17236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50208" y="344236"/>
          <a:ext cx="5490582" cy="463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>
              <a:effectLst/>
              <a:latin typeface="+mn-lt"/>
              <a:ea typeface="+mn-ea"/>
              <a:cs typeface="+mn-cs"/>
            </a:rPr>
            <a:t>Andel BVC per region</a:t>
          </a:r>
          <a:r>
            <a:rPr lang="sv-SE" sz="800" b="0" baseline="0">
              <a:effectLst/>
              <a:latin typeface="+mn-lt"/>
              <a:ea typeface="+mn-ea"/>
              <a:cs typeface="+mn-cs"/>
            </a:rPr>
            <a:t> </a:t>
          </a:r>
          <a:r>
            <a:rPr lang="sv-SE" sz="800" b="0">
              <a:effectLst/>
              <a:latin typeface="+mn-lt"/>
              <a:ea typeface="+mn-ea"/>
              <a:cs typeface="+mn-cs"/>
            </a:rPr>
            <a:t>som uppger</a:t>
          </a:r>
          <a:r>
            <a:rPr lang="sv-SE" sz="800" b="0" baseline="0">
              <a:effectLst/>
              <a:latin typeface="+mn-lt"/>
              <a:ea typeface="+mn-ea"/>
              <a:cs typeface="+mn-cs"/>
            </a:rPr>
            <a:t> att informationsöverföringen från kliniken där barnet fötts fungerar enligt svarsalternativen nedan</a:t>
          </a:r>
          <a:endParaRPr lang="sv-SE" sz="800">
            <a:effectLst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0.11382</cdr:y>
    </cdr:to>
    <cdr:sp macro="" textlink="">
      <cdr:nvSpPr>
        <cdr:cNvPr id="6" name="textruta 1" descr="Diagram Regional jämförelse av informationsöverföring till BVC från kliniken där barnet fötts" title="Diagram Regional jämförelse av informationsöverföring till BVC från kliniken där barnet fötts"/>
        <cdr:cNvSpPr txBox="1"/>
      </cdr:nvSpPr>
      <cdr:spPr>
        <a:xfrm xmlns:a="http://schemas.openxmlformats.org/drawingml/2006/main">
          <a:off x="29356" y="0"/>
          <a:ext cx="4652564" cy="526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Figur </a:t>
          </a:r>
          <a:r>
            <a:rPr lang="sv-SE" sz="1100" b="1" dirty="0">
              <a:effectLst/>
              <a:latin typeface="+mn-lt"/>
              <a:ea typeface="+mn-ea"/>
              <a:cs typeface="+mn-cs"/>
            </a:rPr>
            <a:t>2.8 Regional</a:t>
          </a:r>
          <a:r>
            <a:rPr lang="sv-SE" sz="1100" b="1" baseline="0" dirty="0">
              <a:effectLst/>
              <a:latin typeface="+mn-lt"/>
              <a:ea typeface="+mn-ea"/>
              <a:cs typeface="+mn-cs"/>
            </a:rPr>
            <a:t> jämförelse av i</a:t>
          </a:r>
          <a:r>
            <a:rPr lang="sv-SE" sz="1100" b="1" dirty="0">
              <a:effectLst/>
              <a:latin typeface="+mn-lt"/>
              <a:ea typeface="+mn-ea"/>
              <a:cs typeface="+mn-cs"/>
            </a:rPr>
            <a:t>nformationsöverföring till BVC från kliniken</a:t>
          </a:r>
          <a:r>
            <a:rPr lang="sv-SE" sz="1100" b="1" baseline="0" dirty="0">
              <a:effectLst/>
              <a:latin typeface="+mn-lt"/>
              <a:ea typeface="+mn-ea"/>
              <a:cs typeface="+mn-cs"/>
            </a:rPr>
            <a:t> där barnet fötts</a:t>
          </a:r>
          <a:endParaRPr lang="sv-SE" sz="1000" dirty="0">
            <a:effectLst/>
          </a:endParaRPr>
        </a:p>
      </cdr:txBody>
    </cdr:sp>
  </cdr:relSizeAnchor>
  <cdr:relSizeAnchor xmlns:cdr="http://schemas.openxmlformats.org/drawingml/2006/chartDrawing">
    <cdr:from>
      <cdr:x>0</cdr:x>
      <cdr:y>0.94389</cdr:y>
    </cdr:from>
    <cdr:to>
      <cdr:x>0.48534</cdr:x>
      <cdr:y>0.98709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4423363"/>
          <a:ext cx="2744132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</a:t>
          </a:r>
          <a:r>
            <a:rPr lang="sv-SE" sz="700">
              <a:latin typeface="+mn-lt"/>
              <a:ea typeface="+mn-ea"/>
              <a:cs typeface="+mn-cs"/>
            </a:rPr>
            <a:t>: Enkät till BVC, 2020, Socialstyrelsen </a:t>
          </a:r>
        </a:p>
      </cdr:txBody>
    </cdr:sp>
  </cdr:relSizeAnchor>
  <cdr:relSizeAnchor xmlns:cdr="http://schemas.openxmlformats.org/drawingml/2006/chartDrawing">
    <cdr:from>
      <cdr:x>0</cdr:x>
      <cdr:y>0.90529</cdr:y>
    </cdr:from>
    <cdr:to>
      <cdr:x>0.89089</cdr:x>
      <cdr:y>0.9485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0" y="4191216"/>
          <a:ext cx="4171076" cy="200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 dirty="0"/>
            <a:t>* </a:t>
          </a:r>
          <a:r>
            <a:rPr lang="sv-SE" sz="700" dirty="0">
              <a:effectLst/>
              <a:latin typeface="+mn-lt"/>
              <a:ea typeface="+mn-ea"/>
              <a:cs typeface="+mn-cs"/>
            </a:rPr>
            <a:t>Blekinge</a:t>
          </a:r>
          <a:r>
            <a:rPr lang="sv-SE" sz="700" baseline="0" dirty="0">
              <a:effectLst/>
              <a:latin typeface="+mn-lt"/>
              <a:ea typeface="+mn-ea"/>
              <a:cs typeface="+mn-cs"/>
            </a:rPr>
            <a:t>, Gotland och Västmanland har färre än 10 svarande och redovisas ej per region </a:t>
          </a:r>
          <a:r>
            <a:rPr lang="sv-SE" sz="700" dirty="0"/>
            <a:t>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0.07114</cdr:y>
    </cdr:from>
    <cdr:to>
      <cdr:x>0.97109</cdr:x>
      <cdr:y>0.20344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199226"/>
          <a:ext cx="4408991" cy="370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 dirty="0">
              <a:effectLst/>
              <a:latin typeface="+mn-lt"/>
              <a:ea typeface="+mn-ea"/>
              <a:cs typeface="+mn-cs"/>
            </a:rPr>
            <a:t>Andel BVC i respektive kommungrupp som anger</a:t>
          </a:r>
          <a:r>
            <a:rPr lang="sv-SE" sz="800" b="0" baseline="0" dirty="0">
              <a:effectLst/>
              <a:latin typeface="+mn-lt"/>
              <a:ea typeface="+mn-ea"/>
              <a:cs typeface="+mn-cs"/>
            </a:rPr>
            <a:t> att de ger insatser enligt svarsalternativen nedan</a:t>
          </a:r>
          <a:endParaRPr lang="sv-SE" sz="800" dirty="0">
            <a:effectLst/>
          </a:endParaRPr>
        </a:p>
      </cdr:txBody>
    </cdr:sp>
  </cdr:relSizeAnchor>
  <cdr:relSizeAnchor xmlns:cdr="http://schemas.openxmlformats.org/drawingml/2006/chartDrawing">
    <cdr:from>
      <cdr:x>0</cdr:x>
      <cdr:y>0.0124</cdr:y>
    </cdr:from>
    <cdr:to>
      <cdr:x>0.99373</cdr:x>
      <cdr:y>0.08411</cdr:y>
    </cdr:to>
    <cdr:sp macro="" textlink="">
      <cdr:nvSpPr>
        <cdr:cNvPr id="6" name="textruta 1" descr="Diagram Insatser för kostvanor" title="Diagram Insatser för kostvanor"/>
        <cdr:cNvSpPr txBox="1"/>
      </cdr:nvSpPr>
      <cdr:spPr>
        <a:xfrm xmlns:a="http://schemas.openxmlformats.org/drawingml/2006/main">
          <a:off x="0" y="34725"/>
          <a:ext cx="4511783" cy="200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Figur 4.1 Insatser</a:t>
          </a:r>
          <a:r>
            <a:rPr lang="sv-SE" sz="1000" b="1" baseline="0" dirty="0"/>
            <a:t> för kostvanor</a:t>
          </a:r>
          <a:endParaRPr lang="sv-SE" sz="1000" b="1" dirty="0"/>
        </a:p>
      </cdr:txBody>
    </cdr:sp>
  </cdr:relSizeAnchor>
  <cdr:relSizeAnchor xmlns:cdr="http://schemas.openxmlformats.org/drawingml/2006/chartDrawing">
    <cdr:from>
      <cdr:x>0</cdr:x>
      <cdr:y>0.92999</cdr:y>
    </cdr:from>
    <cdr:to>
      <cdr:x>0.48534</cdr:x>
      <cdr:y>1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0" y="2604304"/>
          <a:ext cx="2203565" cy="196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7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Enkät till BVC, 2020, Socialstyrelsen </a:t>
          </a:r>
          <a:endParaRPr lang="sv-SE" sz="700"/>
        </a:p>
      </cdr:txBody>
    </cdr:sp>
  </cdr:relSizeAnchor>
  <cdr:relSizeAnchor xmlns:cdr="http://schemas.openxmlformats.org/drawingml/2006/chartDrawing">
    <cdr:from>
      <cdr:x>0.00801</cdr:x>
      <cdr:y>0.85639</cdr:y>
    </cdr:from>
    <cdr:to>
      <cdr:x>0.50635</cdr:x>
      <cdr:y>0.90549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43275" y="2969190"/>
          <a:ext cx="2692305" cy="170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sv-SE" sz="7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0.00888</cdr:x>
      <cdr:y>0.07996</cdr:y>
    </cdr:from>
    <cdr:to>
      <cdr:x>0.97997</cdr:x>
      <cdr:y>0.15167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40480" y="275611"/>
          <a:ext cx="4425941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800" b="0" dirty="0">
              <a:effectLst/>
              <a:latin typeface="+mn-lt"/>
              <a:ea typeface="+mn-ea"/>
              <a:cs typeface="+mn-cs"/>
            </a:rPr>
            <a:t>Andel</a:t>
          </a:r>
          <a:r>
            <a:rPr lang="sv-SE" sz="800" b="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sv-SE" sz="800" b="0" dirty="0">
              <a:effectLst/>
              <a:latin typeface="+mn-lt"/>
              <a:ea typeface="+mn-ea"/>
              <a:cs typeface="+mn-cs"/>
            </a:rPr>
            <a:t>BVC i respektive kommungrupp som anger</a:t>
          </a:r>
          <a:r>
            <a:rPr lang="sv-SE" sz="800" b="0" baseline="0" dirty="0">
              <a:effectLst/>
              <a:latin typeface="+mn-lt"/>
              <a:ea typeface="+mn-ea"/>
              <a:cs typeface="+mn-cs"/>
            </a:rPr>
            <a:t> att de ger insatser enligt svarsalternativen nedan</a:t>
          </a:r>
          <a:endParaRPr lang="sv-SE" sz="800" dirty="0">
            <a:effectLst/>
          </a:endParaRPr>
        </a:p>
      </cdr:txBody>
    </cdr:sp>
  </cdr:relSizeAnchor>
  <cdr:relSizeAnchor xmlns:cdr="http://schemas.openxmlformats.org/drawingml/2006/chartDrawing">
    <cdr:from>
      <cdr:x>0.00627</cdr:x>
      <cdr:y>0</cdr:y>
    </cdr:from>
    <cdr:to>
      <cdr:x>1</cdr:x>
      <cdr:y>0.07171</cdr:y>
    </cdr:to>
    <cdr:sp macro="" textlink="">
      <cdr:nvSpPr>
        <cdr:cNvPr id="6" name="textruta 1" descr="Diagram Insatser för anknytning och samspel" title="Diagram Insatser för anknytning och samspel"/>
        <cdr:cNvSpPr txBox="1"/>
      </cdr:nvSpPr>
      <cdr:spPr>
        <a:xfrm xmlns:a="http://schemas.openxmlformats.org/drawingml/2006/main">
          <a:off x="28575" y="0"/>
          <a:ext cx="4529138" cy="24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b="1" dirty="0"/>
            <a:t>Figur</a:t>
          </a:r>
          <a:r>
            <a:rPr lang="sv-SE" sz="1000" b="1" baseline="0" dirty="0"/>
            <a:t> 4.5</a:t>
          </a:r>
          <a:r>
            <a:rPr lang="sv-SE" sz="1000" b="1" dirty="0"/>
            <a:t>. Insatser för anknytning och samspel</a:t>
          </a:r>
        </a:p>
      </cdr:txBody>
    </cdr:sp>
  </cdr:relSizeAnchor>
  <cdr:relSizeAnchor xmlns:cdr="http://schemas.openxmlformats.org/drawingml/2006/chartDrawing">
    <cdr:from>
      <cdr:x>0.00801</cdr:x>
      <cdr:y>0.93266</cdr:y>
    </cdr:from>
    <cdr:to>
      <cdr:x>0.49335</cdr:x>
      <cdr:y>0.99583</cdr:y>
    </cdr:to>
    <cdr:sp macro="" textlink="">
      <cdr:nvSpPr>
        <cdr:cNvPr id="7" name="textruta 1"/>
        <cdr:cNvSpPr txBox="1"/>
      </cdr:nvSpPr>
      <cdr:spPr>
        <a:xfrm xmlns:a="http://schemas.openxmlformats.org/drawingml/2006/main">
          <a:off x="40691" y="3219403"/>
          <a:ext cx="2465527" cy="21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800"/>
            <a:t>Källa: </a:t>
          </a:r>
          <a:r>
            <a:rPr lang="sv-SE" sz="700">
              <a:effectLst/>
              <a:latin typeface="+mn-lt"/>
              <a:ea typeface="+mn-ea"/>
              <a:cs typeface="+mn-cs"/>
            </a:rPr>
            <a:t>Enkät till BVC, 2020, Socialstyrelsen       </a:t>
          </a:r>
          <a:r>
            <a:rPr lang="sv-SE" sz="700"/>
            <a:t> </a:t>
          </a:r>
        </a:p>
      </cdr:txBody>
    </cdr:sp>
  </cdr:relSizeAnchor>
  <cdr:relSizeAnchor xmlns:cdr="http://schemas.openxmlformats.org/drawingml/2006/chartDrawing">
    <cdr:from>
      <cdr:x>0.00801</cdr:x>
      <cdr:y>0.85639</cdr:y>
    </cdr:from>
    <cdr:to>
      <cdr:x>0.50934</cdr:x>
      <cdr:y>0.91503</cdr:y>
    </cdr:to>
    <cdr:sp macro="" textlink="">
      <cdr:nvSpPr>
        <cdr:cNvPr id="8" name="textruta 2"/>
        <cdr:cNvSpPr txBox="1"/>
      </cdr:nvSpPr>
      <cdr:spPr>
        <a:xfrm xmlns:a="http://schemas.openxmlformats.org/drawingml/2006/main">
          <a:off x="40691" y="2956138"/>
          <a:ext cx="2546756" cy="20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sv-SE" sz="7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6941D-6ED6-4480-B48D-D720ADA45BFB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D1ED4-416D-4DD7-8370-109B0FEA21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46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6125"/>
            <a:ext cx="6610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0" tIns="47736" rIns="95470" bIns="4773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5470" tIns="47736" rIns="95470" bIns="4773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913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868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087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179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475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187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105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663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31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299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61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6578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9090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785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619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2292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982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2406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963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523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029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6906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/>
              <a:t>Barnrättsperspektivet innebär att utgå ifrån de mänskliga rättigheter som alla barn har, oavsett exempelvis ålder. Barnkonventionen klargör att </a:t>
            </a:r>
            <a:r>
              <a:rPr lang="sv-SE" dirty="0"/>
              <a:t>alla barn är lika mycket värda och har samma rättigheter</a:t>
            </a:r>
            <a:r>
              <a:rPr lang="sv-SE" b="0" dirty="0"/>
              <a:t>. Alla barn har samma rätt att åtnjuta bästa uppnåeliga hälsa.</a:t>
            </a:r>
          </a:p>
          <a:p>
            <a:r>
              <a:rPr lang="sv-SE" b="0" dirty="0"/>
              <a:t>Syftet med kartläggningen är att stödja </a:t>
            </a:r>
            <a:r>
              <a:rPr lang="sv-SE" b="0" dirty="0" err="1"/>
              <a:t>BHVs</a:t>
            </a:r>
            <a:r>
              <a:rPr lang="sv-SE" b="0" dirty="0"/>
              <a:t> utveckling mot att bli mer jämlik och tillgänglig. Barnrättsperspektivet inkluderas i de enkätundersökningar som ligger till grund för kartläggningen med frågor om bland annat hur barn görs delaktiga i BHV samt vilka insatser som ges av BVC vid behov. </a:t>
            </a:r>
          </a:p>
          <a:p>
            <a:endParaRPr lang="sv-SE" b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473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v-SE" dirty="0">
              <a:solidFill>
                <a:schemeClr val="accent4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155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1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15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98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040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9" y="800438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54468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68046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53887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0425"/>
            <a:ext cx="4336969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50" indent="0">
              <a:buNone/>
              <a:defRPr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58760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12192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6EA4738-985C-42D4-BF4F-360677E82956}"/>
              </a:ext>
            </a:extLst>
          </p:cNvPr>
          <p:cNvSpPr txBox="1"/>
          <p:nvPr userDrawn="1"/>
        </p:nvSpPr>
        <p:spPr>
          <a:xfrm>
            <a:off x="6048702" y="4927392"/>
            <a:ext cx="3970284" cy="1079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utan bild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3D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4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46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896121" y="6295896"/>
            <a:ext cx="153617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53728" y="6295894"/>
            <a:ext cx="54000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48307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48307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48307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48307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235302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235302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1235302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1235302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1070115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10335684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70115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10335684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701" r:id="rId4"/>
    <p:sldLayoutId id="2147483650" r:id="rId5"/>
    <p:sldLayoutId id="2147483665" r:id="rId6"/>
    <p:sldLayoutId id="2147483661" r:id="rId7"/>
    <p:sldLayoutId id="2147483662" r:id="rId8"/>
    <p:sldLayoutId id="2147483700" r:id="rId9"/>
    <p:sldLayoutId id="2147483663" r:id="rId10"/>
    <p:sldLayoutId id="2147483664" r:id="rId11"/>
    <p:sldLayoutId id="2147483703" r:id="rId12"/>
    <p:sldLayoutId id="2147483702" r:id="rId13"/>
    <p:sldLayoutId id="2147483704" r:id="rId14"/>
    <p:sldLayoutId id="2147483667" r:id="rId15"/>
    <p:sldLayoutId id="2147483705" r:id="rId16"/>
    <p:sldLayoutId id="2147483670" r:id="rId17"/>
    <p:sldLayoutId id="2147483668" r:id="rId18"/>
    <p:sldLayoutId id="2147483707" r:id="rId19"/>
    <p:sldLayoutId id="2147483706" r:id="rId20"/>
    <p:sldLayoutId id="2147483708" r:id="rId21"/>
    <p:sldLayoutId id="2147483709" r:id="rId22"/>
    <p:sldLayoutId id="2147483666" r:id="rId23"/>
    <p:sldLayoutId id="2147483669" r:id="rId24"/>
    <p:sldLayoutId id="2147483655" r:id="rId25"/>
    <p:sldLayoutId id="2147483654" r:id="rId26"/>
    <p:sldLayoutId id="2147483698" r:id="rId2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Nationell kartläggning </a:t>
            </a:r>
            <a:br>
              <a:rPr lang="sv-SE" dirty="0"/>
            </a:br>
            <a:r>
              <a:rPr lang="sv-SE" dirty="0"/>
              <a:t>av barnhälsovården 2020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En jämlik och tillgänglig barnhälsovård</a:t>
            </a:r>
          </a:p>
        </p:txBody>
      </p:sp>
      <p:sp>
        <p:nvSpPr>
          <p:cNvPr id="2" name="Platshållare för bild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56590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600" dirty="0"/>
              <a:t>Del 1: Struktur i barnhälsovården</a:t>
            </a:r>
          </a:p>
        </p:txBody>
      </p:sp>
      <p:pic>
        <p:nvPicPr>
          <p:cNvPr id="4" name="Platshållare för bild 3" descr="BIld: Läkare som samtalar med en liten pojke" title="BIld: Läkare som samtalar med en liten pojk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2298" r="594" b="35284"/>
          <a:stretch/>
        </p:blipFill>
        <p:spPr/>
      </p:pic>
    </p:spTree>
    <p:extLst>
      <p:ext uri="{BB962C8B-B14F-4D97-AF65-F5344CB8AC3E}">
        <p14:creationId xmlns:p14="http://schemas.microsoft.com/office/powerpoint/2010/main" val="230022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Sammansättning </a:t>
            </a:r>
            <a:br>
              <a:rPr lang="sv-SE" dirty="0"/>
            </a:br>
            <a:r>
              <a:rPr lang="sv-SE" dirty="0"/>
              <a:t>av CBHV-teamen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5952368" cy="3632799"/>
          </a:xfrm>
        </p:spPr>
        <p:txBody>
          <a:bodyPr/>
          <a:lstStyle/>
          <a:p>
            <a:r>
              <a:rPr lang="sv-SE" sz="1600" b="0" dirty="0"/>
              <a:t>Alla regioner har CBHV-team.</a:t>
            </a:r>
          </a:p>
          <a:p>
            <a:r>
              <a:rPr lang="sv-SE" sz="1600" b="0" dirty="0"/>
              <a:t>Alla CBHV-team har specialistsjuksköterska, som vårdutvecklare eller samordnare, samt BHV-överläkare.</a:t>
            </a:r>
          </a:p>
          <a:p>
            <a:r>
              <a:rPr lang="sv-SE" sz="1600" b="0" dirty="0"/>
              <a:t>Alla regioner har psykolog kopplad till teamet.</a:t>
            </a:r>
          </a:p>
          <a:p>
            <a:r>
              <a:rPr lang="sv-SE" sz="1600" b="0" dirty="0"/>
              <a:t>Åtta regioner har logoped, sex regioner har dietist </a:t>
            </a:r>
            <a:br>
              <a:rPr lang="sv-SE" sz="1600" b="0" dirty="0"/>
            </a:br>
            <a:r>
              <a:rPr lang="sv-SE" sz="1600" b="0" dirty="0"/>
              <a:t>och en region har socionom i teamet.</a:t>
            </a:r>
          </a:p>
          <a:p>
            <a:r>
              <a:rPr lang="sv-SE" sz="1600" b="0" dirty="0"/>
              <a:t>Cirka hälften har en administratör knuten till teamet.</a:t>
            </a:r>
          </a:p>
          <a:p>
            <a:r>
              <a:rPr lang="sv-SE" sz="1600" b="0" dirty="0"/>
              <a:t>De stora regionerna (Stockholm, Skåne och Västra </a:t>
            </a:r>
            <a:br>
              <a:rPr lang="sv-SE" sz="1600" b="0" dirty="0"/>
            </a:br>
            <a:r>
              <a:rPr lang="sv-SE" sz="1600" b="0" dirty="0"/>
              <a:t>Götaland) finns bland regioner med en lägre bemanning</a:t>
            </a:r>
            <a:br>
              <a:rPr lang="sv-SE" sz="1600" b="0" dirty="0"/>
            </a:br>
            <a:r>
              <a:rPr lang="sv-SE" sz="1600" b="0" dirty="0"/>
              <a:t>av teamet per 1000 barn.</a:t>
            </a:r>
          </a:p>
          <a:p>
            <a:r>
              <a:rPr lang="sv-SE" sz="1600" b="0" dirty="0"/>
              <a:t>De mindre regionerna (Gotland och Jämtland) har högre bemanning av teamet räknat per 1000 barn.</a:t>
            </a:r>
          </a:p>
          <a:p>
            <a:endParaRPr lang="sv-SE" sz="1600" b="0" dirty="0"/>
          </a:p>
        </p:txBody>
      </p:sp>
      <p:sp>
        <p:nvSpPr>
          <p:cNvPr id="13" name="Rektangel 12" descr="Diagram: Regional jämförelse av CBHV-team" title="Diagram: Regional jämförelse av CBHV-team"/>
          <p:cNvSpPr/>
          <p:nvPr/>
        </p:nvSpPr>
        <p:spPr>
          <a:xfrm>
            <a:off x="7225481" y="0"/>
            <a:ext cx="4966519" cy="6858000"/>
          </a:xfrm>
          <a:prstGeom prst="rect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graphicFrame>
        <p:nvGraphicFramePr>
          <p:cNvPr id="9" name="Diagram 8" descr="Figur 2.1 Regional jämförelse av CBHV-team"/>
          <p:cNvGraphicFramePr/>
          <p:nvPr>
            <p:extLst>
              <p:ext uri="{D42A27DB-BD31-4B8C-83A1-F6EECF244321}">
                <p14:modId xmlns:p14="http://schemas.microsoft.com/office/powerpoint/2010/main" val="3914529666"/>
              </p:ext>
            </p:extLst>
          </p:nvPr>
        </p:nvGraphicFramePr>
        <p:xfrm>
          <a:off x="7407839" y="251809"/>
          <a:ext cx="4601802" cy="635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259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031631" y="738755"/>
            <a:ext cx="8304976" cy="1296144"/>
          </a:xfrm>
        </p:spPr>
        <p:txBody>
          <a:bodyPr>
            <a:normAutofit/>
          </a:bodyPr>
          <a:lstStyle/>
          <a:p>
            <a:r>
              <a:rPr lang="sv-SE" dirty="0"/>
              <a:t>Antal heltidstjänster </a:t>
            </a:r>
            <a:br>
              <a:rPr lang="sv-SE" dirty="0"/>
            </a:br>
            <a:r>
              <a:rPr lang="sv-SE" dirty="0"/>
              <a:t>i CBHV-teamen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069200" y="2059200"/>
            <a:ext cx="5952368" cy="3632799"/>
          </a:xfrm>
        </p:spPr>
        <p:txBody>
          <a:bodyPr/>
          <a:lstStyle/>
          <a:p>
            <a:r>
              <a:rPr lang="sv-SE" sz="2400" b="0" dirty="0"/>
              <a:t>Spridning mellan regionerna avseende antalet heltidstjänster i CBHV-teamet. </a:t>
            </a:r>
          </a:p>
          <a:p>
            <a:pPr lvl="1"/>
            <a:r>
              <a:rPr lang="sv-SE" sz="1800" dirty="0"/>
              <a:t>Från mindre än 1 heltidstjänst på Gotland till närmare 14 i Västra Götaland. </a:t>
            </a:r>
          </a:p>
          <a:p>
            <a:pPr lvl="1"/>
            <a:r>
              <a:rPr lang="sv-SE" sz="1800" dirty="0"/>
              <a:t>Medianen är cirka 2,5 heltidstjänster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b="0" dirty="0"/>
              <a:t>Några av CBHV-teamens arbetsuppgifter är likvärdiga och oberoende av antalet barn i regionen</a:t>
            </a:r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5481" y="0"/>
            <a:ext cx="4966519" cy="6858000"/>
          </a:xfrm>
          <a:prstGeom prst="rect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graphicFrame>
        <p:nvGraphicFramePr>
          <p:cNvPr id="8" name="581,4314,4" descr="Figur 2.1b. Regional jämförelse av antal tjänster i CBHV-teamen&#10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561830"/>
              </p:ext>
            </p:extLst>
          </p:nvPr>
        </p:nvGraphicFramePr>
        <p:xfrm>
          <a:off x="7411016" y="386862"/>
          <a:ext cx="4595447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113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Organisation av BHV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069200" y="2059200"/>
            <a:ext cx="9779088" cy="3708400"/>
          </a:xfrm>
        </p:spPr>
        <p:txBody>
          <a:bodyPr/>
          <a:lstStyle/>
          <a:p>
            <a:r>
              <a:rPr lang="sv-SE" sz="2000" dirty="0"/>
              <a:t>BHV bedrivs på BVC </a:t>
            </a:r>
          </a:p>
          <a:p>
            <a:r>
              <a:rPr lang="sv-SE" sz="2000" dirty="0"/>
              <a:t>I egen regi i regionerna Gotland, Jönköping och Kalmar</a:t>
            </a:r>
          </a:p>
          <a:p>
            <a:r>
              <a:rPr lang="sv-SE" sz="2000" dirty="0"/>
              <a:t>Organiseras som eget vårdval i Region Stockholm och Skåne</a:t>
            </a:r>
          </a:p>
          <a:p>
            <a:r>
              <a:rPr lang="sv-SE" sz="2000" dirty="0"/>
              <a:t>Organiseras som del av vård- eller hälsovalet för primärvård </a:t>
            </a:r>
            <a:br>
              <a:rPr lang="sv-SE" sz="2000" dirty="0"/>
            </a:br>
            <a:r>
              <a:rPr lang="sv-SE" sz="2000" dirty="0"/>
              <a:t>i övriga 16 regioner</a:t>
            </a:r>
          </a:p>
          <a:p>
            <a:pPr lvl="1"/>
            <a:r>
              <a:rPr lang="sv-SE" sz="1600" dirty="0"/>
              <a:t>ingår i grunduppdraget för vård- eller hälsocentral i vissa regioner</a:t>
            </a:r>
          </a:p>
          <a:p>
            <a:pPr lvl="1">
              <a:spcAft>
                <a:spcPts val="1200"/>
              </a:spcAft>
            </a:pPr>
            <a:r>
              <a:rPr lang="sv-SE" sz="1600" dirty="0"/>
              <a:t>tilläggsuppdrag i andra regioner</a:t>
            </a:r>
          </a:p>
          <a:p>
            <a:r>
              <a:rPr lang="sv-SE" sz="2000" dirty="0"/>
              <a:t>Sverige har ca 950 BVC (exklusive filialer) </a:t>
            </a:r>
          </a:p>
          <a:p>
            <a:pPr lvl="1"/>
            <a:r>
              <a:rPr lang="sv-SE" sz="1600" dirty="0"/>
              <a:t>var tredje BVC bedrivs i privat regi</a:t>
            </a:r>
          </a:p>
          <a:p>
            <a:pPr lvl="1"/>
            <a:r>
              <a:rPr lang="sv-SE" sz="1600" dirty="0"/>
              <a:t>8 av 10 av BVC är samlokaliserade med vård- eller hälsocentral.</a:t>
            </a:r>
          </a:p>
        </p:txBody>
      </p:sp>
    </p:spTree>
    <p:extLst>
      <p:ext uri="{BB962C8B-B14F-4D97-AF65-F5344CB8AC3E}">
        <p14:creationId xmlns:p14="http://schemas.microsoft.com/office/powerpoint/2010/main" val="227507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Uppdraget för BVC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10363374" cy="3708400"/>
          </a:xfrm>
        </p:spPr>
        <p:txBody>
          <a:bodyPr/>
          <a:lstStyle/>
          <a:p>
            <a:r>
              <a:rPr lang="sv-SE" dirty="0"/>
              <a:t>BHV-programmet innehåller både universella insatser </a:t>
            </a:r>
            <a:br>
              <a:rPr lang="sv-SE" dirty="0"/>
            </a:br>
            <a:r>
              <a:rPr lang="sv-SE" dirty="0"/>
              <a:t>till alla och riktade insatser som ges till alla vid behov</a:t>
            </a:r>
            <a:endParaRPr lang="sv-SE" strike="sngStrike" dirty="0"/>
          </a:p>
          <a:p>
            <a:r>
              <a:rPr lang="sv-SE" i="1" dirty="0"/>
              <a:t>Rikshandboken</a:t>
            </a:r>
            <a:r>
              <a:rPr lang="sv-SE" dirty="0"/>
              <a:t> och </a:t>
            </a:r>
            <a:r>
              <a:rPr lang="sv-SE" i="1" dirty="0"/>
              <a:t>Vägledning för barnhälsovården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är centrala styrdokument för BVC i alla regioner</a:t>
            </a:r>
          </a:p>
          <a:p>
            <a:r>
              <a:rPr lang="sv-SE" dirty="0"/>
              <a:t>I några regioner finns regionala riktlinjer för BVC </a:t>
            </a:r>
            <a:br>
              <a:rPr lang="sv-SE" dirty="0"/>
            </a:br>
            <a:r>
              <a:rPr lang="sv-SE" dirty="0"/>
              <a:t>och styrande förfrågningsunderlag för vård- eller hälsoval.</a:t>
            </a:r>
          </a:p>
        </p:txBody>
      </p:sp>
    </p:spTree>
    <p:extLst>
      <p:ext uri="{BB962C8B-B14F-4D97-AF65-F5344CB8AC3E}">
        <p14:creationId xmlns:p14="http://schemas.microsoft.com/office/powerpoint/2010/main" val="182607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 att ge BHV efter behov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10363374" cy="3708400"/>
          </a:xfrm>
        </p:spPr>
        <p:txBody>
          <a:bodyPr/>
          <a:lstStyle/>
          <a:p>
            <a:r>
              <a:rPr lang="sv-SE" dirty="0"/>
              <a:t>Hälften av alla BVC har mellan 43 och 60 nyfödda* </a:t>
            </a:r>
            <a:br>
              <a:rPr lang="sv-SE" dirty="0"/>
            </a:br>
            <a:r>
              <a:rPr lang="sv-SE" dirty="0"/>
              <a:t>barn per heltidsarbetande BHV-sjuksköterska.</a:t>
            </a:r>
          </a:p>
          <a:p>
            <a:r>
              <a:rPr lang="sv-SE" dirty="0"/>
              <a:t>För att kunna erbjuda BHV-program efter behov bör </a:t>
            </a:r>
            <a:br>
              <a:rPr lang="sv-SE" dirty="0"/>
            </a:br>
            <a:r>
              <a:rPr lang="sv-SE" dirty="0"/>
              <a:t>BVC med ett större vårdbehov hos barnen och deras vårdnadshavare fördela färre barn per BHV-sjuksköterska </a:t>
            </a:r>
            <a:br>
              <a:rPr lang="sv-SE" dirty="0"/>
            </a:br>
            <a:r>
              <a:rPr lang="sv-SE" dirty="0"/>
              <a:t>och vice versa.</a:t>
            </a:r>
          </a:p>
          <a:p>
            <a:r>
              <a:rPr lang="sv-SE" dirty="0"/>
              <a:t>4 av 10 BVC uppger att de tillhör en familjecentral.</a:t>
            </a:r>
          </a:p>
          <a:p>
            <a:pPr marL="0" indent="0">
              <a:buNone/>
            </a:pPr>
            <a:br>
              <a:rPr lang="sv-SE" sz="2000" i="1" dirty="0"/>
            </a:br>
            <a:r>
              <a:rPr lang="sv-SE" sz="2000" i="1" dirty="0"/>
              <a:t>* Beräkningen baseras på data från 255 BVC. </a:t>
            </a:r>
          </a:p>
        </p:txBody>
      </p:sp>
    </p:spTree>
    <p:extLst>
      <p:ext uri="{BB962C8B-B14F-4D97-AF65-F5344CB8AC3E}">
        <p14:creationId xmlns:p14="http://schemas.microsoft.com/office/powerpoint/2010/main" val="155809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071793" y="687600"/>
            <a:ext cx="5804495" cy="1296144"/>
          </a:xfrm>
        </p:spPr>
        <p:txBody>
          <a:bodyPr/>
          <a:lstStyle/>
          <a:p>
            <a:r>
              <a:rPr lang="sv-SE" dirty="0"/>
              <a:t>Familjecentraler finns </a:t>
            </a:r>
            <a:br>
              <a:rPr lang="sv-SE" dirty="0"/>
            </a:br>
            <a:r>
              <a:rPr lang="sv-SE" dirty="0"/>
              <a:t>i många varianter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5408082" cy="3632799"/>
          </a:xfrm>
        </p:spPr>
        <p:txBody>
          <a:bodyPr/>
          <a:lstStyle/>
          <a:p>
            <a:r>
              <a:rPr lang="sv-SE" sz="2000" b="0" dirty="0"/>
              <a:t>2 av 10 BVC tillhör en familjecentral och är samlokaliserade med mödrahälsovård, socialtjänst och öppen förskola.</a:t>
            </a:r>
          </a:p>
          <a:p>
            <a:r>
              <a:rPr lang="sv-SE" sz="2000" b="0" dirty="0"/>
              <a:t>2 av 10 BVC tillhör en familjecentral med färre än fyra samlokaliserade verksamheter.</a:t>
            </a:r>
          </a:p>
          <a:p>
            <a:r>
              <a:rPr lang="sv-SE" sz="2000" b="0" dirty="0"/>
              <a:t>Utformningen av familjecentraler varierar mellan, och ibland inom, regionerna </a:t>
            </a:r>
            <a:br>
              <a:rPr lang="sv-SE" sz="2000" b="0" dirty="0"/>
            </a:br>
            <a:r>
              <a:rPr lang="sv-SE" sz="2000" b="0" dirty="0"/>
              <a:t>(se figur).</a:t>
            </a:r>
          </a:p>
          <a:p>
            <a:endParaRPr lang="sv-SE" sz="2000" b="0" dirty="0"/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5481" y="0"/>
            <a:ext cx="4966519" cy="6858000"/>
          </a:xfrm>
          <a:prstGeom prst="rect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graphicFrame>
        <p:nvGraphicFramePr>
          <p:cNvPr id="7" name="Diagram 6" descr="Figur 2.3 Regional jämförelse av andel BVC som tillhör en familjecentral och verksamheterna är samlokaliserade&#10;"/>
          <p:cNvGraphicFramePr/>
          <p:nvPr>
            <p:extLst>
              <p:ext uri="{D42A27DB-BD31-4B8C-83A1-F6EECF244321}">
                <p14:modId xmlns:p14="http://schemas.microsoft.com/office/powerpoint/2010/main" val="3181181932"/>
              </p:ext>
            </p:extLst>
          </p:nvPr>
        </p:nvGraphicFramePr>
        <p:xfrm>
          <a:off x="7338479" y="1028562"/>
          <a:ext cx="4740521" cy="480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6905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Samlokalisering underlättar</a:t>
            </a:r>
            <a:br>
              <a:rPr lang="sv-SE" dirty="0"/>
            </a:br>
            <a:r>
              <a:rPr lang="sv-SE" dirty="0"/>
              <a:t>samverkan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5408082" cy="3632799"/>
          </a:xfrm>
        </p:spPr>
        <p:txBody>
          <a:bodyPr/>
          <a:lstStyle/>
          <a:p>
            <a:r>
              <a:rPr lang="sv-SE" sz="2000" b="0" dirty="0"/>
              <a:t>Nästan alla BVC som är samlokaliserade med mödrahälsovård uppger att samverkan fungerar mycket bra eller bra. Motsvarande andel för ej samlokaliserade är närmare 7 </a:t>
            </a:r>
            <a:br>
              <a:rPr lang="sv-SE" sz="2000" b="0" dirty="0"/>
            </a:br>
            <a:r>
              <a:rPr lang="sv-SE" sz="2000" b="0" dirty="0"/>
              <a:t>av 10.</a:t>
            </a:r>
          </a:p>
          <a:p>
            <a:r>
              <a:rPr lang="sv-SE" sz="2000" b="0" dirty="0"/>
              <a:t>9 av 10 BVC som är samlokaliserade med förebyggande socialtjänst uppger att samverkan fungerar mycket bra eller bra. Motsvarande andel för ej samlokaliserade </a:t>
            </a:r>
            <a:br>
              <a:rPr lang="sv-SE" sz="2000" b="0" dirty="0"/>
            </a:br>
            <a:r>
              <a:rPr lang="sv-SE" sz="2000" b="0" dirty="0"/>
              <a:t>är drygt 4 av 10.</a:t>
            </a:r>
          </a:p>
          <a:p>
            <a:endParaRPr lang="sv-SE" sz="2000" b="0" dirty="0"/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5481" y="0"/>
            <a:ext cx="4966519" cy="6858000"/>
          </a:xfrm>
          <a:prstGeom prst="rect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grpSp>
        <p:nvGrpSpPr>
          <p:cNvPr id="6" name="Grupp 5" descr="Figur 5.1 Samverkan mellan mödrahälsovården och BVC&#10;&#10;Figur 5.9 Samverkan med förebyggande socialtjänst&#10;&#10;"/>
          <p:cNvGrpSpPr/>
          <p:nvPr/>
        </p:nvGrpSpPr>
        <p:grpSpPr>
          <a:xfrm>
            <a:off x="7465822" y="531111"/>
            <a:ext cx="4485836" cy="5795778"/>
            <a:chOff x="7466678" y="322806"/>
            <a:chExt cx="4485836" cy="5795778"/>
          </a:xfrm>
        </p:grpSpPr>
        <p:graphicFrame>
          <p:nvGraphicFramePr>
            <p:cNvPr id="8" name="Diagram 7" descr="Figur 5.1 Samverkan mellan mödrahälsovården och BVC&#10;"/>
            <p:cNvGraphicFramePr/>
            <p:nvPr>
              <p:extLst>
                <p:ext uri="{D42A27DB-BD31-4B8C-83A1-F6EECF244321}">
                  <p14:modId xmlns:p14="http://schemas.microsoft.com/office/powerpoint/2010/main" val="428821662"/>
                </p:ext>
              </p:extLst>
            </p:nvPr>
          </p:nvGraphicFramePr>
          <p:xfrm>
            <a:off x="7466678" y="322806"/>
            <a:ext cx="4485836" cy="26702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Diagram 8" descr="Figur 5.9 Samverkan med förebyggande socialtjänst&#10;"/>
            <p:cNvGraphicFramePr/>
            <p:nvPr>
              <p:extLst>
                <p:ext uri="{D42A27DB-BD31-4B8C-83A1-F6EECF244321}">
                  <p14:modId xmlns:p14="http://schemas.microsoft.com/office/powerpoint/2010/main" val="2639493540"/>
                </p:ext>
              </p:extLst>
            </p:nvPr>
          </p:nvGraphicFramePr>
          <p:xfrm>
            <a:off x="7466678" y="3183258"/>
            <a:ext cx="4485836" cy="2935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930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071793" y="687600"/>
            <a:ext cx="5511887" cy="1296144"/>
          </a:xfrm>
        </p:spPr>
        <p:txBody>
          <a:bodyPr/>
          <a:lstStyle/>
          <a:p>
            <a:r>
              <a:rPr lang="sv-SE" dirty="0"/>
              <a:t>Familjerna hittar </a:t>
            </a:r>
            <a:br>
              <a:rPr lang="sv-SE" dirty="0"/>
            </a:br>
            <a:r>
              <a:rPr lang="sv-SE" dirty="0"/>
              <a:t>till BVC på olika sätt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5408082" cy="3632799"/>
          </a:xfrm>
        </p:spPr>
        <p:txBody>
          <a:bodyPr/>
          <a:lstStyle/>
          <a:p>
            <a:r>
              <a:rPr lang="sv-SE" sz="2000" b="0" dirty="0"/>
              <a:t>Drygt 7 av 10 BVC (75 procent) får vanligtvis kännedom om ett nyfött barn genom att familjen kontaktar BVC.</a:t>
            </a:r>
          </a:p>
          <a:p>
            <a:r>
              <a:rPr lang="sv-SE" sz="2000" b="0" dirty="0"/>
              <a:t>7 av 10 BVC får meddelande från kvinnokliniken om att barnet har fötts eller information från MHV. </a:t>
            </a:r>
          </a:p>
          <a:p>
            <a:r>
              <a:rPr lang="sv-SE" sz="2000" b="0" dirty="0"/>
              <a:t>Det finns en variation mellan BVC i olika kommungrupper (se figur). </a:t>
            </a:r>
          </a:p>
          <a:p>
            <a:r>
              <a:rPr lang="sv-SE" sz="2000" b="0" dirty="0"/>
              <a:t>9 av 10 BVC får vanligtvis kännedom om ett inflyttande barn genom att familjen kontaktar BVC.</a:t>
            </a:r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5481" y="0"/>
            <a:ext cx="4966519" cy="6858000"/>
          </a:xfrm>
          <a:prstGeom prst="rect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673112" y="6129579"/>
            <a:ext cx="415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i="1" dirty="0"/>
              <a:t>Enkäten till BVC har en flervalsfråga om hur BVC vanligtvis får kännedom om ett nyfött barn som ska tillhöra mottagningen.</a:t>
            </a:r>
          </a:p>
        </p:txBody>
      </p:sp>
      <p:graphicFrame>
        <p:nvGraphicFramePr>
          <p:cNvPr id="11" name="Diagram 10" descr="Figur 2.5 Kännedom om ett nyfött barn som ska tillhöra BVC&#10;"/>
          <p:cNvGraphicFramePr/>
          <p:nvPr>
            <p:extLst>
              <p:ext uri="{D42A27DB-BD31-4B8C-83A1-F6EECF244321}">
                <p14:modId xmlns:p14="http://schemas.microsoft.com/office/powerpoint/2010/main" val="4203397809"/>
              </p:ext>
            </p:extLst>
          </p:nvPr>
        </p:nvGraphicFramePr>
        <p:xfrm>
          <a:off x="7380514" y="1685292"/>
          <a:ext cx="4809235" cy="348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6829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Informationsöverföring </a:t>
            </a:r>
            <a:br>
              <a:rPr lang="sv-SE" dirty="0"/>
            </a:br>
            <a:r>
              <a:rPr lang="sv-SE" dirty="0"/>
              <a:t>till BVC från MHV och </a:t>
            </a:r>
            <a:br>
              <a:rPr lang="sv-SE" dirty="0"/>
            </a:br>
            <a:r>
              <a:rPr lang="sv-SE" dirty="0"/>
              <a:t>kliniken där barnet fötts</a:t>
            </a:r>
            <a:br>
              <a:rPr lang="sv-SE" dirty="0"/>
            </a:br>
            <a:endParaRPr lang="sv-SE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071793" y="2431170"/>
            <a:ext cx="5364539" cy="3632799"/>
          </a:xfrm>
        </p:spPr>
        <p:txBody>
          <a:bodyPr/>
          <a:lstStyle/>
          <a:p>
            <a:r>
              <a:rPr lang="sv-SE" sz="2000" b="0" dirty="0"/>
              <a:t>8 av 10 BVC upplever informations-överföringen från MHV som god. Motsvarande andel är: </a:t>
            </a:r>
          </a:p>
          <a:p>
            <a:pPr lvl="1"/>
            <a:r>
              <a:rPr lang="sv-SE" sz="1400" b="0" dirty="0"/>
              <a:t>9 av 10 bland BVC som är </a:t>
            </a:r>
            <a:r>
              <a:rPr lang="sv-SE" sz="1400" dirty="0"/>
              <a:t>samlokaliserade med MHV </a:t>
            </a:r>
          </a:p>
          <a:p>
            <a:pPr lvl="1"/>
            <a:r>
              <a:rPr lang="sv-SE" sz="1400" dirty="0"/>
              <a:t>drygt 6 av 10 bland BVC som inte är samlokaliserade.</a:t>
            </a:r>
            <a:endParaRPr lang="sv-SE" sz="1400" strike="sngStrike" dirty="0"/>
          </a:p>
          <a:p>
            <a:r>
              <a:rPr lang="sv-SE" sz="2000" b="0" dirty="0"/>
              <a:t>7 av 10 BVC upplever informations-överföringen från kliniken där barnet fötts som god. Dock finns en spridning mellan, och inom vissa, regioner (se figur).</a:t>
            </a:r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5481" y="0"/>
            <a:ext cx="4966519" cy="6858000"/>
          </a:xfrm>
          <a:prstGeom prst="rect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graphicFrame>
        <p:nvGraphicFramePr>
          <p:cNvPr id="8" name="581,4314,4" descr="Figur 2.8 Regional jämförelse av informationsöverföring till BVC från kliniken där barnet fötts&#10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381577"/>
              </p:ext>
            </p:extLst>
          </p:nvPr>
        </p:nvGraphicFramePr>
        <p:xfrm>
          <a:off x="7411324" y="1202351"/>
          <a:ext cx="4681920" cy="462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58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6" hidden="1">
            <a:extLst>
              <a:ext uri="{FF2B5EF4-FFF2-40B4-BE49-F238E27FC236}">
                <a16:creationId xmlns:a16="http://schemas.microsoft.com/office/drawing/2014/main" id="{081517E3-8199-4D7E-A2C4-BD180D78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663" y="-608544"/>
            <a:ext cx="9104716" cy="1296144"/>
          </a:xfrm>
        </p:spPr>
        <p:txBody>
          <a:bodyPr/>
          <a:lstStyle/>
          <a:p>
            <a:r>
              <a:rPr lang="sv-SE" dirty="0"/>
              <a:t>Dekorativ sida</a:t>
            </a:r>
          </a:p>
        </p:txBody>
      </p:sp>
      <p:pic>
        <p:nvPicPr>
          <p:cNvPr id="7" name="Bildobjekt 6" descr="Bild: man som lyfter upp ett bar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t="27088" r="312" b="38049"/>
          <a:stretch/>
        </p:blipFill>
        <p:spPr>
          <a:xfrm>
            <a:off x="-6219" y="687600"/>
            <a:ext cx="12198219" cy="5004606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9614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 av BVC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1069200" y="2059200"/>
            <a:ext cx="9279467" cy="3708400"/>
          </a:xfrm>
        </p:spPr>
        <p:txBody>
          <a:bodyPr/>
          <a:lstStyle/>
          <a:p>
            <a:r>
              <a:rPr lang="sv-SE" sz="2000" dirty="0"/>
              <a:t>I några regioner följs BVC upp med hembesök till </a:t>
            </a:r>
            <a:br>
              <a:rPr lang="sv-SE" sz="2000" dirty="0"/>
            </a:br>
            <a:r>
              <a:rPr lang="sv-SE" sz="2000" dirty="0"/>
              <a:t>nyfödda och olika mått för EPDS. </a:t>
            </a:r>
          </a:p>
          <a:p>
            <a:r>
              <a:rPr lang="sv-SE" sz="2000" dirty="0"/>
              <a:t>Andra regioner har fler uppföljningsmått för BVC, som </a:t>
            </a:r>
            <a:br>
              <a:rPr lang="sv-SE" sz="2000" dirty="0"/>
            </a:br>
            <a:r>
              <a:rPr lang="sv-SE" sz="2000" dirty="0"/>
              <a:t>amning, vaccinationstäckning, sjuksköterskebemanning, </a:t>
            </a:r>
            <a:br>
              <a:rPr lang="sv-SE" sz="2000" dirty="0"/>
            </a:br>
            <a:r>
              <a:rPr lang="sv-SE" sz="2000" dirty="0"/>
              <a:t>undersökningar för syn och hörsel samt språkscreening, </a:t>
            </a:r>
            <a:br>
              <a:rPr lang="sv-SE" sz="2000" dirty="0"/>
            </a:br>
            <a:r>
              <a:rPr lang="sv-SE" sz="2000" dirty="0"/>
              <a:t>samtal med icke-födande förälder, samverkan med förskolan, </a:t>
            </a:r>
            <a:br>
              <a:rPr lang="sv-SE" sz="2000" dirty="0"/>
            </a:br>
            <a:r>
              <a:rPr lang="sv-SE" sz="2000" dirty="0"/>
              <a:t>arbetstid för handledning av BHV-psykolog, att lokalerna är </a:t>
            </a:r>
            <a:br>
              <a:rPr lang="sv-SE" sz="2000" dirty="0"/>
            </a:br>
            <a:r>
              <a:rPr lang="sv-SE" sz="2000" dirty="0"/>
              <a:t>anpassade till verksamheten och om tandvårdsinformation </a:t>
            </a:r>
            <a:br>
              <a:rPr lang="sv-SE" sz="2000" dirty="0"/>
            </a:br>
            <a:r>
              <a:rPr lang="sv-SE" sz="2000" dirty="0"/>
              <a:t>har delats ut.</a:t>
            </a:r>
          </a:p>
          <a:p>
            <a:r>
              <a:rPr lang="sv-SE" sz="2000" dirty="0"/>
              <a:t>En region anger att BVC inte följs upp (inom vård- eller </a:t>
            </a:r>
            <a:br>
              <a:rPr lang="sv-SE" sz="2000" dirty="0"/>
            </a:br>
            <a:r>
              <a:rPr lang="sv-SE" sz="2000" dirty="0"/>
              <a:t>hälsovalet för primärvård).</a:t>
            </a:r>
          </a:p>
          <a:p>
            <a:pPr marL="0" indent="0">
              <a:buNone/>
            </a:pPr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8602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600" dirty="0"/>
              <a:t>Del 2: Ta och få kontakt samt mötas</a:t>
            </a:r>
          </a:p>
        </p:txBody>
      </p:sp>
      <p:pic>
        <p:nvPicPr>
          <p:cNvPr id="5" name="Platshållare för bild 4" descr="Bild - läkare undersöker ett litet barn" title="Bild - läkare undersöker ett litet barn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5" b="18525"/>
          <a:stretch>
            <a:fillRect/>
          </a:stretch>
        </p:blipFill>
        <p:spPr>
          <a:xfrm>
            <a:off x="-4800" y="3182768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56804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Vårdnadshavares kontakt med BVC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721003" cy="3708400"/>
          </a:xfrm>
        </p:spPr>
        <p:txBody>
          <a:bodyPr/>
          <a:lstStyle/>
          <a:p>
            <a:r>
              <a:rPr lang="sv-SE" dirty="0"/>
              <a:t>Alla BVC uppger att de har telefontillgänglighet enligt avtalskrav.</a:t>
            </a:r>
          </a:p>
          <a:p>
            <a:pPr lvl="1"/>
            <a:r>
              <a:rPr lang="sv-SE" dirty="0"/>
              <a:t>18 av 21 regioner har avtalskrav på att BVC ska vara tillgängliga på telefon.</a:t>
            </a:r>
          </a:p>
          <a:p>
            <a:r>
              <a:rPr lang="sv-SE" dirty="0"/>
              <a:t>Nästan</a:t>
            </a:r>
            <a:r>
              <a:rPr lang="sv-SE" sz="2400" dirty="0"/>
              <a:t> </a:t>
            </a:r>
            <a:r>
              <a:rPr lang="sv-SE" dirty="0"/>
              <a:t>9 av 10 BVC uppger att de har en e-tjänst.</a:t>
            </a:r>
          </a:p>
          <a:p>
            <a:pPr lvl="1"/>
            <a:r>
              <a:rPr lang="sv-SE" dirty="0"/>
              <a:t>11 av 21 regioner har avtalskrav på att BVC ska ha en e-tjänst där vårdnadshavare kan ta kontakt.</a:t>
            </a:r>
          </a:p>
          <a:p>
            <a:r>
              <a:rPr lang="sv-SE" dirty="0"/>
              <a:t>15 procent av BVC har öppen mottagning.</a:t>
            </a:r>
          </a:p>
          <a:p>
            <a:pPr marL="0" indent="0">
              <a:buNone/>
            </a:pPr>
            <a:endParaRPr lang="sv-SE" strike="sngStrike" dirty="0"/>
          </a:p>
        </p:txBody>
      </p:sp>
    </p:spTree>
    <p:extLst>
      <p:ext uri="{BB962C8B-B14F-4D97-AF65-F5344CB8AC3E}">
        <p14:creationId xmlns:p14="http://schemas.microsoft.com/office/powerpoint/2010/main" val="1503305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Tillgång till material för alla i BVC:s möte </a:t>
            </a:r>
            <a:br>
              <a:rPr lang="sv-SE" dirty="0"/>
            </a:br>
            <a:r>
              <a:rPr lang="sv-SE" dirty="0"/>
              <a:t>med barn och vårdnadshavare 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I samtliga regioner har BVC tillgång till material på svenska om vaccinationer, amning, kostvanor och barnsäkerhet.</a:t>
            </a:r>
          </a:p>
          <a:p>
            <a:r>
              <a:rPr lang="sv-SE" dirty="0"/>
              <a:t>Samtliga har material om vaccinationer på andra språk.</a:t>
            </a:r>
          </a:p>
          <a:p>
            <a:r>
              <a:rPr lang="sv-SE" dirty="0"/>
              <a:t>Inom övriga områden har vissa regioner material, andra inte.</a:t>
            </a:r>
          </a:p>
          <a:p>
            <a:r>
              <a:rPr lang="sv-SE" dirty="0"/>
              <a:t>Material på enkel svenska eller som </a:t>
            </a:r>
            <a:r>
              <a:rPr lang="sv-SE" dirty="0" err="1"/>
              <a:t>bildstöd</a:t>
            </a:r>
            <a:r>
              <a:rPr lang="sv-SE" dirty="0"/>
              <a:t> saknas oftast.</a:t>
            </a:r>
          </a:p>
          <a:p>
            <a:r>
              <a:rPr lang="sv-SE" dirty="0"/>
              <a:t>17 av 21 CBHV-team ser behov av utveckling av nytt eller befintligt material om våld i nära relationer.</a:t>
            </a:r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6494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600" dirty="0"/>
              <a:t>Del 3: Att ge barnhälsovård efter behov</a:t>
            </a:r>
          </a:p>
        </p:txBody>
      </p:sp>
      <p:pic>
        <p:nvPicPr>
          <p:cNvPr id="7" name="Platshållare för bild 5" descr="Bild - ett barn sitter i en vuxen mans knä" title="Bild - ett barn sitter i en vuxen mans knä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5" b="18525"/>
          <a:stretch>
            <a:fillRect/>
          </a:stretch>
        </p:blipFill>
        <p:spPr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31573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Hälsoövervakning av barns hälsa, levnadsvillkor och livsvillkor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Alla BVC övervakar barnens tillväxt och språkutveckling.</a:t>
            </a:r>
          </a:p>
          <a:p>
            <a:r>
              <a:rPr lang="sv-SE" dirty="0"/>
              <a:t>Drygt 9 av 10 ger insatser för syn och hörsel samt för bedömning av olika beteenden hos barnet.</a:t>
            </a:r>
          </a:p>
          <a:p>
            <a:r>
              <a:rPr lang="sv-SE" dirty="0"/>
              <a:t>Mer än 7 av 10 BVC ger riktade insatser av annan vårdnivå för språkutveckling, syn, hörsel, och beteende. 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288450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Vaccinationer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Alla BVC ger vaccinationer enligt det nationella barnvaccinationsprogrammet.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Att skapa förståelse hos vårdnadshavare för </a:t>
            </a:r>
            <a:br>
              <a:rPr lang="sv-SE" b="0" dirty="0"/>
            </a:br>
            <a:r>
              <a:rPr lang="sv-SE" b="0" dirty="0"/>
              <a:t>vaccinationer innebär att det behövs mycket </a:t>
            </a:r>
            <a:br>
              <a:rPr lang="sv-SE" b="0" dirty="0"/>
            </a:br>
            <a:r>
              <a:rPr lang="sv-SE" b="0" dirty="0"/>
              <a:t>tid för samtal för vissa BVC.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02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Hälsofrämjande insatser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1069200" y="2059200"/>
            <a:ext cx="9279467" cy="3708400"/>
          </a:xfrm>
        </p:spPr>
        <p:txBody>
          <a:bodyPr/>
          <a:lstStyle/>
          <a:p>
            <a:r>
              <a:rPr lang="sv-SE" sz="2000" dirty="0"/>
              <a:t>Alla BVC ger hälsofrämjande insatser för barnsäkerhet, kostvanor, </a:t>
            </a:r>
            <a:br>
              <a:rPr lang="sv-SE" sz="2000" dirty="0"/>
            </a:br>
            <a:r>
              <a:rPr lang="sv-SE" sz="2000" dirty="0"/>
              <a:t>rörelse och fysisk aktivitet samt för att främja anknytning och </a:t>
            </a:r>
            <a:br>
              <a:rPr lang="sv-SE" sz="2000" dirty="0"/>
            </a:br>
            <a:r>
              <a:rPr lang="sv-SE" sz="2000" dirty="0"/>
              <a:t>samspel mellan barn och vårdnadshavare.</a:t>
            </a:r>
          </a:p>
          <a:p>
            <a:r>
              <a:rPr lang="sv-SE" sz="2000" dirty="0"/>
              <a:t>Amning är högt prioriterat, men hur insatser ges varierar mellan </a:t>
            </a:r>
            <a:br>
              <a:rPr lang="sv-SE" sz="2000" dirty="0"/>
            </a:br>
            <a:r>
              <a:rPr lang="sv-SE" sz="2000" dirty="0"/>
              <a:t>olika BVC. Några har tillgång till amningsmottagning.</a:t>
            </a:r>
          </a:p>
          <a:p>
            <a:r>
              <a:rPr lang="sv-SE" sz="2000" dirty="0"/>
              <a:t>9 av 10 BVC ger insatser till vårdnadshavare som röker och om vårdnadshavares alkoholvanor. </a:t>
            </a:r>
          </a:p>
          <a:p>
            <a:r>
              <a:rPr lang="sv-SE" sz="2000" dirty="0"/>
              <a:t>Nästan 9 av 10 BVC ger insatser om jämställt föräldraskap.</a:t>
            </a:r>
          </a:p>
          <a:p>
            <a:r>
              <a:rPr lang="sv-SE" sz="2000" dirty="0"/>
              <a:t>7 av 10 BVC ger insatser om våld i nära relationer.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395843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071793" y="687600"/>
            <a:ext cx="5499695" cy="1296144"/>
          </a:xfrm>
        </p:spPr>
        <p:txBody>
          <a:bodyPr/>
          <a:lstStyle/>
          <a:p>
            <a:r>
              <a:rPr lang="sv-SE" dirty="0"/>
              <a:t>Riktade insatser av annan vårdnivå för kostvanor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5746410" cy="3632799"/>
          </a:xfrm>
        </p:spPr>
        <p:txBody>
          <a:bodyPr/>
          <a:lstStyle/>
          <a:p>
            <a:r>
              <a:rPr lang="sv-SE" sz="2400" b="0" dirty="0"/>
              <a:t>Vid behov ger drygt 6 av 10 BVC (65%) riktade insatser av annan vårdnivå för kostvanor.</a:t>
            </a:r>
          </a:p>
          <a:p>
            <a:r>
              <a:rPr lang="sv-SE" sz="2400" b="0" dirty="0"/>
              <a:t>Det finns en variation mellan BVC i olika kommungrupper (se figur).</a:t>
            </a:r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5481" y="0"/>
            <a:ext cx="4966519" cy="6858000"/>
          </a:xfrm>
          <a:prstGeom prst="rect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graphicFrame>
        <p:nvGraphicFramePr>
          <p:cNvPr id="8" name="Platshållare för innehåll 7" descr="Figur 4.1 Insatser för kostvanor&#10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525157"/>
              </p:ext>
            </p:extLst>
          </p:nvPr>
        </p:nvGraphicFramePr>
        <p:xfrm>
          <a:off x="7437120" y="1548385"/>
          <a:ext cx="4571999" cy="345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8550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Samordning av insatser </a:t>
            </a:r>
            <a:br>
              <a:rPr lang="sv-SE" dirty="0"/>
            </a:br>
            <a:r>
              <a:rPr lang="sv-SE" dirty="0"/>
              <a:t>från BVC och  tandvården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Alla BVC samtalar med vårdnadshavare om tandhälsa och kost samt om tandborstning och munhygien. </a:t>
            </a:r>
          </a:p>
          <a:p>
            <a:r>
              <a:rPr lang="sv-SE" dirty="0"/>
              <a:t>Knappt 4 av 10 BVC undersöker* barnets tänder.</a:t>
            </a:r>
          </a:p>
          <a:p>
            <a:r>
              <a:rPr lang="sv-SE" dirty="0"/>
              <a:t>16 procent av BVC gör gemensamma mottagningsbesök med tandvården för alla barn och 12 procent vid behov.</a:t>
            </a:r>
          </a:p>
          <a:p>
            <a:r>
              <a:rPr lang="sv-SE" dirty="0"/>
              <a:t>3 procent av BVC gör gemensamma hembesök med tandvården till alla barn och 7 procent vid behov.</a:t>
            </a:r>
          </a:p>
          <a:p>
            <a:pPr marL="0" indent="0">
              <a:buNone/>
            </a:pPr>
            <a:r>
              <a:rPr lang="sv-SE" sz="2400" dirty="0"/>
              <a:t>*</a:t>
            </a:r>
            <a:r>
              <a:rPr lang="sv-SE" sz="2000" i="1" dirty="0"/>
              <a:t>Av kommentarer framgår att det oftast inte är en fullständig undersökning</a:t>
            </a:r>
          </a:p>
        </p:txBody>
      </p:sp>
    </p:spTree>
    <p:extLst>
      <p:ext uri="{BB962C8B-B14F-4D97-AF65-F5344CB8AC3E}">
        <p14:creationId xmlns:p14="http://schemas.microsoft.com/office/powerpoint/2010/main" val="101533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0" dirty="0"/>
              <a:t>I en förstudie konstaterade Socialstyrelsen 2018 att företrädare för barnhälsovården (BHV) i många regioner såg ett behov av en nationell kartläggning av BHV med fokus på uppdrag, resurser och insatser enligt BHV-programmet.</a:t>
            </a:r>
          </a:p>
          <a:p>
            <a:endParaRPr lang="sv-SE" sz="800" b="0" dirty="0"/>
          </a:p>
          <a:p>
            <a:r>
              <a:rPr lang="sv-SE" b="0" dirty="0"/>
              <a:t>Nu publiceras kartläggningen som genomfördes i mars 2020 och ger en lägesbild av BHV före covid-19-pandemin. 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66023-BFA0-43B1-B4AE-489E68EA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0356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Universella insatser </a:t>
            </a:r>
            <a:br>
              <a:rPr lang="sv-SE" dirty="0"/>
            </a:br>
            <a:r>
              <a:rPr lang="sv-SE" dirty="0"/>
              <a:t>för ett lyhört föräldraskap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sv-SE" sz="2400" dirty="0"/>
              <a:t>Alla BVC ger insatser för att främja anknytning och samspel. </a:t>
            </a:r>
          </a:p>
          <a:p>
            <a:pPr lvl="0"/>
            <a:r>
              <a:rPr lang="sv-SE" sz="2400" dirty="0"/>
              <a:t>9 av 10 BVC ger främjande insatser för vårdnadshavares </a:t>
            </a:r>
            <a:br>
              <a:rPr lang="sv-SE" sz="2400" dirty="0"/>
            </a:br>
            <a:r>
              <a:rPr lang="sv-SE" sz="2400" dirty="0"/>
              <a:t>psykiska hälsa.</a:t>
            </a:r>
          </a:p>
          <a:p>
            <a:r>
              <a:rPr lang="sv-SE" sz="2400" dirty="0"/>
              <a:t>9 av 10 BVC ger insatser för barnets rättigheter. </a:t>
            </a:r>
          </a:p>
          <a:p>
            <a:r>
              <a:rPr lang="sv-SE" sz="2400" dirty="0"/>
              <a:t>9 av 10 BVC ger insatser för ett jämställt föräldraskap.</a:t>
            </a:r>
          </a:p>
          <a:p>
            <a:pPr lvl="0"/>
            <a:r>
              <a:rPr lang="sv-SE" sz="2400" dirty="0"/>
              <a:t>Drygt 8 av 10 BVC erbjuder föräldrastöd i grupp.</a:t>
            </a:r>
          </a:p>
          <a:p>
            <a:pPr lvl="0"/>
            <a:r>
              <a:rPr lang="sv-SE" sz="2400" dirty="0"/>
              <a:t>BVC arbetar kontinuerligt med samtal som metod för att stödja </a:t>
            </a:r>
            <a:br>
              <a:rPr lang="sv-SE" sz="2400" dirty="0"/>
            </a:br>
            <a:r>
              <a:rPr lang="sv-SE" sz="2400" dirty="0"/>
              <a:t>och stärka vårdnadshavares tilltro till den egna föräldraförmågan.</a:t>
            </a:r>
          </a:p>
        </p:txBody>
      </p:sp>
    </p:spTree>
    <p:extLst>
      <p:ext uri="{BB962C8B-B14F-4D97-AF65-F5344CB8AC3E}">
        <p14:creationId xmlns:p14="http://schemas.microsoft.com/office/powerpoint/2010/main" val="469625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071793" y="687600"/>
            <a:ext cx="5499695" cy="1296144"/>
          </a:xfrm>
        </p:spPr>
        <p:txBody>
          <a:bodyPr/>
          <a:lstStyle/>
          <a:p>
            <a:r>
              <a:rPr lang="sv-SE" dirty="0"/>
              <a:t>Riktade insatser av annan vårdnivå för anknytning och samspel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071793" y="2480727"/>
            <a:ext cx="5408082" cy="3632799"/>
          </a:xfrm>
        </p:spPr>
        <p:txBody>
          <a:bodyPr/>
          <a:lstStyle/>
          <a:p>
            <a:r>
              <a:rPr lang="sv-SE" sz="2400" b="0" dirty="0"/>
              <a:t>Vid behov ger 7 av 10 BVC (67%)  riktade insatser av annan vårdnivå för anknytning och samspel.</a:t>
            </a:r>
          </a:p>
          <a:p>
            <a:r>
              <a:rPr lang="sv-SE" sz="2400" b="0" dirty="0"/>
              <a:t>Det finns en variation mellan BVC i olika kommungrupper (se figur).</a:t>
            </a:r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5481" y="0"/>
            <a:ext cx="4966519" cy="6858000"/>
          </a:xfrm>
          <a:prstGeom prst="rect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graphicFrame>
        <p:nvGraphicFramePr>
          <p:cNvPr id="9" name="581,4314,4" descr="Figur 4.5. Insatser för anknytning och samspel&#10;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2490471617"/>
              </p:ext>
            </p:extLst>
          </p:nvPr>
        </p:nvGraphicFramePr>
        <p:xfrm>
          <a:off x="7225481" y="1438656"/>
          <a:ext cx="4890988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7362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Hembesök som metod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5408082" cy="3632799"/>
          </a:xfrm>
        </p:spPr>
        <p:txBody>
          <a:bodyPr/>
          <a:lstStyle/>
          <a:p>
            <a:pPr lvl="0"/>
            <a:r>
              <a:rPr lang="sv-SE" sz="2400" b="0" dirty="0"/>
              <a:t>76 procent av de nyfödda barnen fick ett första hembesök (se figur).</a:t>
            </a:r>
          </a:p>
          <a:p>
            <a:pPr lvl="0"/>
            <a:r>
              <a:rPr lang="sv-SE" sz="2400" b="0" dirty="0"/>
              <a:t>47 procent av barnen fick ett hembesök vid 8 månader.</a:t>
            </a:r>
          </a:p>
          <a:p>
            <a:pPr lvl="0"/>
            <a:r>
              <a:rPr lang="sv-SE" sz="2400" b="0" dirty="0"/>
              <a:t>13 regioner har utökade hembesöksprogram i olika former.</a:t>
            </a:r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5481" y="0"/>
            <a:ext cx="4966519" cy="6858000"/>
          </a:xfrm>
          <a:prstGeom prst="rect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graphicFrame>
        <p:nvGraphicFramePr>
          <p:cNvPr id="8" name="Platshållare för innehåll 5" descr="Figur 4.6 Regional jämförelse av hembesök till nyfödda&#10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085881"/>
              </p:ext>
            </p:extLst>
          </p:nvPr>
        </p:nvGraphicFramePr>
        <p:xfrm>
          <a:off x="7351438" y="784169"/>
          <a:ext cx="4714603" cy="528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2856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600" dirty="0"/>
              <a:t>Del 4: Samverkan i BHV</a:t>
            </a:r>
          </a:p>
        </p:txBody>
      </p:sp>
      <p:pic>
        <p:nvPicPr>
          <p:cNvPr id="8" name="Platshållare för bild 7" descr="Bild - ryggtavalan på ett barn med en leksak - två vuxna syns suddigt i bakgrunden" title="Bild - ryggtavalan på ett barn med en leksak - två vuxna syns suddigt i bakgrunden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5" b="185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1223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071793" y="687600"/>
            <a:ext cx="5405207" cy="1296144"/>
          </a:xfrm>
        </p:spPr>
        <p:txBody>
          <a:bodyPr/>
          <a:lstStyle/>
          <a:p>
            <a:r>
              <a:rPr lang="sv-SE" dirty="0"/>
              <a:t>Samverkan med </a:t>
            </a:r>
            <a:br>
              <a:rPr lang="sv-SE" dirty="0"/>
            </a:br>
            <a:r>
              <a:rPr lang="sv-SE" dirty="0"/>
              <a:t>dietist och logoped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5408082" cy="3632799"/>
          </a:xfrm>
        </p:spPr>
        <p:txBody>
          <a:bodyPr/>
          <a:lstStyle/>
          <a:p>
            <a:pPr lvl="0"/>
            <a:r>
              <a:rPr lang="sv-SE" sz="2000" b="0" dirty="0"/>
              <a:t>9 av 10 BVC anser att samverkan med logoped fungerar mycket bra eller bra.</a:t>
            </a:r>
          </a:p>
          <a:p>
            <a:pPr lvl="0"/>
            <a:r>
              <a:rPr lang="sv-SE" sz="2000" b="0" dirty="0"/>
              <a:t>6 av 10 BVC anser att samverkan med </a:t>
            </a:r>
            <a:br>
              <a:rPr lang="sv-SE" sz="2000" b="0" dirty="0"/>
            </a:br>
            <a:r>
              <a:rPr lang="sv-SE" sz="2000" b="0" dirty="0"/>
              <a:t>dietist fungerar Mycket bra eller Bra, </a:t>
            </a:r>
            <a:br>
              <a:rPr lang="sv-SE" sz="2000" b="0" dirty="0"/>
            </a:br>
            <a:r>
              <a:rPr lang="sv-SE" sz="2000" b="0" dirty="0"/>
              <a:t>men det finns en variation mellan och </a:t>
            </a:r>
            <a:br>
              <a:rPr lang="sv-SE" sz="2000" b="0" dirty="0"/>
            </a:br>
            <a:r>
              <a:rPr lang="sv-SE" sz="2000" b="0" dirty="0"/>
              <a:t>inom regionerna (se figur).</a:t>
            </a:r>
          </a:p>
          <a:p>
            <a:pPr lvl="0"/>
            <a:endParaRPr lang="sv-SE" sz="2400" b="0" dirty="0"/>
          </a:p>
          <a:p>
            <a:pPr lvl="0"/>
            <a:endParaRPr lang="sv-SE" sz="2400" b="0" dirty="0"/>
          </a:p>
          <a:p>
            <a:pPr lvl="0"/>
            <a:endParaRPr lang="sv-SE" sz="2400" b="0" dirty="0"/>
          </a:p>
          <a:p>
            <a:pPr lvl="0"/>
            <a:endParaRPr lang="sv-SE" sz="2400" b="0" dirty="0"/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5481" y="0"/>
            <a:ext cx="4966519" cy="6858000"/>
          </a:xfrm>
          <a:prstGeom prst="rect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graphicFrame>
        <p:nvGraphicFramePr>
          <p:cNvPr id="7" name="Diagram 6" descr="Figur 5.4 Regional jämförelse av samverkan med dietist &#10;"/>
          <p:cNvGraphicFramePr/>
          <p:nvPr>
            <p:extLst>
              <p:ext uri="{D42A27DB-BD31-4B8C-83A1-F6EECF244321}">
                <p14:modId xmlns:p14="http://schemas.microsoft.com/office/powerpoint/2010/main" val="2997243937"/>
              </p:ext>
            </p:extLst>
          </p:nvPr>
        </p:nvGraphicFramePr>
        <p:xfrm>
          <a:off x="7464876" y="1186136"/>
          <a:ext cx="4487728" cy="448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7132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071793" y="687600"/>
            <a:ext cx="5405207" cy="1296144"/>
          </a:xfrm>
        </p:spPr>
        <p:txBody>
          <a:bodyPr/>
          <a:lstStyle/>
          <a:p>
            <a:r>
              <a:rPr lang="sv-SE" sz="2800" dirty="0"/>
              <a:t>Samverkan med BHV-psykolog, BUP och vuxenpsykiatrin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5408082" cy="3632799"/>
          </a:xfrm>
        </p:spPr>
        <p:txBody>
          <a:bodyPr/>
          <a:lstStyle/>
          <a:p>
            <a:pPr lvl="0"/>
            <a:r>
              <a:rPr lang="sv-SE" sz="2000" b="0" dirty="0"/>
              <a:t>Drygt 8 av 10 BVC uppger att samverkan med BHV-psykolog fungerar Mycket bra eller Bra, men det finns en viss variation mellan och inom några regioner (se figur).</a:t>
            </a:r>
          </a:p>
          <a:p>
            <a:pPr lvl="0"/>
            <a:r>
              <a:rPr lang="sv-SE" sz="2000" b="0" dirty="0"/>
              <a:t>2 av 10 BVC uppger att samverkan med barn- och ungdomspsykiatrin fungerar väl.</a:t>
            </a:r>
          </a:p>
          <a:p>
            <a:pPr lvl="0"/>
            <a:r>
              <a:rPr lang="sv-SE" sz="2000" b="0" dirty="0"/>
              <a:t>2 av 10 BVC uppger att samverkan med vuxenpsykiatrin fungerar Mycket bra eller Bra.</a:t>
            </a:r>
          </a:p>
          <a:p>
            <a:pPr lvl="0"/>
            <a:endParaRPr lang="sv-SE" sz="2000" b="0" dirty="0"/>
          </a:p>
          <a:p>
            <a:pPr lvl="0"/>
            <a:endParaRPr lang="sv-SE" sz="2000" b="0" dirty="0"/>
          </a:p>
          <a:p>
            <a:pPr lvl="0"/>
            <a:endParaRPr lang="sv-SE" sz="2000" b="0" dirty="0"/>
          </a:p>
          <a:p>
            <a:pPr lvl="0"/>
            <a:endParaRPr lang="sv-SE" sz="2000" b="0" dirty="0"/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5481" y="0"/>
            <a:ext cx="4966519" cy="6858000"/>
          </a:xfrm>
          <a:prstGeom prst="rect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graphicFrame>
        <p:nvGraphicFramePr>
          <p:cNvPr id="8" name="Diagram 7" descr="Figur 5.8 Regional jämförelse av samverkan med BHV-psykolog &#10;"/>
          <p:cNvGraphicFramePr/>
          <p:nvPr>
            <p:extLst>
              <p:ext uri="{D42A27DB-BD31-4B8C-83A1-F6EECF244321}">
                <p14:modId xmlns:p14="http://schemas.microsoft.com/office/powerpoint/2010/main" val="2303740029"/>
              </p:ext>
            </p:extLst>
          </p:nvPr>
        </p:nvGraphicFramePr>
        <p:xfrm>
          <a:off x="7438615" y="855785"/>
          <a:ext cx="4540250" cy="514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077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071793" y="687600"/>
            <a:ext cx="5888644" cy="1296144"/>
          </a:xfrm>
        </p:spPr>
        <p:txBody>
          <a:bodyPr/>
          <a:lstStyle/>
          <a:p>
            <a:r>
              <a:rPr lang="sv-SE" dirty="0"/>
              <a:t>Samverkan med socialtjänst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5408082" cy="3632799"/>
          </a:xfrm>
        </p:spPr>
        <p:txBody>
          <a:bodyPr/>
          <a:lstStyle/>
          <a:p>
            <a:pPr lvl="0"/>
            <a:r>
              <a:rPr lang="sv-SE" sz="2000" b="0" dirty="0"/>
              <a:t>Drygt 5 av 10 BVC anser att samverkan </a:t>
            </a:r>
            <a:br>
              <a:rPr lang="sv-SE" sz="2000" b="0" dirty="0"/>
            </a:br>
            <a:r>
              <a:rPr lang="sv-SE" sz="2000" b="0" dirty="0"/>
              <a:t>med förebyggande socialtjänst fungerar Mycket bra eller Bra.</a:t>
            </a:r>
          </a:p>
          <a:p>
            <a:r>
              <a:rPr lang="sv-SE" sz="2000" b="0" dirty="0"/>
              <a:t>Nästan 9 av 10 för BVC som är samlokaliserade med förebyggande socialtjänst anser att samverkan fungerar Mycket bra eller Bra.</a:t>
            </a:r>
          </a:p>
          <a:p>
            <a:pPr lvl="0"/>
            <a:r>
              <a:rPr lang="sv-SE" sz="2000" b="0" dirty="0"/>
              <a:t>Det finns en variation mellan och inom regionerna (se figur).  </a:t>
            </a:r>
          </a:p>
          <a:p>
            <a:pPr lvl="0"/>
            <a:endParaRPr lang="sv-SE" sz="2000" b="0" dirty="0"/>
          </a:p>
          <a:p>
            <a:pPr lvl="0"/>
            <a:endParaRPr lang="sv-SE" sz="2000" b="0" dirty="0"/>
          </a:p>
          <a:p>
            <a:pPr lvl="0"/>
            <a:endParaRPr lang="sv-SE" sz="2000" b="0" dirty="0"/>
          </a:p>
          <a:p>
            <a:pPr lvl="0"/>
            <a:endParaRPr lang="sv-SE" sz="2000" b="0" dirty="0"/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5481" y="0"/>
            <a:ext cx="4966519" cy="6858000"/>
          </a:xfrm>
          <a:prstGeom prst="rect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graphicFrame>
        <p:nvGraphicFramePr>
          <p:cNvPr id="7" name="Diagram 6" descr="Figur 5.10 Regional jämförelse av samverkan med förebyggande socialtjänst&#10;"/>
          <p:cNvGraphicFramePr/>
          <p:nvPr>
            <p:extLst>
              <p:ext uri="{D42A27DB-BD31-4B8C-83A1-F6EECF244321}">
                <p14:modId xmlns:p14="http://schemas.microsoft.com/office/powerpoint/2010/main" val="474238516"/>
              </p:ext>
            </p:extLst>
          </p:nvPr>
        </p:nvGraphicFramePr>
        <p:xfrm>
          <a:off x="7425367" y="687600"/>
          <a:ext cx="4301703" cy="546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7303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071793" y="687600"/>
            <a:ext cx="5405207" cy="1296144"/>
          </a:xfrm>
        </p:spPr>
        <p:txBody>
          <a:bodyPr/>
          <a:lstStyle/>
          <a:p>
            <a:r>
              <a:rPr lang="sv-SE" dirty="0"/>
              <a:t>Myndighetsutövande socialtjänst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5408082" cy="3632799"/>
          </a:xfrm>
        </p:spPr>
        <p:txBody>
          <a:bodyPr/>
          <a:lstStyle/>
          <a:p>
            <a:pPr lvl="0"/>
            <a:r>
              <a:rPr lang="sv-SE" sz="2000" b="0" dirty="0"/>
              <a:t>Nästan 4 av 10 BVC uppger att samverkan med myndighetsutövande socialtjänst fungerar Mycket bra eller Bra.</a:t>
            </a:r>
          </a:p>
          <a:p>
            <a:pPr lvl="0"/>
            <a:r>
              <a:rPr lang="sv-SE" sz="2000" b="0" dirty="0"/>
              <a:t>Antalet barn per 1000 som BHV-personal </a:t>
            </a:r>
            <a:br>
              <a:rPr lang="sv-SE" sz="2000" b="0" dirty="0"/>
            </a:br>
            <a:r>
              <a:rPr lang="sv-SE" sz="2000" b="0" dirty="0"/>
              <a:t>på BVC orosanmält varierar mellan regionerna från mindre än 2 till närmare </a:t>
            </a:r>
            <a:br>
              <a:rPr lang="sv-SE" sz="2000" b="0" dirty="0"/>
            </a:br>
            <a:r>
              <a:rPr lang="sv-SE" sz="2000" b="0" dirty="0"/>
              <a:t>8 barn (se figur). </a:t>
            </a:r>
          </a:p>
          <a:p>
            <a:pPr lvl="0"/>
            <a:endParaRPr lang="sv-SE" sz="2000" b="0" dirty="0"/>
          </a:p>
          <a:p>
            <a:pPr lvl="0"/>
            <a:endParaRPr lang="sv-SE" sz="2000" b="0" dirty="0"/>
          </a:p>
          <a:p>
            <a:pPr lvl="0"/>
            <a:endParaRPr lang="sv-SE" sz="2000" b="0" dirty="0"/>
          </a:p>
          <a:p>
            <a:pPr lvl="0"/>
            <a:endParaRPr lang="sv-SE" sz="2000" b="0" dirty="0"/>
          </a:p>
          <a:p>
            <a:pPr lvl="0"/>
            <a:endParaRPr lang="sv-SE" sz="2000" b="0" dirty="0"/>
          </a:p>
        </p:txBody>
      </p:sp>
      <p:sp>
        <p:nvSpPr>
          <p:cNvPr id="2" name="Rektange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5481" y="0"/>
            <a:ext cx="4966519" cy="6858000"/>
          </a:xfrm>
          <a:prstGeom prst="rect">
            <a:avLst/>
          </a:prstGeom>
          <a:solidFill>
            <a:srgbClr val="DAD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graphicFrame>
        <p:nvGraphicFramePr>
          <p:cNvPr id="8" name="Diagram 7" descr="Figur 5.11 Regional jämförelse av antal barn som BHV-personal på BVC gjort orosanmälan för&#10;"/>
          <p:cNvGraphicFramePr/>
          <p:nvPr>
            <p:extLst>
              <p:ext uri="{D42A27DB-BD31-4B8C-83A1-F6EECF244321}">
                <p14:modId xmlns:p14="http://schemas.microsoft.com/office/powerpoint/2010/main" val="3645850227"/>
              </p:ext>
            </p:extLst>
          </p:nvPr>
        </p:nvGraphicFramePr>
        <p:xfrm>
          <a:off x="7463380" y="1172308"/>
          <a:ext cx="4490720" cy="4599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798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 hidden="1">
            <a:extLst>
              <a:ext uri="{FF2B5EF4-FFF2-40B4-BE49-F238E27FC236}">
                <a16:creationId xmlns:a16="http://schemas.microsoft.com/office/drawing/2014/main" id="{E3D53127-1297-493C-9641-89784B7712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704193"/>
            <a:ext cx="10363200" cy="1408385"/>
          </a:xfrm>
        </p:spPr>
        <p:txBody>
          <a:bodyPr/>
          <a:lstStyle/>
          <a:p>
            <a:r>
              <a:rPr lang="sv-SE" dirty="0"/>
              <a:t>Dekorativ sida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4294967295"/>
          </p:nvPr>
        </p:nvSpPr>
        <p:spPr>
          <a:xfrm>
            <a:off x="0" y="6296025"/>
            <a:ext cx="5399088" cy="266700"/>
          </a:xfrm>
        </p:spPr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pic>
        <p:nvPicPr>
          <p:cNvPr id="4" name="Platshållare för bild 3" descr="Bild: man som lyfter upp ett barn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t="26098" r="208" b="36760"/>
          <a:stretch/>
        </p:blipFill>
        <p:spPr>
          <a:xfrm>
            <a:off x="-35859" y="1549400"/>
            <a:ext cx="12240000" cy="5327419"/>
          </a:xfrm>
        </p:spPr>
      </p:pic>
    </p:spTree>
    <p:extLst>
      <p:ext uri="{BB962C8B-B14F-4D97-AF65-F5344CB8AC3E}">
        <p14:creationId xmlns:p14="http://schemas.microsoft.com/office/powerpoint/2010/main" val="2361359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Kartläggningen …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… syftar till att stödja </a:t>
            </a:r>
            <a:r>
              <a:rPr lang="sv-SE" b="0" dirty="0" err="1"/>
              <a:t>BHV:s</a:t>
            </a:r>
            <a:r>
              <a:rPr lang="sv-SE" b="0" dirty="0"/>
              <a:t> utveckling mot att bli mer</a:t>
            </a:r>
            <a:br>
              <a:rPr lang="sv-SE" b="0" dirty="0"/>
            </a:br>
            <a:r>
              <a:rPr lang="sv-SE" b="0" dirty="0"/>
              <a:t>jämlik och tillgänglig.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… riktar sig till aktörer i BHV såväl yrkesverksamma som beslutsfattare på nationell, regional och lokal nivå.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… ger ett underlag för fortsatt diskussion kring insatser, samverkan och utveckling i arbetet med barns hälsa.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66023-BFA0-43B1-B4AE-489E68EA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152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Barnrättsperspektivet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/>
          <a:p>
            <a:r>
              <a:rPr lang="sv-SE" b="0" dirty="0"/>
              <a:t>Barnrättsperspektivet innebär att utgå ifrån de mänskliga rättigheter som alla barn har, oavsett exempelvis ålder. </a:t>
            </a:r>
            <a:br>
              <a:rPr lang="sv-SE" b="0" dirty="0"/>
            </a:br>
            <a:r>
              <a:rPr lang="sv-SE" b="0" dirty="0"/>
              <a:t>Alla barn är lika mycket värda och har samma rättigheter, </a:t>
            </a:r>
            <a:br>
              <a:rPr lang="sv-SE" b="0" dirty="0"/>
            </a:br>
            <a:r>
              <a:rPr lang="sv-SE" b="0" dirty="0"/>
              <a:t>som exempelvis att åtnjuta bästa uppnåeliga hälsa.</a:t>
            </a:r>
          </a:p>
          <a:p>
            <a:r>
              <a:rPr lang="sv-SE" b="0" dirty="0"/>
              <a:t>Barnrättsperspektivet inkluderas í enkätundersökningarna </a:t>
            </a:r>
            <a:br>
              <a:rPr lang="sv-SE" b="0" dirty="0"/>
            </a:br>
            <a:r>
              <a:rPr lang="sv-SE" b="0" dirty="0"/>
              <a:t>med frågor om bland annat hur barn görs delaktiga i BHV </a:t>
            </a:r>
            <a:br>
              <a:rPr lang="sv-SE" b="0" dirty="0"/>
            </a:br>
            <a:r>
              <a:rPr lang="sv-SE" b="0" dirty="0"/>
              <a:t>samt vilka insatser som ges av BVC vid behov. </a:t>
            </a:r>
          </a:p>
          <a:p>
            <a:endParaRPr lang="sv-SE" sz="2400" b="0" dirty="0"/>
          </a:p>
        </p:txBody>
      </p:sp>
    </p:spTree>
    <p:extLst>
      <p:ext uri="{BB962C8B-B14F-4D97-AF65-F5344CB8AC3E}">
        <p14:creationId xmlns:p14="http://schemas.microsoft.com/office/powerpoint/2010/main" val="314415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844310"/>
          </a:xfrm>
        </p:spPr>
        <p:txBody>
          <a:bodyPr/>
          <a:lstStyle/>
          <a:p>
            <a:r>
              <a:rPr lang="sv-SE" dirty="0"/>
              <a:t>Metod och datakällor</a:t>
            </a:r>
          </a:p>
        </p:txBody>
      </p:sp>
      <p:graphicFrame>
        <p:nvGraphicFramePr>
          <p:cNvPr id="6" name="Diagram 5" descr="Metod och datakällor&#10;Socialstyrelsen:&#10;Enkät till CBHV-teamen i regionen - Patientregistret&#10;Enkät till ett urval av BVC i hela riket - Läkemedelsregistret&#10;&#10;SCB: &#10;Register över totalbefolkningen (RTB)&#10;&#10;Sveriges kommuner och regioner: &#10;Översiktstabell och lista över kommungruppsindelning, 2017"/>
          <p:cNvGraphicFramePr/>
          <p:nvPr>
            <p:extLst>
              <p:ext uri="{D42A27DB-BD31-4B8C-83A1-F6EECF244321}">
                <p14:modId xmlns:p14="http://schemas.microsoft.com/office/powerpoint/2010/main" val="3179019869"/>
              </p:ext>
            </p:extLst>
          </p:nvPr>
        </p:nvGraphicFramePr>
        <p:xfrm>
          <a:off x="1068917" y="2019784"/>
          <a:ext cx="9271675" cy="3708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Bildobjekt 8" descr="Socialstyrelsens logoty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02" y="2460227"/>
            <a:ext cx="1446912" cy="304769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3352799" y="2188849"/>
            <a:ext cx="4041229" cy="9233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>
              <a:lnSpc>
                <a:spcPct val="150000"/>
              </a:lnSpc>
            </a:pPr>
            <a:r>
              <a:rPr lang="sv-SE" dirty="0">
                <a:solidFill>
                  <a:schemeClr val="accent4"/>
                </a:solidFill>
              </a:rPr>
              <a:t>Enkät till CBHV-teamen i regionerna</a:t>
            </a:r>
          </a:p>
          <a:p>
            <a:pPr lvl="0">
              <a:lnSpc>
                <a:spcPct val="150000"/>
              </a:lnSpc>
            </a:pPr>
            <a:r>
              <a:rPr lang="sv-SE" dirty="0">
                <a:solidFill>
                  <a:schemeClr val="accent4"/>
                </a:solidFill>
              </a:rPr>
              <a:t>Enkät till ett urval av BVC i hela riket</a:t>
            </a:r>
          </a:p>
        </p:txBody>
      </p:sp>
      <p:sp>
        <p:nvSpPr>
          <p:cNvPr id="14" name="Rektangel 13"/>
          <p:cNvSpPr/>
          <p:nvPr/>
        </p:nvSpPr>
        <p:spPr>
          <a:xfrm>
            <a:off x="7304691" y="2188849"/>
            <a:ext cx="2651296" cy="9233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>
              <a:lnSpc>
                <a:spcPct val="150000"/>
              </a:lnSpc>
            </a:pPr>
            <a:r>
              <a:rPr lang="sv-SE" dirty="0">
                <a:solidFill>
                  <a:schemeClr val="accent4"/>
                </a:solidFill>
              </a:rPr>
              <a:t>Patientregistret</a:t>
            </a:r>
          </a:p>
          <a:p>
            <a:pPr lvl="0">
              <a:lnSpc>
                <a:spcPct val="150000"/>
              </a:lnSpc>
            </a:pPr>
            <a:r>
              <a:rPr lang="sv-SE" dirty="0">
                <a:solidFill>
                  <a:schemeClr val="accent4"/>
                </a:solidFill>
              </a:rPr>
              <a:t>Läkemedelsregistret</a:t>
            </a:r>
          </a:p>
        </p:txBody>
      </p:sp>
      <p:pic>
        <p:nvPicPr>
          <p:cNvPr id="8" name="Bildobjekt 7" descr="Statistiska centralbyråns logotyp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13" y="3596477"/>
            <a:ext cx="541457" cy="614795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3352799" y="3663814"/>
            <a:ext cx="6825344" cy="50783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>
              <a:lnSpc>
                <a:spcPct val="150000"/>
              </a:lnSpc>
            </a:pPr>
            <a:r>
              <a:rPr lang="sv-SE" dirty="0">
                <a:solidFill>
                  <a:schemeClr val="accent4"/>
                </a:solidFill>
              </a:rPr>
              <a:t>Register över totalbefolkningen (RTB)</a:t>
            </a:r>
          </a:p>
        </p:txBody>
      </p:sp>
      <p:pic>
        <p:nvPicPr>
          <p:cNvPr id="10" name="Bildobjekt 9" descr="Sveriges kommuner och regioners logotyp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 b="24242"/>
          <a:stretch/>
        </p:blipFill>
        <p:spPr>
          <a:xfrm>
            <a:off x="1403900" y="4758496"/>
            <a:ext cx="1436914" cy="762001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3352799" y="4885580"/>
            <a:ext cx="6825344" cy="45653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>
              <a:lnSpc>
                <a:spcPct val="150000"/>
              </a:lnSpc>
            </a:pPr>
            <a:r>
              <a:rPr lang="sv-SE" dirty="0">
                <a:solidFill>
                  <a:schemeClr val="accent4"/>
                </a:solidFill>
              </a:rPr>
              <a:t>Översiktstabell och lista över kommungruppsindelning, 2017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05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Datainsamling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069200" y="2059200"/>
            <a:ext cx="9279467" cy="3708400"/>
          </a:xfrm>
        </p:spPr>
        <p:txBody>
          <a:bodyPr/>
          <a:lstStyle/>
          <a:p>
            <a:r>
              <a:rPr lang="sv-SE" b="0" dirty="0"/>
              <a:t>En webbenkät skickades till CBHV-teamen i samtliga regioner i mars 2020. Svarsfrekvensen var 100%.</a:t>
            </a:r>
          </a:p>
          <a:p>
            <a:r>
              <a:rPr lang="sv-SE" b="0" dirty="0"/>
              <a:t>Under samma tidsperiod skickades en annan webbenkät </a:t>
            </a:r>
            <a:br>
              <a:rPr lang="sv-SE" b="0" dirty="0"/>
            </a:br>
            <a:r>
              <a:rPr lang="sv-SE" b="0" dirty="0"/>
              <a:t>till ett slumpmässigt urval av 464 av 950 BVC i riket. Svarsfrekvensen var 72%.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138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Redovisning av resultat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400" b="0" dirty="0"/>
              <a:t>Resultat redovisas på nationell nivå.</a:t>
            </a:r>
          </a:p>
          <a:p>
            <a:r>
              <a:rPr lang="sv-SE" sz="2400" b="0" dirty="0"/>
              <a:t>I regionala jämförelser för BVC-enkäten omfattas endast regioner där minst tio BVC besvarat den aktuella frågan.</a:t>
            </a:r>
          </a:p>
          <a:p>
            <a:pPr>
              <a:spcAft>
                <a:spcPts val="0"/>
              </a:spcAft>
            </a:pPr>
            <a:r>
              <a:rPr lang="sv-SE" sz="2400" b="0" dirty="0"/>
              <a:t>På lokal nivå delas BVC i tre kommungrupper enligt SKRs indelning av kommuner med liknande förutsättningar</a:t>
            </a:r>
            <a:r>
              <a:rPr lang="sv-SE" sz="2400" dirty="0"/>
              <a:t>:</a:t>
            </a:r>
          </a:p>
          <a:p>
            <a:pPr lvl="1">
              <a:spcAft>
                <a:spcPts val="0"/>
              </a:spcAft>
            </a:pPr>
            <a:r>
              <a:rPr lang="sv-SE" sz="1800" dirty="0"/>
              <a:t>s</a:t>
            </a:r>
            <a:r>
              <a:rPr lang="sv-SE" sz="1800" b="0" dirty="0"/>
              <a:t>torstadskommuner</a:t>
            </a:r>
          </a:p>
          <a:p>
            <a:pPr lvl="1">
              <a:spcAft>
                <a:spcPts val="0"/>
              </a:spcAft>
            </a:pPr>
            <a:r>
              <a:rPr lang="sv-SE" sz="1800" dirty="0"/>
              <a:t>större städer och närliggande kommuner</a:t>
            </a:r>
          </a:p>
          <a:p>
            <a:pPr lvl="1">
              <a:spcAft>
                <a:spcPts val="0"/>
              </a:spcAft>
            </a:pPr>
            <a:r>
              <a:rPr lang="sv-SE" sz="1800" dirty="0"/>
              <a:t>l</a:t>
            </a:r>
            <a:r>
              <a:rPr lang="sv-SE" sz="1800" b="0" dirty="0"/>
              <a:t>andsbygdskommuner.</a:t>
            </a:r>
          </a:p>
          <a:p>
            <a:pPr>
              <a:spcBef>
                <a:spcPts val="800"/>
              </a:spcBef>
            </a:pPr>
            <a:r>
              <a:rPr lang="sv-SE" sz="2400" b="0" dirty="0"/>
              <a:t>Socialstyrelsen gör ingen värdering av insamlad information.</a:t>
            </a:r>
          </a:p>
          <a:p>
            <a:pPr marL="0" indent="0">
              <a:buNone/>
            </a:pPr>
            <a:endParaRPr lang="sv-SE" sz="2400" b="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67414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Struktur och processer i BHV</a:t>
            </a:r>
          </a:p>
        </p:txBody>
      </p:sp>
      <p:graphicFrame>
        <p:nvGraphicFramePr>
          <p:cNvPr id="16" name="Diagram 15" descr="1 Struktur i BHV&#10;2 Ta och få kontakt samt mötas&#10;3 Ge BHV efter behov&#10;4 Samverkan i BHV"/>
          <p:cNvGraphicFramePr/>
          <p:nvPr>
            <p:extLst>
              <p:ext uri="{D42A27DB-BD31-4B8C-83A1-F6EECF244321}">
                <p14:modId xmlns:p14="http://schemas.microsoft.com/office/powerpoint/2010/main" val="3084558130"/>
              </p:ext>
            </p:extLst>
          </p:nvPr>
        </p:nvGraphicFramePr>
        <p:xfrm>
          <a:off x="1071792" y="2330863"/>
          <a:ext cx="9846579" cy="339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up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61030" y="2283002"/>
            <a:ext cx="7835091" cy="489309"/>
            <a:chOff x="2054499" y="2561455"/>
            <a:chExt cx="7835091" cy="489309"/>
          </a:xfrm>
          <a:solidFill>
            <a:srgbClr val="3DB7E4"/>
          </a:solidFill>
        </p:grpSpPr>
        <p:sp>
          <p:nvSpPr>
            <p:cNvPr id="18" name="Ellips 17"/>
            <p:cNvSpPr/>
            <p:nvPr/>
          </p:nvSpPr>
          <p:spPr>
            <a:xfrm>
              <a:off x="2054499" y="2591107"/>
              <a:ext cx="459657" cy="459657"/>
            </a:xfrm>
            <a:prstGeom prst="ellipse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 b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9" name="Ellips 18"/>
            <p:cNvSpPr/>
            <p:nvPr/>
          </p:nvSpPr>
          <p:spPr>
            <a:xfrm>
              <a:off x="4512977" y="2591106"/>
              <a:ext cx="459657" cy="459657"/>
            </a:xfrm>
            <a:prstGeom prst="ellipse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 b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0" name="Ellips 19"/>
            <p:cNvSpPr/>
            <p:nvPr/>
          </p:nvSpPr>
          <p:spPr>
            <a:xfrm>
              <a:off x="6971455" y="2564925"/>
              <a:ext cx="459657" cy="459657"/>
            </a:xfrm>
            <a:prstGeom prst="ellipse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 b="1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21" name="Ellips 20"/>
            <p:cNvSpPr/>
            <p:nvPr/>
          </p:nvSpPr>
          <p:spPr>
            <a:xfrm>
              <a:off x="9429933" y="2561455"/>
              <a:ext cx="459657" cy="459657"/>
            </a:xfrm>
            <a:prstGeom prst="ellipse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3625366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Accentfärg orange">
      <a:srgbClr val="ED8B00"/>
    </a:custClr>
    <a:custClr name="Accentfärg turkos">
      <a:srgbClr val="3DB7E4"/>
    </a:custClr>
    <a:custClr name="Accentfärg 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Diagramfärg alarmerande händelse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 huvudfärg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-16.9.potx" id="{5FB52A0F-AAB8-41D5-B429-08CFAF4F1824}" vid="{01A0E70B-603C-4E46-A5A4-C3F353CF1FA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cialstyrelsen">
    <a:dk1>
      <a:srgbClr val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Anpassat 28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Anpassat 61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E0E6E6"/>
    </a:accent1>
    <a:accent2>
      <a:srgbClr val="7D9AAA"/>
    </a:accent2>
    <a:accent3>
      <a:srgbClr val="D3BF96"/>
    </a:accent3>
    <a:accent4>
      <a:srgbClr val="857363"/>
    </a:accent4>
    <a:accent5>
      <a:srgbClr val="452325"/>
    </a:accent5>
    <a:accent6>
      <a:srgbClr val="002B45"/>
    </a:accent6>
    <a:hlink>
      <a:srgbClr val="000000"/>
    </a:hlink>
    <a:folHlink>
      <a:srgbClr val="000000"/>
    </a:folHlink>
  </a:clrScheme>
  <a:fontScheme name="Anpassat 44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7397</TotalTime>
  <Words>2866</Words>
  <Application>Microsoft Office PowerPoint</Application>
  <PresentationFormat>Bredbild</PresentationFormat>
  <Paragraphs>302</Paragraphs>
  <Slides>39</Slides>
  <Notes>28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2" baseType="lpstr">
      <vt:lpstr>Arial</vt:lpstr>
      <vt:lpstr>Century Gothic</vt:lpstr>
      <vt:lpstr>SoS-PPT-svensk-150922</vt:lpstr>
      <vt:lpstr>Nationell kartläggning  av barnhälsovården 2020</vt:lpstr>
      <vt:lpstr>Dekorativ sida</vt:lpstr>
      <vt:lpstr>Bakgrund</vt:lpstr>
      <vt:lpstr>Kartläggningen …</vt:lpstr>
      <vt:lpstr>Barnrättsperspektivet</vt:lpstr>
      <vt:lpstr>Metod och datakällor</vt:lpstr>
      <vt:lpstr>Datainsamling</vt:lpstr>
      <vt:lpstr>Redovisning av resultat</vt:lpstr>
      <vt:lpstr>Struktur och processer i BHV</vt:lpstr>
      <vt:lpstr>Del 1: Struktur i barnhälsovården</vt:lpstr>
      <vt:lpstr>Sammansättning  av CBHV-teamen</vt:lpstr>
      <vt:lpstr>Antal heltidstjänster  i CBHV-teamen</vt:lpstr>
      <vt:lpstr>Organisation av BHV</vt:lpstr>
      <vt:lpstr>Uppdraget för BVC</vt:lpstr>
      <vt:lpstr>Förutsättningar att ge BHV efter behov</vt:lpstr>
      <vt:lpstr>Familjecentraler finns  i många varianter</vt:lpstr>
      <vt:lpstr>Samlokalisering underlättar samverkan</vt:lpstr>
      <vt:lpstr>Familjerna hittar  till BVC på olika sätt</vt:lpstr>
      <vt:lpstr>Informationsöverföring  till BVC från MHV och  kliniken där barnet fötts </vt:lpstr>
      <vt:lpstr>Uppföljning av BVC</vt:lpstr>
      <vt:lpstr>Del 2: Ta och få kontakt samt mötas</vt:lpstr>
      <vt:lpstr>Vårdnadshavares kontakt med BVC</vt:lpstr>
      <vt:lpstr>Tillgång till material för alla i BVC:s möte  med barn och vårdnadshavare </vt:lpstr>
      <vt:lpstr>Del 3: Att ge barnhälsovård efter behov</vt:lpstr>
      <vt:lpstr>Hälsoövervakning av barns hälsa, levnadsvillkor och livsvillkor</vt:lpstr>
      <vt:lpstr>Vaccinationer</vt:lpstr>
      <vt:lpstr>Hälsofrämjande insatser</vt:lpstr>
      <vt:lpstr>Riktade insatser av annan vårdnivå för kostvanor</vt:lpstr>
      <vt:lpstr>Samordning av insatser  från BVC och  tandvården</vt:lpstr>
      <vt:lpstr>Universella insatser  för ett lyhört föräldraskap</vt:lpstr>
      <vt:lpstr>Riktade insatser av annan vårdnivå för anknytning och samspel</vt:lpstr>
      <vt:lpstr>Hembesök som metod</vt:lpstr>
      <vt:lpstr>Del 4: Samverkan i BHV</vt:lpstr>
      <vt:lpstr>Samverkan med  dietist och logoped</vt:lpstr>
      <vt:lpstr>Samverkan med BHV-psykolog, BUP och vuxenpsykiatrin</vt:lpstr>
      <vt:lpstr>Samverkan med socialtjänst</vt:lpstr>
      <vt:lpstr>Myndighetsutövande socialtjänst</vt:lpstr>
      <vt:lpstr>Dekorativ sida</vt:lpstr>
      <vt:lpstr>PowerPoint-presentation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Nationell kartläggning</dc:title>
  <dc:creator>Entelius Melin, Eva</dc:creator>
  <cp:keywords/>
  <cp:lastModifiedBy>Mulder, Kajsa</cp:lastModifiedBy>
  <cp:revision>230</cp:revision>
  <cp:lastPrinted>2015-05-08T11:44:01Z</cp:lastPrinted>
  <dcterms:created xsi:type="dcterms:W3CDTF">2020-09-09T07:31:54Z</dcterms:created>
  <dcterms:modified xsi:type="dcterms:W3CDTF">2022-01-21T08:28:32Z</dcterms:modified>
</cp:coreProperties>
</file>