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1.xml" ContentType="application/vnd.openxmlformats-officedocument.presentationml.slideMaster+xml"/>
  <Override PartName="/ppt/slideLayouts/slideLayout14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4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10" r:id="rId2"/>
    <p:sldMasterId id="2147483737" r:id="rId3"/>
    <p:sldMasterId id="2147483764" r:id="rId4"/>
  </p:sldMasterIdLst>
  <p:notesMasterIdLst>
    <p:notesMasterId r:id="rId19"/>
  </p:notesMasterIdLst>
  <p:handoutMasterIdLst>
    <p:handoutMasterId r:id="rId20"/>
  </p:handoutMasterIdLst>
  <p:sldIdLst>
    <p:sldId id="277" r:id="rId5"/>
    <p:sldId id="380" r:id="rId6"/>
    <p:sldId id="363" r:id="rId7"/>
    <p:sldId id="375" r:id="rId8"/>
    <p:sldId id="377" r:id="rId9"/>
    <p:sldId id="372" r:id="rId10"/>
    <p:sldId id="367" r:id="rId11"/>
    <p:sldId id="376" r:id="rId12"/>
    <p:sldId id="371" r:id="rId13"/>
    <p:sldId id="368" r:id="rId14"/>
    <p:sldId id="378" r:id="rId15"/>
    <p:sldId id="345" r:id="rId16"/>
    <p:sldId id="347" r:id="rId17"/>
    <p:sldId id="348" r:id="rId18"/>
  </p:sldIdLst>
  <p:sldSz cx="12192000" cy="6858000"/>
  <p:notesSz cx="9931400" cy="67945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 userDrawn="1">
          <p15:clr>
            <a:srgbClr val="A4A3A4"/>
          </p15:clr>
        </p15:guide>
        <p15:guide id="2" orient="horz" pos="3908" userDrawn="1">
          <p15:clr>
            <a:srgbClr val="A4A3A4"/>
          </p15:clr>
        </p15:guide>
        <p15:guide id="3" orient="horz" pos="3566" userDrawn="1">
          <p15:clr>
            <a:srgbClr val="A4A3A4"/>
          </p15:clr>
        </p15:guide>
        <p15:guide id="4" orient="horz" pos="1341" userDrawn="1">
          <p15:clr>
            <a:srgbClr val="A4A3A4"/>
          </p15:clr>
        </p15:guide>
        <p15:guide id="5" orient="horz" pos="443" userDrawn="1">
          <p15:clr>
            <a:srgbClr val="A4A3A4"/>
          </p15:clr>
        </p15:guide>
        <p15:guide id="6" pos="681" userDrawn="1">
          <p15:clr>
            <a:srgbClr val="A4A3A4"/>
          </p15:clr>
        </p15:guide>
        <p15:guide id="7" pos="6519" userDrawn="1">
          <p15:clr>
            <a:srgbClr val="A4A3A4"/>
          </p15:clr>
        </p15:guide>
        <p15:guide id="8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39" userDrawn="1">
          <p15:clr>
            <a:srgbClr val="A4A3A4"/>
          </p15:clr>
        </p15:guide>
        <p15:guide id="2" pos="312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sson, Marie-Anne" initials="KM" lastIdx="12" clrIdx="0">
    <p:extLst>
      <p:ext uri="{19B8F6BF-5375-455C-9EA6-DF929625EA0E}">
        <p15:presenceInfo xmlns:p15="http://schemas.microsoft.com/office/powerpoint/2012/main" userId="S-1-5-21-2075942658-1792417684-393963531-28549" providerId="AD"/>
      </p:ext>
    </p:extLst>
  </p:cmAuthor>
  <p:cmAuthor id="2" name="Malmros, Åsa" initials="MÅ" lastIdx="10" clrIdx="1">
    <p:extLst>
      <p:ext uri="{19B8F6BF-5375-455C-9EA6-DF929625EA0E}">
        <p15:presenceInfo xmlns:p15="http://schemas.microsoft.com/office/powerpoint/2012/main" userId="S-1-5-21-2075942658-1792417684-393963531-2161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34" autoAdjust="0"/>
    <p:restoredTop sz="95332" autoAdjust="0"/>
  </p:normalViewPr>
  <p:slideViewPr>
    <p:cSldViewPr snapToGrid="0" showGuides="1">
      <p:cViewPr varScale="1">
        <p:scale>
          <a:sx n="88" d="100"/>
          <a:sy n="88" d="100"/>
        </p:scale>
        <p:origin x="403" y="67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681"/>
        <p:guide pos="6519"/>
        <p:guide pos="285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672" y="72"/>
      </p:cViewPr>
      <p:guideLst>
        <p:guide orient="horz" pos="213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143" cy="340105"/>
          </a:xfrm>
          <a:prstGeom prst="rect">
            <a:avLst/>
          </a:prstGeom>
        </p:spPr>
        <p:txBody>
          <a:bodyPr vert="horz" lIns="91531" tIns="45766" rIns="91531" bIns="4576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625934" y="0"/>
            <a:ext cx="4303143" cy="340105"/>
          </a:xfrm>
          <a:prstGeom prst="rect">
            <a:avLst/>
          </a:prstGeom>
        </p:spPr>
        <p:txBody>
          <a:bodyPr vert="horz" lIns="91531" tIns="45766" rIns="91531" bIns="45766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2020-08-26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453309"/>
            <a:ext cx="4303143" cy="340105"/>
          </a:xfrm>
          <a:prstGeom prst="rect">
            <a:avLst/>
          </a:prstGeom>
        </p:spPr>
        <p:txBody>
          <a:bodyPr vert="horz" lIns="91531" tIns="45766" rIns="91531" bIns="4576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625934" y="6453309"/>
            <a:ext cx="4303143" cy="340105"/>
          </a:xfrm>
          <a:prstGeom prst="rect">
            <a:avLst/>
          </a:prstGeom>
        </p:spPr>
        <p:txBody>
          <a:bodyPr vert="horz" lIns="91531" tIns="45766" rIns="91531" bIns="45766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606" cy="339725"/>
          </a:xfrm>
          <a:prstGeom prst="rect">
            <a:avLst/>
          </a:prstGeom>
        </p:spPr>
        <p:txBody>
          <a:bodyPr vert="horz" lIns="95565" tIns="47784" rIns="95565" bIns="47784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625497" y="1"/>
            <a:ext cx="4303606" cy="339725"/>
          </a:xfrm>
          <a:prstGeom prst="rect">
            <a:avLst/>
          </a:prstGeom>
        </p:spPr>
        <p:txBody>
          <a:bodyPr vert="horz" lIns="95565" tIns="47784" rIns="95565" bIns="47784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2020-08-26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703513" y="511175"/>
            <a:ext cx="4524375" cy="25447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65" tIns="47784" rIns="95565" bIns="4778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93140" y="3227388"/>
            <a:ext cx="7945120" cy="3057525"/>
          </a:xfrm>
          <a:prstGeom prst="rect">
            <a:avLst/>
          </a:prstGeom>
        </p:spPr>
        <p:txBody>
          <a:bodyPr vert="horz" lIns="95565" tIns="47784" rIns="95565" bIns="47784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6453596"/>
            <a:ext cx="4303606" cy="339725"/>
          </a:xfrm>
          <a:prstGeom prst="rect">
            <a:avLst/>
          </a:prstGeom>
        </p:spPr>
        <p:txBody>
          <a:bodyPr vert="horz" lIns="95565" tIns="47784" rIns="95565" bIns="47784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625497" y="6453596"/>
            <a:ext cx="4303606" cy="339725"/>
          </a:xfrm>
          <a:prstGeom prst="rect">
            <a:avLst/>
          </a:prstGeom>
        </p:spPr>
        <p:txBody>
          <a:bodyPr vert="horz" lIns="95565" tIns="47784" rIns="95565" bIns="47784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baseline="0" dirty="0" smtClean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450074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14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Den 7 april 2020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4026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4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4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509" y="800438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00678396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1795647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08464443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3443242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8297875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69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Rektangel 9"/>
          <p:cNvSpPr/>
          <p:nvPr userDrawn="1"/>
        </p:nvSpPr>
        <p:spPr>
          <a:xfrm>
            <a:off x="7080177" y="0"/>
            <a:ext cx="5121348" cy="6858000"/>
          </a:xfrm>
          <a:prstGeom prst="rect">
            <a:avLst/>
          </a:prstGeom>
          <a:solidFill>
            <a:srgbClr val="002B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pic>
        <p:nvPicPr>
          <p:cNvPr id="11" name="Bildobjekt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5423" y="1746308"/>
            <a:ext cx="2276893" cy="3365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765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>
              <a:solidFill>
                <a:schemeClr val="tx1"/>
              </a:solidFill>
            </a:endParaRPr>
          </a:p>
        </p:txBody>
      </p:sp>
      <p:pic>
        <p:nvPicPr>
          <p:cNvPr id="6" name="Bildobjekt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86EA4738-985C-42D4-BF4F-360677E82956}"/>
              </a:ext>
            </a:extLst>
          </p:cNvPr>
          <p:cNvSpPr txBox="1"/>
          <p:nvPr userDrawn="1"/>
        </p:nvSpPr>
        <p:spPr>
          <a:xfrm>
            <a:off x="6048702" y="4927392"/>
            <a:ext cx="3970284" cy="107927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sv-SE" sz="2600" b="1" dirty="0">
                <a:solidFill>
                  <a:schemeClr val="accent4"/>
                </a:solidFill>
              </a:rPr>
              <a:t>Mer information finns på:</a:t>
            </a:r>
          </a:p>
          <a:p>
            <a:pPr algn="r"/>
            <a:r>
              <a:rPr lang="sv-SE" sz="2600" b="1" dirty="0">
                <a:solidFill>
                  <a:schemeClr val="accent4"/>
                </a:solidFill>
              </a:rPr>
              <a:t>www.socialstyrelsen.se</a:t>
            </a:r>
          </a:p>
        </p:txBody>
      </p:sp>
    </p:spTree>
    <p:extLst>
      <p:ext uri="{BB962C8B-B14F-4D97-AF65-F5344CB8AC3E}">
        <p14:creationId xmlns:p14="http://schemas.microsoft.com/office/powerpoint/2010/main" val="4363515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19" y="800439"/>
            <a:ext cx="3456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0312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1046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dirty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8835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081302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584701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854813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4656699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5925010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 smtClean="0"/>
              <a:t>Klicka här för att </a:t>
            </a:r>
            <a:br>
              <a:rPr lang="sv-SE" dirty="0" smtClean="0"/>
            </a:br>
            <a:r>
              <a:rPr lang="sv-SE" dirty="0" smtClean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4439099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9815984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6089551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225282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80004971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4090857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5082530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9081035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86006493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0144848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77355351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56091712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8300509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896448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88881935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380213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82377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61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19" y="800439"/>
            <a:ext cx="3456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38215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909697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16725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6346284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9820982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404654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402142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8658258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 smtClean="0"/>
              <a:t>Klicka här för att </a:t>
            </a:r>
            <a:br>
              <a:rPr lang="sv-SE" dirty="0" smtClean="0"/>
            </a:br>
            <a:r>
              <a:rPr lang="sv-SE" dirty="0" smtClean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5710675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9839475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6478165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Klicka här för att ändra format på bakgrundstexten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87658419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Klicka här för att ändra format på bakgrundstexten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31895892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42377907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Klicka här för att ändra format på bakgrundstexten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6300700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089534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59091236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2983596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416780601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450785146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171196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1068918" y="2074073"/>
            <a:ext cx="9110133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47115485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6"/>
            <a:ext cx="12192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6571" y="5612278"/>
            <a:ext cx="4416293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0236387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12192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02524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47078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pic>
        <p:nvPicPr>
          <p:cNvPr id="9" name="Bildobjekt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45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80"/>
            <a:ext cx="121968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68918" y="4266502"/>
            <a:ext cx="7811357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1090120" y="5380363"/>
            <a:ext cx="1536171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1068917" y="4475023"/>
            <a:ext cx="7811392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619" y="800439"/>
            <a:ext cx="3456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0432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2"/>
            <a:ext cx="121968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8215720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12192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 smtClean="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045789" y="725701"/>
            <a:ext cx="103632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0214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9625586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76935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068917" y="2059200"/>
            <a:ext cx="9279467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37067894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634310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5"/>
            <a:ext cx="121968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279467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43730034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 smtClean="0"/>
              <a:t>Klicka här för att </a:t>
            </a:r>
            <a:br>
              <a:rPr lang="sv-SE" dirty="0" smtClean="0"/>
            </a:br>
            <a:r>
              <a:rPr lang="sv-SE" dirty="0" smtClean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37397214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8872"/>
            <a:ext cx="439972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64964" y="5299365"/>
            <a:ext cx="4416293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316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8917" y="687600"/>
            <a:ext cx="9268800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5807968" y="2060206"/>
            <a:ext cx="4540416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113906"/>
            <a:ext cx="5422900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94406323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15997709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4641863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13680649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1068918" y="2130425"/>
            <a:ext cx="4336969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5518056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9104716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5767346" y="2127600"/>
            <a:ext cx="642465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840319" y="5221275"/>
            <a:ext cx="4562981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4547029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 smtClean="0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59326151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857472119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15457" y="2139951"/>
            <a:ext cx="4451988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05792134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592059264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276592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068918" y="2127601"/>
            <a:ext cx="439972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 smtClean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16437" y="5221275"/>
            <a:ext cx="4658265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724251731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2" y="687600"/>
            <a:ext cx="9302909" cy="12961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1" y="2127600"/>
            <a:ext cx="5458940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5704936" y="5221275"/>
            <a:ext cx="4704272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5704936" y="2130426"/>
            <a:ext cx="4668848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 smtClean="0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428150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18" Type="http://schemas.openxmlformats.org/officeDocument/2006/relationships/slideLayout" Target="../slideLayouts/slideLayout45.xml"/><Relationship Id="rId26" Type="http://schemas.openxmlformats.org/officeDocument/2006/relationships/slideLayout" Target="../slideLayouts/slideLayout53.xml"/><Relationship Id="rId3" Type="http://schemas.openxmlformats.org/officeDocument/2006/relationships/slideLayout" Target="../slideLayouts/slideLayout30.xml"/><Relationship Id="rId21" Type="http://schemas.openxmlformats.org/officeDocument/2006/relationships/slideLayout" Target="../slideLayouts/slideLayout48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17" Type="http://schemas.openxmlformats.org/officeDocument/2006/relationships/slideLayout" Target="../slideLayouts/slideLayout44.xml"/><Relationship Id="rId25" Type="http://schemas.openxmlformats.org/officeDocument/2006/relationships/slideLayout" Target="../slideLayouts/slideLayout52.xml"/><Relationship Id="rId2" Type="http://schemas.openxmlformats.org/officeDocument/2006/relationships/slideLayout" Target="../slideLayouts/slideLayout29.xml"/><Relationship Id="rId16" Type="http://schemas.openxmlformats.org/officeDocument/2006/relationships/slideLayout" Target="../slideLayouts/slideLayout43.xml"/><Relationship Id="rId20" Type="http://schemas.openxmlformats.org/officeDocument/2006/relationships/slideLayout" Target="../slideLayouts/slideLayout47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2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32.xml"/><Relationship Id="rId15" Type="http://schemas.openxmlformats.org/officeDocument/2006/relationships/slideLayout" Target="../slideLayouts/slideLayout42.xml"/><Relationship Id="rId23" Type="http://schemas.openxmlformats.org/officeDocument/2006/relationships/slideLayout" Target="../slideLayouts/slideLayout50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37.xml"/><Relationship Id="rId19" Type="http://schemas.openxmlformats.org/officeDocument/2006/relationships/slideLayout" Target="../slideLayouts/slideLayout46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Relationship Id="rId22" Type="http://schemas.openxmlformats.org/officeDocument/2006/relationships/slideLayout" Target="../slideLayouts/slideLayout49.xml"/><Relationship Id="rId27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13" Type="http://schemas.openxmlformats.org/officeDocument/2006/relationships/slideLayout" Target="../slideLayouts/slideLayout66.xml"/><Relationship Id="rId18" Type="http://schemas.openxmlformats.org/officeDocument/2006/relationships/slideLayout" Target="../slideLayouts/slideLayout71.xml"/><Relationship Id="rId26" Type="http://schemas.openxmlformats.org/officeDocument/2006/relationships/slideLayout" Target="../slideLayouts/slideLayout79.xml"/><Relationship Id="rId3" Type="http://schemas.openxmlformats.org/officeDocument/2006/relationships/slideLayout" Target="../slideLayouts/slideLayout56.xml"/><Relationship Id="rId21" Type="http://schemas.openxmlformats.org/officeDocument/2006/relationships/slideLayout" Target="../slideLayouts/slideLayout74.xml"/><Relationship Id="rId7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5.xml"/><Relationship Id="rId17" Type="http://schemas.openxmlformats.org/officeDocument/2006/relationships/slideLayout" Target="../slideLayouts/slideLayout70.xml"/><Relationship Id="rId25" Type="http://schemas.openxmlformats.org/officeDocument/2006/relationships/slideLayout" Target="../slideLayouts/slideLayout78.xml"/><Relationship Id="rId2" Type="http://schemas.openxmlformats.org/officeDocument/2006/relationships/slideLayout" Target="../slideLayouts/slideLayout55.xml"/><Relationship Id="rId16" Type="http://schemas.openxmlformats.org/officeDocument/2006/relationships/slideLayout" Target="../slideLayouts/slideLayout69.xml"/><Relationship Id="rId20" Type="http://schemas.openxmlformats.org/officeDocument/2006/relationships/slideLayout" Target="../slideLayouts/slideLayout73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slideLayout" Target="../slideLayouts/slideLayout64.xml"/><Relationship Id="rId24" Type="http://schemas.openxmlformats.org/officeDocument/2006/relationships/slideLayout" Target="../slideLayouts/slideLayout77.xml"/><Relationship Id="rId5" Type="http://schemas.openxmlformats.org/officeDocument/2006/relationships/slideLayout" Target="../slideLayouts/slideLayout58.xml"/><Relationship Id="rId15" Type="http://schemas.openxmlformats.org/officeDocument/2006/relationships/slideLayout" Target="../slideLayouts/slideLayout68.xml"/><Relationship Id="rId23" Type="http://schemas.openxmlformats.org/officeDocument/2006/relationships/slideLayout" Target="../slideLayouts/slideLayout76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63.xml"/><Relationship Id="rId19" Type="http://schemas.openxmlformats.org/officeDocument/2006/relationships/slideLayout" Target="../slideLayouts/slideLayout72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Relationship Id="rId14" Type="http://schemas.openxmlformats.org/officeDocument/2006/relationships/slideLayout" Target="../slideLayouts/slideLayout67.xml"/><Relationship Id="rId22" Type="http://schemas.openxmlformats.org/officeDocument/2006/relationships/slideLayout" Target="../slideLayouts/slideLayout75.xml"/><Relationship Id="rId27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7.xml"/><Relationship Id="rId13" Type="http://schemas.openxmlformats.org/officeDocument/2006/relationships/slideLayout" Target="../slideLayouts/slideLayout92.xml"/><Relationship Id="rId18" Type="http://schemas.openxmlformats.org/officeDocument/2006/relationships/slideLayout" Target="../slideLayouts/slideLayout97.xml"/><Relationship Id="rId26" Type="http://schemas.openxmlformats.org/officeDocument/2006/relationships/slideLayout" Target="../slideLayouts/slideLayout105.xml"/><Relationship Id="rId3" Type="http://schemas.openxmlformats.org/officeDocument/2006/relationships/slideLayout" Target="../slideLayouts/slideLayout82.xml"/><Relationship Id="rId21" Type="http://schemas.openxmlformats.org/officeDocument/2006/relationships/slideLayout" Target="../slideLayouts/slideLayout100.xml"/><Relationship Id="rId7" Type="http://schemas.openxmlformats.org/officeDocument/2006/relationships/slideLayout" Target="../slideLayouts/slideLayout86.xml"/><Relationship Id="rId12" Type="http://schemas.openxmlformats.org/officeDocument/2006/relationships/slideLayout" Target="../slideLayouts/slideLayout91.xml"/><Relationship Id="rId17" Type="http://schemas.openxmlformats.org/officeDocument/2006/relationships/slideLayout" Target="../slideLayouts/slideLayout96.xml"/><Relationship Id="rId25" Type="http://schemas.openxmlformats.org/officeDocument/2006/relationships/slideLayout" Target="../slideLayouts/slideLayout104.xml"/><Relationship Id="rId2" Type="http://schemas.openxmlformats.org/officeDocument/2006/relationships/slideLayout" Target="../slideLayouts/slideLayout81.xml"/><Relationship Id="rId16" Type="http://schemas.openxmlformats.org/officeDocument/2006/relationships/slideLayout" Target="../slideLayouts/slideLayout95.xml"/><Relationship Id="rId20" Type="http://schemas.openxmlformats.org/officeDocument/2006/relationships/slideLayout" Target="../slideLayouts/slideLayout99.xml"/><Relationship Id="rId1" Type="http://schemas.openxmlformats.org/officeDocument/2006/relationships/slideLayout" Target="../slideLayouts/slideLayout80.xml"/><Relationship Id="rId6" Type="http://schemas.openxmlformats.org/officeDocument/2006/relationships/slideLayout" Target="../slideLayouts/slideLayout85.xml"/><Relationship Id="rId11" Type="http://schemas.openxmlformats.org/officeDocument/2006/relationships/slideLayout" Target="../slideLayouts/slideLayout90.xml"/><Relationship Id="rId2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84.xml"/><Relationship Id="rId15" Type="http://schemas.openxmlformats.org/officeDocument/2006/relationships/slideLayout" Target="../slideLayouts/slideLayout94.xml"/><Relationship Id="rId23" Type="http://schemas.openxmlformats.org/officeDocument/2006/relationships/slideLayout" Target="../slideLayouts/slideLayout102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89.xml"/><Relationship Id="rId19" Type="http://schemas.openxmlformats.org/officeDocument/2006/relationships/slideLayout" Target="../slideLayouts/slideLayout98.xml"/><Relationship Id="rId4" Type="http://schemas.openxmlformats.org/officeDocument/2006/relationships/slideLayout" Target="../slideLayouts/slideLayout83.xml"/><Relationship Id="rId9" Type="http://schemas.openxmlformats.org/officeDocument/2006/relationships/slideLayout" Target="../slideLayouts/slideLayout88.xml"/><Relationship Id="rId14" Type="http://schemas.openxmlformats.org/officeDocument/2006/relationships/slideLayout" Target="../slideLayouts/slideLayout93.xml"/><Relationship Id="rId22" Type="http://schemas.openxmlformats.org/officeDocument/2006/relationships/slideLayout" Target="../slideLayouts/slideLayout101.xml"/><Relationship Id="rId27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9896121" y="6295896"/>
            <a:ext cx="153617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753728" y="6295894"/>
            <a:ext cx="540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Bildobjekt 22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791" r:id="rId16"/>
    <p:sldLayoutId id="2147483670" r:id="rId17"/>
    <p:sldLayoutId id="2147483668" r:id="rId18"/>
    <p:sldLayoutId id="2147483707" r:id="rId19"/>
    <p:sldLayoutId id="2147483706" r:id="rId20"/>
    <p:sldLayoutId id="2147483708" r:id="rId21"/>
    <p:sldLayoutId id="2147483709" r:id="rId22"/>
    <p:sldLayoutId id="2147483666" r:id="rId23"/>
    <p:sldLayoutId id="2147483669" r:id="rId24"/>
    <p:sldLayoutId id="2147483655" r:id="rId25"/>
    <p:sldLayoutId id="2147483654" r:id="rId26"/>
    <p:sldLayoutId id="2147483698" r:id="rId27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621411" y="6295895"/>
            <a:ext cx="1536171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157581" y="6295895"/>
            <a:ext cx="38608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666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0" r:id="rId20"/>
    <p:sldLayoutId id="2147483731" r:id="rId21"/>
    <p:sldLayoutId id="2147483732" r:id="rId22"/>
    <p:sldLayoutId id="2147483733" r:id="rId23"/>
    <p:sldLayoutId id="2147483734" r:id="rId24"/>
    <p:sldLayoutId id="2147483735" r:id="rId25"/>
    <p:sldLayoutId id="2147483736" r:id="rId2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621411" y="6295895"/>
            <a:ext cx="1536171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157581" y="6295895"/>
            <a:ext cx="38608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Bildobjekt 21"/>
          <p:cNvPicPr>
            <a:picLocks noChangeAspect="1"/>
          </p:cNvPicPr>
          <p:nvPr userDrawn="1"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097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48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  <p:sldLayoutId id="2147483755" r:id="rId18"/>
    <p:sldLayoutId id="2147483756" r:id="rId19"/>
    <p:sldLayoutId id="2147483757" r:id="rId20"/>
    <p:sldLayoutId id="2147483758" r:id="rId21"/>
    <p:sldLayoutId id="2147483759" r:id="rId22"/>
    <p:sldLayoutId id="2147483760" r:id="rId23"/>
    <p:sldLayoutId id="2147483761" r:id="rId24"/>
    <p:sldLayoutId id="2147483762" r:id="rId25"/>
    <p:sldLayoutId id="2147483763" r:id="rId2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400" y="6210001"/>
            <a:ext cx="18624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71792" y="686594"/>
            <a:ext cx="92688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68918" y="2057400"/>
            <a:ext cx="9268485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621411" y="6295895"/>
            <a:ext cx="1536171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5157581" y="6295895"/>
            <a:ext cx="38608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211984" y="6295895"/>
            <a:ext cx="576725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9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48307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48307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48307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48307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12353029" y="5652398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12353029" y="6195324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12353029" y="2120322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12353029" y="702175"/>
            <a:ext cx="333555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1070115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10335684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1070115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10335684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1320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7" r:id="rId13"/>
    <p:sldLayoutId id="2147483778" r:id="rId14"/>
    <p:sldLayoutId id="2147483779" r:id="rId15"/>
    <p:sldLayoutId id="2147483780" r:id="rId16"/>
    <p:sldLayoutId id="2147483781" r:id="rId17"/>
    <p:sldLayoutId id="2147483782" r:id="rId18"/>
    <p:sldLayoutId id="2147483783" r:id="rId19"/>
    <p:sldLayoutId id="2147483784" r:id="rId20"/>
    <p:sldLayoutId id="2147483785" r:id="rId21"/>
    <p:sldLayoutId id="2147483786" r:id="rId22"/>
    <p:sldLayoutId id="2147483787" r:id="rId23"/>
    <p:sldLayoutId id="2147483788" r:id="rId24"/>
    <p:sldLayoutId id="2147483789" r:id="rId25"/>
    <p:sldLayoutId id="2147483790" r:id="rId26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ubrik 6"/>
          <p:cNvSpPr>
            <a:spLocks noGrp="1"/>
          </p:cNvSpPr>
          <p:nvPr>
            <p:ph type="ctrTitle"/>
          </p:nvPr>
        </p:nvSpPr>
        <p:spPr>
          <a:xfrm>
            <a:off x="1045789" y="2059055"/>
            <a:ext cx="10363200" cy="1342514"/>
          </a:xfrm>
        </p:spPr>
        <p:txBody>
          <a:bodyPr/>
          <a:lstStyle/>
          <a:p>
            <a:r>
              <a:rPr lang="sv-SE" dirty="0" smtClean="0"/>
              <a:t>Handboken Ensamkommande barn och unga</a:t>
            </a:r>
            <a:br>
              <a:rPr lang="sv-SE" dirty="0" smtClean="0"/>
            </a:br>
            <a:r>
              <a:rPr lang="sv-SE" b="0" dirty="0" smtClean="0"/>
              <a:t>Juridisk vägledning för socialtjänstens arbete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b="0" dirty="0"/>
          </a:p>
        </p:txBody>
      </p:sp>
      <p:sp>
        <p:nvSpPr>
          <p:cNvPr id="8" name="Underrubrik 7"/>
          <p:cNvSpPr>
            <a:spLocks noGrp="1"/>
          </p:cNvSpPr>
          <p:nvPr>
            <p:ph type="subTitle" idx="1"/>
          </p:nvPr>
        </p:nvSpPr>
        <p:spPr>
          <a:xfrm>
            <a:off x="1045789" y="4291995"/>
            <a:ext cx="7811357" cy="545181"/>
          </a:xfrm>
        </p:spPr>
        <p:txBody>
          <a:bodyPr>
            <a:normAutofit/>
          </a:bodyPr>
          <a:lstStyle/>
          <a:p>
            <a:endParaRPr lang="sv-S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Underrubrik 7"/>
          <p:cNvSpPr txBox="1">
            <a:spLocks/>
          </p:cNvSpPr>
          <p:nvPr/>
        </p:nvSpPr>
        <p:spPr>
          <a:xfrm>
            <a:off x="1068918" y="4266502"/>
            <a:ext cx="7811357" cy="67125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spcAft>
                <a:spcPts val="0"/>
              </a:spcAft>
              <a:buSzPct val="115000"/>
              <a:buFont typeface="Century Gothic" pitchFamily="34" charset="0"/>
              <a:buNone/>
              <a:defRPr sz="1400" b="1" kern="120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900" b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600" b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400" b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ts val="0"/>
              </a:spcBef>
              <a:spcAft>
                <a:spcPts val="800"/>
              </a:spcAft>
              <a:buFont typeface="Arial" pitchFamily="34" charset="0"/>
              <a:buNone/>
              <a:defRPr sz="1200" b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 smtClean="0"/>
              <a:t>Socialstyrelsen</a:t>
            </a:r>
          </a:p>
          <a:p>
            <a:r>
              <a:rPr lang="sv-SE" b="0" dirty="0" smtClean="0"/>
              <a:t>Juni 2020</a:t>
            </a:r>
          </a:p>
          <a:p>
            <a:endParaRPr lang="sv-SE" dirty="0" smtClean="0"/>
          </a:p>
          <a:p>
            <a:endParaRPr lang="sv-SE" dirty="0"/>
          </a:p>
        </p:txBody>
      </p:sp>
      <p:pic>
        <p:nvPicPr>
          <p:cNvPr id="5" name="Platshållare för bild 4"/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" t="4592" r="-75" b="63576"/>
          <a:stretch/>
        </p:blipFill>
        <p:spPr>
          <a:xfrm>
            <a:off x="18288" y="4173580"/>
            <a:ext cx="12196800" cy="2684421"/>
          </a:xfrm>
        </p:spPr>
      </p:pic>
    </p:spTree>
    <p:extLst>
      <p:ext uri="{BB962C8B-B14F-4D97-AF65-F5344CB8AC3E}">
        <p14:creationId xmlns:p14="http://schemas.microsoft.com/office/powerpoint/2010/main" val="324860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Familjeåterförening </a:t>
            </a:r>
            <a:r>
              <a:rPr lang="sv-SE" b="0" dirty="0" smtClean="0"/>
              <a:t>(sid 67)</a:t>
            </a:r>
            <a:endParaRPr lang="sv-SE" b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6458" y="1982738"/>
            <a:ext cx="9279467" cy="3445228"/>
          </a:xfrm>
        </p:spPr>
        <p:txBody>
          <a:bodyPr/>
          <a:lstStyle/>
          <a:p>
            <a:r>
              <a:rPr lang="sv-SE" b="0" dirty="0"/>
              <a:t>Ett barn som fått uppehållstillstånd som flykting eller alternativt skyddsbehövande har möjlighet att återförenas med </a:t>
            </a:r>
            <a:r>
              <a:rPr lang="sv-SE" b="0" dirty="0" smtClean="0"/>
              <a:t>föräldrar </a:t>
            </a:r>
            <a:r>
              <a:rPr lang="sv-SE" b="0" dirty="0"/>
              <a:t>i </a:t>
            </a:r>
            <a:r>
              <a:rPr lang="sv-SE" b="0" dirty="0" smtClean="0"/>
              <a:t>Sverige</a:t>
            </a:r>
          </a:p>
          <a:p>
            <a:r>
              <a:rPr lang="sv-SE" b="0" dirty="0"/>
              <a:t>En familjeåterförening kan också ske om föräldrarna kommer till Sverige som </a:t>
            </a:r>
            <a:r>
              <a:rPr lang="sv-SE" b="0" dirty="0" smtClean="0"/>
              <a:t>asylsökande</a:t>
            </a:r>
          </a:p>
          <a:p>
            <a:r>
              <a:rPr lang="sv-SE" b="0" dirty="0" smtClean="0"/>
              <a:t>I handboken redogörs för vad som gäller när föräldrarna anländer samt ansvar hos placeringskommun och eventuell vistelsekommun</a:t>
            </a:r>
          </a:p>
        </p:txBody>
      </p:sp>
    </p:spTree>
    <p:extLst>
      <p:ext uri="{BB962C8B-B14F-4D97-AF65-F5344CB8AC3E}">
        <p14:creationId xmlns:p14="http://schemas.microsoft.com/office/powerpoint/2010/main" val="41468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66458" y="686594"/>
            <a:ext cx="9274134" cy="1296144"/>
          </a:xfrm>
        </p:spPr>
        <p:txBody>
          <a:bodyPr/>
          <a:lstStyle/>
          <a:p>
            <a:r>
              <a:rPr lang="sv-SE" dirty="0" smtClean="0"/>
              <a:t>Andra lästips</a:t>
            </a:r>
            <a:endParaRPr lang="sv-SE" b="0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6458" y="1982738"/>
            <a:ext cx="9279467" cy="3445228"/>
          </a:xfrm>
        </p:spPr>
        <p:txBody>
          <a:bodyPr/>
          <a:lstStyle/>
          <a:p>
            <a:r>
              <a:rPr lang="sv-SE" b="0" dirty="0" smtClean="0"/>
              <a:t>Meddelandeblad 1/2020 om rätt till två hälsoundersökningar</a:t>
            </a:r>
            <a:endParaRPr lang="sv-SE" b="0" dirty="0"/>
          </a:p>
          <a:p>
            <a:r>
              <a:rPr lang="sv-SE" b="0" dirty="0" smtClean="0"/>
              <a:t>Barn </a:t>
            </a:r>
            <a:r>
              <a:rPr lang="sv-SE" b="0" dirty="0"/>
              <a:t>som kommer till Sverige och uppges vara </a:t>
            </a:r>
            <a:r>
              <a:rPr lang="sv-SE" b="0" dirty="0" smtClean="0"/>
              <a:t>gifta</a:t>
            </a:r>
            <a:r>
              <a:rPr lang="sv-SE" b="0" dirty="0">
                <a:latin typeface="MS UI Gothic" panose="020B0600070205080204" pitchFamily="34" charset="-128"/>
                <a:ea typeface="MS UI Gothic" panose="020B0600070205080204" pitchFamily="34" charset="-128"/>
              </a:rPr>
              <a:t> -</a:t>
            </a:r>
            <a:r>
              <a:rPr lang="sv-SE" b="0" dirty="0"/>
              <a:t> vägledning för socialtjänsten</a:t>
            </a:r>
            <a:r>
              <a:rPr lang="sv-SE" b="0" dirty="0" smtClean="0"/>
              <a:t> (2019)</a:t>
            </a:r>
          </a:p>
          <a:p>
            <a:r>
              <a:rPr lang="sv-SE" b="0" dirty="0" smtClean="0"/>
              <a:t>Barn i internationell människohandel och exploatering </a:t>
            </a:r>
            <a:r>
              <a:rPr lang="sv-SE" b="0" dirty="0" smtClean="0">
                <a:latin typeface="MS UI Gothic" panose="020B0600070205080204" pitchFamily="34" charset="-128"/>
                <a:ea typeface="MS UI Gothic" panose="020B0600070205080204" pitchFamily="34" charset="-128"/>
              </a:rPr>
              <a:t>-</a:t>
            </a:r>
            <a:r>
              <a:rPr lang="sv-SE" b="0" dirty="0" smtClean="0"/>
              <a:t> vägledning </a:t>
            </a:r>
            <a:r>
              <a:rPr lang="sv-SE" b="0" dirty="0"/>
              <a:t>för socialtjänsten </a:t>
            </a:r>
            <a:r>
              <a:rPr lang="sv-SE" b="0" dirty="0" smtClean="0"/>
              <a:t>(2018)</a:t>
            </a:r>
          </a:p>
          <a:p>
            <a:pPr marL="0" indent="0">
              <a:buNone/>
            </a:pP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4784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758952" y="1353267"/>
            <a:ext cx="10625327" cy="370840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sv-SE" sz="3400" b="0" dirty="0" smtClean="0"/>
              <a:t>Samlat stöd på socialstyrelsen.se</a:t>
            </a:r>
            <a:br>
              <a:rPr lang="sv-SE" sz="3400" b="0" dirty="0" smtClean="0"/>
            </a:br>
            <a:r>
              <a:rPr lang="sv-SE" sz="3400" dirty="0">
                <a:solidFill>
                  <a:srgbClr val="ED8B00"/>
                </a:solidFill>
              </a:rPr>
              <a:t>socialstyrelsen.se/stod-i-arbetet/barn-och-unga/ensamkommande-barn-och-unga/</a:t>
            </a:r>
          </a:p>
        </p:txBody>
      </p:sp>
    </p:spTree>
    <p:extLst>
      <p:ext uri="{BB962C8B-B14F-4D97-AF65-F5344CB8AC3E}">
        <p14:creationId xmlns:p14="http://schemas.microsoft.com/office/powerpoint/2010/main" val="215534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8917" y="1353267"/>
            <a:ext cx="9574274" cy="3708400"/>
          </a:xfrm>
        </p:spPr>
        <p:txBody>
          <a:bodyPr anchor="ctr"/>
          <a:lstStyle/>
          <a:p>
            <a:pPr marL="0" indent="0" algn="ctr">
              <a:buNone/>
            </a:pPr>
            <a:r>
              <a:rPr lang="sv-SE" sz="3400" dirty="0" smtClean="0">
                <a:solidFill>
                  <a:srgbClr val="ED8B00"/>
                </a:solidFill>
              </a:rPr>
              <a:t>Frågor? </a:t>
            </a:r>
            <a:r>
              <a:rPr lang="sv-SE" sz="3400" dirty="0" smtClean="0"/>
              <a:t/>
            </a:r>
            <a:br>
              <a:rPr lang="sv-SE" sz="3400" dirty="0" smtClean="0"/>
            </a:br>
            <a:r>
              <a:rPr lang="sv-SE" sz="3400" dirty="0" smtClean="0"/>
              <a:t/>
            </a:r>
            <a:br>
              <a:rPr lang="sv-SE" sz="3400" dirty="0" smtClean="0"/>
            </a:br>
            <a:r>
              <a:rPr lang="sv-SE" sz="3400" b="0" dirty="0" smtClean="0"/>
              <a:t>Mejla gärna</a:t>
            </a:r>
            <a:br>
              <a:rPr lang="sv-SE" sz="3400" b="0" dirty="0" smtClean="0"/>
            </a:br>
            <a:r>
              <a:rPr lang="sv-SE" sz="3400" b="0" dirty="0" smtClean="0"/>
              <a:t>socialstyrelsen@socialstyrelsen.se</a:t>
            </a:r>
            <a:endParaRPr lang="sv-SE" sz="3400" b="0" dirty="0"/>
          </a:p>
        </p:txBody>
      </p:sp>
    </p:spTree>
    <p:extLst>
      <p:ext uri="{BB962C8B-B14F-4D97-AF65-F5344CB8AC3E}">
        <p14:creationId xmlns:p14="http://schemas.microsoft.com/office/powerpoint/2010/main" val="334562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3902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5639903" cy="1004040"/>
          </a:xfrm>
        </p:spPr>
        <p:txBody>
          <a:bodyPr/>
          <a:lstStyle/>
          <a:p>
            <a:r>
              <a:rPr lang="sv-SE" dirty="0"/>
              <a:t>Kort om handboken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8918" y="2139351"/>
            <a:ext cx="5423322" cy="3632799"/>
          </a:xfrm>
        </p:spPr>
        <p:txBody>
          <a:bodyPr/>
          <a:lstStyle/>
          <a:p>
            <a:r>
              <a:rPr lang="sv-SE" b="0" dirty="0" smtClean="0"/>
              <a:t>Ger stöd i att tillämpa lagar </a:t>
            </a:r>
            <a:r>
              <a:rPr lang="sv-SE" b="0" dirty="0"/>
              <a:t>och regler som </a:t>
            </a:r>
            <a:r>
              <a:rPr lang="sv-SE" b="0" dirty="0" smtClean="0"/>
              <a:t>påverkar ensamkommande barn och unga</a:t>
            </a:r>
            <a:endParaRPr lang="sv-SE" b="0" dirty="0"/>
          </a:p>
          <a:p>
            <a:r>
              <a:rPr lang="sv-SE" b="0" spc="-30" dirty="0"/>
              <a:t>Beskriver olika aktörers ansvar</a:t>
            </a:r>
          </a:p>
          <a:p>
            <a:r>
              <a:rPr lang="sv-SE" b="0" spc="-30" dirty="0"/>
              <a:t>Kompletterar övriga </a:t>
            </a:r>
            <a:r>
              <a:rPr lang="sv-SE" b="0" spc="-30" dirty="0" smtClean="0"/>
              <a:t>handböcker </a:t>
            </a:r>
            <a:r>
              <a:rPr lang="sv-SE" b="0" spc="-30" dirty="0"/>
              <a:t>för socialtjänstens arbete med barn och unga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282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12192000" cy="5309159"/>
          </a:xfrm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Några nyheter</a:t>
            </a:r>
            <a:endParaRPr lang="sv-SE" b="0" dirty="0"/>
          </a:p>
        </p:txBody>
      </p:sp>
    </p:spTree>
    <p:extLst>
      <p:ext uri="{BB962C8B-B14F-4D97-AF65-F5344CB8AC3E}">
        <p14:creationId xmlns:p14="http://schemas.microsoft.com/office/powerpoint/2010/main" val="1437196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Barn som uppges vara gifta </a:t>
            </a:r>
            <a:r>
              <a:rPr lang="sv-SE" b="0" dirty="0" smtClean="0"/>
              <a:t>(sid 38)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71792" y="1982738"/>
            <a:ext cx="9279467" cy="3607948"/>
          </a:xfrm>
        </p:spPr>
        <p:txBody>
          <a:bodyPr/>
          <a:lstStyle/>
          <a:p>
            <a:r>
              <a:rPr lang="sv-SE" b="0" dirty="0" smtClean="0"/>
              <a:t>Det är inte tillåtet för personer under 18 år att ingå äktenskap i Sverige. Utländska barnäktenskap erkänns inte heller sedan den 1 januari 2019</a:t>
            </a:r>
          </a:p>
          <a:p>
            <a:r>
              <a:rPr lang="sv-SE" b="0" dirty="0" smtClean="0"/>
              <a:t>Barn kan fortfarande ha gift sig utomlands och betraktas som gifta av sig själva eller av närstående</a:t>
            </a:r>
          </a:p>
          <a:p>
            <a:r>
              <a:rPr lang="sv-SE" b="0" dirty="0" smtClean="0"/>
              <a:t>Socialtjänsten har ett långtgående utredningsansvar</a:t>
            </a:r>
          </a:p>
          <a:p>
            <a:pPr marL="0" indent="0">
              <a:buNone/>
            </a:pPr>
            <a:endParaRPr lang="sv-SE" b="0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28770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Rätt till två </a:t>
            </a:r>
            <a:r>
              <a:rPr lang="sv-SE" dirty="0" smtClean="0"/>
              <a:t>hälsoundersökningar </a:t>
            </a:r>
            <a:r>
              <a:rPr lang="sv-SE" b="0" dirty="0" smtClean="0"/>
              <a:t>(sid 32)</a:t>
            </a:r>
            <a:br>
              <a:rPr lang="sv-SE" b="0" dirty="0" smtClean="0"/>
            </a:br>
            <a:r>
              <a:rPr lang="sv-SE" b="0" dirty="0"/>
              <a:t/>
            </a:r>
            <a:br>
              <a:rPr lang="sv-SE" b="0" dirty="0"/>
            </a:b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b="0" dirty="0" smtClean="0"/>
              <a:t>Asylsökande barn </a:t>
            </a:r>
            <a:r>
              <a:rPr lang="sv-SE" b="0" dirty="0"/>
              <a:t>och unga som placeras </a:t>
            </a:r>
            <a:r>
              <a:rPr lang="sv-SE" b="0" dirty="0" smtClean="0"/>
              <a:t>omfattas av två lagstiftningar:</a:t>
            </a:r>
          </a:p>
          <a:p>
            <a:r>
              <a:rPr lang="sv-SE" b="0" dirty="0" smtClean="0"/>
              <a:t>Hälsoundersökning för asylsökande </a:t>
            </a:r>
          </a:p>
          <a:p>
            <a:r>
              <a:rPr lang="sv-SE" b="0" dirty="0" smtClean="0"/>
              <a:t>Hälsoundersökning </a:t>
            </a:r>
            <a:r>
              <a:rPr lang="sv-SE" b="0" dirty="0"/>
              <a:t>av barn och unga som vårdas utanför det egna hemmet</a:t>
            </a:r>
            <a:endParaRPr lang="sv-SE" dirty="0"/>
          </a:p>
        </p:txBody>
      </p:sp>
      <p:pic>
        <p:nvPicPr>
          <p:cNvPr id="7" name="Platshållare för bild 6"/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91" t="9228" r="571" b="19807"/>
          <a:stretch/>
        </p:blipFill>
        <p:spPr/>
      </p:pic>
    </p:spTree>
    <p:extLst>
      <p:ext uri="{BB962C8B-B14F-4D97-AF65-F5344CB8AC3E}">
        <p14:creationId xmlns:p14="http://schemas.microsoft.com/office/powerpoint/2010/main" val="152977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Familjehemsplacering </a:t>
            </a:r>
            <a:r>
              <a:rPr lang="sv-SE" smtClean="0"/>
              <a:t>i nätverket </a:t>
            </a:r>
            <a:r>
              <a:rPr lang="sv-SE" b="0" smtClean="0"/>
              <a:t>(sid 45)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71792" y="1982737"/>
            <a:ext cx="9279467" cy="3463267"/>
          </a:xfrm>
        </p:spPr>
        <p:txBody>
          <a:bodyPr/>
          <a:lstStyle/>
          <a:p>
            <a:pPr marL="0" indent="0">
              <a:buNone/>
            </a:pPr>
            <a:r>
              <a:rPr lang="sv-SE" b="0" dirty="0" smtClean="0">
                <a:solidFill>
                  <a:srgbClr val="002B45"/>
                </a:solidFill>
              </a:rPr>
              <a:t>Socialtjänsten ska i första hand överväga placering i nätverket</a:t>
            </a:r>
          </a:p>
          <a:p>
            <a:r>
              <a:rPr lang="sv-SE" b="0" dirty="0" smtClean="0">
                <a:solidFill>
                  <a:srgbClr val="002B45"/>
                </a:solidFill>
              </a:rPr>
              <a:t>Viktigt att undersöka och utreda om en placering i nätverket är till barnets bästa</a:t>
            </a:r>
          </a:p>
          <a:p>
            <a:r>
              <a:rPr lang="sv-SE" b="0" dirty="0" smtClean="0">
                <a:solidFill>
                  <a:srgbClr val="002B45"/>
                </a:solidFill>
              </a:rPr>
              <a:t>Uppmärksamma särskilt om det finns risk för hedersrelaterat </a:t>
            </a:r>
            <a:r>
              <a:rPr lang="sv-SE" b="0" dirty="0">
                <a:solidFill>
                  <a:srgbClr val="002B45"/>
                </a:solidFill>
              </a:rPr>
              <a:t>våld och </a:t>
            </a:r>
            <a:r>
              <a:rPr lang="sv-SE" b="0" dirty="0" smtClean="0">
                <a:solidFill>
                  <a:srgbClr val="002B45"/>
                </a:solidFill>
              </a:rPr>
              <a:t>förtryck, människohandel, utnyttjande eller annan exploatering</a:t>
            </a:r>
          </a:p>
        </p:txBody>
      </p:sp>
    </p:spTree>
    <p:extLst>
      <p:ext uri="{BB962C8B-B14F-4D97-AF65-F5344CB8AC3E}">
        <p14:creationId xmlns:p14="http://schemas.microsoft.com/office/powerpoint/2010/main" val="235844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Begränsade möjligheter att placera i annan kommun </a:t>
            </a:r>
            <a:r>
              <a:rPr lang="sv-SE" b="0" dirty="0" smtClean="0"/>
              <a:t>(sid 47)</a:t>
            </a:r>
            <a:r>
              <a:rPr lang="sv-SE" b="0" dirty="0"/>
              <a:t/>
            </a:r>
            <a:br>
              <a:rPr lang="sv-SE" b="0" dirty="0"/>
            </a:b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6459" y="2112264"/>
            <a:ext cx="9274134" cy="3580613"/>
          </a:xfrm>
        </p:spPr>
        <p:txBody>
          <a:bodyPr/>
          <a:lstStyle/>
          <a:p>
            <a:pPr marL="0" indent="0">
              <a:buNone/>
            </a:pPr>
            <a:r>
              <a:rPr lang="sv-SE" b="0" dirty="0" smtClean="0"/>
              <a:t>Anvisningskommunen får </a:t>
            </a:r>
            <a:r>
              <a:rPr lang="sv-SE" b="0" dirty="0"/>
              <a:t>– enligt 3 § LMA - </a:t>
            </a:r>
            <a:r>
              <a:rPr lang="sv-SE" b="0" dirty="0" smtClean="0"/>
              <a:t>bara placera asylsökande ensamkommande barn i annan kommun om </a:t>
            </a:r>
          </a:p>
          <a:p>
            <a:r>
              <a:rPr lang="sv-SE" b="0" dirty="0"/>
              <a:t>k</a:t>
            </a:r>
            <a:r>
              <a:rPr lang="sv-SE" b="0" dirty="0" smtClean="0"/>
              <a:t>ommunerna har ingått en överenskommelse om placeringen</a:t>
            </a:r>
          </a:p>
          <a:p>
            <a:r>
              <a:rPr lang="sv-SE" b="0" dirty="0" smtClean="0"/>
              <a:t>placeringen sker med stöd av LVU, eller </a:t>
            </a:r>
            <a:r>
              <a:rPr lang="sv-SE" b="0" dirty="0" err="1" smtClean="0"/>
              <a:t>SoL</a:t>
            </a:r>
            <a:r>
              <a:rPr lang="sv-SE" b="0" dirty="0"/>
              <a:t> </a:t>
            </a:r>
            <a:r>
              <a:rPr lang="sv-SE" b="0" dirty="0" smtClean="0"/>
              <a:t>om barnet har ett vårdbehov motsvarande LVU</a:t>
            </a:r>
          </a:p>
          <a:p>
            <a:r>
              <a:rPr lang="sv-SE" b="0" dirty="0" smtClean="0"/>
              <a:t> det med hänsyn till barnets vårdbehov finns synnerliga skäl</a:t>
            </a:r>
          </a:p>
          <a:p>
            <a:pPr marL="0" indent="0">
              <a:buNone/>
            </a:pPr>
            <a:endParaRPr lang="sv-SE" b="0" dirty="0" smtClean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71335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71793" y="687600"/>
            <a:ext cx="8940888" cy="1296144"/>
          </a:xfrm>
        </p:spPr>
        <p:txBody>
          <a:bodyPr/>
          <a:lstStyle/>
          <a:p>
            <a:r>
              <a:rPr lang="sv-SE" dirty="0"/>
              <a:t>Ensamkommande barn som är kvotflyktingar </a:t>
            </a:r>
            <a:r>
              <a:rPr lang="sv-SE" b="0" dirty="0"/>
              <a:t>(sid 63)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SE" smtClean="0"/>
              <a:t>2020-02-26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sv-SE" b="0" dirty="0">
                <a:solidFill>
                  <a:srgbClr val="002B45"/>
                </a:solidFill>
              </a:rPr>
              <a:t>Har </a:t>
            </a:r>
            <a:r>
              <a:rPr lang="sv-SE" b="0" dirty="0" smtClean="0">
                <a:solidFill>
                  <a:srgbClr val="002B45"/>
                </a:solidFill>
              </a:rPr>
              <a:t>permanent uppehållstillstånd</a:t>
            </a:r>
          </a:p>
          <a:p>
            <a:r>
              <a:rPr lang="sv-SE" b="0" dirty="0">
                <a:solidFill>
                  <a:srgbClr val="002B45"/>
                </a:solidFill>
              </a:rPr>
              <a:t>Samma ansvar som för anvisade ensamkommande barn med uppehållstillstånd</a:t>
            </a:r>
          </a:p>
          <a:p>
            <a:r>
              <a:rPr lang="sv-SE" b="0" dirty="0" smtClean="0">
                <a:solidFill>
                  <a:srgbClr val="002B45"/>
                </a:solidFill>
              </a:rPr>
              <a:t>Socialnämnden ansvarar för att barnet får en särskilt </a:t>
            </a:r>
            <a:r>
              <a:rPr lang="sv-SE" b="0" dirty="0">
                <a:solidFill>
                  <a:srgbClr val="002B45"/>
                </a:solidFill>
              </a:rPr>
              <a:t>förordnad vårdnadshavare</a:t>
            </a:r>
          </a:p>
          <a:p>
            <a:endParaRPr lang="sv-SE" dirty="0"/>
          </a:p>
        </p:txBody>
      </p:sp>
      <p:pic>
        <p:nvPicPr>
          <p:cNvPr id="7" name="Platshållare för bild 6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241" b="11241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71324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Ansvar för barn som blir 18 år </a:t>
            </a:r>
            <a:r>
              <a:rPr lang="sv-SE" b="0" dirty="0" smtClean="0"/>
              <a:t>(sid 56)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3"/>
          </p:nvPr>
        </p:nvSpPr>
        <p:spPr>
          <a:xfrm>
            <a:off x="1066458" y="1982737"/>
            <a:ext cx="9279467" cy="3243687"/>
          </a:xfrm>
        </p:spPr>
        <p:txBody>
          <a:bodyPr/>
          <a:lstStyle/>
          <a:p>
            <a:r>
              <a:rPr lang="sv-SE" b="0" dirty="0" smtClean="0"/>
              <a:t>Ett barn </a:t>
            </a:r>
            <a:r>
              <a:rPr lang="sv-SE" b="0" dirty="0"/>
              <a:t>som fyllt 18 år </a:t>
            </a:r>
            <a:r>
              <a:rPr lang="sv-SE" b="0" dirty="0" smtClean="0"/>
              <a:t>eller som Migrationsverket har registrerat </a:t>
            </a:r>
            <a:r>
              <a:rPr lang="sv-SE" b="0" dirty="0"/>
              <a:t>som 18 </a:t>
            </a:r>
            <a:r>
              <a:rPr lang="sv-SE" b="0" dirty="0" smtClean="0"/>
              <a:t>år betraktas som vuxen i asylprocessen</a:t>
            </a:r>
          </a:p>
          <a:p>
            <a:r>
              <a:rPr lang="sv-SE" b="0" dirty="0" smtClean="0"/>
              <a:t>Kommunens ansvar </a:t>
            </a:r>
            <a:r>
              <a:rPr lang="sv-SE" b="0" dirty="0"/>
              <a:t>kvarstår om den unge </a:t>
            </a:r>
            <a:r>
              <a:rPr lang="sv-SE" b="0" dirty="0" smtClean="0"/>
              <a:t>även </a:t>
            </a:r>
            <a:r>
              <a:rPr lang="sv-SE" b="0" dirty="0"/>
              <a:t>efter </a:t>
            </a:r>
            <a:r>
              <a:rPr lang="sv-SE" b="0" dirty="0" smtClean="0"/>
              <a:t>18-års dagen </a:t>
            </a:r>
            <a:r>
              <a:rPr lang="sv-SE" b="0" dirty="0"/>
              <a:t>har ett vårdbehov </a:t>
            </a:r>
            <a:r>
              <a:rPr lang="sv-SE" b="0" dirty="0" smtClean="0"/>
              <a:t>och vårdas enligt </a:t>
            </a:r>
            <a:r>
              <a:rPr lang="sv-SE" b="0" dirty="0" err="1" smtClean="0"/>
              <a:t>SoL</a:t>
            </a:r>
            <a:r>
              <a:rPr lang="sv-SE" b="0" dirty="0" smtClean="0"/>
              <a:t> eller LVU</a:t>
            </a:r>
          </a:p>
        </p:txBody>
      </p:sp>
    </p:spTree>
    <p:extLst>
      <p:ext uri="{BB962C8B-B14F-4D97-AF65-F5344CB8AC3E}">
        <p14:creationId xmlns:p14="http://schemas.microsoft.com/office/powerpoint/2010/main" val="330129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-16.9.potx" id="{5FB52A0F-AAB8-41D5-B429-08CFAF4F1824}" vid="{01A0E70B-603C-4E46-A5A4-C3F353CF1FAF}"/>
    </a:ext>
  </a:extLst>
</a:theme>
</file>

<file path=ppt/theme/theme2.xml><?xml version="1.0" encoding="utf-8"?>
<a:theme xmlns:a="http://schemas.openxmlformats.org/drawingml/2006/main" name="1_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npassat 28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 name="Ljusbrun"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Diagramfärg Riket Huvudfärg">
      <a:srgbClr val="ED8B00"/>
    </a:custClr>
    <a:custClr name="Blå">
      <a:srgbClr val="3DB7E4"/>
    </a:custClr>
    <a:custClr name="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Röd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1291C818-39D4-42B9-BE00-7B93374DFC82}" vid="{C896098F-2590-413C-9DEA-C34AC6F6533C}"/>
    </a:ext>
  </a:extLst>
</a:theme>
</file>

<file path=ppt/theme/theme3.xml><?xml version="1.0" encoding="utf-8"?>
<a:theme xmlns:a="http://schemas.openxmlformats.org/drawingml/2006/main" name="Blank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npassat 28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 name="Ljusbrun"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Diagramfärg Riket Huvudfärg">
      <a:srgbClr val="ED8B00"/>
    </a:custClr>
    <a:custClr name="Blå">
      <a:srgbClr val="3DB7E4"/>
    </a:custClr>
    <a:custClr name="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Röd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Blank.potx" id="{ADAA1434-5993-44CC-AD35-847D3DAF0A31}" vid="{08C8DC3B-69CE-4FEA-AAFE-17CAB60C10D7}"/>
    </a:ext>
  </a:extLst>
</a:theme>
</file>

<file path=ppt/theme/theme4.xml><?xml version="1.0" encoding="utf-8"?>
<a:theme xmlns:a="http://schemas.openxmlformats.org/drawingml/2006/main" name="2_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npassat 28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 name="Ljusbrun"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Diagramfärg Riket Huvudfärg">
      <a:srgbClr val="ED8B00"/>
    </a:custClr>
    <a:custClr name="Blå">
      <a:srgbClr val="3DB7E4"/>
    </a:custClr>
    <a:custClr name="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Röd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1291C818-39D4-42B9-BE00-7B93374DFC82}" vid="{C896098F-2590-413C-9DEA-C34AC6F6533C}"/>
    </a:ext>
  </a:extLst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piServer" ma:contentTypeID="0x010100096182B2028BF449A3D0EB79FD2CC846010018B3E305294CA74CB0E27D6EDADC3259" ma:contentTypeVersion="58" ma:contentTypeDescription="Dessa fält används av artikelkatalogen och är en innehållstyp för samtliga fält som ska vara läsbara via EpiServer Connector." ma:contentTypeScope="" ma:versionID="7e48ccafccd8f2d47d94f8505486ccac">
  <xsd:schema xmlns:xsd="http://www.w3.org/2001/XMLSchema" xmlns:xs="http://www.w3.org/2001/XMLSchema" xmlns:p="http://schemas.microsoft.com/office/2006/metadata/properties" xmlns:ns1="343f6c91-b5b3-4dff-89ad-5fc55ccc8930" xmlns:ns3="3b7fe2ab-f366-46fa-9c85-7b29d4e9a966" xmlns:ns4="18942921-39ac-4bf3-98fa-6ceb15a22cb8" targetNamespace="http://schemas.microsoft.com/office/2006/metadata/properties" ma:root="true" ma:fieldsID="c7244c7aa1587c1140d7e9b5fc46e75d" ns1:_="" ns3:_="" ns4:_="">
    <xsd:import namespace="343f6c91-b5b3-4dff-89ad-5fc55ccc8930"/>
    <xsd:import namespace="3b7fe2ab-f366-46fa-9c85-7b29d4e9a966"/>
    <xsd:import namespace="18942921-39ac-4bf3-98fa-6ceb15a22cb8"/>
    <xsd:element name="properties">
      <xsd:complexType>
        <xsd:sequence>
          <xsd:element name="documentManagement">
            <xsd:complexType>
              <xsd:all>
                <xsd:element ref="ns1:Titel"/>
                <xsd:element ref="ns1:SOCPublYear" minOccurs="0"/>
                <xsd:element ref="ns1:SOCPublMonth" minOccurs="0"/>
                <xsd:element ref="ns1:Beställningsnummer" minOccurs="0"/>
                <xsd:element ref="ns1:Artikelnummer" minOccurs="0"/>
                <xsd:element ref="ns1:Vikt_x0020__x0028_gram_x0029_" minOccurs="0"/>
                <xsd:element ref="ns1:Antal_x0020_sidor" minOccurs="0"/>
                <xsd:element ref="ns1:ISBN" minOccurs="0"/>
                <xsd:element ref="ns1:Typ_x0020_av_x0020_format" minOccurs="0"/>
                <xsd:element ref="ns3:POD-typ" minOccurs="0"/>
                <xsd:element ref="ns3:Språk_x0020_på_x0020_publikation" minOccurs="0"/>
                <xsd:element ref="ns1:Pris_x0020__x0028_exkl._x0020_moms_x0029_" minOccurs="0"/>
                <xsd:element ref="ns1:Moms" minOccurs="0"/>
                <xsd:element ref="ns1:SOCPublEdition" minOccurs="0"/>
                <xsd:element ref="ns1:Anteckningar" minOccurs="0"/>
                <xsd:element ref="ns1:Status_x0020_på_x0020_publikation"/>
                <xsd:element ref="ns1:Datum_x0020_för_x0020_publicering"/>
                <xsd:element ref="ns1:Ansvarig_x0020_produktionsledare" minOccurs="0"/>
                <xsd:element ref="ns1:Ansvarig_x0020_sakkunnig" minOccurs="0"/>
                <xsd:element ref="ns1:Ansvarig_x0020_avd_x002f_enhet" minOccurs="0"/>
                <xsd:element ref="ns1:Tidigare_x0020_sakkunnig" minOccurs="0"/>
                <xsd:element ref="ns1:Dokumenttyp" minOccurs="0"/>
                <xsd:element ref="ns1:Avpubliceringsdatum" minOccurs="0"/>
                <xsd:element ref="ns3:E-plikt" minOccurs="0"/>
                <xsd:element ref="ns1:Granskas_x0020_av_x0020_webbredaktion" minOccurs="0"/>
                <xsd:element ref="ns1:Datum_x0020_för_x0020_uppdatering" minOccurs="0"/>
                <xsd:element ref="ns1:Huvuddokument_x002f_bilaga"/>
                <xsd:element ref="ns1:Leveransmetod" minOccurs="0"/>
                <xsd:element ref="ns1:Ingress" minOccurs="0"/>
                <xsd:element ref="ns1:Produkter"/>
                <xsd:element ref="ns3:Ämnesområde" minOccurs="0"/>
                <xsd:element ref="ns4:PortfoljID" minOccurs="0"/>
                <xsd:element ref="ns1:Verksamhetsområde" minOccurs="0"/>
                <xsd:element ref="ns1:Finns_x0020_omslag_x0020_till_x0020_huvuddokument" minOccurs="0"/>
                <xsd:element ref="ns1:TaxCatchAll" minOccurs="0"/>
                <xsd:element ref="ns1:TaxCatchAllLabel" minOccurs="0"/>
                <xsd:element ref="ns1:f0b63fb838514edda550d3da4cfbf27d" minOccurs="0"/>
                <xsd:element ref="ns1:n100172ac3744ec48476a6bc1cfadbfc" minOccurs="0"/>
                <xsd:element ref="ns1:Notifiera_x0020_webbredak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f6c91-b5b3-4dff-89ad-5fc55ccc8930" elementFormDefault="qualified">
    <xsd:import namespace="http://schemas.microsoft.com/office/2006/documentManagement/types"/>
    <xsd:import namespace="http://schemas.microsoft.com/office/infopath/2007/PartnerControls"/>
    <xsd:element name="Titel" ma:index="0" ma:displayName="Titel" ma:internalName="Titel" ma:readOnly="false">
      <xsd:simpleType>
        <xsd:restriction base="dms:Text">
          <xsd:maxLength value="255"/>
        </xsd:restriction>
      </xsd:simpleType>
    </xsd:element>
    <xsd:element name="SOCPublYear" ma:index="1" nillable="true" ma:displayName="Publiceringsår" ma:decimals="0" ma:internalName="SOCPublYear" ma:readOnly="false">
      <xsd:simpleType>
        <xsd:restriction base="dms:Number">
          <xsd:maxInclusive value="2050"/>
          <xsd:minInclusive value="1980"/>
        </xsd:restriction>
      </xsd:simpleType>
    </xsd:element>
    <xsd:element name="SOCPublMonth" ma:index="2" nillable="true" ma:displayName="Publiceringsmånad" ma:default="01" ma:format="Dropdown" ma:internalName="SOCPublMonth">
      <xsd:simpleType>
        <xsd:restriction base="dms:Choice"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</xsd:restriction>
      </xsd:simpleType>
    </xsd:element>
    <xsd:element name="Beställningsnummer" ma:index="4" nillable="true" ma:displayName="Beställningsnummer" ma:internalName="Best_x00e4_llningsnummer" ma:readOnly="false">
      <xsd:simpleType>
        <xsd:restriction base="dms:Text">
          <xsd:maxLength value="25"/>
        </xsd:restriction>
      </xsd:simpleType>
    </xsd:element>
    <xsd:element name="Artikelnummer" ma:index="5" nillable="true" ma:displayName="Artikelnummer" ma:internalName="Artikelnummer" ma:readOnly="false">
      <xsd:simpleType>
        <xsd:restriction base="dms:Text">
          <xsd:maxLength value="255"/>
        </xsd:restriction>
      </xsd:simpleType>
    </xsd:element>
    <xsd:element name="Vikt_x0020__x0028_gram_x0029_" ma:index="6" nillable="true" ma:displayName="Vikt (gram)" ma:decimals="0" ma:internalName="Vikt_x0020__x0028_gram_x0029_" ma:readOnly="false" ma:percentage="FALSE">
      <xsd:simpleType>
        <xsd:restriction base="dms:Number"/>
      </xsd:simpleType>
    </xsd:element>
    <xsd:element name="Antal_x0020_sidor" ma:index="7" nillable="true" ma:displayName="Antal sidor" ma:decimals="0" ma:internalName="Antal_x0020_sidor" ma:readOnly="false" ma:percentage="FALSE">
      <xsd:simpleType>
        <xsd:restriction base="dms:Number"/>
      </xsd:simpleType>
    </xsd:element>
    <xsd:element name="ISBN" ma:index="8" nillable="true" ma:displayName="ISBN" ma:internalName="ISBN" ma:readOnly="false">
      <xsd:simpleType>
        <xsd:restriction base="dms:Text">
          <xsd:maxLength value="255"/>
        </xsd:restriction>
      </xsd:simpleType>
    </xsd:element>
    <xsd:element name="Typ_x0020_av_x0020_format" ma:index="9" nillable="true" ma:displayName="Typ av format" ma:format="Dropdown" ma:internalName="Typ_x0020_av_x0020_format" ma:readOnly="false">
      <xsd:simpleType>
        <xsd:restriction base="dms:Choice">
          <xsd:enumeration value="---"/>
          <xsd:enumeration value="Affisch"/>
          <xsd:enumeration value="Blad"/>
          <xsd:enumeration value="Bok"/>
          <xsd:enumeration value="Broschyr"/>
          <xsd:enumeration value="DVD"/>
          <xsd:enumeration value="Excel"/>
          <xsd:enumeration value="Folder"/>
          <xsd:enumeration value="Häfte"/>
          <xsd:enumeration value="Kartongställ"/>
          <xsd:enumeration value="Kort"/>
          <xsd:enumeration value="Ljudfil"/>
          <xsd:enumeration value="PDF"/>
          <xsd:enumeration value="POD"/>
          <xsd:enumeration value="Profilmaterial"/>
          <xsd:enumeration value="Punktskrift"/>
        </xsd:restriction>
      </xsd:simpleType>
    </xsd:element>
    <xsd:element name="Pris_x0020__x0028_exkl._x0020_moms_x0029_" ma:index="12" nillable="true" ma:displayName="Pris (exkl. moms)" ma:LCID="1053" ma:internalName="Pris_x0020__x0028_exkl_x002e__x0020_moms_x0029_">
      <xsd:simpleType>
        <xsd:restriction base="dms:Currency"/>
      </xsd:simpleType>
    </xsd:element>
    <xsd:element name="Moms" ma:index="13" nillable="true" ma:displayName="Moms" ma:default="0%" ma:format="Dropdown" ma:internalName="Moms" ma:readOnly="false">
      <xsd:simpleType>
        <xsd:restriction base="dms:Choice">
          <xsd:enumeration value="0%"/>
          <xsd:enumeration value="6%"/>
          <xsd:enumeration value="12%"/>
          <xsd:enumeration value="25%"/>
        </xsd:restriction>
      </xsd:simpleType>
    </xsd:element>
    <xsd:element name="SOCPublEdition" ma:index="14" nillable="true" ma:displayName="Upplaga" ma:decimals="0" ma:internalName="SOCPublEdition" ma:readOnly="false">
      <xsd:simpleType>
        <xsd:restriction base="dms:Number"/>
      </xsd:simpleType>
    </xsd:element>
    <xsd:element name="Anteckningar" ma:index="15" nillable="true" ma:displayName="Anteckningar" ma:internalName="Anteckningar" ma:readOnly="false">
      <xsd:simpleType>
        <xsd:restriction base="dms:Note">
          <xsd:maxLength value="255"/>
        </xsd:restriction>
      </xsd:simpleType>
    </xsd:element>
    <xsd:element name="Status_x0020_på_x0020_publikation" ma:index="16" ma:displayName="Status på publikation" ma:format="Dropdown" ma:indexed="true" ma:internalName="Status_x0020_p_x00e5__x0020_publikation" ma:readOnly="false">
      <xsd:simpleType>
        <xsd:restriction base="dms:Choice">
          <xsd:enumeration value="Ej publicerad"/>
          <xsd:enumeration value="Publicerad"/>
          <xsd:enumeration value="Inaktuell"/>
        </xsd:restriction>
      </xsd:simpleType>
    </xsd:element>
    <xsd:element name="Datum_x0020_för_x0020_publicering" ma:index="17" ma:displayName="Datum för publicering på webb" ma:format="DateTime" ma:indexed="true" ma:internalName="Datum_x0020_f_x00f6_r_x0020_publicering" ma:readOnly="false">
      <xsd:simpleType>
        <xsd:restriction base="dms:DateTime"/>
      </xsd:simpleType>
    </xsd:element>
    <xsd:element name="Ansvarig_x0020_produktionsledare" ma:index="18" nillable="true" ma:displayName="Ansvarig produktionsledare" ma:indexed="true" ma:list="UserInfo" ma:SharePointGroup="0" ma:internalName="Ansvarig_x0020_produktionsledare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nsvarig_x0020_sakkunnig" ma:index="19" nillable="true" ma:displayName="Ansvarig sakkunnig" ma:list="UserInfo" ma:SharePointGroup="0" ma:internalName="Ansvarig_x0020_sakkunnig" ma:readOnly="false" ma:showField="Tit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nsvarig_x0020_avd_x002f_enhet" ma:index="20" nillable="true" ma:displayName="Ansvarig avd/enhet" ma:format="Dropdown" ma:internalName="Ansvarig_x0020_avd_x002F_enhet">
      <xsd:simpleType>
        <xsd:restriction base="dms:Choice">
          <xsd:enumeration value="A/ACS"/>
          <xsd:enumeration value="A/HT1"/>
          <xsd:enumeration value="A/HT2"/>
          <xsd:enumeration value="A/HT3"/>
          <xsd:enumeration value="A/HT4"/>
          <xsd:enumeration value="A/SO1"/>
          <xsd:enumeration value="A/SO2"/>
          <xsd:enumeration value="A/SPEC1"/>
          <xsd:enumeration value="A/SPEC2"/>
          <xsd:enumeration value="BST/ACS"/>
          <xsd:enumeration value="BST/BEH1"/>
          <xsd:enumeration value="BST/BEH2"/>
          <xsd:enumeration value="BST/STB"/>
          <xsd:enumeration value="GDS/ACS"/>
          <xsd:enumeration value="GDS/KB"/>
          <xsd:enumeration value="KHS/ACS"/>
          <xsd:enumeration value="KHS/HV"/>
          <xsd:enumeration value="KHS/NDC"/>
          <xsd:enumeration value="KHS/NR"/>
          <xsd:enumeration value="KHS/NR1"/>
          <xsd:enumeration value="KHS/NR2"/>
          <xsd:enumeration value="KHS/PS"/>
          <xsd:enumeration value="KHS/VHS"/>
          <xsd:enumeration value="KOM/ACS"/>
          <xsd:enumeration value="KOM/KM1"/>
          <xsd:enumeration value="KOM/KM2"/>
          <xsd:enumeration value="KOM/PK"/>
          <xsd:enumeration value="KOM/PRE"/>
          <xsd:enumeration value="KOM/WEB"/>
          <xsd:enumeration value="KOM/WP"/>
          <xsd:enumeration value="KST/ACS"/>
          <xsd:enumeration value="KST/IE"/>
          <xsd:enumeration value="KST/KEB"/>
          <xsd:enumeration value="KST/KT"/>
          <xsd:enumeration value="KST/KU"/>
          <xsd:enumeration value="KST/VSO1"/>
          <xsd:enumeration value="KST/VSO2"/>
          <xsd:enumeration value="R/ACS"/>
          <xsd:enumeration value="R/FVJ"/>
          <xsd:enumeration value="R/HSJ"/>
          <xsd:enumeration value="R/SOJ"/>
          <xsd:enumeration value="S/ACS"/>
          <xsd:enumeration value="S/FOR"/>
          <xsd:enumeration value="S/IU"/>
          <xsd:enumeration value="S/KLT"/>
          <xsd:enumeration value="S/RE"/>
          <xsd:enumeration value="S/RES"/>
          <xsd:enumeration value="S/ST1"/>
          <xsd:enumeration value="S/ST2"/>
          <xsd:enumeration value="S/SÖ"/>
          <xsd:enumeration value="S/ÖJ1"/>
          <xsd:enumeration value="S/ÖJ2"/>
          <xsd:enumeration value="U/ACS"/>
          <xsd:enumeration value="U/EM"/>
          <xsd:enumeration value="U/SA"/>
          <xsd:enumeration value="U/UV"/>
          <xsd:enumeration value="U/VÄL"/>
          <xsd:enumeration value="V/ACS"/>
          <xsd:enumeration value="V/EE"/>
          <xsd:enumeration value="V/IT"/>
          <xsd:enumeration value="V/PE"/>
          <xsd:enumeration value="V/REG"/>
          <xsd:enumeration value="V/SE"/>
          <xsd:enumeration value="V/UE"/>
        </xsd:restriction>
      </xsd:simpleType>
    </xsd:element>
    <xsd:element name="Tidigare_x0020_sakkunnig" ma:index="21" nillable="true" ma:displayName="Tidigare sakkunnig" ma:internalName="Tidigare_x0020_sakkunnig">
      <xsd:simpleType>
        <xsd:restriction base="dms:Text">
          <xsd:maxLength value="255"/>
        </xsd:restriction>
      </xsd:simpleType>
    </xsd:element>
    <xsd:element name="Dokumenttyp" ma:index="22" nillable="true" ma:displayName="Dokumenttyp" ma:default="Publikation" ma:format="Dropdown" ma:internalName="Dokumenttyp" ma:readOnly="false">
      <xsd:simpleType>
        <xsd:restriction base="dms:Choice">
          <xsd:enumeration value="Publikation"/>
        </xsd:restriction>
      </xsd:simpleType>
    </xsd:element>
    <xsd:element name="Avpubliceringsdatum" ma:index="23" nillable="true" ma:displayName="Avpubliceringsdatum" ma:format="DateOnly" ma:internalName="Avpubliceringsdatum" ma:readOnly="false">
      <xsd:simpleType>
        <xsd:restriction base="dms:DateTime"/>
      </xsd:simpleType>
    </xsd:element>
    <xsd:element name="Granskas_x0020_av_x0020_webbredaktion" ma:index="25" nillable="true" ma:displayName="Granskas av webbredaktion" ma:default="0" ma:internalName="Granskas_x0020_av_x0020_webbredaktion" ma:readOnly="false">
      <xsd:simpleType>
        <xsd:restriction base="dms:Boolean"/>
      </xsd:simpleType>
    </xsd:element>
    <xsd:element name="Datum_x0020_för_x0020_uppdatering" ma:index="26" nillable="true" ma:displayName="Datum för uppdatering" ma:format="DateOnly" ma:internalName="Datum_x0020_f_x00f6_r_x0020_uppdatering" ma:readOnly="false">
      <xsd:simpleType>
        <xsd:restriction base="dms:DateTime"/>
      </xsd:simpleType>
    </xsd:element>
    <xsd:element name="Huvuddokument_x002f_bilaga" ma:index="27" ma:displayName="Huvuddokument/bilaga" ma:format="Dropdown" ma:internalName="Huvuddokument_x002F_bilaga" ma:readOnly="false">
      <xsd:simpleType>
        <xsd:restriction base="dms:Choice">
          <xsd:enumeration value="Huvuddokument"/>
          <xsd:enumeration value="Bilaga"/>
          <xsd:enumeration value="Omslag"/>
        </xsd:restriction>
      </xsd:simpleType>
    </xsd:element>
    <xsd:element name="Leveransmetod" ma:index="28" nillable="true" ma:displayName="Leveransmetod" ma:default="Nedladdningsbar" ma:internalName="Leveransmetod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Nedladdningsbar"/>
                    <xsd:enumeration value="Tryckt upplaga"/>
                    <xsd:enumeration value="Print on demand"/>
                    <xsd:enumeration value="Endast beställningsbar"/>
                  </xsd:restriction>
                </xsd:simpleType>
              </xsd:element>
            </xsd:sequence>
          </xsd:extension>
        </xsd:complexContent>
      </xsd:complexType>
    </xsd:element>
    <xsd:element name="Ingress" ma:index="29" nillable="true" ma:displayName="Ingress" ma:internalName="Ingress" ma:readOnly="false">
      <xsd:simpleType>
        <xsd:restriction base="dms:Note">
          <xsd:maxLength value="255"/>
        </xsd:restriction>
      </xsd:simpleType>
    </xsd:element>
    <xsd:element name="Produkter" ma:index="30" ma:displayName="Produkt" ma:default="Övrigt" ma:format="RadioButtons" ma:internalName="Produkter" ma:readOnly="false">
      <xsd:simpleType>
        <xsd:restriction base="dms:Choice">
          <xsd:enumeration value="Föreskrifter och allmänna råd"/>
          <xsd:enumeration value="Handböcker"/>
          <xsd:enumeration value="Klassifikationer och koder"/>
          <xsd:enumeration value="Kunskapsstöd"/>
          <xsd:enumeration value="Meddelandeblad"/>
          <xsd:enumeration value="Nationella riktlinjer"/>
          <xsd:enumeration value="Nationella screeningprogram"/>
          <xsd:enumeration value="Statistik"/>
          <xsd:enumeration value="Vägledning"/>
          <xsd:enumeration value="Öppna jämförelser"/>
          <xsd:enumeration value="Övrigt"/>
        </xsd:restriction>
      </xsd:simpleType>
    </xsd:element>
    <xsd:element name="Verksamhetsområde" ma:index="33" nillable="true" ma:displayName="Verksamhetsområde" ma:internalName="Verksamhetsomr_x00e5_de" ma:readOnly="fals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Hälso- och sjukvård"/>
                    <xsd:enumeration value="Socialtjänst"/>
                    <xsd:enumeration value="Tandvård"/>
                  </xsd:restriction>
                </xsd:simpleType>
              </xsd:element>
            </xsd:sequence>
          </xsd:extension>
        </xsd:complexContent>
      </xsd:complexType>
    </xsd:element>
    <xsd:element name="Finns_x0020_omslag_x0020_till_x0020_huvuddokument" ma:index="34" nillable="true" ma:displayName="Finns omslag till huvuddokument" ma:default="0" ma:internalName="Finns_x0020_omslag_x0020_till_x0020_huvuddokument">
      <xsd:simpleType>
        <xsd:restriction base="dms:Boolean"/>
      </xsd:simpleType>
    </xsd:element>
    <xsd:element name="TaxCatchAll" ma:index="36" nillable="true" ma:displayName="Taxonomy Catch All Column" ma:description="" ma:hidden="true" ma:list="{d16448d0-d907-4fd0-a73a-d926832f6153}" ma:internalName="TaxCatchAll" ma:readOnly="false" ma:showField="CatchAllData" ma:web="343f6c91-b5b3-4dff-89ad-5fc55ccc89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7" nillable="true" ma:displayName="Taxonomy Catch All Column1" ma:description="" ma:hidden="true" ma:list="{d16448d0-d907-4fd0-a73a-d926832f6153}" ma:internalName="TaxCatchAllLabel" ma:readOnly="true" ma:showField="CatchAllDataLabel" ma:web="343f6c91-b5b3-4dff-89ad-5fc55ccc89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0b63fb838514edda550d3da4cfbf27d" ma:index="39" nillable="true" ma:taxonomy="true" ma:internalName="f0b63fb838514edda550d3da4cfbf27d" ma:taxonomyFieldName="Ansvarig_x0020_avdelning_x002F_enhet" ma:displayName="Ansvarig enhet" ma:readOnly="false" ma:default="" ma:fieldId="{f0b63fb8-3851-4edd-a550-d3da4cfbf27d}" ma:sspId="68028966-b333-4fcd-be16-92d907fe3d90" ma:termSetId="2ebf11d2-b480-4a3f-9366-2ba648925ad7" ma:anchorId="bcf0acf7-28b0-4787-afb1-e092e400ba94" ma:open="false" ma:isKeyword="false">
      <xsd:complexType>
        <xsd:sequence>
          <xsd:element ref="pc:Terms" minOccurs="0" maxOccurs="1"/>
        </xsd:sequence>
      </xsd:complexType>
    </xsd:element>
    <xsd:element name="n100172ac3744ec48476a6bc1cfadbfc" ma:index="40" nillable="true" ma:taxonomy="true" ma:internalName="n100172ac3744ec48476a6bc1cfadbfc" ma:taxonomyFieldName="Ansvarig_x0020_avdelning" ma:displayName="Ansvarig avdelning" ma:readOnly="false" ma:default="" ma:fieldId="{7100172a-c374-4ec4-8476-a6bc1cfadbfc}" ma:sspId="68028966-b333-4fcd-be16-92d907fe3d90" ma:termSetId="2ebf11d2-b480-4a3f-9366-2ba648925ad7" ma:anchorId="bcf0acf7-28b0-4787-afb1-e092e400ba94" ma:open="false" ma:isKeyword="false">
      <xsd:complexType>
        <xsd:sequence>
          <xsd:element ref="pc:Terms" minOccurs="0" maxOccurs="1"/>
        </xsd:sequence>
      </xsd:complexType>
    </xsd:element>
    <xsd:element name="Notifiera_x0020_webbredaktion" ma:index="51" nillable="true" ma:displayName="Notifiera webbredaktion" ma:default="1" ma:internalName="Notifiera_x0020_webbredaktion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7fe2ab-f366-46fa-9c85-7b29d4e9a966" elementFormDefault="qualified">
    <xsd:import namespace="http://schemas.microsoft.com/office/2006/documentManagement/types"/>
    <xsd:import namespace="http://schemas.microsoft.com/office/infopath/2007/PartnerControls"/>
    <xsd:element name="POD-typ" ma:index="10" nillable="true" ma:displayName="POD-typ" ma:format="Dropdown" ma:internalName="POD_x002d_typ" ma:readOnly="false">
      <xsd:simpleType>
        <xsd:restriction base="dms:Choice">
          <xsd:enumeration value="---"/>
          <xsd:enumeration value="Klamrade blad"/>
          <xsd:enumeration value="Limbindning"/>
          <xsd:enumeration value="Rygghäftning"/>
          <xsd:enumeration value="Utskrift (1-2 sidor)"/>
        </xsd:restriction>
      </xsd:simpleType>
    </xsd:element>
    <xsd:element name="Språk_x0020_på_x0020_publikation" ma:index="11" nillable="true" ma:displayName="Språk på publikation" ma:default="Svenska" ma:format="Dropdown" ma:internalName="Spr_x00e5_k_x0020_p_x00e5__x0020_publikation" ma:readOnly="false">
      <xsd:simpleType>
        <xsd:restriction base="dms:Choice">
          <xsd:enumeration value="Afghanska"/>
          <xsd:enumeration value="Albanska"/>
          <xsd:enumeration value="Amarinja"/>
          <xsd:enumeration value="Amhariska"/>
          <xsd:enumeration value="Arabiska"/>
          <xsd:enumeration value="Assyriska"/>
          <xsd:enumeration value="Azerbajdzjanska"/>
          <xsd:enumeration value="Azeriska"/>
          <xsd:enumeration value="Bajuni"/>
          <xsd:enumeration value="Baskiska"/>
          <xsd:enumeration value="Behdini"/>
          <xsd:enumeration value="Vitryska"/>
          <xsd:enumeration value="Bengali"/>
          <xsd:enumeration value="Berber"/>
          <xsd:enumeration value="BKS"/>
          <xsd:enumeration value="Bosniska"/>
          <xsd:enumeration value="Bravanese"/>
          <xsd:enumeration value="Bulgariska"/>
          <xsd:enumeration value="Burmesiska"/>
          <xsd:enumeration value="Cakchiquel"/>
          <xsd:enumeration value="Kambodjanska"/>
          <xsd:enumeration value="Kantonesiska"/>
          <xsd:enumeration value="Katalansk"/>
          <xsd:enumeration value="Kaldeiska"/>
          <xsd:enumeration value="Chamorro"/>
          <xsd:enumeration value="Chao-chow"/>
          <xsd:enumeration value="Chavacano"/>
          <xsd:enumeration value="chuukese"/>
          <xsd:enumeration value="Kroatisk"/>
          <xsd:enumeration value="Tjeckiska"/>
          <xsd:enumeration value="Danska"/>
          <xsd:enumeration value="Dari"/>
          <xsd:enumeration value="Dinka"/>
          <xsd:enumeration value="Diula"/>
          <xsd:enumeration value="Holländska"/>
          <xsd:enumeration value="Engelska"/>
          <xsd:enumeration value="Estniska"/>
          <xsd:enumeration value="Fante"/>
          <xsd:enumeration value="Persiska"/>
          <xsd:enumeration value="Finska"/>
          <xsd:enumeration value="Flamländsk"/>
          <xsd:enumeration value="Franska"/>
          <xsd:enumeration value="Fukienese"/>
          <xsd:enumeration value="Fula"/>
          <xsd:enumeration value="Fulani"/>
          <xsd:enumeration value="Fuzhou"/>
          <xsd:enumeration value="Gaddang"/>
          <xsd:enumeration value="Gaelisk"/>
          <xsd:enumeration value="Gaelic-irländsk"/>
          <xsd:enumeration value="Gaelic-skott"/>
          <xsd:enumeration value="Georgiansk"/>
          <xsd:enumeration value="Tyska"/>
          <xsd:enumeration value="Gorani"/>
          <xsd:enumeration value="Grekiska"/>
          <xsd:enumeration value="Gujarati"/>
          <xsd:enumeration value="Haitisk kreol"/>
          <xsd:enumeration value="Hakka"/>
          <xsd:enumeration value="Hakka-chinese"/>
          <xsd:enumeration value="Hausa"/>
          <xsd:enumeration value="Hgebreiska"/>
          <xsd:enumeration value="Hindi"/>
          <xsd:enumeration value="Hmong"/>
          <xsd:enumeration value="Ungerska"/>
          <xsd:enumeration value="Ibanag"/>
          <xsd:enumeration value="Isländska"/>
          <xsd:enumeration value="Igbo"/>
          <xsd:enumeration value="Ilocano"/>
          <xsd:enumeration value="Indonesiska"/>
          <xsd:enumeration value="Inuktitut"/>
          <xsd:enumeration value="Italienska"/>
          <xsd:enumeration value="Jakartanese"/>
          <xsd:enumeration value="Japanska"/>
          <xsd:enumeration value="Javanesisk"/>
          <xsd:enumeration value="Jiddisch"/>
          <xsd:enumeration value="Kanjobal"/>
          <xsd:enumeration value="Karen"/>
          <xsd:enumeration value="Karenni"/>
          <xsd:enumeration value="Kashmiri"/>
          <xsd:enumeration value="Kazakiska"/>
          <xsd:enumeration value="Kikuyu"/>
          <xsd:enumeration value="Kinyarwanda"/>
          <xsd:enumeration value="Kirundi"/>
          <xsd:enumeration value="Koreanska"/>
          <xsd:enumeration value="Kosovos"/>
          <xsd:enumeration value="Kotokoli"/>
          <xsd:enumeration value="Krio"/>
          <xsd:enumeration value="Kurdisk"/>
          <xsd:enumeration value="kurmanji"/>
          <xsd:enumeration value="Kirgizistan"/>
          <xsd:enumeration value="Lakota"/>
          <xsd:enumeration value="Laotiska"/>
          <xsd:enumeration value="Lettiska"/>
          <xsd:enumeration value="Lingala"/>
          <xsd:enumeration value="Litauiska"/>
          <xsd:enumeration value="Luganda"/>
          <xsd:enumeration value="Lulesamiska"/>
          <xsd:enumeration value="Maay"/>
          <xsd:enumeration value="Makedonska"/>
          <xsd:enumeration value="Malay"/>
          <xsd:enumeration value="Malayalam"/>
          <xsd:enumeration value="Maltesisk"/>
          <xsd:enumeration value="Mandarin"/>
          <xsd:enumeration value="Mandingo"/>
          <xsd:enumeration value="Mandinka"/>
          <xsd:enumeration value="Marathi"/>
          <xsd:enumeration value="Marshallese"/>
          <xsd:enumeration value="Meänkieli"/>
          <xsd:enumeration value="Mirpuri"/>
          <xsd:enumeration value="Mixteco"/>
          <xsd:enumeration value="Moldavan"/>
          <xsd:enumeration value="Mongoliska"/>
          <xsd:enumeration value="Montenegrinsk"/>
          <xsd:enumeration value="Navajo"/>
          <xsd:enumeration value="Neapolitansk"/>
          <xsd:enumeration value="Nepali"/>
          <xsd:enumeration value="Nigerian Pidgin"/>
          <xsd:enumeration value="Nordsamiska"/>
          <xsd:enumeration value="Norska"/>
          <xsd:enumeration value="Oromo"/>
          <xsd:enumeration value="Pahari"/>
          <xsd:enumeration value="Papago"/>
          <xsd:enumeration value="Papiamento"/>
          <xsd:enumeration value="Patois"/>
          <xsd:enumeration value="Pidgin engelska"/>
          <xsd:enumeration value="Putsa"/>
          <xsd:enumeration value="Polska"/>
          <xsd:enumeration value="Portug.creole"/>
          <xsd:enumeration value="Portugisiska"/>
          <xsd:enumeration value="Pothwari"/>
          <xsd:enumeration value="Pulaar"/>
          <xsd:enumeration value="Punjabi"/>
          <xsd:enumeration value="Putian"/>
          <xsd:enumeration value="Quichua"/>
          <xsd:enumeration value="Reseromani"/>
          <xsd:enumeration value="Romani arli"/>
          <xsd:enumeration value="Romani kalderas"/>
          <xsd:enumeration value="Romani kale"/>
          <xsd:enumeration value="Romani lovari"/>
          <xsd:enumeration value="Rumänska"/>
          <xsd:enumeration value="Ryska"/>
          <xsd:enumeration value="Samiska"/>
          <xsd:enumeration value="Samoanska"/>
          <xsd:enumeration value="Serbiska"/>
          <xsd:enumeration value="Shanghainese"/>
          <xsd:enumeration value="Shona"/>
          <xsd:enumeration value="Sichuan"/>
          <xsd:enumeration value="Siciliansk"/>
          <xsd:enumeration value="Singalesisk"/>
          <xsd:enumeration value="Slovakiska"/>
          <xsd:enumeration value="Somaliska"/>
          <xsd:enumeration value="Sorani"/>
          <xsd:enumeration value="Spanska"/>
          <xsd:enumeration value="Sudanesiska arabiska"/>
          <xsd:enumeration value="Sundanesiska"/>
          <xsd:enumeration value="Susu"/>
          <xsd:enumeration value="Swahili"/>
          <xsd:enumeration value="Svenska"/>
          <xsd:enumeration value="Sydsamiska"/>
          <xsd:enumeration value="Sylhetti"/>
          <xsd:enumeration value="Tagalog"/>
          <xsd:enumeration value="Taiwanesiska"/>
          <xsd:enumeration value="Tadzjikiska"/>
          <xsd:enumeration value="Tamil"/>
          <xsd:enumeration value="Telugu"/>
          <xsd:enumeration value="Thai"/>
          <xsd:enumeration value="Tibetanska"/>
          <xsd:enumeration value="Tigre"/>
          <xsd:enumeration value="Tigrinska"/>
          <xsd:enumeration value="Toishanese"/>
          <xsd:enumeration value="Tonganska"/>
          <xsd:enumeration value="Toucouleur"/>
          <xsd:enumeration value="Trique"/>
          <xsd:enumeration value="Tshiluba"/>
          <xsd:enumeration value="Turkiska"/>
          <xsd:enumeration value="Ukrainska"/>
          <xsd:enumeration value="Urdu"/>
          <xsd:enumeration value="Uyghur"/>
          <xsd:enumeration value="Uzbekiska"/>
          <xsd:enumeration value="Vietnamesiska"/>
          <xsd:enumeration value="Visayan"/>
          <xsd:enumeration value="Walesisk"/>
          <xsd:enumeration value="Wolof"/>
          <xsd:enumeration value="Jiddisch"/>
          <xsd:enumeration value="Yoruba"/>
          <xsd:enumeration value="Yupik"/>
        </xsd:restriction>
      </xsd:simpleType>
    </xsd:element>
    <xsd:element name="E-plikt" ma:index="24" nillable="true" ma:displayName="E-plikt" ma:default="1" ma:internalName="E_x002d_plikt" ma:readOnly="false">
      <xsd:simpleType>
        <xsd:restriction base="dms:Boolean"/>
      </xsd:simpleType>
    </xsd:element>
    <xsd:element name="Ämnesområde" ma:index="31" nillable="true" ma:displayName="Ämnesområde" ma:internalName="_x00c4_mnesomr_x00e5_d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sylsökande"/>
                    <xsd:enumeration value="Barn och familj"/>
                    <xsd:enumeration value="Donation"/>
                    <xsd:enumeration value="Dödsfall"/>
                    <xsd:enumeration value="Ekonomiskt bistånd"/>
                    <xsd:enumeration value="E-hälsa"/>
                    <xsd:enumeration value="Fallolyckor"/>
                    <xsd:enumeration value="Funktionshinder"/>
                    <xsd:enumeration value="Hemlöshet"/>
                    <xsd:enumeration value="Hjälpmedel"/>
                    <xsd:enumeration value="Jämlik vård och omsorg"/>
                    <xsd:enumeration value="Kvinnors hälsa"/>
                    <xsd:enumeration value="Läkemedel"/>
                    <xsd:enumeration value="Missbruk och beroende"/>
                    <xsd:enumeration value="Palliativ vård"/>
                    <xsd:enumeration value="Psykisk ohälsa"/>
                    <xsd:enumeration value="Stöd till anhöriga"/>
                    <xsd:enumeration value="Våld- och brott"/>
                    <xsd:enumeration value="Vårdhygien"/>
                    <xsd:enumeration value="Äldre"/>
                  </xsd:restriction>
                </xsd:simple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942921-39ac-4bf3-98fa-6ceb15a22cb8" elementFormDefault="qualified">
    <xsd:import namespace="http://schemas.microsoft.com/office/2006/documentManagement/types"/>
    <xsd:import namespace="http://schemas.microsoft.com/office/infopath/2007/PartnerControls"/>
    <xsd:element name="PortfoljID" ma:index="32" nillable="true" ma:displayName="Portfölj-ID" ma:list="{18942921-39ac-4bf3-98fa-6ceb15a22cb8}" ma:internalName="PortfoljID" ma:showField="ID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2" ma:displayName="Innehållstyp"/>
        <xsd:element ref="dc:title" minOccurs="0" maxOccurs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_x0020_på_x0020_publikation xmlns="343f6c91-b5b3-4dff-89ad-5fc55ccc8930">Publicerad</Status_x0020_på_x0020_publikation>
    <Ansvarig_x0020_sakkunnig xmlns="343f6c91-b5b3-4dff-89ad-5fc55ccc8930">
      <UserInfo>
        <DisplayName/>
        <AccountId xsi:nil="true"/>
        <AccountType/>
      </UserInfo>
    </Ansvarig_x0020_sakkunnig>
    <Titel xmlns="343f6c91-b5b3-4dff-89ad-5fc55ccc8930">Bilaga – Presentationsmaterial (PPT) till handboken Ensamkommande barn och unga</Titel>
    <Artikelnummer xmlns="343f6c91-b5b3-4dff-89ad-5fc55ccc8930">2020-2-6588</Artikelnummer>
    <Moms xmlns="343f6c91-b5b3-4dff-89ad-5fc55ccc8930">0%</Moms>
    <ISBN xmlns="343f6c91-b5b3-4dff-89ad-5fc55ccc8930" xsi:nil="true"/>
    <Anteckningar xmlns="343f6c91-b5b3-4dff-89ad-5fc55ccc8930" xsi:nil="true"/>
    <Leveransmetod xmlns="343f6c91-b5b3-4dff-89ad-5fc55ccc8930">
      <Value>Nedladdningsbar</Value>
    </Leveransmetod>
    <Huvuddokument_x002f_bilaga xmlns="343f6c91-b5b3-4dff-89ad-5fc55ccc8930">Bilaga</Huvuddokument_x002f_bilaga>
    <Ämnesområde xmlns="3b7fe2ab-f366-46fa-9c85-7b29d4e9a966">
      <Value>Barn och familj</Value>
    </Ämnesområde>
    <Ansvarig_x0020_produktionsledare xmlns="343f6c91-b5b3-4dff-89ad-5fc55ccc8930">
      <UserInfo>
        <DisplayName/>
        <AccountId xsi:nil="true"/>
        <AccountType/>
      </UserInfo>
    </Ansvarig_x0020_produktionsledare>
    <Dokumenttyp xmlns="343f6c91-b5b3-4dff-89ad-5fc55ccc8930">Publikation</Dokumenttyp>
    <Ingress xmlns="343f6c91-b5b3-4dff-89ad-5fc55ccc8930" xsi:nil="true"/>
    <Vikt_x0020__x0028_gram_x0029_ xmlns="343f6c91-b5b3-4dff-89ad-5fc55ccc8930" xsi:nil="true"/>
    <Språk_x0020_på_x0020_publikation xmlns="3b7fe2ab-f366-46fa-9c85-7b29d4e9a966">Svenska</Språk_x0020_på_x0020_publikation>
    <Ansvarig_x0020_avd_x002f_enhet xmlns="343f6c91-b5b3-4dff-89ad-5fc55ccc8930" xsi:nil="true"/>
    <POD-typ xmlns="3b7fe2ab-f366-46fa-9c85-7b29d4e9a966" xsi:nil="true"/>
    <Verksamhetsområde xmlns="343f6c91-b5b3-4dff-89ad-5fc55ccc8930">
      <Value>Socialtjänst</Value>
    </Verksamhetsområde>
    <Antal_x0020_sidor xmlns="343f6c91-b5b3-4dff-89ad-5fc55ccc8930" xsi:nil="true"/>
    <Avpubliceringsdatum xmlns="343f6c91-b5b3-4dff-89ad-5fc55ccc8930" xsi:nil="true"/>
    <Produkter xmlns="343f6c91-b5b3-4dff-89ad-5fc55ccc8930">Handböcker</Produkter>
    <Finns_x0020_omslag_x0020_till_x0020_huvuddokument xmlns="343f6c91-b5b3-4dff-89ad-5fc55ccc8930">false</Finns_x0020_omslag_x0020_till_x0020_huvuddokument>
    <SOCPublEdition xmlns="343f6c91-b5b3-4dff-89ad-5fc55ccc8930" xsi:nil="true"/>
    <E-plikt xmlns="3b7fe2ab-f366-46fa-9c85-7b29d4e9a966">false</E-plikt>
    <Typ_x0020_av_x0020_format xmlns="343f6c91-b5b3-4dff-89ad-5fc55ccc8930">---</Typ_x0020_av_x0020_format>
    <Datum_x0020_för_x0020_publicering xmlns="343f6c91-b5b3-4dff-89ad-5fc55ccc8930">2020-08-28T07:00:00+00:00</Datum_x0020_för_x0020_publicering>
    <f0b63fb838514edda550d3da4cfbf27d xmlns="343f6c91-b5b3-4dff-89ad-5fc55ccc8930">
      <Terms xmlns="http://schemas.microsoft.com/office/infopath/2007/PartnerControls"/>
    </f0b63fb838514edda550d3da4cfbf27d>
    <Granskas_x0020_av_x0020_webbredaktion xmlns="343f6c91-b5b3-4dff-89ad-5fc55ccc8930">false</Granskas_x0020_av_x0020_webbredaktion>
    <n100172ac3744ec48476a6bc1cfadbfc xmlns="343f6c91-b5b3-4dff-89ad-5fc55ccc8930">
      <Terms xmlns="http://schemas.microsoft.com/office/infopath/2007/PartnerControls"/>
    </n100172ac3744ec48476a6bc1cfadbfc>
    <SOCPublYear xmlns="343f6c91-b5b3-4dff-89ad-5fc55ccc8930">2020</SOCPublYear>
    <SOCPublMonth xmlns="343f6c91-b5b3-4dff-89ad-5fc55ccc8930">08</SOCPublMonth>
    <Tidigare_x0020_sakkunnig xmlns="343f6c91-b5b3-4dff-89ad-5fc55ccc8930" xsi:nil="true"/>
    <Datum_x0020_för_x0020_uppdatering xmlns="343f6c91-b5b3-4dff-89ad-5fc55ccc8930" xsi:nil="true"/>
    <Beställningsnummer xmlns="343f6c91-b5b3-4dff-89ad-5fc55ccc8930">19272</Beställningsnummer>
    <Pris_x0020__x0028_exkl._x0020_moms_x0029_ xmlns="343f6c91-b5b3-4dff-89ad-5fc55ccc8930" xsi:nil="true"/>
    <PortfoljID xmlns="18942921-39ac-4bf3-98fa-6ceb15a22cb8">6588</PortfoljID>
    <TaxCatchAll xmlns="343f6c91-b5b3-4dff-89ad-5fc55ccc8930"/>
    <Notifiera_x0020_webbredaktion xmlns="343f6c91-b5b3-4dff-89ad-5fc55ccc8930">true</Notifiera_x0020_webbredaktion>
  </documentManagement>
</p:properties>
</file>

<file path=customXml/itemProps1.xml><?xml version="1.0" encoding="utf-8"?>
<ds:datastoreItem xmlns:ds="http://schemas.openxmlformats.org/officeDocument/2006/customXml" ds:itemID="{90B4D1A5-0A3E-47E4-920F-857072D87AB6}"/>
</file>

<file path=customXml/itemProps2.xml><?xml version="1.0" encoding="utf-8"?>
<ds:datastoreItem xmlns:ds="http://schemas.openxmlformats.org/officeDocument/2006/customXml" ds:itemID="{2D516086-E6F6-4D77-BCF3-8C9B34E83133}"/>
</file>

<file path=customXml/itemProps3.xml><?xml version="1.0" encoding="utf-8"?>
<ds:datastoreItem xmlns:ds="http://schemas.openxmlformats.org/officeDocument/2006/customXml" ds:itemID="{8AD8AE90-E20B-42E8-B3BC-C31915C044B0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2664</TotalTime>
  <Words>445</Words>
  <Application>Microsoft Office PowerPoint</Application>
  <PresentationFormat>Bredbild</PresentationFormat>
  <Paragraphs>47</Paragraphs>
  <Slides>14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4</vt:i4>
      </vt:variant>
      <vt:variant>
        <vt:lpstr>Bildrubriker</vt:lpstr>
      </vt:variant>
      <vt:variant>
        <vt:i4>14</vt:i4>
      </vt:variant>
    </vt:vector>
  </HeadingPairs>
  <TitlesOfParts>
    <vt:vector size="21" baseType="lpstr">
      <vt:lpstr>MS UI Gothic</vt:lpstr>
      <vt:lpstr>Arial</vt:lpstr>
      <vt:lpstr>Century Gothic</vt:lpstr>
      <vt:lpstr>SoS-PPT-svensk-150922</vt:lpstr>
      <vt:lpstr>1_SoS-PPT-svensk-150922</vt:lpstr>
      <vt:lpstr>Blank</vt:lpstr>
      <vt:lpstr>2_SoS-PPT-svensk-150922</vt:lpstr>
      <vt:lpstr>Handboken Ensamkommande barn och unga Juridisk vägledning för socialtjänstens arbete  </vt:lpstr>
      <vt:lpstr>Kort om handboken</vt:lpstr>
      <vt:lpstr>Några nyheter</vt:lpstr>
      <vt:lpstr>Barn som uppges vara gifta (sid 38)</vt:lpstr>
      <vt:lpstr>Rätt till två hälsoundersökningar (sid 32)  </vt:lpstr>
      <vt:lpstr>Familjehemsplacering i nätverket (sid 45)</vt:lpstr>
      <vt:lpstr>Begränsade möjligheter att placera i annan kommun (sid 47)  </vt:lpstr>
      <vt:lpstr>Ensamkommande barn som är kvotflyktingar (sid 63)</vt:lpstr>
      <vt:lpstr>Ansvar för barn som blir 18 år (sid 56) </vt:lpstr>
      <vt:lpstr>Familjeåterförening (sid 67)</vt:lpstr>
      <vt:lpstr>Andra lästips</vt:lpstr>
      <vt:lpstr>PowerPoint-presentation</vt:lpstr>
      <vt:lpstr>PowerPoint-presentation</vt:lpstr>
      <vt:lpstr>PowerPoint-presentation</vt:lpstr>
    </vt:vector>
  </TitlesOfParts>
  <Company>Socialstyrelsen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Bergendahl, Petra</dc:creator>
  <cp:keywords>class='Open'</cp:keywords>
  <cp:lastModifiedBy>Sotterman, Helen</cp:lastModifiedBy>
  <cp:revision>317</cp:revision>
  <cp:lastPrinted>2020-02-26T09:20:15Z</cp:lastPrinted>
  <dcterms:created xsi:type="dcterms:W3CDTF">2020-01-22T09:03:24Z</dcterms:created>
  <dcterms:modified xsi:type="dcterms:W3CDTF">2020-08-26T06:00:39Z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0x010100096182B2028BF449A3D0EB79FD2CC846010018B3E305294CA74CB0E27D6EDADC3259</vt:lpwstr>
  </property>
  <property fmtid="{D5CDD505-2E9C-101B-9397-08002B2CF9AE}" pid="3" name="Ansvarig avdelning/enhet">
    <vt:lpwstr/>
  </property>
  <property fmtid="{D5CDD505-2E9C-101B-9397-08002B2CF9AE}" pid="4" name="Skickat till Arkiv">
    <vt:bool>false</vt:bool>
  </property>
  <property fmtid="{D5CDD505-2E9C-101B-9397-08002B2CF9AE}" pid="5" name="Skickat till webbutik">
    <vt:bool>false</vt:bool>
  </property>
  <property fmtid="{D5CDD505-2E9C-101B-9397-08002B2CF9AE}" pid="6" name="Ansvarig avdelning">
    <vt:lpwstr/>
  </property>
  <property fmtid="{D5CDD505-2E9C-101B-9397-08002B2CF9AE}" pid="7" name="Arkiverad">
    <vt:bool>false</vt:bool>
  </property>
</Properties>
</file>