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6" r:id="rId2"/>
    <p:sldId id="267" r:id="rId3"/>
    <p:sldId id="275" r:id="rId4"/>
    <p:sldId id="272" r:id="rId5"/>
    <p:sldId id="278" r:id="rId6"/>
    <p:sldId id="257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8A1304-8B24-88DF-8917-DA86CA700C2C}" name="Eriksson, Antonia" initials="AE" userId="S::Antonia.Eriksson@socialstyrelsen.se::88c9ce20-e66f-4639-98d4-f9ddc50c40e0" providerId="AD"/>
  <p188:author id="{9F676333-7442-BE53-BCAE-530052346060}" name="Lindeborg, Susanne" initials="SL" userId="S::Susanne.Lindeborg@socialstyrelsen.se::d031e168-6598-4e86-859b-2a71d612cca5" providerId="AD"/>
  <p188:author id="{B5F7DD69-C564-6989-4D1A-39B88E08DF1D}" name="Niklas Mörk" initials="NM" userId="Niklas Mörk" providerId="None"/>
  <p188:author id="{3823A5D2-F7DB-2832-ADE9-532657DABF03}" name="Pernilla Norström" initials="PN" userId="S::pernilla.norstrom@skolverket.se::52dc66e9-237f-4453-923c-4009505907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85" autoAdjust="0"/>
    <p:restoredTop sz="82452" autoAdjust="0"/>
  </p:normalViewPr>
  <p:slideViewPr>
    <p:cSldViewPr snapToGrid="0">
      <p:cViewPr varScale="1">
        <p:scale>
          <a:sx n="71" d="100"/>
          <a:sy n="71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FA988-205A-4D17-B5C7-611AA92CD353}" type="datetimeFigureOut">
              <a:rPr lang="sv-SE" smtClean="0"/>
              <a:t>2026-06-03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EA415-0A9B-4BD3-8338-E8832E25A4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043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1F2D8-7C2A-E586-FF75-96D5C8BF0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1139427-1C43-9DF6-3A91-4C6443F6BA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E41C558-65FA-7C81-7591-6018341D4C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FB104E8-637A-9A5B-F22D-C2AC1D970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EA415-0A9B-4BD3-8338-E8832E25A44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229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Vad är </a:t>
            </a:r>
            <a:r>
              <a:rPr lang="sv-SE" b="1" dirty="0" err="1"/>
              <a:t>soc</a:t>
            </a:r>
            <a:r>
              <a:rPr lang="sv-SE" b="1" dirty="0"/>
              <a:t>?</a:t>
            </a:r>
            <a:br>
              <a:rPr lang="sv-SE" dirty="0"/>
            </a:br>
            <a:r>
              <a:rPr lang="sv-SE" dirty="0"/>
              <a:t>Socialtjänsten brukar kallas </a:t>
            </a:r>
            <a:r>
              <a:rPr lang="sv-SE" dirty="0" err="1"/>
              <a:t>soc</a:t>
            </a:r>
            <a:r>
              <a:rPr lang="sv-SE" dirty="0"/>
              <a:t> och finns för att ge stöd och hjälp till barn och vuxna som behöver det.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C4FD3-A475-46E5-9A99-7C3D58BFA19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459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DACA8-0DA8-51B7-03E9-64D8FF23D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87E7956-5DC4-7DB6-9C48-B244134B93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5085EAB-322D-4D5C-D24E-CB9057EEBB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När kan </a:t>
            </a:r>
            <a:r>
              <a:rPr lang="sv-SE" b="1" dirty="0" err="1"/>
              <a:t>soc</a:t>
            </a:r>
            <a:r>
              <a:rPr lang="sv-SE" b="1" dirty="0"/>
              <a:t> hjälpa?</a:t>
            </a:r>
          </a:p>
          <a:p>
            <a:r>
              <a:rPr lang="sv-SE" dirty="0" err="1"/>
              <a:t>Soc</a:t>
            </a:r>
            <a:r>
              <a:rPr lang="sv-SE" dirty="0"/>
              <a:t> kan bland annat hjälpa när föräldrar:</a:t>
            </a:r>
          </a:p>
          <a:p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/>
              <a:t>har svårt att ta hand om sina barn</a:t>
            </a:r>
          </a:p>
          <a:p>
            <a:pPr marL="171450" indent="-171450">
              <a:buFontTx/>
              <a:buChar char="-"/>
            </a:pPr>
            <a:r>
              <a:rPr lang="sv-SE" dirty="0"/>
              <a:t>själva mår dåligt</a:t>
            </a:r>
          </a:p>
          <a:p>
            <a:pPr marL="171450" indent="-171450">
              <a:buFontTx/>
              <a:buChar char="-"/>
            </a:pPr>
            <a:r>
              <a:rPr lang="sv-SE" dirty="0"/>
              <a:t>bråkar mycket</a:t>
            </a:r>
          </a:p>
          <a:p>
            <a:pPr marL="171450" indent="-171450">
              <a:buFontTx/>
              <a:buChar char="-"/>
            </a:pPr>
            <a:r>
              <a:rPr lang="sv-SE" dirty="0"/>
              <a:t>dricker för mycket alkohol eller tar droger.</a:t>
            </a:r>
          </a:p>
          <a:p>
            <a:endParaRPr lang="sv-SE" dirty="0"/>
          </a:p>
          <a:p>
            <a:r>
              <a:rPr lang="sv-SE" dirty="0" err="1"/>
              <a:t>Soc</a:t>
            </a:r>
            <a:r>
              <a:rPr lang="sv-SE" dirty="0"/>
              <a:t> kan också hjälpa om ett barn mår dåligt och till exempel inte går till skolan längre.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CAD4367-BA1F-994D-E066-C2D4EDC87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EA415-0A9B-4BD3-8338-E8832E25A44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505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Hur kan </a:t>
            </a:r>
            <a:r>
              <a:rPr lang="sv-SE" b="1" dirty="0" err="1"/>
              <a:t>soc</a:t>
            </a:r>
            <a:r>
              <a:rPr lang="sv-SE" b="1" dirty="0"/>
              <a:t> hjälpa?</a:t>
            </a:r>
          </a:p>
          <a:p>
            <a:r>
              <a:rPr lang="sv-SE" dirty="0"/>
              <a:t>Vanligast är att familjen får prata med någon på </a:t>
            </a:r>
            <a:r>
              <a:rPr lang="sv-SE" dirty="0" err="1"/>
              <a:t>soc</a:t>
            </a:r>
            <a:r>
              <a:rPr lang="sv-SE" dirty="0"/>
              <a:t> om vad som behöver förändras för att det ska bli bättre hemma.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EA415-0A9B-4BD3-8338-E8832E25A44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4190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E4704-2A06-EB73-E2C6-D13D3E32E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9499EAF-D815-7227-231B-C6C3E2848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D3B362A-1A28-A403-1CD3-DD4EB24F4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sv-SE" b="1" dirty="0"/>
              <a:t>Titta på filmen om Alex. &gt; </a:t>
            </a:r>
            <a:r>
              <a:rPr lang="sv-SE" dirty="0"/>
              <a:t>Instruktion: Klicka på ikonen för play för att spela upp filmen.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/>
              <a:t>Filmen ”Alex besöker socialtjänsten” berättar om hur det kan vara att gå till socialtjänsten när det inte är bra hemma.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dirty="0"/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Efter filmen, diskutera tillsammans: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 tänkte ni när ni såg filmen om Alex?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70FD574-D593-F599-0ABC-8852724C20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C4FD3-A475-46E5-9A99-7C3D58BFA19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4154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E932-023A-470B-8063-D6C00FDA07F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665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692000"/>
            <a:ext cx="9180000" cy="2520000"/>
          </a:xfrm>
        </p:spPr>
        <p:txBody>
          <a:bodyPr rIns="0" anchor="b"/>
          <a:lstStyle>
            <a:lvl1pPr algn="l"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320000"/>
            <a:ext cx="9180000" cy="1404000"/>
          </a:xfrm>
        </p:spPr>
        <p:txBody>
          <a:bodyPr lIns="0" tIns="72000" rIns="0"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CEF9954-370C-4CBC-ACFA-B1E148113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199" y="5892800"/>
            <a:ext cx="5220000" cy="360000"/>
          </a:xfrm>
        </p:spPr>
        <p:txBody>
          <a:bodyPr lIns="0" rIns="0" bIns="0" anchor="b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Skapare, datum eller annan information</a:t>
            </a:r>
          </a:p>
        </p:txBody>
      </p:sp>
    </p:spTree>
    <p:extLst>
      <p:ext uri="{BB962C8B-B14F-4D97-AF65-F5344CB8AC3E}">
        <p14:creationId xmlns:p14="http://schemas.microsoft.com/office/powerpoint/2010/main" val="241741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02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A489BFAB-1838-E3DA-3086-31955668D0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155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1"/>
            <a:ext cx="5171462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56960885-E329-5FCA-2677-EAF2C56F90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0"/>
            <a:ext cx="5184774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5887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171462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8B2DEFEC-B058-47C3-04B8-57A68B1970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1"/>
            <a:ext cx="5171461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57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7020000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280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1027A83-3361-4A4B-AAAE-C303B08E9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7019687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40278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89260AC1-16F0-41EA-8B68-B8EBC4B41C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5171463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39153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71463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749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9DD10FC-2BD9-4CDA-A6E6-410656069E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2"/>
            <a:ext cx="3771204" cy="415199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63525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4"/>
            <a:ext cx="3771514" cy="4153035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692000"/>
            <a:ext cx="9180000" cy="2520000"/>
          </a:xfrm>
        </p:spPr>
        <p:txBody>
          <a:bodyPr rIns="0" anchor="b"/>
          <a:lstStyle>
            <a:lvl1pPr algn="l"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320000"/>
            <a:ext cx="9180000" cy="1404000"/>
          </a:xfrm>
        </p:spPr>
        <p:txBody>
          <a:bodyPr lIns="0" tIns="72000" rIns="0"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CEF9954-370C-4CBC-ACFA-B1E148113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199" y="5892800"/>
            <a:ext cx="5220000" cy="360000"/>
          </a:xfrm>
        </p:spPr>
        <p:txBody>
          <a:bodyPr lIns="0" rIns="0" bIns="0" anchor="b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Skapare, datum eller annan information</a:t>
            </a:r>
          </a:p>
        </p:txBody>
      </p:sp>
    </p:spTree>
    <p:extLst>
      <p:ext uri="{BB962C8B-B14F-4D97-AF65-F5344CB8AC3E}">
        <p14:creationId xmlns:p14="http://schemas.microsoft.com/office/powerpoint/2010/main" val="3002341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2192000" cy="685799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				Markera bildplatshållaren (den här rutan), klicka inte på ikonen). </a:t>
            </a:r>
            <a:br>
              <a:rPr lang="sv-SE" dirty="0"/>
            </a:br>
            <a:r>
              <a:rPr lang="sv-SE" dirty="0"/>
              <a:t>				Infoga en bild. Kom ihåg att skriva in en alternativtext </a:t>
            </a:r>
            <a:br>
              <a:rPr lang="sv-SE" dirty="0"/>
            </a:br>
            <a:r>
              <a:rPr lang="sv-SE" dirty="0"/>
              <a:t>				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280114" cy="1533605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852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AE00FC94-731C-4487-F68E-51E079377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248" y="1613916"/>
            <a:ext cx="7461504" cy="2356072"/>
          </a:xfrm>
        </p:spPr>
        <p:txBody>
          <a:bodyPr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10" descr="Citattecken">
            <a:extLst>
              <a:ext uri="{FF2B5EF4-FFF2-40B4-BE49-F238E27FC236}">
                <a16:creationId xmlns:a16="http://schemas.microsoft.com/office/drawing/2014/main" id="{662AA28D-E944-4700-BC14-792C9FF19A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8849" y="936530"/>
            <a:ext cx="792797" cy="1081722"/>
          </a:xfr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5248" y="3992415"/>
            <a:ext cx="7461504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174" y="5266511"/>
            <a:ext cx="5371530" cy="951728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17618" y="6309204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4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nsterställd 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2DA5640-880C-4970-9969-589D5CE242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360000" indent="0">
              <a:lnSpc>
                <a:spcPct val="100000"/>
              </a:lnSpc>
              <a:spcBef>
                <a:spcPts val="300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2" y="981249"/>
            <a:ext cx="6004559" cy="2539857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10" descr="Citattecken">
            <a:extLst>
              <a:ext uri="{FF2B5EF4-FFF2-40B4-BE49-F238E27FC236}">
                <a16:creationId xmlns:a16="http://schemas.microsoft.com/office/drawing/2014/main" id="{A84D938D-EF47-457D-9244-7DB72A4045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201" y="440387"/>
            <a:ext cx="792797" cy="1081722"/>
          </a:xfrm>
        </p:spPr>
        <p:txBody>
          <a:bodyPr/>
          <a:lstStyle>
            <a:lvl1pPr marL="0" indent="0"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0602" y="3670743"/>
            <a:ext cx="6004559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0600" y="5072050"/>
            <a:ext cx="6004559" cy="804702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641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bild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2192000" cy="6857999"/>
          </a:xfrm>
        </p:spPr>
        <p:txBody>
          <a:bodyPr lIns="324000" tIns="252000" rIns="108000"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bildplatshållaren (ramen runt den här rutan) för att öppna bildbanken.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bildikonen för att infoga bild från en mapp.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Kom ihåg att skriva in en alternativtext </a:t>
            </a:r>
            <a:br>
              <a:rPr lang="sv-SE" dirty="0"/>
            </a:br>
            <a:r>
              <a:rPr lang="sv-SE" dirty="0"/>
              <a:t>eller markera som dekorativ.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1373909"/>
            <a:ext cx="6169264" cy="4110182"/>
          </a:xfrm>
        </p:spPr>
        <p:txBody>
          <a:bodyPr anchor="ctr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5484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utsida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00" y="1738800"/>
            <a:ext cx="9180000" cy="1908000"/>
          </a:xfrm>
        </p:spPr>
        <p:txBody>
          <a:bodyPr rIns="0" anchor="ctr" anchorCtr="0"/>
          <a:lstStyle>
            <a:lvl1pPr algn="ctr">
              <a:defRPr sz="44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000" y="3679200"/>
            <a:ext cx="9180000" cy="1116000"/>
          </a:xfrm>
          <a:prstGeom prst="rect">
            <a:avLst/>
          </a:prstGeom>
        </p:spPr>
        <p:txBody>
          <a:bodyPr lIns="0" tIns="72000" rIns="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4" name="Bild 5" descr="Socialstyrelsen logotyp" hidden="1">
            <a:extLst>
              <a:ext uri="{FF2B5EF4-FFF2-40B4-BE49-F238E27FC236}">
                <a16:creationId xmlns:a16="http://schemas.microsoft.com/office/drawing/2014/main" id="{375E9E1E-2DA5-C536-2778-996571ED3C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560947" y="5729289"/>
            <a:ext cx="2340000" cy="502927"/>
          </a:xfrm>
          <a:prstGeom prst="rect">
            <a:avLst/>
          </a:prstGeom>
        </p:spPr>
      </p:pic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847C62FF-E8B0-3F9C-A89E-15D1C5D2F417}"/>
              </a:ext>
            </a:extLst>
          </p:cNvPr>
          <p:cNvCxnSpPr>
            <a:cxnSpLocks/>
          </p:cNvCxnSpPr>
          <p:nvPr userDrawn="1"/>
        </p:nvCxnSpPr>
        <p:spPr>
          <a:xfrm>
            <a:off x="637200" y="5461200"/>
            <a:ext cx="1090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 6" hidden="1">
            <a:extLst>
              <a:ext uri="{FF2B5EF4-FFF2-40B4-BE49-F238E27FC236}">
                <a16:creationId xmlns:a16="http://schemas.microsoft.com/office/drawing/2014/main" id="{BCB3C7FA-D1E2-1CC1-6C45-C3B723F2EB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6452" y="5855314"/>
            <a:ext cx="1836000" cy="311856"/>
          </a:xfrm>
          <a:prstGeom prst="rect">
            <a:avLst/>
          </a:prstGeom>
        </p:spPr>
      </p:pic>
      <p:grpSp>
        <p:nvGrpSpPr>
          <p:cNvPr id="5" name="Grupp 4">
            <a:extLst>
              <a:ext uri="{FF2B5EF4-FFF2-40B4-BE49-F238E27FC236}">
                <a16:creationId xmlns:a16="http://schemas.microsoft.com/office/drawing/2014/main" id="{11EA31B3-D4EC-79BF-8147-B0A735CE14DF}"/>
              </a:ext>
            </a:extLst>
          </p:cNvPr>
          <p:cNvGrpSpPr/>
          <p:nvPr userDrawn="1"/>
        </p:nvGrpSpPr>
        <p:grpSpPr>
          <a:xfrm>
            <a:off x="3732758" y="5716737"/>
            <a:ext cx="4726485" cy="490685"/>
            <a:chOff x="0" y="0"/>
            <a:chExt cx="3810923" cy="395605"/>
          </a:xfrm>
        </p:grpSpPr>
        <p:pic>
          <p:nvPicPr>
            <p:cNvPr id="8" name="Bild 1" descr="Socialstyrelsens logotyp.">
              <a:extLst>
                <a:ext uri="{FF2B5EF4-FFF2-40B4-BE49-F238E27FC236}">
                  <a16:creationId xmlns:a16="http://schemas.microsoft.com/office/drawing/2014/main" id="{1B70AF36-A7F6-2767-54FE-2C3E027200D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0"/>
              <a:ext cx="1907540" cy="395605"/>
            </a:xfrm>
            <a:prstGeom prst="rect">
              <a:avLst/>
            </a:prstGeom>
          </p:spPr>
        </p:pic>
        <p:pic>
          <p:nvPicPr>
            <p:cNvPr id="9" name="Bild 1" descr="Skolverket">
              <a:extLst>
                <a:ext uri="{FF2B5EF4-FFF2-40B4-BE49-F238E27FC236}">
                  <a16:creationId xmlns:a16="http://schemas.microsoft.com/office/drawing/2014/main" id="{02FF1878-C064-AFD9-FD7C-EEDE4853241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27563" y="106878"/>
              <a:ext cx="1483360" cy="251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9982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utsid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088" y="5506636"/>
            <a:ext cx="9143999" cy="711602"/>
          </a:xfrm>
          <a:prstGeom prst="rect">
            <a:avLst/>
          </a:prstGeom>
        </p:spPr>
        <p:txBody>
          <a:bodyPr lIns="0" tIns="72000" rIns="0"/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grpSp>
        <p:nvGrpSpPr>
          <p:cNvPr id="7" name="Grupp 6" hidden="1">
            <a:extLst>
              <a:ext uri="{FF2B5EF4-FFF2-40B4-BE49-F238E27FC236}">
                <a16:creationId xmlns:a16="http://schemas.microsoft.com/office/drawing/2014/main" id="{D3C164C8-9A6E-6F2C-08B7-FB058811461A}"/>
              </a:ext>
            </a:extLst>
          </p:cNvPr>
          <p:cNvGrpSpPr/>
          <p:nvPr userDrawn="1"/>
        </p:nvGrpSpPr>
        <p:grpSpPr>
          <a:xfrm>
            <a:off x="3441111" y="3151253"/>
            <a:ext cx="5309778" cy="549363"/>
            <a:chOff x="3758861" y="3151253"/>
            <a:chExt cx="5309778" cy="549363"/>
          </a:xfrm>
        </p:grpSpPr>
        <p:pic>
          <p:nvPicPr>
            <p:cNvPr id="2" name="Bild 5" descr="Socialstyrelsen logotyp">
              <a:extLst>
                <a:ext uri="{FF2B5EF4-FFF2-40B4-BE49-F238E27FC236}">
                  <a16:creationId xmlns:a16="http://schemas.microsoft.com/office/drawing/2014/main" id="{562B5071-2C5B-AE94-DAD0-A65AB1CBEE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512639" y="3151253"/>
              <a:ext cx="2556000" cy="549363"/>
            </a:xfrm>
            <a:prstGeom prst="rect">
              <a:avLst/>
            </a:prstGeom>
          </p:spPr>
        </p:pic>
        <p:pic>
          <p:nvPicPr>
            <p:cNvPr id="5" name="Bild 4">
              <a:extLst>
                <a:ext uri="{FF2B5EF4-FFF2-40B4-BE49-F238E27FC236}">
                  <a16:creationId xmlns:a16="http://schemas.microsoft.com/office/drawing/2014/main" id="{3380BD5B-E48E-D18F-7E77-D15E1BD4A4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58861" y="3331492"/>
              <a:ext cx="1836000" cy="311856"/>
            </a:xfrm>
            <a:prstGeom prst="rect">
              <a:avLst/>
            </a:prstGeom>
          </p:spPr>
        </p:pic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73E1289A-726D-5666-5A0E-DBAA24BDBB85}"/>
              </a:ext>
            </a:extLst>
          </p:cNvPr>
          <p:cNvGrpSpPr/>
          <p:nvPr userDrawn="1"/>
        </p:nvGrpSpPr>
        <p:grpSpPr>
          <a:xfrm>
            <a:off x="3732758" y="3200255"/>
            <a:ext cx="4726485" cy="490685"/>
            <a:chOff x="0" y="0"/>
            <a:chExt cx="3810923" cy="395605"/>
          </a:xfrm>
        </p:grpSpPr>
        <p:pic>
          <p:nvPicPr>
            <p:cNvPr id="10" name="Bild 1" descr="Socialstyrelsens logotyp.">
              <a:extLst>
                <a:ext uri="{FF2B5EF4-FFF2-40B4-BE49-F238E27FC236}">
                  <a16:creationId xmlns:a16="http://schemas.microsoft.com/office/drawing/2014/main" id="{680498F5-1F1C-B8D9-5495-230B8A98DE9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0"/>
              <a:ext cx="1907540" cy="395605"/>
            </a:xfrm>
            <a:prstGeom prst="rect">
              <a:avLst/>
            </a:prstGeom>
          </p:spPr>
        </p:pic>
        <p:pic>
          <p:nvPicPr>
            <p:cNvPr id="11" name="Bild 1" descr="Skolverket">
              <a:extLst>
                <a:ext uri="{FF2B5EF4-FFF2-40B4-BE49-F238E27FC236}">
                  <a16:creationId xmlns:a16="http://schemas.microsoft.com/office/drawing/2014/main" id="{C5825E3A-AFB0-6639-F006-66D0E657D12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27563" y="106878"/>
              <a:ext cx="1483360" cy="251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1083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u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00" y="2404800"/>
            <a:ext cx="9180000" cy="1908000"/>
          </a:xfrm>
        </p:spPr>
        <p:txBody>
          <a:bodyPr rIns="0" anchor="ctr" anchorCtr="0"/>
          <a:lstStyle>
            <a:lvl1pPr algn="ctr">
              <a:defRPr sz="44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000" y="4345200"/>
            <a:ext cx="9180000" cy="1116000"/>
          </a:xfrm>
        </p:spPr>
        <p:txBody>
          <a:bodyPr lIns="0" tIns="72000" rIns="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6800" y="5710238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94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088" y="5506636"/>
            <a:ext cx="9143999" cy="711602"/>
          </a:xfrm>
        </p:spPr>
        <p:txBody>
          <a:bodyPr lIns="0" tIns="72000" rIns="0"/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60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pbild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35895A3-CFBD-2DD7-0C6D-2EC2943D2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6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ens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9DC7BC62-FFDF-BE17-9318-7D2172EFB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175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40" baseline="0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F7854F6-D131-B1BF-DCAE-DABC973D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40000"/>
            <a:ext cx="5459111" cy="288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2614B1-4CE7-EEB1-7E09-6933EC11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5989B9-E41B-BD51-904F-F6A6880C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47BC5CC-511A-C5C0-4273-7A1AF29413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338" y="540000"/>
            <a:ext cx="5184775" cy="5678238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 6" descr="Socialstyrelsen logotyp">
            <a:extLst>
              <a:ext uri="{FF2B5EF4-FFF2-40B4-BE49-F238E27FC236}">
                <a16:creationId xmlns:a16="http://schemas.microsoft.com/office/drawing/2014/main" id="{9CC60EB5-256D-072D-0810-A12B5BA1C23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A8BC795E-0211-60B3-4FEF-7B5792310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097" y="0"/>
            <a:ext cx="12192000" cy="6858000"/>
          </a:xfrm>
          <a:prstGeom prst="rect">
            <a:avLst/>
          </a:prstGeom>
          <a:solidFill>
            <a:srgbClr val="11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1622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num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8EEF72E6-1FD0-2040-A0AD-ADEF7150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540000"/>
            <a:ext cx="5199062" cy="2847601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00948" y="-828000"/>
            <a:ext cx="6087433" cy="6215551"/>
          </a:xfrm>
        </p:spPr>
        <p:txBody>
          <a:bodyPr/>
          <a:lstStyle>
            <a:lvl1pPr marL="0" indent="0" algn="r">
              <a:buNone/>
              <a:defRPr sz="40000" b="1">
                <a:solidFill>
                  <a:srgbClr val="00385C">
                    <a:alpha val="50000"/>
                  </a:srgb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1345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med bakg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4B9568-7C27-F74D-E439-0E60282880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7999"/>
          </a:xfrm>
        </p:spPr>
        <p:txBody>
          <a:bodyPr/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br>
              <a:rPr lang="sv-SE" dirty="0"/>
            </a:br>
            <a:r>
              <a:rPr lang="sv-SE" dirty="0"/>
              <a:t>	Utfallande bild bakom text – 1) Klicka på vit yta 2) Infoga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0000" tIns="468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70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51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4" y="1634399"/>
            <a:ext cx="68400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852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98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F6AE06-7D0B-679D-DAEF-6C2C1D3A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35A071-11A9-B41A-D9FC-FA9930040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045" y="1634097"/>
            <a:ext cx="7020000" cy="4582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296B71-03DD-80A4-6205-3713B583A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60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0F0521-EEC8-AA48-6F07-D6B78AAFD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9258" y="6356350"/>
            <a:ext cx="933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80B3FD74-0299-3550-4E28-5ACB19E12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6357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915831CF-0745-C506-4100-FE148513A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D0E0E85A-E94E-02CB-591B-5C472DFA2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C02D0A55-E372-4B7F-403F-2E3DC6E83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24B18876-DAF9-0CED-0C89-9EA95DA1D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48945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5EF01506-B404-7FAC-EF48-44D61E34C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329837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0FA766C4-1E08-20C2-C14D-AD4AD7320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6106660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DC70BE39-AE1C-A008-E5DE-EF68DC6EC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3887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2A6D88E5-9D1D-0299-0E23-7792F919E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FFB69A4D-C031-4997-2CD8-3735C5CB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E98BF6E7-B0B5-A519-1C2F-BDF7C16E6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89EA6B94-E30D-5779-F560-45F2A9F8D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48945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608B746F-43F8-0E83-27C2-8B3D79142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329837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453CBA76-A7BD-F3F8-69A4-BD6E3B104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6106661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6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58" r:id="rId3"/>
    <p:sldLayoutId id="2147483651" r:id="rId4"/>
    <p:sldLayoutId id="2147483679" r:id="rId5"/>
    <p:sldLayoutId id="2147483660" r:id="rId6"/>
    <p:sldLayoutId id="2147483654" r:id="rId7"/>
    <p:sldLayoutId id="2147483661" r:id="rId8"/>
    <p:sldLayoutId id="2147483662" r:id="rId9"/>
    <p:sldLayoutId id="2147483667" r:id="rId10"/>
    <p:sldLayoutId id="2147483665" r:id="rId11"/>
    <p:sldLayoutId id="2147483666" r:id="rId12"/>
    <p:sldLayoutId id="2147483664" r:id="rId13"/>
    <p:sldLayoutId id="2147483668" r:id="rId14"/>
    <p:sldLayoutId id="2147483680" r:id="rId15"/>
    <p:sldLayoutId id="2147483669" r:id="rId16"/>
    <p:sldLayoutId id="2147483682" r:id="rId17"/>
    <p:sldLayoutId id="2147483681" r:id="rId18"/>
    <p:sldLayoutId id="2147483670" r:id="rId19"/>
    <p:sldLayoutId id="2147483671" r:id="rId20"/>
    <p:sldLayoutId id="2147483673" r:id="rId21"/>
    <p:sldLayoutId id="2147483674" r:id="rId22"/>
    <p:sldLayoutId id="2147483683" r:id="rId23"/>
    <p:sldLayoutId id="2147483685" r:id="rId24"/>
    <p:sldLayoutId id="2147483686" r:id="rId25"/>
    <p:sldLayoutId id="2147483675" r:id="rId26"/>
    <p:sldLayoutId id="2147483676" r:id="rId27"/>
    <p:sldLayoutId id="2147483678" r:id="rId28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659" userDrawn="1">
          <p15:clr>
            <a:srgbClr val="F26B43"/>
          </p15:clr>
        </p15:guide>
        <p15:guide id="3" pos="4021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pos="393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svg"/><Relationship Id="rId4" Type="http://schemas.openxmlformats.org/officeDocument/2006/relationships/hyperlink" Target="https://vimeo.com/16010778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17FACE-5D92-B746-27AD-64887D716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">
            <a:extLst>
              <a:ext uri="{FF2B5EF4-FFF2-40B4-BE49-F238E27FC236}">
                <a16:creationId xmlns:a16="http://schemas.microsoft.com/office/drawing/2014/main" id="{1A08E825-5B50-59A4-A888-0E00DBA74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2169000"/>
            <a:ext cx="9180000" cy="2520000"/>
          </a:xfrm>
        </p:spPr>
        <p:txBody>
          <a:bodyPr/>
          <a:lstStyle/>
          <a:p>
            <a:r>
              <a:rPr lang="sv-SE" sz="5400" dirty="0"/>
              <a:t>Koll på soc </a:t>
            </a:r>
            <a:br>
              <a:rPr lang="sv-SE" sz="5400" dirty="0"/>
            </a:br>
            <a:r>
              <a:rPr lang="sv-SE" sz="5400" dirty="0"/>
              <a:t>i skolan </a:t>
            </a:r>
          </a:p>
        </p:txBody>
      </p:sp>
      <p:pic>
        <p:nvPicPr>
          <p:cNvPr id="4" name="Bild 1" descr="Socialstyrelsen logotyp">
            <a:extLst>
              <a:ext uri="{FF2B5EF4-FFF2-40B4-BE49-F238E27FC236}">
                <a16:creationId xmlns:a16="http://schemas.microsoft.com/office/drawing/2014/main" id="{278AD239-CA00-8BFD-6432-0332204DCE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  <p:pic>
        <p:nvPicPr>
          <p:cNvPr id="5" name="Bild 2" descr="Skolverket">
            <a:extLst>
              <a:ext uri="{FF2B5EF4-FFF2-40B4-BE49-F238E27FC236}">
                <a16:creationId xmlns:a16="http://schemas.microsoft.com/office/drawing/2014/main" id="{001FC24B-632F-17BE-0933-C0DCD060BB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8652" y="779369"/>
            <a:ext cx="1839600" cy="31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34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">
        <p159:morph option="byObject"/>
      </p:transition>
    </mc:Choice>
    <mc:Fallback xmlns="">
      <p:transition spd="slow" advClick="0" advTm="1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1" descr="En familj sitter runt ett bord och samtalar med en socialtjänsthandläggare. Stämningen är avslappnad och trevlig.">
            <a:extLst>
              <a:ext uri="{FF2B5EF4-FFF2-40B4-BE49-F238E27FC236}">
                <a16:creationId xmlns:a16="http://schemas.microsoft.com/office/drawing/2014/main" id="{DBB2FF5D-4265-00D8-CAA0-06AA9DA345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9" b="631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B9E55BC9-5BBF-0B74-60FF-89C8F872B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18910" y="2518799"/>
            <a:ext cx="3831463" cy="1626706"/>
          </a:xfrm>
          <a:custGeom>
            <a:avLst/>
            <a:gdLst>
              <a:gd name="csX0" fmla="*/ 560605 w 3831463"/>
              <a:gd name="csY0" fmla="*/ 0 h 1626706"/>
              <a:gd name="csX1" fmla="*/ 3724426 w 3831463"/>
              <a:gd name="csY1" fmla="*/ 0 h 1626706"/>
              <a:gd name="csX2" fmla="*/ 3831463 w 3831463"/>
              <a:gd name="csY2" fmla="*/ 107037 h 1626706"/>
              <a:gd name="csX3" fmla="*/ 3831463 w 3831463"/>
              <a:gd name="csY3" fmla="*/ 1519669 h 1626706"/>
              <a:gd name="csX4" fmla="*/ 3724426 w 3831463"/>
              <a:gd name="csY4" fmla="*/ 1626706 h 1626706"/>
              <a:gd name="csX5" fmla="*/ 560605 w 3831463"/>
              <a:gd name="csY5" fmla="*/ 1626706 h 1626706"/>
              <a:gd name="csX6" fmla="*/ 453568 w 3831463"/>
              <a:gd name="csY6" fmla="*/ 1519669 h 1626706"/>
              <a:gd name="csX7" fmla="*/ 453568 w 3831463"/>
              <a:gd name="csY7" fmla="*/ 666568 h 1626706"/>
              <a:gd name="csX8" fmla="*/ 0 w 3831463"/>
              <a:gd name="csY8" fmla="*/ 286450 h 1626706"/>
              <a:gd name="csX9" fmla="*/ 453568 w 3831463"/>
              <a:gd name="csY9" fmla="*/ 264851 h 1626706"/>
              <a:gd name="csX10" fmla="*/ 453568 w 3831463"/>
              <a:gd name="csY10" fmla="*/ 107037 h 1626706"/>
              <a:gd name="csX11" fmla="*/ 560605 w 3831463"/>
              <a:gd name="csY11" fmla="*/ 0 h 162670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831463" h="1626706">
                <a:moveTo>
                  <a:pt x="560605" y="0"/>
                </a:moveTo>
                <a:lnTo>
                  <a:pt x="3724426" y="0"/>
                </a:lnTo>
                <a:cubicBezTo>
                  <a:pt x="3783541" y="0"/>
                  <a:pt x="3831463" y="47922"/>
                  <a:pt x="3831463" y="107037"/>
                </a:cubicBezTo>
                <a:lnTo>
                  <a:pt x="3831463" y="1519669"/>
                </a:lnTo>
                <a:cubicBezTo>
                  <a:pt x="3831463" y="1578784"/>
                  <a:pt x="3783541" y="1626706"/>
                  <a:pt x="3724426" y="1626706"/>
                </a:cubicBezTo>
                <a:lnTo>
                  <a:pt x="560605" y="1626706"/>
                </a:lnTo>
                <a:cubicBezTo>
                  <a:pt x="501490" y="1626706"/>
                  <a:pt x="453568" y="1578784"/>
                  <a:pt x="453568" y="1519669"/>
                </a:cubicBezTo>
                <a:lnTo>
                  <a:pt x="453568" y="666568"/>
                </a:lnTo>
                <a:lnTo>
                  <a:pt x="0" y="286450"/>
                </a:lnTo>
                <a:lnTo>
                  <a:pt x="453568" y="264851"/>
                </a:lnTo>
                <a:lnTo>
                  <a:pt x="453568" y="107037"/>
                </a:lnTo>
                <a:cubicBezTo>
                  <a:pt x="453568" y="47922"/>
                  <a:pt x="501490" y="0"/>
                  <a:pt x="560605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B494B44-B908-8EFC-8097-C8B9F3AAB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409613"/>
            <a:ext cx="3048001" cy="1842347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Vad är soc?</a:t>
            </a:r>
          </a:p>
        </p:txBody>
      </p:sp>
    </p:spTree>
    <p:extLst>
      <p:ext uri="{BB962C8B-B14F-4D97-AF65-F5344CB8AC3E}">
        <p14:creationId xmlns:p14="http://schemas.microsoft.com/office/powerpoint/2010/main" val="150074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FDEA64-11C6-67B6-BA76-73175D259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flicka med flätor sitter på en gunga. Hon ser bekymrad och lite deppig ut.">
            <a:extLst>
              <a:ext uri="{FF2B5EF4-FFF2-40B4-BE49-F238E27FC236}">
                <a16:creationId xmlns:a16="http://schemas.microsoft.com/office/drawing/2014/main" id="{BBDD6725-A408-4077-19C0-15329C7B7FB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" r="435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5C6B480A-8B28-9284-ED04-187A714AB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23888" y="2615647"/>
            <a:ext cx="3831463" cy="1626706"/>
          </a:xfrm>
          <a:custGeom>
            <a:avLst/>
            <a:gdLst>
              <a:gd name="csX0" fmla="*/ 560605 w 3831463"/>
              <a:gd name="csY0" fmla="*/ 0 h 1626706"/>
              <a:gd name="csX1" fmla="*/ 3724426 w 3831463"/>
              <a:gd name="csY1" fmla="*/ 0 h 1626706"/>
              <a:gd name="csX2" fmla="*/ 3831463 w 3831463"/>
              <a:gd name="csY2" fmla="*/ 107037 h 1626706"/>
              <a:gd name="csX3" fmla="*/ 3831463 w 3831463"/>
              <a:gd name="csY3" fmla="*/ 1519669 h 1626706"/>
              <a:gd name="csX4" fmla="*/ 3724426 w 3831463"/>
              <a:gd name="csY4" fmla="*/ 1626706 h 1626706"/>
              <a:gd name="csX5" fmla="*/ 560605 w 3831463"/>
              <a:gd name="csY5" fmla="*/ 1626706 h 1626706"/>
              <a:gd name="csX6" fmla="*/ 453568 w 3831463"/>
              <a:gd name="csY6" fmla="*/ 1519669 h 1626706"/>
              <a:gd name="csX7" fmla="*/ 453568 w 3831463"/>
              <a:gd name="csY7" fmla="*/ 666568 h 1626706"/>
              <a:gd name="csX8" fmla="*/ 0 w 3831463"/>
              <a:gd name="csY8" fmla="*/ 286450 h 1626706"/>
              <a:gd name="csX9" fmla="*/ 453568 w 3831463"/>
              <a:gd name="csY9" fmla="*/ 264851 h 1626706"/>
              <a:gd name="csX10" fmla="*/ 453568 w 3831463"/>
              <a:gd name="csY10" fmla="*/ 107037 h 1626706"/>
              <a:gd name="csX11" fmla="*/ 560605 w 3831463"/>
              <a:gd name="csY11" fmla="*/ 0 h 162670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831463" h="1626706">
                <a:moveTo>
                  <a:pt x="560605" y="0"/>
                </a:moveTo>
                <a:lnTo>
                  <a:pt x="3724426" y="0"/>
                </a:lnTo>
                <a:cubicBezTo>
                  <a:pt x="3783541" y="0"/>
                  <a:pt x="3831463" y="47922"/>
                  <a:pt x="3831463" y="107037"/>
                </a:cubicBezTo>
                <a:lnTo>
                  <a:pt x="3831463" y="1519669"/>
                </a:lnTo>
                <a:cubicBezTo>
                  <a:pt x="3831463" y="1578784"/>
                  <a:pt x="3783541" y="1626706"/>
                  <a:pt x="3724426" y="1626706"/>
                </a:cubicBezTo>
                <a:lnTo>
                  <a:pt x="560605" y="1626706"/>
                </a:lnTo>
                <a:cubicBezTo>
                  <a:pt x="501490" y="1626706"/>
                  <a:pt x="453568" y="1578784"/>
                  <a:pt x="453568" y="1519669"/>
                </a:cubicBezTo>
                <a:lnTo>
                  <a:pt x="453568" y="666568"/>
                </a:lnTo>
                <a:lnTo>
                  <a:pt x="0" y="286450"/>
                </a:lnTo>
                <a:lnTo>
                  <a:pt x="453568" y="264851"/>
                </a:lnTo>
                <a:lnTo>
                  <a:pt x="453568" y="107037"/>
                </a:lnTo>
                <a:cubicBezTo>
                  <a:pt x="453568" y="47922"/>
                  <a:pt x="501490" y="0"/>
                  <a:pt x="560605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204F6ED8-0E7E-DD76-0288-6214ECB22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989" y="1373188"/>
            <a:ext cx="3101022" cy="41116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När kan soc hjälpa?</a:t>
            </a:r>
          </a:p>
        </p:txBody>
      </p:sp>
    </p:spTree>
    <p:extLst>
      <p:ext uri="{BB962C8B-B14F-4D97-AF65-F5344CB8AC3E}">
        <p14:creationId xmlns:p14="http://schemas.microsoft.com/office/powerpoint/2010/main" val="211836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E8923-1B88-BC0A-A58E-7CFA4FD55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pojke promenerar. Han lyssnar på något på sin telefon.">
            <a:extLst>
              <a:ext uri="{FF2B5EF4-FFF2-40B4-BE49-F238E27FC236}">
                <a16:creationId xmlns:a16="http://schemas.microsoft.com/office/drawing/2014/main" id="{994234AA-DAFF-7C04-CB8A-B100D601823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5" b="628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B6FB13C1-4286-1E8D-55E9-43F5090C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23888" y="2615647"/>
            <a:ext cx="3983672" cy="1626706"/>
          </a:xfrm>
          <a:custGeom>
            <a:avLst/>
            <a:gdLst>
              <a:gd name="csX0" fmla="*/ 560605 w 3831463"/>
              <a:gd name="csY0" fmla="*/ 0 h 1626706"/>
              <a:gd name="csX1" fmla="*/ 3724426 w 3831463"/>
              <a:gd name="csY1" fmla="*/ 0 h 1626706"/>
              <a:gd name="csX2" fmla="*/ 3831463 w 3831463"/>
              <a:gd name="csY2" fmla="*/ 107037 h 1626706"/>
              <a:gd name="csX3" fmla="*/ 3831463 w 3831463"/>
              <a:gd name="csY3" fmla="*/ 1519669 h 1626706"/>
              <a:gd name="csX4" fmla="*/ 3724426 w 3831463"/>
              <a:gd name="csY4" fmla="*/ 1626706 h 1626706"/>
              <a:gd name="csX5" fmla="*/ 560605 w 3831463"/>
              <a:gd name="csY5" fmla="*/ 1626706 h 1626706"/>
              <a:gd name="csX6" fmla="*/ 453568 w 3831463"/>
              <a:gd name="csY6" fmla="*/ 1519669 h 1626706"/>
              <a:gd name="csX7" fmla="*/ 453568 w 3831463"/>
              <a:gd name="csY7" fmla="*/ 666568 h 1626706"/>
              <a:gd name="csX8" fmla="*/ 0 w 3831463"/>
              <a:gd name="csY8" fmla="*/ 286450 h 1626706"/>
              <a:gd name="csX9" fmla="*/ 453568 w 3831463"/>
              <a:gd name="csY9" fmla="*/ 264851 h 1626706"/>
              <a:gd name="csX10" fmla="*/ 453568 w 3831463"/>
              <a:gd name="csY10" fmla="*/ 107037 h 1626706"/>
              <a:gd name="csX11" fmla="*/ 560605 w 3831463"/>
              <a:gd name="csY11" fmla="*/ 0 h 162670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831463" h="1626706">
                <a:moveTo>
                  <a:pt x="560605" y="0"/>
                </a:moveTo>
                <a:lnTo>
                  <a:pt x="3724426" y="0"/>
                </a:lnTo>
                <a:cubicBezTo>
                  <a:pt x="3783541" y="0"/>
                  <a:pt x="3831463" y="47922"/>
                  <a:pt x="3831463" y="107037"/>
                </a:cubicBezTo>
                <a:lnTo>
                  <a:pt x="3831463" y="1519669"/>
                </a:lnTo>
                <a:cubicBezTo>
                  <a:pt x="3831463" y="1578784"/>
                  <a:pt x="3783541" y="1626706"/>
                  <a:pt x="3724426" y="1626706"/>
                </a:cubicBezTo>
                <a:lnTo>
                  <a:pt x="560605" y="1626706"/>
                </a:lnTo>
                <a:cubicBezTo>
                  <a:pt x="501490" y="1626706"/>
                  <a:pt x="453568" y="1578784"/>
                  <a:pt x="453568" y="1519669"/>
                </a:cubicBezTo>
                <a:lnTo>
                  <a:pt x="453568" y="666568"/>
                </a:lnTo>
                <a:lnTo>
                  <a:pt x="0" y="286450"/>
                </a:lnTo>
                <a:lnTo>
                  <a:pt x="453568" y="264851"/>
                </a:lnTo>
                <a:lnTo>
                  <a:pt x="453568" y="107037"/>
                </a:lnTo>
                <a:cubicBezTo>
                  <a:pt x="453568" y="47922"/>
                  <a:pt x="501490" y="0"/>
                  <a:pt x="560605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7CFDB44-E907-B7D5-83E3-E4D4A5C5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1371600"/>
            <a:ext cx="4224671" cy="4110182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Hur kan </a:t>
            </a:r>
            <a:r>
              <a:rPr lang="sv-SE" dirty="0" err="1">
                <a:solidFill>
                  <a:schemeClr val="tx1"/>
                </a:solidFill>
              </a:rPr>
              <a:t>soc</a:t>
            </a:r>
            <a:r>
              <a:rPr lang="sv-SE" dirty="0">
                <a:solidFill>
                  <a:schemeClr val="tx1"/>
                </a:solidFill>
              </a:rPr>
              <a:t> hjälpa?</a:t>
            </a:r>
          </a:p>
        </p:txBody>
      </p:sp>
    </p:spTree>
    <p:extLst>
      <p:ext uri="{BB962C8B-B14F-4D97-AF65-F5344CB8AC3E}">
        <p14:creationId xmlns:p14="http://schemas.microsoft.com/office/powerpoint/2010/main" val="87024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A228C-9865-CE81-CE4A-A4CB0008D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713F3A41-CD4C-C9C8-8BDE-34AED375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7806F1AC-6AF8-5FCF-C5A0-B1AB51AB4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1373188"/>
            <a:ext cx="4369752" cy="4111625"/>
          </a:xfrm>
        </p:spPr>
        <p:txBody>
          <a:bodyPr/>
          <a:lstStyle/>
          <a:p>
            <a:r>
              <a:rPr lang="sv-SE" dirty="0"/>
              <a:t>Titta på filmen om Alex</a:t>
            </a:r>
          </a:p>
        </p:txBody>
      </p:sp>
      <p:pic>
        <p:nvPicPr>
          <p:cNvPr id="10" name="Bild 9" descr="Play">
            <a:hlinkClick r:id="rId4"/>
            <a:extLst>
              <a:ext uri="{FF2B5EF4-FFF2-40B4-BE49-F238E27FC236}">
                <a16:creationId xmlns:a16="http://schemas.microsoft.com/office/drawing/2014/main" id="{B824B0B0-7BCA-3333-C49D-0B520DE9451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3562" y="1968149"/>
            <a:ext cx="3124200" cy="292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1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 17">
            <a:extLst>
              <a:ext uri="{FF2B5EF4-FFF2-40B4-BE49-F238E27FC236}">
                <a16:creationId xmlns:a16="http://schemas.microsoft.com/office/drawing/2014/main" id="{69C085FC-B607-4C31-92DC-B8D159BD4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00" y="1555200"/>
            <a:ext cx="9180000" cy="1908000"/>
          </a:xfrm>
        </p:spPr>
        <p:txBody>
          <a:bodyPr anchor="b" anchorCtr="0"/>
          <a:lstStyle/>
          <a:p>
            <a:r>
              <a:rPr lang="sv-SE" dirty="0"/>
              <a:t>Vill du veta mer om </a:t>
            </a:r>
            <a:r>
              <a:rPr lang="sv-SE" dirty="0" err="1"/>
              <a:t>soc</a:t>
            </a:r>
            <a:r>
              <a:rPr lang="sv-SE" dirty="0"/>
              <a:t>?</a:t>
            </a:r>
          </a:p>
        </p:txBody>
      </p:sp>
      <p:sp>
        <p:nvSpPr>
          <p:cNvPr id="19" name="Underrubrik 18">
            <a:extLst>
              <a:ext uri="{FF2B5EF4-FFF2-40B4-BE49-F238E27FC236}">
                <a16:creationId xmlns:a16="http://schemas.microsoft.com/office/drawing/2014/main" id="{B29ACFFD-7D7D-4A6C-9B96-63839818B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000" y="3429000"/>
            <a:ext cx="9180000" cy="1116000"/>
          </a:xfrm>
        </p:spPr>
        <p:txBody>
          <a:bodyPr/>
          <a:lstStyle/>
          <a:p>
            <a:r>
              <a:rPr lang="sv-SE" sz="3200" dirty="0"/>
              <a:t>Läs mer på kollpasoc.se</a:t>
            </a:r>
          </a:p>
        </p:txBody>
      </p:sp>
    </p:spTree>
    <p:extLst>
      <p:ext uri="{BB962C8B-B14F-4D97-AF65-F5344CB8AC3E}">
        <p14:creationId xmlns:p14="http://schemas.microsoft.com/office/powerpoint/2010/main" val="1638770611"/>
      </p:ext>
    </p:extLst>
  </p:cSld>
  <p:clrMapOvr>
    <a:masterClrMapping/>
  </p:clrMapOvr>
</p:sld>
</file>

<file path=ppt/theme/theme1.xml><?xml version="1.0" encoding="utf-8"?>
<a:theme xmlns:a="http://schemas.openxmlformats.org/drawingml/2006/main" name="SoS-tema">
  <a:themeElements>
    <a:clrScheme name="SoS">
      <a:dk1>
        <a:srgbClr val="000000"/>
      </a:dk1>
      <a:lt1>
        <a:srgbClr val="FFFFFF"/>
      </a:lt1>
      <a:dk2>
        <a:srgbClr val="F8F2E8"/>
      </a:dk2>
      <a:lt2>
        <a:srgbClr val="FCFAF7"/>
      </a:lt2>
      <a:accent1>
        <a:srgbClr val="002B45"/>
      </a:accent1>
      <a:accent2>
        <a:srgbClr val="00385C"/>
      </a:accent2>
      <a:accent3>
        <a:srgbClr val="005892"/>
      </a:accent3>
      <a:accent4>
        <a:srgbClr val="017CC1"/>
      </a:accent4>
      <a:accent5>
        <a:srgbClr val="DBF0F6"/>
      </a:accent5>
      <a:accent6>
        <a:srgbClr val="EBFAFC"/>
      </a:accent6>
      <a:hlink>
        <a:srgbClr val="0563C1"/>
      </a:hlink>
      <a:folHlink>
        <a:srgbClr val="954F72"/>
      </a:folHlink>
    </a:clrScheme>
    <a:fontScheme name="PPT So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oS Mörkblå 1">
      <a:srgbClr val="002B45"/>
    </a:custClr>
    <a:custClr name="SoS Mörkblå 2">
      <a:srgbClr val="00385C"/>
    </a:custClr>
    <a:custClr name="SoS Blå 1">
      <a:srgbClr val="005892"/>
    </a:custClr>
    <a:custClr name="SoS Blå 2">
      <a:srgbClr val="017CC1"/>
    </a:custClr>
    <a:custClr name="SoS Ljusblå 1">
      <a:srgbClr val="DBF0F6"/>
    </a:custClr>
    <a:custClr name="SoS Ljusblå 2">
      <a:srgbClr val="EBFAFC"/>
    </a:custClr>
    <a:custClr name="Vit">
      <a:srgbClr val="FFFFFF"/>
    </a:custClr>
    <a:custClr name="Vit">
      <a:srgbClr val="FFFFFF"/>
    </a:custClr>
    <a:custClr name="SoS Beige 1">
      <a:srgbClr val="F8F2E8"/>
    </a:custClr>
    <a:custClr name="Sos Beige 2">
      <a:srgbClr val="FCFAF5"/>
    </a:custClr>
    <a:custClr name="SoS Gul 1">
      <a:srgbClr val="B27B2A"/>
    </a:custClr>
    <a:custClr name="SoS Gul 2">
      <a:srgbClr val="ECB94F"/>
    </a:custClr>
    <a:custClr name="SoS Gul 3">
      <a:srgbClr val="F9E0A7"/>
    </a:custClr>
    <a:custClr name="SoS Lila 1">
      <a:srgbClr val="9A4392"/>
    </a:custClr>
    <a:custClr name="SoS Lila 2">
      <a:srgbClr val="BE67C0"/>
    </a:custClr>
    <a:custClr name="SoS Lila 3">
      <a:srgbClr val="ECCFE9"/>
    </a:custClr>
    <a:custClr name="Vit">
      <a:srgbClr val="FFFFFF"/>
    </a:custClr>
    <a:custClr name="Vit">
      <a:srgbClr val="FFFFFF"/>
    </a:custClr>
    <a:custClr name="Vit">
      <a:srgbClr val="FFFFFF"/>
    </a:custClr>
    <a:custClr name="Vit">
      <a:srgbClr val="FFFFFF"/>
    </a:custClr>
    <a:custClr name="SoS Grön 1">
      <a:srgbClr val="008276"/>
    </a:custClr>
    <a:custClr name="SoS Grön 2">
      <a:srgbClr val="00A380"/>
    </a:custClr>
    <a:custClr name="SoS Grön 3">
      <a:srgbClr val="79D3C2"/>
    </a:custClr>
    <a:custClr name="SoS Orange 1">
      <a:srgbClr val="C75136"/>
    </a:custClr>
    <a:custClr name="SoS Orange 2">
      <a:srgbClr val="EA805F"/>
    </a:custClr>
    <a:custClr name="SoS Orange 3">
      <a:srgbClr val="F7CAAD"/>
    </a:custClr>
  </a:custClrLst>
  <a:extLst>
    <a:ext uri="{05A4C25C-085E-4340-85A3-A5531E510DB2}">
      <thm15:themeFamily xmlns:thm15="http://schemas.microsoft.com/office/thememl/2012/main" name="Blank 1.potx" id="{9B8A4F3E-DB00-45FE-BF45-1D4BDD58FF77}" vid="{6F384768-62E9-4036-B39A-A842919E8EA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1229</TotalTime>
  <Words>209</Words>
  <Application>Microsoft Office PowerPoint</Application>
  <PresentationFormat>Bredbild</PresentationFormat>
  <Paragraphs>29</Paragraphs>
  <Slides>6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Aptos</vt:lpstr>
      <vt:lpstr>Arial</vt:lpstr>
      <vt:lpstr>Noto Sans</vt:lpstr>
      <vt:lpstr>SoS-tema</vt:lpstr>
      <vt:lpstr>Koll på soc  i skolan </vt:lpstr>
      <vt:lpstr>Vad är soc?</vt:lpstr>
      <vt:lpstr>När kan soc hjälpa?</vt:lpstr>
      <vt:lpstr>Hur kan soc hjälpa?</vt:lpstr>
      <vt:lpstr>Titta på filmen om Alex</vt:lpstr>
      <vt:lpstr>Vill du veta mer om soc?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Koll på soc i skolan</dc:title>
  <dc:subject>socialtjänsten</dc:subject>
  <dc:creator>Socialstyrelsen och Skolverket</dc:creator>
  <cp:keywords>socialtjänsten</cp:keywords>
  <cp:lastModifiedBy>Lindeborg, Susanne</cp:lastModifiedBy>
  <cp:revision>53</cp:revision>
  <dcterms:created xsi:type="dcterms:W3CDTF">2026-03-09T12:50:00Z</dcterms:created>
  <dcterms:modified xsi:type="dcterms:W3CDTF">2026-06-03T13:15:42Z</dcterms:modified>
</cp:coreProperties>
</file>