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7" r:id="rId2"/>
    <p:sldId id="298" r:id="rId3"/>
    <p:sldId id="299" r:id="rId4"/>
    <p:sldId id="300" r:id="rId5"/>
    <p:sldId id="315" r:id="rId6"/>
    <p:sldId id="317" r:id="rId7"/>
    <p:sldId id="343" r:id="rId8"/>
    <p:sldId id="318" r:id="rId9"/>
    <p:sldId id="339" r:id="rId10"/>
    <p:sldId id="320" r:id="rId11"/>
    <p:sldId id="321" r:id="rId12"/>
    <p:sldId id="325" r:id="rId13"/>
    <p:sldId id="327" r:id="rId14"/>
    <p:sldId id="328" r:id="rId15"/>
    <p:sldId id="329" r:id="rId16"/>
    <p:sldId id="330" r:id="rId17"/>
    <p:sldId id="331" r:id="rId18"/>
    <p:sldId id="332" r:id="rId19"/>
    <p:sldId id="342" r:id="rId20"/>
    <p:sldId id="334" r:id="rId21"/>
    <p:sldId id="333" r:id="rId22"/>
    <p:sldId id="341" r:id="rId23"/>
    <p:sldId id="338" r:id="rId24"/>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bjer, Ann-Kristin" initials="SA" lastIdx="2" clrIdx="0">
    <p:extLst>
      <p:ext uri="{19B8F6BF-5375-455C-9EA6-DF929625EA0E}">
        <p15:presenceInfo xmlns:p15="http://schemas.microsoft.com/office/powerpoint/2012/main" userId="S-1-5-21-2075942658-1792417684-393963531-29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377" autoAdjust="0"/>
  </p:normalViewPr>
  <p:slideViewPr>
    <p:cSldViewPr snapToGrid="0" showGuides="1">
      <p:cViewPr varScale="1">
        <p:scale>
          <a:sx n="60" d="100"/>
          <a:sy n="60" d="100"/>
        </p:scale>
        <p:origin x="486" y="78"/>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2022-11-21</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2022-11-21</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Grunden i socialt arbete är att personalen och den som har behov eller ansöker om insatser har goda förutsättningar att kommunicera med varandra. Kultursensitivitet i</a:t>
            </a:r>
            <a:r>
              <a:rPr lang="sv-SE" baseline="0" dirty="0"/>
              <a:t> socialt arbete </a:t>
            </a:r>
            <a:r>
              <a:rPr lang="sv-SE" dirty="0"/>
              <a:t>ses som ett  sätt att förstå hur kultur påverkar alla oss människor och att ha arbetssätt</a:t>
            </a:r>
            <a:r>
              <a:rPr lang="sv-SE" baseline="0" dirty="0"/>
              <a:t> som </a:t>
            </a:r>
            <a:r>
              <a:rPr lang="sv-SE" dirty="0"/>
              <a:t>används  i arbetet. Det behöver inte innebära att kunna mycket om olika kulturer eller att den professionelle kommer från den kultur klienten kommer ifrån. </a:t>
            </a:r>
          </a:p>
          <a:p>
            <a:endParaRPr lang="sv-SE" dirty="0"/>
          </a:p>
          <a:p>
            <a:r>
              <a:rPr lang="sv-SE" dirty="0"/>
              <a:t>De första stegen är att ha en medvetenhet om hur kulturer påverkar oss alla och att ha</a:t>
            </a:r>
            <a:r>
              <a:rPr lang="sv-SE" baseline="0" dirty="0"/>
              <a:t> reflekterat över hur </a:t>
            </a:r>
            <a:r>
              <a:rPr lang="sv-SE" u="none" baseline="0" dirty="0"/>
              <a:t>den egna </a:t>
            </a:r>
            <a:r>
              <a:rPr lang="sv-SE" baseline="0" dirty="0"/>
              <a:t>kulturen påverkar mig själv. Här kan ni tänka tillbaka på bilden av kulturkartan (bild 7)</a:t>
            </a:r>
            <a:r>
              <a:rPr lang="sv-SE" dirty="0"/>
              <a:t>. </a:t>
            </a:r>
            <a:r>
              <a:rPr lang="sv-SE" baseline="0" dirty="0"/>
              <a:t> Ett sätt att fundera kring detta kan vara att ställa sig en fråga som: </a:t>
            </a:r>
            <a:r>
              <a:rPr lang="sv-SE" dirty="0"/>
              <a:t>Kan min bild av att det är viktigt att vara självständig påverka hur jag ser och bemöter personer som anser</a:t>
            </a:r>
            <a:r>
              <a:rPr lang="sv-SE" baseline="0" dirty="0"/>
              <a:t> att familjens (ev. mannen</a:t>
            </a:r>
            <a:r>
              <a:rPr lang="sv-SE" u="sng" baseline="0" dirty="0"/>
              <a:t>s</a:t>
            </a:r>
            <a:r>
              <a:rPr lang="sv-SE" baseline="0" dirty="0"/>
              <a:t>/ annan släkting</a:t>
            </a:r>
            <a:r>
              <a:rPr lang="sv-SE" u="sng" baseline="0" dirty="0"/>
              <a:t>s</a:t>
            </a:r>
            <a:r>
              <a:rPr lang="sv-SE" baseline="0" dirty="0"/>
              <a:t>) synpunkter eller tradition/religion är viktigast?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u="none" baseline="0" dirty="0"/>
              <a:t>Ytterligare ett steg </a:t>
            </a:r>
            <a:r>
              <a:rPr lang="sv-SE" baseline="0" dirty="0"/>
              <a:t>är att ha arbetssätt för att upptäcka kulturella skillnader i möten. Komponenter i sådana arbetssätt beskrivs på nästa bild.  </a:t>
            </a:r>
          </a:p>
          <a:p>
            <a:endParaRPr lang="sv-SE" baseline="0" dirty="0"/>
          </a:p>
          <a:p>
            <a:r>
              <a:rPr lang="sv-SE" baseline="0" dirty="0"/>
              <a:t>Det har även visat sig att kultursensitivitet ökar </a:t>
            </a:r>
            <a:r>
              <a:rPr lang="sv-SE" u="none" baseline="0" dirty="0"/>
              <a:t>en persons </a:t>
            </a:r>
            <a:r>
              <a:rPr lang="sv-SE" baseline="0" dirty="0"/>
              <a:t>möjligheter </a:t>
            </a:r>
            <a:r>
              <a:rPr lang="sv-SE" u="none" strike="noStrike" baseline="0" dirty="0"/>
              <a:t>att känna </a:t>
            </a:r>
            <a:r>
              <a:rPr lang="sv-SE" baseline="0" dirty="0"/>
              <a:t>förtroende för den professionelle och till delaktighet.</a:t>
            </a:r>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10</a:t>
            </a:fld>
            <a:endParaRPr lang="sv-SE" dirty="0"/>
          </a:p>
        </p:txBody>
      </p:sp>
    </p:spTree>
    <p:extLst>
      <p:ext uri="{BB962C8B-B14F-4D97-AF65-F5344CB8AC3E}">
        <p14:creationId xmlns:p14="http://schemas.microsoft.com/office/powerpoint/2010/main" val="221537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återkommande komponenter i kultursensitiva arbetssätt är:</a:t>
            </a:r>
          </a:p>
          <a:p>
            <a:pPr lvl="0"/>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Att visa på det specifika hos individen/familjen istället för på generella bilder av gruppen. Särskilt betonas vikten av att personen</a:t>
            </a:r>
            <a:r>
              <a:rPr lang="sv-SE" u="sng" dirty="0"/>
              <a:t>s</a:t>
            </a:r>
            <a:r>
              <a:rPr lang="sv-SE" dirty="0"/>
              <a:t> </a:t>
            </a:r>
            <a:r>
              <a:rPr lang="sv-SE" u="none" dirty="0"/>
              <a:t>egen </a:t>
            </a:r>
            <a:r>
              <a:rPr lang="sv-SE" dirty="0"/>
              <a:t>berättelse</a:t>
            </a:r>
            <a:r>
              <a:rPr lang="sv-SE" strike="sngStrike" dirty="0"/>
              <a:t>r</a:t>
            </a:r>
            <a:r>
              <a:rPr lang="sv-SE" dirty="0"/>
              <a:t> och </a:t>
            </a:r>
            <a:r>
              <a:rPr lang="sv-SE" u="none" dirty="0"/>
              <a:t>egna</a:t>
            </a:r>
            <a:r>
              <a:rPr lang="sv-SE" dirty="0"/>
              <a:t> föreställningar kommer fram (narrativa metoder).</a:t>
            </a:r>
            <a:r>
              <a:rPr lang="sv-SE" baseline="0" dirty="0"/>
              <a:t> </a:t>
            </a:r>
            <a:r>
              <a:rPr lang="sv-SE" u="sng" strike="noStrike" baseline="0" dirty="0"/>
              <a:t>Frågor </a:t>
            </a:r>
            <a:r>
              <a:rPr lang="sv-SE" baseline="0" dirty="0"/>
              <a:t>som uppmuntrar till att en person </a:t>
            </a:r>
            <a:r>
              <a:rPr lang="sv-SE" u="none" baseline="0" dirty="0"/>
              <a:t>får </a:t>
            </a:r>
            <a:r>
              <a:rPr lang="sv-SE" u="none" strike="noStrike" baseline="0" dirty="0"/>
              <a:t>beskriva</a:t>
            </a:r>
            <a:r>
              <a:rPr lang="sv-SE" u="none" baseline="0" dirty="0"/>
              <a:t> </a:t>
            </a:r>
            <a:r>
              <a:rPr lang="sv-SE" baseline="0" dirty="0"/>
              <a:t>sin situation djupare - berättande </a:t>
            </a:r>
            <a:r>
              <a:rPr lang="sv-SE" strike="sngStrike" baseline="0" dirty="0"/>
              <a:t>(</a:t>
            </a:r>
            <a:r>
              <a:rPr lang="sv-SE" u="none" baseline="0" dirty="0"/>
              <a:t>genom</a:t>
            </a:r>
            <a:r>
              <a:rPr lang="sv-SE" u="sng" baseline="0" dirty="0"/>
              <a:t> </a:t>
            </a:r>
            <a:r>
              <a:rPr lang="sv-SE" baseline="0" dirty="0"/>
              <a:t>narrativa) frågor - har ofta visat sig ge den professionelle en bättre bild och förståelse av en persons livssituation </a:t>
            </a:r>
            <a:r>
              <a:rPr lang="sv-SE" u="none" baseline="0" dirty="0"/>
              <a:t>och erfarenheter.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a:t>Att ha en </a:t>
            </a:r>
            <a:r>
              <a:rPr lang="sv-SE" dirty="0"/>
              <a:t>medvetenhet om behovet av att tydligt och återkommande förklara socialtjänstens uppgifter och socialarbetarrollen. </a:t>
            </a:r>
            <a:r>
              <a:rPr lang="sv-SE" baseline="0" dirty="0"/>
              <a:t> Socialtjänsten som myndighet kan vara svår att beskriva för en person som kommer från ett land där detta inte finns. Är socialtjänsten en myndighet som kontrollerar? Som kan ge stöd? Hur förstås våra benämningar på exempelvis ekonomiskt bistånd, försäkringskassan, överklagan, delaktighet?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Det handlar även om att </a:t>
            </a:r>
            <a:r>
              <a:rPr lang="sv-SE" dirty="0"/>
              <a:t>vid behov använda olika former att kommunikationsstöd som bilder, tydligt kroppsspråk, lättlästa texter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Att</a:t>
            </a:r>
            <a:r>
              <a:rPr lang="sv-SE" baseline="0" dirty="0"/>
              <a:t> ha kunskap om att använda tolk är av avgörande betydelse för att kommunikationen blir ömsesidig på så lika villkor som möjligt.  Information om detta finns exempelvis på kunskapsguiden.se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(https://kunskapsguiden.se/omraden-och-teman/arbetsmetoder-och-perspektiv/interkulturellt-perspektiv/samtala-genom-tolk/)</a:t>
            </a:r>
            <a:endParaRPr lang="sv-SE" dirty="0"/>
          </a:p>
          <a:p>
            <a:pPr marL="171450" lvl="0" indent="-171450">
              <a:buFontTx/>
              <a:buChar char="-"/>
            </a:pPr>
            <a:endParaRPr lang="sv-SE" dirty="0"/>
          </a:p>
          <a:p>
            <a:pPr marL="171450" lvl="0" indent="-171450">
              <a:buFontTx/>
              <a:buChar char="-"/>
            </a:pPr>
            <a:endParaRPr lang="sv-SE" dirty="0"/>
          </a:p>
          <a:p>
            <a:pPr marL="171450" lvl="0" indent="-171450">
              <a:buFontTx/>
              <a:buChar char="-"/>
            </a:pPr>
            <a:endParaRPr lang="sv-SE"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dirty="0"/>
          </a:p>
        </p:txBody>
      </p:sp>
    </p:spTree>
    <p:extLst>
      <p:ext uri="{BB962C8B-B14F-4D97-AF65-F5344CB8AC3E}">
        <p14:creationId xmlns:p14="http://schemas.microsoft.com/office/powerpoint/2010/main" val="110749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Sammanfattningsvis påverkar alla kulturer</a:t>
            </a:r>
            <a:r>
              <a:rPr lang="sv-SE" baseline="0" dirty="0"/>
              <a:t> personers identitet som kan handla om hur man ser på sig själv och sin relation till andra. Kultur påverkar även personers sätt att kommunicera med varandra.</a:t>
            </a:r>
          </a:p>
          <a:p>
            <a:endParaRPr lang="sv-SE" baseline="0" dirty="0"/>
          </a:p>
          <a:p>
            <a:r>
              <a:rPr lang="sv-SE" baseline="0" dirty="0"/>
              <a:t>Psykosocial</a:t>
            </a:r>
            <a:r>
              <a:rPr lang="sv-SE" u="sng" strike="noStrike" baseline="0" dirty="0"/>
              <a:t>a</a:t>
            </a:r>
            <a:r>
              <a:rPr lang="sv-SE" baseline="0" dirty="0"/>
              <a:t> stressfaktorer, sårbarhet och motståndskraft </a:t>
            </a:r>
            <a:r>
              <a:rPr lang="sv-SE" u="none" baseline="0" dirty="0"/>
              <a:t>påverkar </a:t>
            </a:r>
            <a:r>
              <a:rPr lang="sv-SE" baseline="0" dirty="0"/>
              <a:t>bland annat synen på vad som är problem, hur och varför de uppkommer samt vad och vem som kan lösa dem. </a:t>
            </a:r>
          </a:p>
          <a:p>
            <a:endParaRPr lang="sv-SE" baseline="0" dirty="0"/>
          </a:p>
          <a:p>
            <a:r>
              <a:rPr lang="sv-SE" baseline="0" dirty="0"/>
              <a:t>Relationen mellan den enskilde och den professionelle påverkas av bådas kulturer och bilder av varandra samt av hur kommunikationen sker. Här ingår kultursensitiva arbetssätt.</a:t>
            </a:r>
          </a:p>
          <a:p>
            <a:endParaRPr lang="sv-SE" baseline="0" dirty="0"/>
          </a:p>
          <a:p>
            <a:r>
              <a:rPr lang="sv-SE" baseline="0" dirty="0"/>
              <a:t>För den professionelle gäller det även att kunna ha eller få en bedömning om vilken betydelse kulturen har i det enskilda mötet. Spelar kulturella skillnader någon roll för vår kontakt och för bedömningen av behov i form av  eventuella stöd och insatser? Att se att här spelar kulturella skillnader ingen </a:t>
            </a:r>
            <a:r>
              <a:rPr lang="sv-SE" u="sng" baseline="0" dirty="0"/>
              <a:t>roll</a:t>
            </a:r>
            <a:r>
              <a:rPr lang="sv-SE" baseline="0" dirty="0"/>
              <a:t> innebär att den professionelle har säkrat att utredningen inte bygger på egna förutfattade meningar. Att se att kulturella skillnader eller migrationsprocess spelar roll innebär att möjligheterna till allians, delaktighet, rätt bedömning och eventuellt rätt stöd eller insats har ökat.</a:t>
            </a:r>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19938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13</a:t>
            </a:fld>
            <a:endParaRPr lang="sv-SE"/>
          </a:p>
        </p:txBody>
      </p:sp>
    </p:spTree>
    <p:extLst>
      <p:ext uri="{BB962C8B-B14F-4D97-AF65-F5344CB8AC3E}">
        <p14:creationId xmlns:p14="http://schemas.microsoft.com/office/powerpoint/2010/main" val="263717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356374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180912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3145088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257498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18</a:t>
            </a:fld>
            <a:endParaRPr lang="sv-SE"/>
          </a:p>
        </p:txBody>
      </p:sp>
    </p:spTree>
    <p:extLst>
      <p:ext uri="{BB962C8B-B14F-4D97-AF65-F5344CB8AC3E}">
        <p14:creationId xmlns:p14="http://schemas.microsoft.com/office/powerpoint/2010/main" val="84707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Reflektionsfrågor som kan användas både för individuell reflektion och för reflektion i arbetsgruppen.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Utifrån reflektionsfrågorna kan arbetsgruppen diskutera hur de tre frågorna fungerar att ställa, fånga upp oklarheter och dela erfarenheter.</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19</a:t>
            </a:fld>
            <a:endParaRPr lang="sv-SE"/>
          </a:p>
        </p:txBody>
      </p:sp>
    </p:spTree>
    <p:extLst>
      <p:ext uri="{BB962C8B-B14F-4D97-AF65-F5344CB8AC3E}">
        <p14:creationId xmlns:p14="http://schemas.microsoft.com/office/powerpoint/2010/main" val="32310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sv-SE" b="0" dirty="0"/>
              <a:t>Socialstyrelsen genomförde 2019 e</a:t>
            </a:r>
            <a:r>
              <a:rPr lang="sv-SE" b="0" baseline="0" dirty="0"/>
              <a:t>n </a:t>
            </a:r>
            <a:r>
              <a:rPr lang="sv-SE" baseline="0" dirty="0"/>
              <a:t>förstudie om situationen för barn och unga i migration med en funktionsnedsättning. Förstudien motiverades utifrån myndighetens omvärldsbevakning genom olika kontakter samt i uppdrag för Kunskapscenter för ensamkommande, KEB. </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dirty="0"/>
          </a:p>
        </p:txBody>
      </p:sp>
    </p:spTree>
    <p:extLst>
      <p:ext uri="{BB962C8B-B14F-4D97-AF65-F5344CB8AC3E}">
        <p14:creationId xmlns:p14="http://schemas.microsoft.com/office/powerpoint/2010/main" val="280657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20</a:t>
            </a:fld>
            <a:endParaRPr lang="sv-SE"/>
          </a:p>
        </p:txBody>
      </p:sp>
    </p:spTree>
    <p:extLst>
      <p:ext uri="{BB962C8B-B14F-4D97-AF65-F5344CB8AC3E}">
        <p14:creationId xmlns:p14="http://schemas.microsoft.com/office/powerpoint/2010/main" val="421401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23</a:t>
            </a:fld>
            <a:endParaRPr lang="sv-SE"/>
          </a:p>
        </p:txBody>
      </p:sp>
    </p:spTree>
    <p:extLst>
      <p:ext uri="{BB962C8B-B14F-4D97-AF65-F5344CB8AC3E}">
        <p14:creationId xmlns:p14="http://schemas.microsoft.com/office/powerpoint/2010/main" val="302118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 skrivelser till kommuner och i hearings med såväl andra myndigheter som intresseorganisationer så efterfrågades vetskap om situationen,</a:t>
            </a:r>
            <a:r>
              <a:rPr lang="sv-SE" baseline="0" dirty="0"/>
              <a:t> dvs </a:t>
            </a:r>
            <a:r>
              <a:rPr lang="sv-SE" dirty="0"/>
              <a:t>HUR</a:t>
            </a:r>
            <a:r>
              <a:rPr lang="sv-SE" baseline="0" dirty="0"/>
              <a:t> dessa barn och unga som befinner sig i migration har det.</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3</a:t>
            </a:fld>
            <a:endParaRPr lang="sv-SE" dirty="0"/>
          </a:p>
        </p:txBody>
      </p:sp>
    </p:spTree>
    <p:extLst>
      <p:ext uri="{BB962C8B-B14F-4D97-AF65-F5344CB8AC3E}">
        <p14:creationId xmlns:p14="http://schemas.microsoft.com/office/powerpoint/2010/main" val="239067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dirty="0"/>
          </a:p>
        </p:txBody>
      </p:sp>
    </p:spTree>
    <p:extLst>
      <p:ext uri="{BB962C8B-B14F-4D97-AF65-F5344CB8AC3E}">
        <p14:creationId xmlns:p14="http://schemas.microsoft.com/office/powerpoint/2010/main" val="1333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21953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Kultur</a:t>
            </a:r>
            <a:r>
              <a:rPr lang="sv-SE" baseline="0" dirty="0"/>
              <a:t> används som ett kitt i alla samhällen för att människor ska kunna leva tillsammans. Kulturen påverkar vår syn på vad som anses normalt och hur vi ska bete oss mot varandra.  Innehållet i kulturer skiftar över tid beroende på hur samhällen fungerar.</a:t>
            </a:r>
          </a:p>
          <a:p>
            <a:endParaRPr lang="sv-SE" baseline="0" dirty="0"/>
          </a:p>
          <a:p>
            <a:r>
              <a:rPr lang="sv-SE" baseline="0" dirty="0"/>
              <a:t>Kultur påverkar de sätt som vi använder för att handla i olika situationer som exempelvis för att komma överens i en grupp, vad man gör i en konfliktsituation, hur man handlar om man får ett stort problem eller en sjukdom.</a:t>
            </a:r>
          </a:p>
          <a:p>
            <a:r>
              <a:rPr lang="sv-SE" baseline="0" dirty="0"/>
              <a:t>I alla kulturer finns gemensamma nämnare för hur man visar glädje och sorg, vad man pratar med nära vänner om och hur man pratar och vad man pratar med okända om.</a:t>
            </a:r>
          </a:p>
          <a:p>
            <a:endParaRPr lang="sv-SE" baseline="0" dirty="0"/>
          </a:p>
          <a:p>
            <a:r>
              <a:rPr lang="sv-SE" baseline="0" dirty="0"/>
              <a:t>Punkten förståelse handlar om hur man förstår sin egen och andras roller i familjen, i grupper som på arbetsplatser, myndigheter med mer. Men även om vilken förståelse för de situationer man hamnar i som exempelvis sjukdom och funktionsnedsättning. </a:t>
            </a:r>
          </a:p>
          <a:p>
            <a:endParaRPr lang="sv-SE" baseline="0" dirty="0"/>
          </a:p>
          <a:p>
            <a:r>
              <a:rPr lang="sv-SE" baseline="0" dirty="0"/>
              <a:t>Den sista punkten är till för att påminna oss om att alla de ovanstående punkterna påverkar våra möjligheter till att kunna acceptera insatser och behandling som erbjuds av sjukvården och av socialtjänsten.</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6</a:t>
            </a:fld>
            <a:endParaRPr lang="sv-SE" dirty="0"/>
          </a:p>
        </p:txBody>
      </p:sp>
    </p:spTree>
    <p:extLst>
      <p:ext uri="{BB962C8B-B14F-4D97-AF65-F5344CB8AC3E}">
        <p14:creationId xmlns:p14="http://schemas.microsoft.com/office/powerpoint/2010/main" val="145508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Kultur är ett kitt i samhället som påverkar alla människors syn</a:t>
            </a:r>
            <a:r>
              <a:rPr lang="sv-SE" baseline="0" dirty="0"/>
              <a:t> på samhället och våra moraliska, religiösa och politiska värderingar som kort beskrivits ovan.</a:t>
            </a:r>
            <a:br>
              <a:rPr lang="sv-SE" dirty="0"/>
            </a:br>
            <a:r>
              <a:rPr lang="sv-SE" dirty="0"/>
              <a:t>Denna</a:t>
            </a:r>
            <a:r>
              <a:rPr lang="sv-SE" baseline="0" dirty="0"/>
              <a:t> bild visar på hur dessa värderingar ser ut hos invånare i olika länder världen över. Forskningsprojektet har pågått sedan 1981 och invånare i 97 länder har besvarat enkäten</a:t>
            </a:r>
            <a:r>
              <a:rPr lang="sv-SE" baseline="0" dirty="0">
                <a:solidFill>
                  <a:srgbClr val="FF0000"/>
                </a:solidFill>
              </a:rPr>
              <a:t>.</a:t>
            </a:r>
            <a:r>
              <a:rPr lang="sv-SE" baseline="0" dirty="0"/>
              <a:t> </a:t>
            </a:r>
            <a:r>
              <a:rPr lang="sv-SE" strike="sngStrike" baseline="0" dirty="0">
                <a:solidFill>
                  <a:srgbClr val="FF0000"/>
                </a:solidFill>
              </a:rPr>
              <a:t>värderinga</a:t>
            </a:r>
            <a:r>
              <a:rPr lang="sv-SE" baseline="0" dirty="0"/>
              <a:t>r (</a:t>
            </a:r>
            <a:r>
              <a:rPr lang="sv-SE" dirty="0"/>
              <a:t>World </a:t>
            </a:r>
            <a:r>
              <a:rPr lang="sv-SE" dirty="0" err="1"/>
              <a:t>Values</a:t>
            </a:r>
            <a:r>
              <a:rPr lang="sv-SE" dirty="0"/>
              <a:t> Survey) är ett pågående samhällsvetenskapligt forskningsprojekt med syfte att utforska sociokulturella, moraliska, religiösa och politiska värderingar inom olika kulturer världen över.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Ju längre ett</a:t>
            </a:r>
            <a:r>
              <a:rPr lang="sv-SE" baseline="0" dirty="0"/>
              <a:t> land ligger till höger desto viktigare ses </a:t>
            </a:r>
            <a:r>
              <a:rPr lang="sv-SE" b="0" dirty="0"/>
              <a:t>individens frihet och personligt självförverkligande. Ju högre upp till höger som ett land ligger är spelar</a:t>
            </a:r>
            <a:r>
              <a:rPr lang="sv-SE" b="0" baseline="0" dirty="0"/>
              <a:t> religiösa och traditionella värderingar mindre 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I denna bild är Sveriges placering mest intressant. Sverige är den lilla pricken längst upp till höger bredvid den röda pilen. Vi är minst traditionella och ser individuell frihet och självförverkligande som mest viktigt av alla, även jämfört med våra nordiska grannländer. </a:t>
            </a:r>
            <a:endParaRPr lang="sv-SE" b="0" dirty="0"/>
          </a:p>
          <a:p>
            <a:endParaRPr lang="sv-SE" dirty="0"/>
          </a:p>
          <a:p>
            <a:r>
              <a:rPr lang="sv-SE" u="none" dirty="0">
                <a:solidFill>
                  <a:srgbClr val="FF0000"/>
                </a:solidFill>
              </a:rPr>
              <a:t>Svenska medborgare är väldigt sekulariserade och tycker självförverkligande och individuell frihet är viktigt. Vi känner oss också trygga och har en stor tilltro till samhällssystemet och varandra. Vi kan utbilda oss, byta</a:t>
            </a:r>
            <a:r>
              <a:rPr lang="sv-SE" u="none" baseline="0" dirty="0">
                <a:solidFill>
                  <a:srgbClr val="FF0000"/>
                </a:solidFill>
              </a:rPr>
              <a:t> arbete, flytta, skilja oss, skaffa barn m.m. UTAN att göra oss beroende av familj, arbetsgivare eller vänner. VI har en så kallad </a:t>
            </a:r>
            <a:r>
              <a:rPr lang="sv-SE" b="1" u="none" baseline="0" dirty="0">
                <a:solidFill>
                  <a:srgbClr val="FF0000"/>
                </a:solidFill>
              </a:rPr>
              <a:t>institutionaliserad omsorg. </a:t>
            </a:r>
            <a:endParaRPr lang="sv-SE" b="1" u="none" dirty="0">
              <a:solidFill>
                <a:srgbClr val="FF0000"/>
              </a:solidFill>
            </a:endParaRPr>
          </a:p>
          <a:p>
            <a:pPr defTabSz="916229">
              <a:defRPr/>
            </a:pPr>
            <a:endParaRPr lang="sv-SE" u="none" dirty="0">
              <a:solidFill>
                <a:srgbClr val="FF0000"/>
              </a:solidFill>
            </a:endParaRPr>
          </a:p>
          <a:p>
            <a:r>
              <a:rPr lang="sv-SE" u="none" dirty="0">
                <a:solidFill>
                  <a:srgbClr val="FF0000"/>
                </a:solidFill>
              </a:rPr>
              <a:t>Sveriges motsats är länder som hamnar längst ned i det vänstra hörnet.; religiösa länder vars medborgare värderar överlevnad före egen frihet. En väldigt osäkerhet råder med hot om våld och krig. Tryggheten för människor finns här det lokala, i familjen och vänkretsen som finns.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Varför visar jag denna bild? Jo för att försöka beskriva hur olika vår syn på verkligheten, problem, lösningar och värderingar kan vara. Vi är alla påverkade av vår kulturer. Kulturer som avspeglar sig i våra värderingar, syn på möjligheter, på problem och på lösningar. Som professionell i möten med andra personer med annan bakgrund finns ett ansvar för att ha denna medvetenhet. Det första steget är en medvetenhet. Det andra steget är att ha arbetssätt för att ett riktigt möte kan komma tillstånd.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370948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Synen på funktionsnedsättning</a:t>
            </a:r>
            <a:r>
              <a:rPr lang="sv-SE" i="0" baseline="0" dirty="0"/>
              <a:t> ingår i punkten ovan som hur människor förstår olika fenomen eller händelser. Funktionsnedsättning är ett bra exempel på att syn och värderingar kan skifta över tid. I Sverige har neuropsykiatriska funktionsnedsättningar som exempelvis ADHD gått från att inte ha någon benämning alls som en funktionsnedsättning till att bli något som uppmärksammas mer och mer. Lösningar för elever med koncentrationsproblem har gått från inga alls, till obs-klasser och till att kunna få extra stöd i en vanlig klass.</a:t>
            </a:r>
          </a:p>
          <a:p>
            <a:endParaRPr lang="sv-SE" i="0" baseline="0" dirty="0"/>
          </a:p>
          <a:p>
            <a:r>
              <a:rPr lang="sv-SE" i="0" baseline="0" dirty="0"/>
              <a:t>För personer från andra länder kan förklaringssätten se ut som allt från liknande de vi har haft för länge sedan till de som vi har nu. Funktionsnedsättningar kan ses som ett straff eller en utmaning från högre makter för en person eller en familj. Det kan då vara skamligt att prata om detta med utomstående. Föräldrarna kan se det som sin uppgift att själva klara av denna prövning.  Synen på hur livet för en person med </a:t>
            </a:r>
            <a:r>
              <a:rPr lang="sv-SE" i="0" baseline="0" dirty="0">
                <a:solidFill>
                  <a:srgbClr val="FF0000"/>
                </a:solidFill>
              </a:rPr>
              <a:t>funktionsnedsättning </a:t>
            </a:r>
            <a:r>
              <a:rPr lang="sv-SE" i="0" baseline="0" dirty="0"/>
              <a:t>kan se ut kan också skifta. Allt från att familjen ska vara ett livslångt stöd till att målet är ett självständigt liv.</a:t>
            </a:r>
          </a:p>
          <a:p>
            <a:endParaRPr lang="sv-SE" i="0" baseline="0" dirty="0"/>
          </a:p>
          <a:p>
            <a:r>
              <a:rPr lang="sv-SE" i="0" baseline="0" dirty="0"/>
              <a:t>Det kan också finnas en rädsla för att berätta om en funktionsnedsättning i tron att detta kan påverka möjligheterna att få stanna i Sverige.</a:t>
            </a:r>
          </a:p>
          <a:p>
            <a:endParaRPr lang="sv-SE" i="0" baseline="0" dirty="0"/>
          </a:p>
          <a:p>
            <a:r>
              <a:rPr lang="sv-SE" i="0" baseline="0" dirty="0"/>
              <a:t>Eller så har personen eller familjen precis samma bild av funktionsnedsättningar som vi själva.</a:t>
            </a:r>
          </a:p>
          <a:p>
            <a:endParaRPr lang="sv-SE" i="0" baseline="0" dirty="0"/>
          </a:p>
          <a:p>
            <a:r>
              <a:rPr lang="sv-SE" i="0" baseline="0" dirty="0"/>
              <a:t>En persons eller i ert fall föräldrarnas syn på funktionsnedsättningar påverkar möjligheterna till att ta upp eller prata om dessa med utomstående och med myndighetspersoner.</a:t>
            </a:r>
          </a:p>
          <a:p>
            <a:endParaRPr lang="sv-SE" i="0" baseline="0" dirty="0"/>
          </a:p>
          <a:p>
            <a:endParaRPr lang="sv-SE" i="0" baseline="0" dirty="0"/>
          </a:p>
          <a:p>
            <a:endParaRPr lang="sv-SE" i="1" dirty="0"/>
          </a:p>
          <a:p>
            <a:endParaRPr lang="sv-SE"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dirty="0"/>
          </a:p>
        </p:txBody>
      </p:sp>
    </p:spTree>
    <p:extLst>
      <p:ext uri="{BB962C8B-B14F-4D97-AF65-F5344CB8AC3E}">
        <p14:creationId xmlns:p14="http://schemas.microsoft.com/office/powerpoint/2010/main" val="384533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Migrationsprocessen omfattar alla som lämnar sitt hemland. Den innebär brytningar, separationer och förluster på obestämd tid. Migrationens påverkan blir olika beroende på en persons erfarenheter i ursprungslandet, om det är en flytt eller flykt och vad som möter personen i mottagarlandet. Migrationsprocessen brukar beskrivas i tre stadier: </a:t>
            </a:r>
          </a:p>
          <a:p>
            <a:pPr lvl="0"/>
            <a:endParaRPr lang="sv-S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Pre-migration -</a:t>
            </a:r>
            <a:r>
              <a:rPr lang="sv-SE" dirty="0"/>
              <a:t> från beslut och förberedelser till att flytta eller fly. Faktorer som påverkar är bland annat psykiska, sociala och ekonomiska faktorer, krig, fängelsevistelser, påtvingad flykt eller förföljelse. För flyktingar påverkar erfarenheter från krig, fängelsevistelser och svåra flyktingförhållanden individer och innebär att både post-traumatisk stress och annan psykisk ohälsa är vanlig.</a:t>
            </a:r>
          </a:p>
          <a:p>
            <a:pPr lvl="0"/>
            <a:endParaRPr lang="sv-SE" dirty="0"/>
          </a:p>
          <a:p>
            <a:pPr lvl="0"/>
            <a:endParaRPr lang="sv-S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Migration -</a:t>
            </a:r>
            <a:r>
              <a:rPr lang="sv-SE" dirty="0"/>
              <a:t>flytten eller flykten. Förflyttningen kan innebära en flygresa på några</a:t>
            </a:r>
            <a:r>
              <a:rPr lang="sv-SE" baseline="0" dirty="0"/>
              <a:t> timmar </a:t>
            </a:r>
            <a:r>
              <a:rPr lang="sv-SE" dirty="0"/>
              <a:t>eller pågå under flera år </a:t>
            </a:r>
            <a:r>
              <a:rPr lang="sv-SE" baseline="0" dirty="0"/>
              <a:t>och  ske till fots, med bil eller båt genom flera länder</a:t>
            </a:r>
            <a:r>
              <a:rPr lang="sv-SE" dirty="0"/>
              <a:t>. Förluster kan handla</a:t>
            </a:r>
            <a:r>
              <a:rPr lang="sv-SE" baseline="0" dirty="0"/>
              <a:t> om att </a:t>
            </a:r>
            <a:r>
              <a:rPr lang="sv-SE" dirty="0"/>
              <a:t>ha lämna sitt sammanhang som exempelvis familj, vänner,</a:t>
            </a:r>
            <a:r>
              <a:rPr lang="sv-SE" baseline="0" dirty="0"/>
              <a:t> hem och arbete.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u="sng" dirty="0"/>
              <a:t>Post-migration</a:t>
            </a:r>
            <a:r>
              <a:rPr lang="sv-SE" b="0" dirty="0"/>
              <a:t> - mottagarlandets sociala och kulturella ramar skapar nya regler och roller där nya möjligheter men även diskriminering, rasism, socioekonomiska förhållanden samt </a:t>
            </a:r>
            <a:r>
              <a:rPr lang="sv-SE" b="0" i="1" dirty="0"/>
              <a:t>juridiska förutsättningar</a:t>
            </a:r>
            <a:r>
              <a:rPr lang="sv-SE" b="0" dirty="0"/>
              <a:t> </a:t>
            </a:r>
            <a:r>
              <a:rPr lang="sv-SE" b="0" baseline="0" dirty="0"/>
              <a:t>som att leva i flera år som asylsökande </a:t>
            </a:r>
            <a:r>
              <a:rPr lang="sv-SE" b="0" dirty="0"/>
              <a:t>kan ingå.</a:t>
            </a:r>
            <a:r>
              <a:rPr lang="sv-SE" b="0" baseline="0" dirty="0"/>
              <a:t> </a:t>
            </a:r>
            <a:endParaRPr lang="sv-SE" b="0" dirty="0"/>
          </a:p>
          <a:p>
            <a:endParaRPr lang="sv-SE" dirty="0"/>
          </a:p>
          <a:p>
            <a:r>
              <a:rPr lang="sv-SE" dirty="0"/>
              <a:t>Omställningen rymmer nya situationer där gamla erfarenheter ofta inte kan användas. Det kan handla om </a:t>
            </a:r>
            <a:r>
              <a:rPr lang="sv-SE" u="none" baseline="0" dirty="0"/>
              <a:t>allt ifrån </a:t>
            </a:r>
            <a:r>
              <a:rPr lang="sv-SE" dirty="0"/>
              <a:t>hur man </a:t>
            </a:r>
            <a:r>
              <a:rPr lang="sv-SE" baseline="0" dirty="0"/>
              <a:t>uttrycker sig både språkligt och kulturellt </a:t>
            </a:r>
            <a:r>
              <a:rPr lang="sv-SE" u="none" strike="noStrike" baseline="0" dirty="0"/>
              <a:t>och </a:t>
            </a:r>
            <a:r>
              <a:rPr lang="sv-SE" baseline="0" dirty="0"/>
              <a:t>förstå hur samhället fungerar till att inte ha användbar utbildning eller arbete. </a:t>
            </a:r>
            <a:r>
              <a:rPr lang="sv-SE" dirty="0"/>
              <a:t>Osäkerheten kan bli stor när man inte kan använda sina kunskaper och inte kan vara den person man brukar vara med nya roller både för personen och i familjen. </a:t>
            </a:r>
            <a:r>
              <a:rPr lang="sv-SE" baseline="0" dirty="0"/>
              <a:t>Krav  på att kunna ställa om i ett nytt land och ny livssituation ingår. </a:t>
            </a:r>
            <a:r>
              <a:rPr lang="sv-SE" dirty="0"/>
              <a:t>Migrationen medför även kulturella förändringar i identiteten som kan vara psykiskt stressande och påverkar självkänslan och psykisk hälsa. I vissa fall leder denna omställning till korta eller långvariga psykosociala krisreaktioner. </a:t>
            </a:r>
          </a:p>
          <a:p>
            <a:r>
              <a:rPr lang="sv-SE" dirty="0"/>
              <a:t> </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1618764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ED8B00"/>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064C6F4-23A4-443A-AF18-2FA24544DE96}" type="datetimeFigureOut">
              <a:rPr lang="sv-SE" smtClean="0"/>
              <a:t>2022-11-21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B875850-66CE-467E-BAA2-9E67402783AA}" type="slidenum">
              <a:rPr lang="sv-SE" smtClean="0"/>
              <a:t>‹#›</a:t>
            </a:fld>
            <a:endParaRPr lang="sv-SE"/>
          </a:p>
        </p:txBody>
      </p:sp>
    </p:spTree>
    <p:extLst>
      <p:ext uri="{BB962C8B-B14F-4D97-AF65-F5344CB8AC3E}">
        <p14:creationId xmlns:p14="http://schemas.microsoft.com/office/powerpoint/2010/main" val="106641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710"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1045789" y="2059054"/>
            <a:ext cx="10363200" cy="1796253"/>
          </a:xfrm>
        </p:spPr>
        <p:txBody>
          <a:bodyPr/>
          <a:lstStyle/>
          <a:p>
            <a:r>
              <a:rPr lang="sv-SE" sz="4000" dirty="0">
                <a:solidFill>
                  <a:srgbClr val="FFFFFF"/>
                </a:solidFill>
              </a:rPr>
              <a:t>Barn och unga i migration med funktionsnedsättning</a:t>
            </a:r>
            <a:br>
              <a:rPr lang="sv-SE" dirty="0"/>
            </a:br>
            <a:br>
              <a:rPr lang="sv-SE" dirty="0"/>
            </a:br>
            <a:r>
              <a:rPr lang="sv-SE" sz="2100" dirty="0">
                <a:solidFill>
                  <a:srgbClr val="FFFFFF"/>
                </a:solidFill>
              </a:rPr>
              <a:t>Stöd vid möten</a:t>
            </a:r>
            <a:endParaRPr lang="sv-SE" dirty="0">
              <a:solidFill>
                <a:srgbClr val="FFFFFF"/>
              </a:solidFill>
            </a:endParaRPr>
          </a:p>
        </p:txBody>
      </p:sp>
      <p:sp>
        <p:nvSpPr>
          <p:cNvPr id="3" name="Platshållare för bild 2">
            <a:extLst>
              <a:ext uri="{C183D7F6-B498-43B3-948B-1728B52AA6E4}">
                <adec:decorative xmlns:adec="http://schemas.microsoft.com/office/drawing/2017/decorative" val="1"/>
              </a:ext>
            </a:extLst>
          </p:cNvPr>
          <p:cNvSpPr>
            <a:spLocks noGrp="1"/>
          </p:cNvSpPr>
          <p:nvPr>
            <p:ph type="pic" sz="quarter" idx="13"/>
          </p:nvPr>
        </p:nvSpPr>
        <p:spPr>
          <a:xfrm>
            <a:off x="0" y="4305387"/>
            <a:ext cx="12196800" cy="2684421"/>
          </a:xfrm>
          <a:solidFill>
            <a:srgbClr val="ED8B00"/>
          </a:solidFill>
        </p:spPr>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6594"/>
            <a:ext cx="9819986" cy="1296144"/>
          </a:xfrm>
        </p:spPr>
        <p:txBody>
          <a:bodyPr/>
          <a:lstStyle/>
          <a:p>
            <a:r>
              <a:rPr lang="sv-SE" sz="4000" dirty="0"/>
              <a:t>Kultursensitivitet för en interkulturell kommunikation</a:t>
            </a:r>
          </a:p>
        </p:txBody>
      </p:sp>
      <p:sp>
        <p:nvSpPr>
          <p:cNvPr id="7" name="Platshållare för text 3"/>
          <p:cNvSpPr txBox="1">
            <a:spLocks/>
          </p:cNvSpPr>
          <p:nvPr/>
        </p:nvSpPr>
        <p:spPr>
          <a:xfrm>
            <a:off x="801688" y="2059200"/>
            <a:ext cx="10749846" cy="3708400"/>
          </a:xfrm>
          <a:prstGeom prst="rect">
            <a:avLst/>
          </a:prstGeom>
        </p:spPr>
        <p:txBody>
          <a:bodyPr vert="horz" lIns="0" tIns="0" rIns="0" bIns="0" rtlCol="0" anchor="t" anchorCtr="0">
            <a:noAutofit/>
          </a:bodyPr>
          <a:lstStyle>
            <a:lvl1pPr marL="271463" indent="-271463" algn="l" defTabSz="914400" rtl="0" eaLnBrk="1" latinLnBrk="0" hangingPunct="1">
              <a:spcBef>
                <a:spcPts val="0"/>
              </a:spcBef>
              <a:spcAft>
                <a:spcPts val="800"/>
              </a:spcAft>
              <a:buSzPct val="115000"/>
              <a:buFont typeface="Century Gothic" pitchFamily="34" charset="0"/>
              <a:buChar char="•"/>
              <a:defRPr sz="2600" b="0"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sv-SE" sz="2400" dirty="0"/>
              <a:t>Medvetenhet om kulturens påverkan på identitet, värderingar och normer hos alla</a:t>
            </a:r>
          </a:p>
          <a:p>
            <a:pPr marL="457200" indent="-457200">
              <a:buFont typeface="Arial" panose="020B0604020202020204" pitchFamily="34" charset="0"/>
              <a:buChar char="•"/>
            </a:pPr>
            <a:r>
              <a:rPr lang="sv-SE" sz="2400" dirty="0"/>
              <a:t>Upptäcka kulturens </a:t>
            </a:r>
            <a:r>
              <a:rPr lang="sv-SE" sz="2400" i="1" dirty="0"/>
              <a:t>påverkan hos sig själv</a:t>
            </a:r>
          </a:p>
          <a:p>
            <a:pPr marL="457200" indent="-457200">
              <a:buFont typeface="Arial" panose="020B0604020202020204" pitchFamily="34" charset="0"/>
              <a:buChar char="•"/>
            </a:pPr>
            <a:r>
              <a:rPr lang="sv-SE" sz="2400" dirty="0"/>
              <a:t>Ha arbetssätt för att upptäcka det i mötet</a:t>
            </a:r>
          </a:p>
          <a:p>
            <a:pPr marL="457200" indent="-457200">
              <a:buFont typeface="Arial" panose="020B0604020202020204" pitchFamily="34" charset="0"/>
              <a:buChar char="•"/>
            </a:pPr>
            <a:r>
              <a:rPr lang="sv-SE" sz="2400" dirty="0"/>
              <a:t>Ökar möjligheterna att skapa allians.</a:t>
            </a:r>
          </a:p>
          <a:p>
            <a:pPr marL="457200" indent="-457200">
              <a:buFont typeface="Arial" panose="020B0604020202020204" pitchFamily="34" charset="0"/>
              <a:buChar char="•"/>
            </a:pPr>
            <a:endParaRPr lang="sv-SE" sz="2800" dirty="0"/>
          </a:p>
        </p:txBody>
      </p:sp>
      <p:sp>
        <p:nvSpPr>
          <p:cNvPr id="3" name="Platshållare för datum 2"/>
          <p:cNvSpPr>
            <a:spLocks noGrp="1"/>
          </p:cNvSpPr>
          <p:nvPr>
            <p:ph type="dt" sz="half" idx="10"/>
          </p:nvPr>
        </p:nvSpPr>
        <p:spPr>
          <a:xfrm>
            <a:off x="7905508" y="5937814"/>
            <a:ext cx="3646025" cy="625318"/>
          </a:xfrm>
        </p:spPr>
        <p:txBody>
          <a:bodyPr/>
          <a:lstStyle/>
          <a:p>
            <a:pPr algn="r"/>
            <a:r>
              <a:rPr lang="sv-SE" sz="1000" dirty="0">
                <a:solidFill>
                  <a:schemeClr val="tx1"/>
                </a:solidFill>
              </a:rPr>
              <a:t>Kleinman, A. (1991)</a:t>
            </a:r>
          </a:p>
          <a:p>
            <a:pPr algn="r"/>
            <a:r>
              <a:rPr lang="sv-SE" sz="1000" dirty="0" err="1">
                <a:solidFill>
                  <a:schemeClr val="tx1"/>
                </a:solidFill>
              </a:rPr>
              <a:t>Pinto</a:t>
            </a:r>
            <a:r>
              <a:rPr lang="sv-SE" sz="1000" dirty="0">
                <a:solidFill>
                  <a:schemeClr val="tx1"/>
                </a:solidFill>
              </a:rPr>
              <a:t> (2007) </a:t>
            </a:r>
            <a:endParaRPr lang="sv-SE" sz="1000" dirty="0"/>
          </a:p>
          <a:p>
            <a:endParaRPr lang="sv-SE" sz="1000"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311911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6594"/>
            <a:ext cx="9819986" cy="679219"/>
          </a:xfrm>
        </p:spPr>
        <p:txBody>
          <a:bodyPr/>
          <a:lstStyle/>
          <a:p>
            <a:r>
              <a:rPr lang="sv-SE" sz="4000" dirty="0"/>
              <a:t>Komponenter i interkulturella arbetssätt</a:t>
            </a:r>
          </a:p>
        </p:txBody>
      </p:sp>
      <p:sp>
        <p:nvSpPr>
          <p:cNvPr id="6" name="Platshållare för text 4"/>
          <p:cNvSpPr txBox="1">
            <a:spLocks/>
          </p:cNvSpPr>
          <p:nvPr/>
        </p:nvSpPr>
        <p:spPr>
          <a:xfrm>
            <a:off x="615421" y="1983744"/>
            <a:ext cx="10403677" cy="3549333"/>
          </a:xfrm>
          <a:prstGeom prst="rect">
            <a:avLst/>
          </a:prstGeom>
        </p:spPr>
        <p:txBody>
          <a:bodyPr vert="horz" lIns="0" tIns="0" rIns="0" bIns="0" rtlCol="0" anchor="t" anchorCtr="0">
            <a:noAutofit/>
          </a:bodyPr>
          <a:lstStyle>
            <a:lvl1pPr marL="271463" indent="-271463" algn="l" defTabSz="914400" rtl="0" eaLnBrk="1" latinLnBrk="0" hangingPunct="1">
              <a:spcBef>
                <a:spcPts val="0"/>
              </a:spcBef>
              <a:spcAft>
                <a:spcPts val="800"/>
              </a:spcAft>
              <a:buSzPct val="115000"/>
              <a:buFont typeface="Century Gothic" pitchFamily="34" charset="0"/>
              <a:buChar char="•"/>
              <a:defRPr sz="2600" b="0"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sv-SE" sz="2400" dirty="0"/>
              <a:t>Narrativa metoder – ta fram personens egen berättelse</a:t>
            </a:r>
            <a:r>
              <a:rPr lang="sv-SE" sz="2400" strike="sngStrike" dirty="0"/>
              <a:t>r</a:t>
            </a:r>
            <a:r>
              <a:rPr lang="sv-SE" sz="2400" dirty="0"/>
              <a:t> och föreställningar</a:t>
            </a:r>
          </a:p>
          <a:p>
            <a:pPr marL="0" indent="0">
              <a:buNone/>
            </a:pPr>
            <a:endParaRPr lang="sv-SE" sz="2400" dirty="0"/>
          </a:p>
          <a:p>
            <a:pPr marL="342900" indent="-342900">
              <a:buFont typeface="Arial" panose="020B0604020202020204" pitchFamily="34" charset="0"/>
              <a:buChar char="•"/>
            </a:pPr>
            <a:r>
              <a:rPr lang="sv-SE" sz="2400" dirty="0"/>
              <a:t>Förklara socialtjänstens uppgifter och socialarbetarrollen</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Kunskap om att använda tolk </a:t>
            </a:r>
          </a:p>
          <a:p>
            <a:pPr marL="0" indent="0">
              <a:buNone/>
            </a:pPr>
            <a:endParaRPr lang="sv-SE" sz="2400" dirty="0"/>
          </a:p>
          <a:p>
            <a:endParaRPr lang="sv-SE" dirty="0"/>
          </a:p>
        </p:txBody>
      </p:sp>
      <p:sp>
        <p:nvSpPr>
          <p:cNvPr id="3" name="Platshållare för datum 2"/>
          <p:cNvSpPr>
            <a:spLocks noGrp="1"/>
          </p:cNvSpPr>
          <p:nvPr>
            <p:ph type="dt" sz="half" idx="10"/>
          </p:nvPr>
        </p:nvSpPr>
        <p:spPr>
          <a:xfrm>
            <a:off x="7905508" y="5937814"/>
            <a:ext cx="3646025" cy="625318"/>
          </a:xfrm>
        </p:spPr>
        <p:txBody>
          <a:bodyPr/>
          <a:lstStyle/>
          <a:p>
            <a:pPr algn="r"/>
            <a:r>
              <a:rPr lang="sv-SE" sz="1000" dirty="0"/>
              <a:t>Holm-Hansen, Myrvold,  </a:t>
            </a:r>
            <a:r>
              <a:rPr lang="sv-SE" sz="1000" dirty="0" err="1"/>
              <a:t>Haaland</a:t>
            </a:r>
            <a:r>
              <a:rPr lang="sv-SE" sz="1000" dirty="0"/>
              <a:t> (2007)</a:t>
            </a:r>
          </a:p>
          <a:p>
            <a:pPr algn="r"/>
            <a:r>
              <a:rPr lang="sv-SE" sz="1000" dirty="0">
                <a:solidFill>
                  <a:schemeClr val="tx1"/>
                </a:solidFill>
              </a:rPr>
              <a:t>) </a:t>
            </a:r>
            <a:endParaRPr lang="sv-SE" sz="1000" dirty="0"/>
          </a:p>
          <a:p>
            <a:endParaRPr lang="sv-SE" sz="1000"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285490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Kulturella aspekter på…</a:t>
            </a:r>
          </a:p>
        </p:txBody>
      </p:sp>
      <p:sp>
        <p:nvSpPr>
          <p:cNvPr id="7" name="Platshållare för innehåll 2"/>
          <p:cNvSpPr txBox="1">
            <a:spLocks/>
          </p:cNvSpPr>
          <p:nvPr/>
        </p:nvSpPr>
        <p:spPr>
          <a:xfrm>
            <a:off x="1068917" y="1495008"/>
            <a:ext cx="10975091" cy="4619580"/>
          </a:xfrm>
          <a:prstGeom prst="rect">
            <a:avLst/>
          </a:prstGeom>
        </p:spPr>
        <p:txBody>
          <a:bodyPr>
            <a:no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400" b="0" dirty="0"/>
              <a:t>Identitet </a:t>
            </a:r>
          </a:p>
          <a:p>
            <a:r>
              <a:rPr lang="sv-SE" sz="2400" b="0" dirty="0"/>
              <a:t>Syn på problem och kommunikation </a:t>
            </a:r>
          </a:p>
          <a:p>
            <a:r>
              <a:rPr lang="sv-SE" sz="2400" b="0" dirty="0"/>
              <a:t>Psykosociala stressfaktorer, sårbarhet och motståndskraft </a:t>
            </a:r>
          </a:p>
          <a:p>
            <a:r>
              <a:rPr lang="sv-SE" sz="2400" b="0" dirty="0"/>
              <a:t>Relationen mellan den enskilde och den professionelle </a:t>
            </a:r>
          </a:p>
          <a:p>
            <a:r>
              <a:rPr lang="sv-SE" sz="2400" b="0" dirty="0"/>
              <a:t>Övergripande bedömning av kulturella aspekters betydelse i mötet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336395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sz="4000" dirty="0">
                <a:solidFill>
                  <a:srgbClr val="FFFFFF"/>
                </a:solidFill>
              </a:rPr>
              <a:t>Frågor för att tidigt uppmärksamma barn med funktionsnedsättning i migration</a:t>
            </a:r>
            <a:br>
              <a:rPr lang="sv-SE" dirty="0"/>
            </a:br>
            <a:br>
              <a:rPr lang="sv-SE" dirty="0"/>
            </a:br>
            <a:endParaRPr lang="sv-SE" dirty="0"/>
          </a:p>
        </p:txBody>
      </p:sp>
      <p:sp>
        <p:nvSpPr>
          <p:cNvPr id="2" name="Platshållare för datum 1"/>
          <p:cNvSpPr>
            <a:spLocks noGrp="1"/>
          </p:cNvSpPr>
          <p:nvPr>
            <p:ph type="dt" sz="half" idx="10"/>
          </p:nvPr>
        </p:nvSpPr>
        <p:spPr/>
        <p:txBody>
          <a:bodyPr/>
          <a:lstStyle/>
          <a:p>
            <a:endParaRPr lang="sv-SE" dirty="0">
              <a:latin typeface="Arial" panose="020B0604020202020204" pitchFamily="34" charset="0"/>
              <a:cs typeface="Arial" panose="020B0604020202020204" pitchFamily="34" charset="0"/>
            </a:endParaRPr>
          </a:p>
        </p:txBody>
      </p:sp>
      <p:sp>
        <p:nvSpPr>
          <p:cNvPr id="3" name="Platshållare för bild 2">
            <a:extLst>
              <a:ext uri="{C183D7F6-B498-43B3-948B-1728B52AA6E4}">
                <adec:decorative xmlns:adec="http://schemas.microsoft.com/office/drawing/2017/decorative" val="1"/>
              </a:ext>
            </a:extLst>
          </p:cNvPr>
          <p:cNvSpPr>
            <a:spLocks noGrp="1"/>
          </p:cNvSpPr>
          <p:nvPr>
            <p:ph type="pic" sz="quarter" idx="13"/>
          </p:nvPr>
        </p:nvSpPr>
        <p:spPr>
          <a:solidFill>
            <a:srgbClr val="ED8B00"/>
          </a:solidFill>
        </p:spPr>
      </p:sp>
    </p:spTree>
    <p:extLst>
      <p:ext uri="{BB962C8B-B14F-4D97-AF65-F5344CB8AC3E}">
        <p14:creationId xmlns:p14="http://schemas.microsoft.com/office/powerpoint/2010/main" val="35645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Tre frågor</a:t>
            </a:r>
          </a:p>
        </p:txBody>
      </p:sp>
      <p:sp>
        <p:nvSpPr>
          <p:cNvPr id="6" name="Platshållare för text 4"/>
          <p:cNvSpPr>
            <a:spLocks noGrp="1"/>
          </p:cNvSpPr>
          <p:nvPr>
            <p:ph type="body" sz="quarter" idx="13"/>
          </p:nvPr>
        </p:nvSpPr>
        <p:spPr>
          <a:xfrm>
            <a:off x="1068917" y="1335672"/>
            <a:ext cx="10223612" cy="4559968"/>
          </a:xfrm>
        </p:spPr>
        <p:txBody>
          <a:bodyPr/>
          <a:lstStyle/>
          <a:p>
            <a:r>
              <a:rPr lang="sv-SE" sz="2400" b="0" dirty="0"/>
              <a:t>Detta material består av frågor som är tänkta att ställas till familjer i migration som har barn. Till varje fråga finns en förklaring till varför frågan ställs och exempel på följdfrågor.</a:t>
            </a:r>
          </a:p>
          <a:p>
            <a:endParaRPr lang="sv-SE" sz="2400" b="0" dirty="0"/>
          </a:p>
          <a:p>
            <a:r>
              <a:rPr lang="sv-SE" sz="2400" b="0" dirty="0"/>
              <a:t>Frågorna är undersökande och kan omformuleras av dig som handläggare utifrån hur det passar situationen. De kan även ställas i annan ordning. Det finns också exempel på följdfrågor som kan användas.</a:t>
            </a:r>
          </a:p>
          <a:p>
            <a:endParaRPr lang="sv-SE" sz="2400" b="0" dirty="0"/>
          </a:p>
          <a:p>
            <a:r>
              <a:rPr lang="sv-SE" sz="2400" b="0" dirty="0"/>
              <a:t>Frågorna är inspirerade av Kulturformuleringsintervjun från DSM 5.</a:t>
            </a:r>
          </a:p>
          <a:p>
            <a:endParaRPr lang="sv-SE" sz="2400" b="0"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292906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Varför ställs dessa frågor?</a:t>
            </a:r>
          </a:p>
        </p:txBody>
      </p:sp>
      <p:sp>
        <p:nvSpPr>
          <p:cNvPr id="7" name="Platshållare för innehåll 4"/>
          <p:cNvSpPr txBox="1">
            <a:spLocks/>
          </p:cNvSpPr>
          <p:nvPr/>
        </p:nvSpPr>
        <p:spPr>
          <a:xfrm>
            <a:off x="1068917" y="1335672"/>
            <a:ext cx="10363374" cy="4486394"/>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800"/>
              </a:spcAft>
              <a:buFontTx/>
              <a:buNone/>
              <a:defRPr sz="2000" b="0" kern="1200">
                <a:solidFill>
                  <a:schemeClr val="accent4"/>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0"/>
              </a:spcAft>
              <a:buFontTx/>
              <a:buNone/>
              <a:defRPr sz="1900" b="1" kern="1200">
                <a:solidFill>
                  <a:schemeClr val="accent4"/>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0"/>
              </a:spcAft>
              <a:buFontTx/>
              <a:buNone/>
              <a:defRPr sz="1600" b="0" kern="1200">
                <a:solidFill>
                  <a:schemeClr val="accent4"/>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0"/>
              </a:spcAft>
              <a:buFontTx/>
              <a:buNone/>
              <a:defRPr sz="16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400" b="0" dirty="0"/>
              <a:t>De tre frågorna är öppna för att skapa möjligheter för en dialog om barnets behov och familjens situation och ska bidra till ett barnrättsperspektiv. </a:t>
            </a:r>
          </a:p>
          <a:p>
            <a:endParaRPr lang="sv-SE" sz="2400" b="0" dirty="0"/>
          </a:p>
          <a:p>
            <a:r>
              <a:rPr lang="sv-SE" sz="2400" b="0" dirty="0"/>
              <a:t>Många föräldrar kan känna oro när socialtjänsten ställer frågor om barnen. Du kan därför behöva berätta varför frågorna ställs. Dialogen kan bidra till att barnet tidigt kan få det stöd som behövs. Dialogen kan också bidra till en helhetssyn över föräldrarnas framtida möjligheter att komma vidare till arbete/studier. </a:t>
            </a:r>
          </a:p>
          <a:p>
            <a:endParaRPr lang="sv-SE" sz="2400" b="0" dirty="0"/>
          </a:p>
          <a:p>
            <a:r>
              <a:rPr lang="sv-SE" sz="2400" b="0" dirty="0"/>
              <a:t>Vid behov lämnar du information och/eller länkar vidare.</a:t>
            </a:r>
          </a:p>
          <a:p>
            <a:endParaRPr lang="sv-SE" sz="2400" b="0" dirty="0"/>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3647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2121" y="424398"/>
            <a:ext cx="9649240" cy="1296144"/>
          </a:xfrm>
        </p:spPr>
        <p:txBody>
          <a:bodyPr/>
          <a:lstStyle/>
          <a:p>
            <a:r>
              <a:rPr lang="sv-SE" sz="3200" dirty="0"/>
              <a:t>Fråga 1: Behöver ditt barn eller något av dina barn mer hjälp än sina syskon eller andra barn? </a:t>
            </a:r>
            <a:endParaRPr lang="sv-SE" dirty="0"/>
          </a:p>
        </p:txBody>
      </p:sp>
      <p:sp>
        <p:nvSpPr>
          <p:cNvPr id="6" name="Platshållare för innehåll 2"/>
          <p:cNvSpPr txBox="1">
            <a:spLocks/>
          </p:cNvSpPr>
          <p:nvPr/>
        </p:nvSpPr>
        <p:spPr>
          <a:xfrm>
            <a:off x="632121" y="1720542"/>
            <a:ext cx="5261416" cy="3953972"/>
          </a:xfrm>
          <a:prstGeom prst="rect">
            <a:avLst/>
          </a:prstGeom>
          <a:ln w="6350">
            <a:solidFill>
              <a:schemeClr val="tx1"/>
            </a:solidFill>
          </a:ln>
        </p:spPr>
        <p:txBody>
          <a:bodyPr>
            <a:norm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dirty="0"/>
              <a:t>Varför ställs frågan?</a:t>
            </a:r>
          </a:p>
          <a:p>
            <a:pPr marL="0" indent="0">
              <a:buFont typeface="Century Gothic" pitchFamily="34" charset="0"/>
              <a:buNone/>
            </a:pPr>
            <a:r>
              <a:rPr lang="sv-SE" sz="1650" b="0" dirty="0"/>
              <a:t>För att få en bild av föräldrarnas syn på barnets eventuella behov av hjälp jämfört med syskon eller andra barn i sin närhet. </a:t>
            </a:r>
          </a:p>
          <a:p>
            <a:pPr marL="0" indent="0">
              <a:buNone/>
            </a:pPr>
            <a:r>
              <a:rPr lang="sv-SE" sz="1650" b="0" dirty="0"/>
              <a:t>Frågan ställs främst för att tidigt kunna uppmärksamma funktionsnedsättning hos barnet för att barnet ska få det stöd och den hjälp som behövs för barnets utveckling. Det kan också påverka föräldrarnas möjligheter till utbildning och arbete.</a:t>
            </a:r>
          </a:p>
        </p:txBody>
      </p:sp>
      <p:sp>
        <p:nvSpPr>
          <p:cNvPr id="9" name="Platshållare för innehåll 3"/>
          <p:cNvSpPr txBox="1">
            <a:spLocks/>
          </p:cNvSpPr>
          <p:nvPr/>
        </p:nvSpPr>
        <p:spPr>
          <a:xfrm>
            <a:off x="6054650" y="1720542"/>
            <a:ext cx="4663507" cy="4224337"/>
          </a:xfrm>
          <a:prstGeom prst="rect">
            <a:avLst/>
          </a:prstGeom>
        </p:spPr>
        <p:txBody>
          <a:bodyPr>
            <a:no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sz="1200" dirty="0"/>
              <a:t>Introduktion till föräldrarna: </a:t>
            </a:r>
            <a:r>
              <a:rPr lang="sv-SE" sz="1200" b="0" dirty="0"/>
              <a:t>”</a:t>
            </a:r>
            <a:r>
              <a:rPr lang="sv-SE" sz="1200" b="0" i="1" dirty="0"/>
              <a:t>Vi ställer dessa frågor till alla föräldrar för att tidigt upptäcka barn som kan ha särskilda behov av stöd.  Vi vill även få information om hur detta kan påverka era möjligheter att studera eller arbeta</a:t>
            </a:r>
            <a:r>
              <a:rPr lang="sv-SE" sz="1200" b="0" dirty="0"/>
              <a:t>.”</a:t>
            </a:r>
          </a:p>
          <a:p>
            <a:pPr marL="0" indent="0">
              <a:buFont typeface="Century Gothic" pitchFamily="34" charset="0"/>
              <a:buNone/>
            </a:pPr>
            <a:r>
              <a:rPr lang="sv-SE" sz="1200" dirty="0"/>
              <a:t>Exempel på följdfrågor att ställa vid behov om svaret är ja:</a:t>
            </a:r>
          </a:p>
          <a:p>
            <a:r>
              <a:rPr lang="sv-SE" sz="1200" b="0" dirty="0"/>
              <a:t>Vad behöver barnet för hjälp?</a:t>
            </a:r>
          </a:p>
          <a:p>
            <a:r>
              <a:rPr lang="sv-SE" sz="1200" b="0" dirty="0"/>
              <a:t>Hur ofta behöver barnet hjälp?</a:t>
            </a:r>
          </a:p>
          <a:p>
            <a:r>
              <a:rPr lang="sv-SE" sz="1200" b="0" dirty="0"/>
              <a:t>Beskriv vilken hjälp barnet får och av vem eller vilka.</a:t>
            </a:r>
          </a:p>
          <a:p>
            <a:r>
              <a:rPr lang="sv-SE" sz="1200" b="0" dirty="0"/>
              <a:t>Tycker du/ni att barnet behöver mer hjälp än vad barnet får?</a:t>
            </a:r>
          </a:p>
          <a:p>
            <a:pPr marL="0" indent="0">
              <a:buFont typeface="Century Gothic" pitchFamily="34" charset="0"/>
              <a:buNone/>
            </a:pPr>
            <a:r>
              <a:rPr lang="sv-SE" sz="1200" dirty="0"/>
              <a:t>Förslag till svar om nej</a:t>
            </a:r>
            <a:r>
              <a:rPr lang="sv-SE" sz="1200" b="0" dirty="0"/>
              <a:t>: </a:t>
            </a:r>
            <a:r>
              <a:rPr lang="sv-SE" sz="1200" b="0" i="1" dirty="0"/>
              <a:t>”Då var det inga fler frågor kring detta. Återkom gärna om ni har frågor eller vill prata om detta igen. ”</a:t>
            </a:r>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251467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2121" y="424398"/>
            <a:ext cx="9649240" cy="674764"/>
          </a:xfrm>
        </p:spPr>
        <p:txBody>
          <a:bodyPr/>
          <a:lstStyle/>
          <a:p>
            <a:r>
              <a:rPr lang="sv-SE" sz="3200" dirty="0"/>
              <a:t>Fråga 2: Går ditt barn i förskola eller skola? </a:t>
            </a:r>
            <a:endParaRPr lang="sv-SE" dirty="0"/>
          </a:p>
        </p:txBody>
      </p:sp>
      <p:sp>
        <p:nvSpPr>
          <p:cNvPr id="7" name="Platshållare för innehåll 2"/>
          <p:cNvSpPr txBox="1">
            <a:spLocks/>
          </p:cNvSpPr>
          <p:nvPr/>
        </p:nvSpPr>
        <p:spPr>
          <a:xfrm>
            <a:off x="632121" y="1220731"/>
            <a:ext cx="5490887" cy="4369842"/>
          </a:xfrm>
          <a:prstGeom prst="rect">
            <a:avLst/>
          </a:prstGeom>
          <a:ln w="6350">
            <a:solidFill>
              <a:schemeClr val="tx1"/>
            </a:solidFill>
          </a:ln>
        </p:spPr>
        <p:txBody>
          <a:bodyPr>
            <a:no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sz="1500" dirty="0"/>
              <a:t>Varför ställs frågan?</a:t>
            </a:r>
          </a:p>
          <a:p>
            <a:pPr marL="0" indent="0">
              <a:buFont typeface="Century Gothic" pitchFamily="34" charset="0"/>
              <a:buNone/>
            </a:pPr>
            <a:r>
              <a:rPr lang="sv-SE" sz="1400" b="0" dirty="0"/>
              <a:t>Du kan behöva </a:t>
            </a:r>
            <a:r>
              <a:rPr lang="sv-SE" sz="1400" b="0" i="1" dirty="0"/>
              <a:t>få en bild </a:t>
            </a:r>
            <a:r>
              <a:rPr lang="sv-SE" sz="1400" b="0" dirty="0"/>
              <a:t>av varför ett barn inte går i förskola eller skola. Frågan ställs för att se om barnet har någon form av funktionsnedsättning som gör att vårdnadshavarna bedömer att det inte skulle vara bra för barnet att gå till förskolan. Frågan om skolan ställs för att uppmärksamma eventuella svårigheter tidigt.</a:t>
            </a:r>
          </a:p>
          <a:p>
            <a:pPr marL="0" indent="0">
              <a:buFont typeface="Century Gothic" pitchFamily="34" charset="0"/>
              <a:buNone/>
            </a:pPr>
            <a:r>
              <a:rPr lang="sv-SE" sz="1400" b="0" dirty="0"/>
              <a:t>Du kan också behöva förklara att det kan finnas stöd både inom förskolan samt hos hälso-sjukvård och socialtjänst att få i vissa lägen för att underlätta både för barnet och familjen.  </a:t>
            </a:r>
          </a:p>
          <a:p>
            <a:pPr marL="0" indent="0">
              <a:buFont typeface="Century Gothic" pitchFamily="34" charset="0"/>
              <a:buNone/>
            </a:pPr>
            <a:r>
              <a:rPr lang="sv-SE" sz="1400" b="0" dirty="0"/>
              <a:t>Om du utifrån föräldrarnas beskrivning uppfattar att barnet kan behöva mer stöd lämnar du information om att ta upp detta med förskolan eller skolan och/eller länka vidare.</a:t>
            </a:r>
          </a:p>
          <a:p>
            <a:pPr marL="0" indent="0">
              <a:buFont typeface="Century Gothic" pitchFamily="34" charset="0"/>
              <a:buNone/>
            </a:pPr>
            <a:endParaRPr lang="sv-SE" sz="1500" b="0" i="1" dirty="0"/>
          </a:p>
          <a:p>
            <a:pPr marL="0" indent="0">
              <a:buFont typeface="Century Gothic" pitchFamily="34" charset="0"/>
              <a:buNone/>
            </a:pPr>
            <a:endParaRPr lang="sv-SE" sz="1500" dirty="0"/>
          </a:p>
        </p:txBody>
      </p:sp>
      <p:sp>
        <p:nvSpPr>
          <p:cNvPr id="10" name="Platshållare för innehåll 3"/>
          <p:cNvSpPr txBox="1">
            <a:spLocks/>
          </p:cNvSpPr>
          <p:nvPr/>
        </p:nvSpPr>
        <p:spPr>
          <a:xfrm>
            <a:off x="6654719" y="1206461"/>
            <a:ext cx="3945069" cy="4872037"/>
          </a:xfrm>
          <a:prstGeom prst="rect">
            <a:avLst/>
          </a:prstGeom>
        </p:spPr>
        <p:txBody>
          <a:bodyPr>
            <a:no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sz="1500" dirty="0"/>
              <a:t>Exempel på följdfrågor att ställa vid behov:</a:t>
            </a:r>
          </a:p>
          <a:p>
            <a:r>
              <a:rPr lang="sv-SE" sz="1600" b="0" dirty="0"/>
              <a:t>Om nej, finns det någon särskild anledning?</a:t>
            </a:r>
          </a:p>
          <a:p>
            <a:r>
              <a:rPr lang="sv-SE" sz="1600" b="0" dirty="0"/>
              <a:t>Om ja, hur fungerar förskolan eller i skolan för barnet? Vill du berätta? </a:t>
            </a:r>
          </a:p>
          <a:p>
            <a:r>
              <a:rPr lang="sv-SE" sz="1600" b="0" dirty="0"/>
              <a:t>Tycker du att han eller hon skulle behöva hjälp med något i förskolan eller skolan?</a:t>
            </a:r>
          </a:p>
          <a:p>
            <a:r>
              <a:rPr lang="sv-SE" sz="1600" b="0" dirty="0"/>
              <a:t> Är det något annat du tror är svårt för barnet i förskolan eller i skolan?</a:t>
            </a:r>
          </a:p>
          <a:p>
            <a:r>
              <a:rPr lang="sv-SE" sz="1600" b="0" dirty="0"/>
              <a:t>Är det något du tycker fungerar bra för barnet i förskolan eller i skolan?</a:t>
            </a:r>
          </a:p>
          <a:p>
            <a:pPr marL="0" indent="0">
              <a:buFont typeface="Century Gothic" pitchFamily="34" charset="0"/>
              <a:buNone/>
            </a:pPr>
            <a:endParaRPr lang="sv-SE" sz="1600" b="0" dirty="0"/>
          </a:p>
          <a:p>
            <a:pPr marL="0" indent="0">
              <a:buFont typeface="Century Gothic" pitchFamily="34" charset="0"/>
              <a:buNone/>
            </a:pPr>
            <a:endParaRPr lang="sv-SE" sz="1500" dirty="0"/>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267562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2121" y="424398"/>
            <a:ext cx="9773520" cy="674764"/>
          </a:xfrm>
        </p:spPr>
        <p:txBody>
          <a:bodyPr/>
          <a:lstStyle/>
          <a:p>
            <a:r>
              <a:rPr lang="sv-SE" sz="3200" dirty="0"/>
              <a:t>Fråga 3: Hur fick ditt barn hjälp innan ni kom till Sverige? </a:t>
            </a:r>
            <a:endParaRPr lang="sv-SE" dirty="0"/>
          </a:p>
        </p:txBody>
      </p:sp>
      <p:sp>
        <p:nvSpPr>
          <p:cNvPr id="9" name="Platshållare för innehåll 2"/>
          <p:cNvSpPr txBox="1">
            <a:spLocks/>
          </p:cNvSpPr>
          <p:nvPr/>
        </p:nvSpPr>
        <p:spPr>
          <a:xfrm>
            <a:off x="628650" y="1825625"/>
            <a:ext cx="5737426" cy="3938567"/>
          </a:xfrm>
          <a:prstGeom prst="rect">
            <a:avLst/>
          </a:prstGeom>
          <a:ln>
            <a:solidFill>
              <a:schemeClr val="accent4"/>
            </a:solidFill>
          </a:ln>
        </p:spPr>
        <p:txBody>
          <a:bodyPr>
            <a:normAutofit/>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sz="1500" dirty="0"/>
              <a:t>Varför ställs frågan?</a:t>
            </a:r>
          </a:p>
          <a:p>
            <a:pPr marL="0" indent="0">
              <a:buFont typeface="Century Gothic" pitchFamily="34" charset="0"/>
              <a:buNone/>
            </a:pPr>
            <a:r>
              <a:rPr lang="sv-SE" sz="1500" b="0" dirty="0"/>
              <a:t>Denna fråga ställs om föräldrarna svarar att barnet får mer stöd och hjälp jämfört med andra syskon/barn. </a:t>
            </a:r>
          </a:p>
          <a:p>
            <a:pPr marL="0" indent="0">
              <a:buFont typeface="Century Gothic" pitchFamily="34" charset="0"/>
              <a:buNone/>
            </a:pPr>
            <a:r>
              <a:rPr lang="sv-SE" sz="1500" b="0" dirty="0"/>
              <a:t>Syftet är att få en beskrivning av föräldrarnas syn på omfattningen av barnets behov och en bild av vad den tidigare hjälpen och stödet bestod av. </a:t>
            </a:r>
          </a:p>
          <a:p>
            <a:pPr marL="0" indent="0">
              <a:buFont typeface="Century Gothic" pitchFamily="34" charset="0"/>
              <a:buNone/>
            </a:pPr>
            <a:r>
              <a:rPr lang="sv-SE" sz="1500" b="0" dirty="0"/>
              <a:t>Svaren kan också ge en bild av om det på grund av barnets behov finns hinder för föräldrarnas möjligheter till utbildning och arbete.</a:t>
            </a:r>
          </a:p>
          <a:p>
            <a:pPr marL="0" indent="0">
              <a:buFont typeface="Century Gothic" pitchFamily="34" charset="0"/>
              <a:buNone/>
            </a:pPr>
            <a:endParaRPr lang="sv-SE" sz="1050" dirty="0"/>
          </a:p>
        </p:txBody>
      </p:sp>
      <p:sp>
        <p:nvSpPr>
          <p:cNvPr id="11" name="Platshållare för innehåll 3"/>
          <p:cNvSpPr txBox="1">
            <a:spLocks/>
          </p:cNvSpPr>
          <p:nvPr/>
        </p:nvSpPr>
        <p:spPr>
          <a:xfrm>
            <a:off x="6955661" y="1825625"/>
            <a:ext cx="3886200" cy="3136900"/>
          </a:xfrm>
          <a:prstGeom prst="rect">
            <a:avLst/>
          </a:prstGeom>
        </p:spPr>
        <p:txBody>
          <a:bodyPr/>
          <a:lst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itchFamily="34" charset="0"/>
              <a:buNone/>
            </a:pPr>
            <a:r>
              <a:rPr lang="sv-SE" sz="1500" dirty="0"/>
              <a:t>Exempel på följdfrågor att ställa vid behov:</a:t>
            </a:r>
          </a:p>
          <a:p>
            <a:r>
              <a:rPr lang="sv-SE" sz="1500" b="0" dirty="0"/>
              <a:t>Saknar du någon hjälp med barnet som du hade innan ni kom till Sverige? </a:t>
            </a:r>
            <a:r>
              <a:rPr lang="sv-SE" sz="1500" b="0" i="1" dirty="0"/>
              <a:t>Såg någon till exempel till ditt barn när du skulle gå och handla? </a:t>
            </a:r>
          </a:p>
          <a:p>
            <a:r>
              <a:rPr lang="sv-SE" sz="1500" b="0" dirty="0"/>
              <a:t>Fanns det någon hjälp som du hade som var särskilt bra?</a:t>
            </a:r>
          </a:p>
          <a:p>
            <a:pPr marL="0" indent="0">
              <a:buFont typeface="Century Gothic" pitchFamily="34" charset="0"/>
              <a:buNone/>
            </a:pPr>
            <a:br>
              <a:rPr lang="sv-SE" dirty="0"/>
            </a:br>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a:t>
            </a:r>
            <a:endParaRPr lang="sv-SE" dirty="0"/>
          </a:p>
        </p:txBody>
      </p:sp>
    </p:spTree>
    <p:extLst>
      <p:ext uri="{BB962C8B-B14F-4D97-AF65-F5344CB8AC3E}">
        <p14:creationId xmlns:p14="http://schemas.microsoft.com/office/powerpoint/2010/main" val="51074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sz="4000" dirty="0">
                <a:solidFill>
                  <a:srgbClr val="FFFFFF"/>
                </a:solidFill>
              </a:rPr>
              <a:t>Reflektionsfrågor </a:t>
            </a:r>
            <a:br>
              <a:rPr lang="sv-SE" sz="4000" dirty="0">
                <a:solidFill>
                  <a:srgbClr val="FFFFFF"/>
                </a:solidFill>
              </a:rPr>
            </a:br>
            <a:r>
              <a:rPr lang="sv-SE" sz="4000" dirty="0">
                <a:solidFill>
                  <a:srgbClr val="FFFFFF"/>
                </a:solidFill>
              </a:rPr>
              <a:t>– individuellt och i grupp</a:t>
            </a:r>
            <a:br>
              <a:rPr lang="sv-SE" dirty="0"/>
            </a:br>
            <a:br>
              <a:rPr lang="sv-SE" dirty="0"/>
            </a:br>
            <a:endParaRPr lang="sv-SE" dirty="0"/>
          </a:p>
        </p:txBody>
      </p:sp>
      <p:sp>
        <p:nvSpPr>
          <p:cNvPr id="2" name="Platshållare för datum 1"/>
          <p:cNvSpPr>
            <a:spLocks noGrp="1"/>
          </p:cNvSpPr>
          <p:nvPr>
            <p:ph type="dt" sz="half" idx="10"/>
          </p:nvPr>
        </p:nvSpPr>
        <p:spPr/>
        <p:txBody>
          <a:bodyPr/>
          <a:lstStyle/>
          <a:p>
            <a:endParaRPr lang="sv-SE" dirty="0">
              <a:latin typeface="Arial" panose="020B0604020202020204" pitchFamily="34" charset="0"/>
              <a:cs typeface="Arial" panose="020B0604020202020204" pitchFamily="34" charset="0"/>
            </a:endParaRPr>
          </a:p>
        </p:txBody>
      </p:sp>
      <p:sp>
        <p:nvSpPr>
          <p:cNvPr id="3" name="Platshållare för bild 2">
            <a:extLst>
              <a:ext uri="{C183D7F6-B498-43B3-948B-1728B52AA6E4}">
                <adec:decorative xmlns:adec="http://schemas.microsoft.com/office/drawing/2017/decorative" val="1"/>
              </a:ext>
            </a:extLst>
          </p:cNvPr>
          <p:cNvSpPr>
            <a:spLocks noGrp="1"/>
          </p:cNvSpPr>
          <p:nvPr>
            <p:ph type="pic" sz="quarter" idx="13"/>
          </p:nvPr>
        </p:nvSpPr>
        <p:spPr>
          <a:solidFill>
            <a:srgbClr val="ED8B00"/>
          </a:solidFill>
        </p:spPr>
      </p:sp>
    </p:spTree>
    <p:extLst>
      <p:ext uri="{BB962C8B-B14F-4D97-AF65-F5344CB8AC3E}">
        <p14:creationId xmlns:p14="http://schemas.microsoft.com/office/powerpoint/2010/main" val="164217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Förstudien</a:t>
            </a:r>
            <a:r>
              <a:rPr lang="sv-SE" sz="3200" dirty="0">
                <a:solidFill>
                  <a:schemeClr val="tx1"/>
                </a:solidFill>
              </a:rPr>
              <a:t> </a:t>
            </a:r>
          </a:p>
        </p:txBody>
      </p:sp>
      <p:sp>
        <p:nvSpPr>
          <p:cNvPr id="9" name="Platshållare för innehåll 3"/>
          <p:cNvSpPr txBox="1">
            <a:spLocks/>
          </p:cNvSpPr>
          <p:nvPr/>
        </p:nvSpPr>
        <p:spPr>
          <a:xfrm>
            <a:off x="1068917" y="1547398"/>
            <a:ext cx="9841928" cy="3763204"/>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800"/>
              </a:spcAft>
              <a:buFontTx/>
              <a:buNone/>
              <a:defRPr sz="2000" b="0" kern="1200">
                <a:solidFill>
                  <a:schemeClr val="accent4"/>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0"/>
              </a:spcAft>
              <a:buFontTx/>
              <a:buNone/>
              <a:defRPr sz="1900" b="1" kern="1200">
                <a:solidFill>
                  <a:schemeClr val="accent4"/>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0"/>
              </a:spcAft>
              <a:buFontTx/>
              <a:buNone/>
              <a:defRPr sz="1600" b="0" kern="1200">
                <a:solidFill>
                  <a:schemeClr val="accent4"/>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0"/>
              </a:spcAft>
              <a:buFontTx/>
              <a:buNone/>
              <a:defRPr sz="16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400" dirty="0"/>
              <a:t>Huvudfrågeställning: </a:t>
            </a:r>
            <a:r>
              <a:rPr lang="sv-SE" sz="2400" b="0" dirty="0"/>
              <a:t>Utifrån socialtjänstens uppdrag, vad behövs för att barn och unga i migration ska få det stöd som de utifrån sin funktionsnedsättning behöver och har rätt till, på samma villkor som andra barn och unga?</a:t>
            </a:r>
          </a:p>
          <a:p>
            <a:r>
              <a:rPr lang="sv-SE" sz="2400" dirty="0"/>
              <a:t>Resultat: </a:t>
            </a:r>
            <a:r>
              <a:rPr lang="sv-SE" sz="2400" b="0" dirty="0"/>
              <a:t>Flerfaldiga risker för barn och unga i migration som har en funktionsnedsättning:</a:t>
            </a:r>
          </a:p>
          <a:p>
            <a:pPr marL="285750" indent="-285750">
              <a:buFont typeface="Arial" panose="020B0604020202020204" pitchFamily="34" charset="0"/>
              <a:buChar char="•"/>
            </a:pPr>
            <a:r>
              <a:rPr lang="sv-SE" sz="2400" b="0" dirty="0"/>
              <a:t>Att barns behov av stöd och insatser inte tillgodoses under migrationsprocessen på grund av oklarheter om ansvarsfördelning</a:t>
            </a:r>
          </a:p>
          <a:p>
            <a:pPr marL="285750" indent="-285750">
              <a:buFont typeface="Arial" panose="020B0604020202020204" pitchFamily="34" charset="0"/>
              <a:buChar char="•"/>
            </a:pPr>
            <a:r>
              <a:rPr lang="sv-SE" sz="2400" b="0" dirty="0"/>
              <a:t>Sen upptäckt av funktionsnedsättningar</a:t>
            </a:r>
          </a:p>
          <a:p>
            <a:pPr marL="285750" indent="-285750">
              <a:buFont typeface="Arial" panose="020B0604020202020204" pitchFamily="34" charset="0"/>
              <a:buChar char="•"/>
            </a:pPr>
            <a:r>
              <a:rPr lang="sv-SE" sz="2400" b="0" dirty="0"/>
              <a:t>Bristande samordning. </a:t>
            </a:r>
            <a:endParaRPr lang="sv-SE" sz="2400" dirty="0"/>
          </a:p>
          <a:p>
            <a:r>
              <a:rPr lang="sv-SE" sz="2000" dirty="0"/>
              <a:t>	</a:t>
            </a:r>
            <a:endParaRPr lang="sv-SE" sz="9600" dirty="0"/>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98035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6594"/>
            <a:ext cx="10028330" cy="1296144"/>
          </a:xfrm>
        </p:spPr>
        <p:txBody>
          <a:bodyPr>
            <a:noAutofit/>
          </a:bodyPr>
          <a:lstStyle/>
          <a:p>
            <a:r>
              <a:rPr lang="sv-SE" sz="3200" dirty="0"/>
              <a:t>Reflektion kring fråga 1: Behöver ditt barn eller något av dina barn mer hjälp än sina syskon eller andra barn?  </a:t>
            </a:r>
          </a:p>
        </p:txBody>
      </p:sp>
      <p:sp>
        <p:nvSpPr>
          <p:cNvPr id="4" name="Platshållare för innehåll 3"/>
          <p:cNvSpPr>
            <a:spLocks noGrp="1"/>
          </p:cNvSpPr>
          <p:nvPr>
            <p:ph sz="half" idx="2"/>
          </p:nvPr>
        </p:nvSpPr>
        <p:spPr>
          <a:xfrm>
            <a:off x="1071792" y="2558006"/>
            <a:ext cx="5181600" cy="3287208"/>
          </a:xfrm>
          <a:ln>
            <a:solidFill>
              <a:schemeClr val="accent1"/>
            </a:solidFill>
          </a:ln>
        </p:spPr>
        <p:txBody>
          <a:bodyPr>
            <a:noAutofit/>
          </a:bodyPr>
          <a:lstStyle/>
          <a:p>
            <a:r>
              <a:rPr lang="sv-SE" sz="1600" dirty="0"/>
              <a:t>Fungerade frågan att ställa, det vill säga…</a:t>
            </a:r>
          </a:p>
          <a:p>
            <a:pPr lvl="1"/>
            <a:r>
              <a:rPr lang="sv-SE" sz="1600" dirty="0"/>
              <a:t>Besvarades den så att du fick kunskap om på vilket sätt barnet behövde mer hjälp och stöd än andra?</a:t>
            </a:r>
          </a:p>
          <a:p>
            <a:pPr lvl="1"/>
            <a:r>
              <a:rPr lang="sv-SE" sz="1600" dirty="0"/>
              <a:t>Fick du kunskap om vilka svårigheter barnet har?</a:t>
            </a:r>
          </a:p>
          <a:p>
            <a:pPr lvl="1"/>
            <a:r>
              <a:rPr lang="sv-SE" sz="1600" dirty="0"/>
              <a:t>Kände du dig säker i att kunna lotsa föräldrarna vidare?</a:t>
            </a:r>
          </a:p>
          <a:p>
            <a:pPr marL="457200" lvl="1" indent="0">
              <a:buNone/>
            </a:pPr>
            <a:endParaRPr lang="sv-SE" sz="1600" dirty="0"/>
          </a:p>
          <a:p>
            <a:pPr lvl="1"/>
            <a:endParaRPr lang="sv-SE" sz="1600" dirty="0"/>
          </a:p>
          <a:p>
            <a:pPr marL="0" indent="0">
              <a:buNone/>
            </a:pPr>
            <a:br>
              <a:rPr lang="sv-SE" sz="1600" dirty="0"/>
            </a:br>
            <a:endParaRPr lang="sv-SE" sz="1600" dirty="0"/>
          </a:p>
        </p:txBody>
      </p:sp>
      <p:sp>
        <p:nvSpPr>
          <p:cNvPr id="3" name="Platshållare för innehåll 2"/>
          <p:cNvSpPr>
            <a:spLocks noGrp="1"/>
          </p:cNvSpPr>
          <p:nvPr>
            <p:ph sz="half" idx="1"/>
          </p:nvPr>
        </p:nvSpPr>
        <p:spPr>
          <a:xfrm>
            <a:off x="6373098" y="2558007"/>
            <a:ext cx="5181600" cy="3287208"/>
          </a:xfrm>
          <a:ln>
            <a:solidFill>
              <a:schemeClr val="accent1"/>
            </a:solidFill>
          </a:ln>
        </p:spPr>
        <p:txBody>
          <a:bodyPr>
            <a:noAutofit/>
          </a:bodyPr>
          <a:lstStyle/>
          <a:p>
            <a:endParaRPr lang="sv-SE" sz="1600" dirty="0"/>
          </a:p>
          <a:p>
            <a:r>
              <a:rPr lang="sv-SE" sz="1600" dirty="0"/>
              <a:t>Diskutera gärna i grupp</a:t>
            </a:r>
          </a:p>
          <a:p>
            <a:pPr lvl="1"/>
            <a:r>
              <a:rPr lang="sv-SE" sz="1600" dirty="0"/>
              <a:t>Vilka är era gemensamma erfarenheter efter att ha ställt frågan? Likheter/olikheter?</a:t>
            </a:r>
          </a:p>
          <a:p>
            <a:pPr lvl="1"/>
            <a:r>
              <a:rPr lang="sv-SE" sz="1600" dirty="0"/>
              <a:t>Saknade ni något stöd som skulle underlättat för att föräldrarna ska förstå varför frågan ställs?</a:t>
            </a:r>
          </a:p>
          <a:p>
            <a:pPr lvl="1"/>
            <a:r>
              <a:rPr lang="sv-SE" sz="1600" dirty="0"/>
              <a:t>Dök det upp några funderingar från föräldrarnas håll i dialogen om barnet?</a:t>
            </a:r>
          </a:p>
        </p:txBody>
      </p:sp>
      <p:pic>
        <p:nvPicPr>
          <p:cNvPr id="5" name="Bildobjekt 4" descr="diskutera"/>
          <p:cNvPicPr>
            <a:picLocks noChangeAspect="1"/>
          </p:cNvPicPr>
          <p:nvPr/>
        </p:nvPicPr>
        <p:blipFill>
          <a:blip r:embed="rId3"/>
          <a:stretch>
            <a:fillRect/>
          </a:stretch>
        </p:blipFill>
        <p:spPr>
          <a:xfrm>
            <a:off x="10648193" y="2610638"/>
            <a:ext cx="903857" cy="720022"/>
          </a:xfrm>
          <a:prstGeom prst="rect">
            <a:avLst/>
          </a:prstGeom>
        </p:spPr>
      </p:pic>
      <p:grpSp>
        <p:nvGrpSpPr>
          <p:cNvPr id="9" name="Grupp 8" descr="händer"/>
          <p:cNvGrpSpPr/>
          <p:nvPr/>
        </p:nvGrpSpPr>
        <p:grpSpPr>
          <a:xfrm>
            <a:off x="3790347" y="4768770"/>
            <a:ext cx="1325663" cy="1076444"/>
            <a:chOff x="1961547" y="4629874"/>
            <a:chExt cx="1538228" cy="1188454"/>
          </a:xfrm>
        </p:grpSpPr>
        <p:pic>
          <p:nvPicPr>
            <p:cNvPr id="6" name="Bildobjekt 5" descr="händer"/>
            <p:cNvPicPr>
              <a:picLocks noChangeAspect="1"/>
            </p:cNvPicPr>
            <p:nvPr/>
          </p:nvPicPr>
          <p:blipFill>
            <a:blip r:embed="rId4"/>
            <a:stretch>
              <a:fillRect/>
            </a:stretch>
          </p:blipFill>
          <p:spPr>
            <a:xfrm>
              <a:off x="1961547" y="4629874"/>
              <a:ext cx="1162050" cy="904875"/>
            </a:xfrm>
            <a:prstGeom prst="rect">
              <a:avLst/>
            </a:prstGeom>
          </p:spPr>
        </p:pic>
        <p:sp>
          <p:nvSpPr>
            <p:cNvPr id="8" name="Ellips 7"/>
            <p:cNvSpPr/>
            <p:nvPr/>
          </p:nvSpPr>
          <p:spPr>
            <a:xfrm rot="19258374">
              <a:off x="2747420" y="5204870"/>
              <a:ext cx="752355" cy="6134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grpSp>
    </p:spTree>
    <p:extLst>
      <p:ext uri="{BB962C8B-B14F-4D97-AF65-F5344CB8AC3E}">
        <p14:creationId xmlns:p14="http://schemas.microsoft.com/office/powerpoint/2010/main" val="219428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1" y="686594"/>
            <a:ext cx="10120927" cy="1296144"/>
          </a:xfrm>
        </p:spPr>
        <p:txBody>
          <a:bodyPr>
            <a:normAutofit/>
          </a:bodyPr>
          <a:lstStyle/>
          <a:p>
            <a:r>
              <a:rPr lang="sv-SE" sz="3200" dirty="0"/>
              <a:t>Reflektion kring fråga 2: Går ditt barn i förskola eller skola? </a:t>
            </a:r>
          </a:p>
        </p:txBody>
      </p:sp>
      <p:sp>
        <p:nvSpPr>
          <p:cNvPr id="4" name="Platshållare för innehåll 3"/>
          <p:cNvSpPr>
            <a:spLocks noGrp="1"/>
          </p:cNvSpPr>
          <p:nvPr>
            <p:ph sz="half" idx="2"/>
          </p:nvPr>
        </p:nvSpPr>
        <p:spPr>
          <a:xfrm>
            <a:off x="1071791" y="1738620"/>
            <a:ext cx="5181600" cy="4351338"/>
          </a:xfrm>
          <a:ln>
            <a:solidFill>
              <a:schemeClr val="accent1"/>
            </a:solidFill>
          </a:ln>
        </p:spPr>
        <p:txBody>
          <a:bodyPr>
            <a:normAutofit/>
          </a:bodyPr>
          <a:lstStyle/>
          <a:p>
            <a:r>
              <a:rPr lang="sv-SE" sz="1600" dirty="0"/>
              <a:t>Fungerade frågan att ställa, det vill säga</a:t>
            </a:r>
          </a:p>
          <a:p>
            <a:pPr lvl="1"/>
            <a:r>
              <a:rPr lang="sv-SE" sz="1600" dirty="0"/>
              <a:t>Besvarades den så att du fick kunskap om skäl till att barnet inte deltar i förskole- eller skolverksamhet?</a:t>
            </a:r>
          </a:p>
          <a:p>
            <a:pPr lvl="1"/>
            <a:r>
              <a:rPr lang="sv-SE" sz="1600" dirty="0"/>
              <a:t>Fick du kunskap om vilka svårigheter barnet har?</a:t>
            </a:r>
          </a:p>
          <a:p>
            <a:pPr lvl="1"/>
            <a:r>
              <a:rPr lang="sv-SE" sz="1600" dirty="0"/>
              <a:t>Fick du förståelse för hur föräldrarna resonerade kring barnets funktionsnedsättning?</a:t>
            </a:r>
          </a:p>
          <a:p>
            <a:pPr lvl="1"/>
            <a:r>
              <a:rPr lang="sv-SE" sz="1600" dirty="0"/>
              <a:t>Kunde du beskriva hur det fungerar i Sverige och vilka fördelar ett barn kan ha av att delta i förskoleverksamhet?</a:t>
            </a:r>
          </a:p>
          <a:p>
            <a:pPr lvl="1"/>
            <a:r>
              <a:rPr lang="sv-SE" sz="1600" dirty="0"/>
              <a:t>Hur upplevde du föräldrarnas reaktion på frågan?</a:t>
            </a:r>
          </a:p>
          <a:p>
            <a:pPr marL="0" indent="0">
              <a:buNone/>
            </a:pPr>
            <a:br>
              <a:rPr lang="sv-SE" dirty="0"/>
            </a:br>
            <a:endParaRPr lang="sv-SE" dirty="0"/>
          </a:p>
        </p:txBody>
      </p:sp>
      <p:sp>
        <p:nvSpPr>
          <p:cNvPr id="3" name="Platshållare för innehåll 2"/>
          <p:cNvSpPr>
            <a:spLocks noGrp="1"/>
          </p:cNvSpPr>
          <p:nvPr>
            <p:ph sz="half" idx="1"/>
          </p:nvPr>
        </p:nvSpPr>
        <p:spPr>
          <a:xfrm>
            <a:off x="6374588" y="1738620"/>
            <a:ext cx="5181600" cy="4351338"/>
          </a:xfrm>
          <a:ln>
            <a:solidFill>
              <a:schemeClr val="accent1"/>
            </a:solidFill>
          </a:ln>
        </p:spPr>
        <p:txBody>
          <a:bodyPr>
            <a:normAutofit/>
          </a:bodyPr>
          <a:lstStyle/>
          <a:p>
            <a:pPr marL="0" indent="0">
              <a:buNone/>
            </a:pPr>
            <a:endParaRPr lang="sv-SE" sz="2000" dirty="0"/>
          </a:p>
          <a:p>
            <a:endParaRPr lang="sv-SE" sz="2000" dirty="0"/>
          </a:p>
          <a:p>
            <a:r>
              <a:rPr lang="sv-SE" sz="1600" dirty="0"/>
              <a:t>Diskutera gärna i grupp</a:t>
            </a:r>
          </a:p>
          <a:p>
            <a:pPr lvl="1"/>
            <a:r>
              <a:rPr lang="sv-SE" sz="1600" dirty="0"/>
              <a:t>Vilka är era gemensamma erfarenheter efter att ha ställt frågan? Likheter/olikheter?</a:t>
            </a:r>
          </a:p>
          <a:p>
            <a:pPr lvl="1"/>
            <a:r>
              <a:rPr lang="sv-SE" sz="1600" dirty="0"/>
              <a:t>Saknade ni något stöd som skulle underlättat för att föräldrarna ska förstå varför frågan ställs?</a:t>
            </a:r>
          </a:p>
          <a:p>
            <a:pPr lvl="1"/>
            <a:r>
              <a:rPr lang="sv-SE" sz="1600" dirty="0"/>
              <a:t>Dök det upp några funderingar från föräldrarnas håll i dialogen om barnet?</a:t>
            </a:r>
          </a:p>
        </p:txBody>
      </p:sp>
      <p:grpSp>
        <p:nvGrpSpPr>
          <p:cNvPr id="5" name="Grupp 4" descr="händer"/>
          <p:cNvGrpSpPr/>
          <p:nvPr/>
        </p:nvGrpSpPr>
        <p:grpSpPr>
          <a:xfrm>
            <a:off x="1516284" y="5127584"/>
            <a:ext cx="1284789" cy="927649"/>
            <a:chOff x="1961547" y="4629874"/>
            <a:chExt cx="1538228" cy="1188454"/>
          </a:xfrm>
        </p:grpSpPr>
        <p:pic>
          <p:nvPicPr>
            <p:cNvPr id="6" name="Bildobjekt 5" descr="händer"/>
            <p:cNvPicPr>
              <a:picLocks noChangeAspect="1"/>
            </p:cNvPicPr>
            <p:nvPr/>
          </p:nvPicPr>
          <p:blipFill>
            <a:blip r:embed="rId2"/>
            <a:stretch>
              <a:fillRect/>
            </a:stretch>
          </p:blipFill>
          <p:spPr>
            <a:xfrm>
              <a:off x="1961547" y="4629874"/>
              <a:ext cx="1162050" cy="904875"/>
            </a:xfrm>
            <a:prstGeom prst="rect">
              <a:avLst/>
            </a:prstGeom>
          </p:spPr>
        </p:pic>
        <p:sp>
          <p:nvSpPr>
            <p:cNvPr id="7" name="Ellips 6"/>
            <p:cNvSpPr/>
            <p:nvPr/>
          </p:nvSpPr>
          <p:spPr>
            <a:xfrm rot="19258374">
              <a:off x="2747420" y="5204870"/>
              <a:ext cx="752355" cy="6134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grpSp>
      <p:pic>
        <p:nvPicPr>
          <p:cNvPr id="8" name="Bildobjekt 7" descr="diskutera"/>
          <p:cNvPicPr>
            <a:picLocks noChangeAspect="1"/>
          </p:cNvPicPr>
          <p:nvPr/>
        </p:nvPicPr>
        <p:blipFill>
          <a:blip r:embed="rId3"/>
          <a:stretch>
            <a:fillRect/>
          </a:stretch>
        </p:blipFill>
        <p:spPr>
          <a:xfrm>
            <a:off x="9675230" y="1982738"/>
            <a:ext cx="1027272" cy="818335"/>
          </a:xfrm>
          <a:prstGeom prst="rect">
            <a:avLst/>
          </a:prstGeom>
        </p:spPr>
      </p:pic>
    </p:spTree>
    <p:extLst>
      <p:ext uri="{BB962C8B-B14F-4D97-AF65-F5344CB8AC3E}">
        <p14:creationId xmlns:p14="http://schemas.microsoft.com/office/powerpoint/2010/main" val="345409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1" y="756044"/>
            <a:ext cx="10120927" cy="1296144"/>
          </a:xfrm>
        </p:spPr>
        <p:txBody>
          <a:bodyPr>
            <a:normAutofit/>
          </a:bodyPr>
          <a:lstStyle/>
          <a:p>
            <a:r>
              <a:rPr lang="sv-SE" sz="3200" dirty="0"/>
              <a:t>Reflektion kring fråga 3: Hur fick ditt barn hjälp innan ni kom till Sverige? </a:t>
            </a:r>
          </a:p>
        </p:txBody>
      </p:sp>
      <p:sp>
        <p:nvSpPr>
          <p:cNvPr id="4" name="Platshållare för innehåll 3"/>
          <p:cNvSpPr>
            <a:spLocks noGrp="1"/>
          </p:cNvSpPr>
          <p:nvPr>
            <p:ph sz="half" idx="2"/>
          </p:nvPr>
        </p:nvSpPr>
        <p:spPr>
          <a:xfrm>
            <a:off x="1071791" y="1808070"/>
            <a:ext cx="5181600" cy="4351338"/>
          </a:xfrm>
          <a:ln>
            <a:solidFill>
              <a:schemeClr val="accent1"/>
            </a:solidFill>
          </a:ln>
        </p:spPr>
        <p:txBody>
          <a:bodyPr>
            <a:normAutofit/>
          </a:bodyPr>
          <a:lstStyle/>
          <a:p>
            <a:r>
              <a:rPr lang="sv-SE" sz="1600" dirty="0"/>
              <a:t>Fungerade frågan att ställa, det vill säga…</a:t>
            </a:r>
          </a:p>
          <a:p>
            <a:pPr lvl="1"/>
            <a:r>
              <a:rPr lang="sv-SE" sz="1600" dirty="0"/>
              <a:t>Besvarades den så att du fick kunskap om och hur barnet och familjen stöttas innan de kom till Sverige?</a:t>
            </a:r>
          </a:p>
          <a:p>
            <a:pPr lvl="1"/>
            <a:r>
              <a:rPr lang="sv-SE" sz="1600" dirty="0"/>
              <a:t>Fick du en bild av om det fanns något tidigare stöd som de saknade idag?</a:t>
            </a:r>
          </a:p>
          <a:p>
            <a:pPr lvl="1"/>
            <a:r>
              <a:rPr lang="sv-SE" sz="1600" dirty="0"/>
              <a:t>Kunde du tipsa föräldrarna om något liknande stöd i Sverige?</a:t>
            </a:r>
          </a:p>
          <a:p>
            <a:pPr lvl="1"/>
            <a:r>
              <a:rPr lang="sv-SE" sz="1600" dirty="0"/>
              <a:t>Hur upplevde du föräldrarnas reaktion på frågan?</a:t>
            </a:r>
          </a:p>
          <a:p>
            <a:pPr marL="0" indent="0">
              <a:buNone/>
            </a:pPr>
            <a:br>
              <a:rPr lang="sv-SE" dirty="0"/>
            </a:br>
            <a:endParaRPr lang="sv-SE" dirty="0"/>
          </a:p>
        </p:txBody>
      </p:sp>
      <p:sp>
        <p:nvSpPr>
          <p:cNvPr id="3" name="Platshållare för innehåll 2"/>
          <p:cNvSpPr>
            <a:spLocks noGrp="1"/>
          </p:cNvSpPr>
          <p:nvPr>
            <p:ph sz="half" idx="1"/>
          </p:nvPr>
        </p:nvSpPr>
        <p:spPr>
          <a:xfrm>
            <a:off x="6420888" y="1805130"/>
            <a:ext cx="5181600" cy="4351338"/>
          </a:xfrm>
          <a:ln>
            <a:solidFill>
              <a:schemeClr val="accent1"/>
            </a:solidFill>
          </a:ln>
        </p:spPr>
        <p:txBody>
          <a:bodyPr>
            <a:normAutofit/>
          </a:bodyPr>
          <a:lstStyle/>
          <a:p>
            <a:pPr marL="0" indent="0">
              <a:buNone/>
            </a:pPr>
            <a:endParaRPr lang="sv-SE" sz="2000" dirty="0"/>
          </a:p>
          <a:p>
            <a:endParaRPr lang="sv-SE" sz="2000" dirty="0"/>
          </a:p>
          <a:p>
            <a:r>
              <a:rPr lang="sv-SE" sz="1600" dirty="0"/>
              <a:t>Diskutera gärna i grupp</a:t>
            </a:r>
          </a:p>
          <a:p>
            <a:pPr lvl="1"/>
            <a:r>
              <a:rPr lang="sv-SE" sz="1600" dirty="0"/>
              <a:t>Vilka är era gemensamma erfarenheter efter att ha ställt frågan? Likheter/olikheter?</a:t>
            </a:r>
          </a:p>
          <a:p>
            <a:pPr lvl="1"/>
            <a:r>
              <a:rPr lang="sv-SE" sz="1600" dirty="0"/>
              <a:t>Saknade ni något stöd som skulle underlättat för att föräldrarna ska förstå varför frågan ställs?</a:t>
            </a:r>
          </a:p>
          <a:p>
            <a:pPr lvl="1"/>
            <a:r>
              <a:rPr lang="sv-SE" sz="1600" dirty="0"/>
              <a:t>Dök det upp några funderingar från föräldrarnas håll i dialogen om barnet?</a:t>
            </a:r>
          </a:p>
        </p:txBody>
      </p:sp>
      <p:grpSp>
        <p:nvGrpSpPr>
          <p:cNvPr id="5" name="Grupp 4" descr="händer"/>
          <p:cNvGrpSpPr/>
          <p:nvPr/>
        </p:nvGrpSpPr>
        <p:grpSpPr>
          <a:xfrm>
            <a:off x="1481561" y="4942389"/>
            <a:ext cx="1296364" cy="1076445"/>
            <a:chOff x="1961547" y="4629874"/>
            <a:chExt cx="1538228" cy="1188454"/>
          </a:xfrm>
        </p:grpSpPr>
        <p:pic>
          <p:nvPicPr>
            <p:cNvPr id="6" name="Bildobjekt 5" descr="händer"/>
            <p:cNvPicPr>
              <a:picLocks noChangeAspect="1"/>
            </p:cNvPicPr>
            <p:nvPr/>
          </p:nvPicPr>
          <p:blipFill>
            <a:blip r:embed="rId2"/>
            <a:stretch>
              <a:fillRect/>
            </a:stretch>
          </p:blipFill>
          <p:spPr>
            <a:xfrm>
              <a:off x="1961547" y="4629874"/>
              <a:ext cx="1162050" cy="904875"/>
            </a:xfrm>
            <a:prstGeom prst="rect">
              <a:avLst/>
            </a:prstGeom>
          </p:spPr>
        </p:pic>
        <p:sp>
          <p:nvSpPr>
            <p:cNvPr id="7" name="Ellips 6"/>
            <p:cNvSpPr/>
            <p:nvPr/>
          </p:nvSpPr>
          <p:spPr>
            <a:xfrm rot="19258374">
              <a:off x="2747420" y="5204870"/>
              <a:ext cx="752355" cy="6134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grpSp>
      <p:pic>
        <p:nvPicPr>
          <p:cNvPr id="8" name="Bildobjekt 7" descr="diskutera"/>
          <p:cNvPicPr>
            <a:picLocks noChangeAspect="1"/>
          </p:cNvPicPr>
          <p:nvPr/>
        </p:nvPicPr>
        <p:blipFill>
          <a:blip r:embed="rId3"/>
          <a:stretch>
            <a:fillRect/>
          </a:stretch>
        </p:blipFill>
        <p:spPr>
          <a:xfrm>
            <a:off x="9688528" y="2052188"/>
            <a:ext cx="971756" cy="774111"/>
          </a:xfrm>
          <a:prstGeom prst="rect">
            <a:avLst/>
          </a:prstGeom>
        </p:spPr>
      </p:pic>
    </p:spTree>
    <p:extLst>
      <p:ext uri="{BB962C8B-B14F-4D97-AF65-F5344CB8AC3E}">
        <p14:creationId xmlns:p14="http://schemas.microsoft.com/office/powerpoint/2010/main" val="235521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C183D7F6-B498-43B3-948B-1728B52AA6E4}">
                <adec:decorative xmlns:adec="http://schemas.microsoft.com/office/drawing/2017/decorative" val="1"/>
              </a:ext>
            </a:extLst>
          </p:cNvPr>
          <p:cNvSpPr>
            <a:spLocks noGrp="1"/>
          </p:cNvSpPr>
          <p:nvPr>
            <p:ph type="pic" sz="quarter" idx="13"/>
          </p:nvPr>
        </p:nvSpPr>
        <p:spPr>
          <a:solidFill>
            <a:srgbClr val="ED8B00"/>
          </a:solidFill>
        </p:spPr>
      </p:sp>
    </p:spTree>
    <p:extLst>
      <p:ext uri="{BB962C8B-B14F-4D97-AF65-F5344CB8AC3E}">
        <p14:creationId xmlns:p14="http://schemas.microsoft.com/office/powerpoint/2010/main" val="178772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Behov av ökad kunskap</a:t>
            </a:r>
            <a:endParaRPr lang="sv-SE" sz="4000" strike="sngStrike" dirty="0"/>
          </a:p>
        </p:txBody>
      </p:sp>
      <p:sp>
        <p:nvSpPr>
          <p:cNvPr id="7" name="Platshållare för innehåll 3"/>
          <p:cNvSpPr>
            <a:spLocks noGrp="1"/>
          </p:cNvSpPr>
          <p:nvPr>
            <p:ph sz="quarter" idx="13"/>
          </p:nvPr>
        </p:nvSpPr>
        <p:spPr>
          <a:xfrm>
            <a:off x="1071792" y="1473566"/>
            <a:ext cx="9915080" cy="4447021"/>
          </a:xfrm>
        </p:spPr>
        <p:txBody>
          <a:bodyPr/>
          <a:lstStyle/>
          <a:p>
            <a:pPr marL="0" indent="0">
              <a:buNone/>
            </a:pPr>
            <a:r>
              <a:rPr lang="sv-SE" sz="2400" b="1" dirty="0"/>
              <a:t>Socialtjänstens förutsättningar</a:t>
            </a:r>
          </a:p>
          <a:p>
            <a:r>
              <a:rPr lang="sv-SE" sz="2400" b="0" dirty="0"/>
              <a:t>kulturförståelse i mötet </a:t>
            </a:r>
          </a:p>
          <a:p>
            <a:r>
              <a:rPr lang="sv-SE" sz="2400" b="0" dirty="0"/>
              <a:t>kännedom om vissa gruppers behov och rättigheter</a:t>
            </a:r>
          </a:p>
          <a:p>
            <a:r>
              <a:rPr lang="sv-SE" sz="2400" b="0" dirty="0"/>
              <a:t>kunskap om funktionsnedsättningar/särskilda behov</a:t>
            </a:r>
          </a:p>
          <a:p>
            <a:r>
              <a:rPr lang="sv-SE" sz="2400" b="0" dirty="0"/>
              <a:t>situationen för flickor i migration.</a:t>
            </a:r>
            <a:endParaRPr lang="sv-SE" sz="2400" dirty="0"/>
          </a:p>
          <a:p>
            <a:pPr marL="0" indent="0">
              <a:buNone/>
            </a:pPr>
            <a:r>
              <a:rPr lang="sv-SE" sz="2400" b="1" dirty="0"/>
              <a:t>Föräldrars och barns förutsättningar</a:t>
            </a:r>
          </a:p>
          <a:p>
            <a:r>
              <a:rPr lang="sv-SE" sz="2400" b="0" dirty="0"/>
              <a:t>kunskap om funktionsnedsättningar, det svenska stödsystemet och barns rättigheter.</a:t>
            </a:r>
          </a:p>
          <a:p>
            <a:pPr marL="0" indent="0">
              <a:buNone/>
            </a:pPr>
            <a:r>
              <a:rPr lang="sv-SE" sz="2400" dirty="0"/>
              <a:t>Forskning ur ett intersektionellt perspektiv</a:t>
            </a:r>
          </a:p>
          <a:p>
            <a:pPr lvl="1">
              <a:buFont typeface="Arial" panose="020B0604020202020204" pitchFamily="34" charset="0"/>
              <a:buChar char="•"/>
            </a:pPr>
            <a:endParaRPr lang="sv-SE" sz="2400" dirty="0"/>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C3B79932-9909-473D-BD77-23A2B6FCD5D9}"/>
              </a:ext>
            </a:extLst>
          </p:cNvPr>
          <p:cNvSpPr>
            <a:spLocks noGrp="1"/>
          </p:cNvSpPr>
          <p:nvPr>
            <p:ph type="ftr" sz="quarter" idx="11"/>
          </p:nvPr>
        </p:nvSpPr>
        <p:spPr/>
        <p:txBody>
          <a:bodyPr/>
          <a:lstStyle/>
          <a:p>
            <a:r>
              <a:rPr lang="sv-SE" dirty="0"/>
              <a:t>Sveriges kunskapsmyndighet för vård och omsorg </a:t>
            </a:r>
          </a:p>
        </p:txBody>
      </p:sp>
    </p:spTree>
    <p:extLst>
      <p:ext uri="{BB962C8B-B14F-4D97-AF65-F5344CB8AC3E}">
        <p14:creationId xmlns:p14="http://schemas.microsoft.com/office/powerpoint/2010/main" val="343869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Stöd till kommuner utifrån förstudien</a:t>
            </a:r>
          </a:p>
        </p:txBody>
      </p:sp>
      <p:sp>
        <p:nvSpPr>
          <p:cNvPr id="7" name="Platshållare för innehåll 3"/>
          <p:cNvSpPr>
            <a:spLocks noGrp="1"/>
          </p:cNvSpPr>
          <p:nvPr>
            <p:ph sz="quarter" idx="13"/>
          </p:nvPr>
        </p:nvSpPr>
        <p:spPr>
          <a:xfrm>
            <a:off x="1071792" y="1243187"/>
            <a:ext cx="9810141" cy="4790363"/>
          </a:xfrm>
        </p:spPr>
        <p:txBody>
          <a:bodyPr/>
          <a:lstStyle/>
          <a:p>
            <a:pPr marL="0" indent="0">
              <a:buNone/>
            </a:pPr>
            <a:endParaRPr lang="sv-SE" sz="2400" b="1" dirty="0"/>
          </a:p>
          <a:p>
            <a:pPr marL="0" indent="0">
              <a:buNone/>
            </a:pPr>
            <a:r>
              <a:rPr lang="sv-SE" sz="2400" b="1" dirty="0"/>
              <a:t>1. Socialtjänstens förutsättningar</a:t>
            </a:r>
          </a:p>
          <a:p>
            <a:pPr marL="0" indent="0">
              <a:buNone/>
            </a:pPr>
            <a:r>
              <a:rPr lang="sv-SE" sz="2400" dirty="0"/>
              <a:t>Meddelandeblad - Rättsliga förutsättningar för barn och unga med funktionsnedsättning i migration (maj 2020)</a:t>
            </a:r>
          </a:p>
          <a:p>
            <a:pPr marL="0" indent="0">
              <a:buNone/>
            </a:pPr>
            <a:endParaRPr lang="sv-SE" sz="2400" b="1" dirty="0"/>
          </a:p>
          <a:p>
            <a:pPr marL="0" indent="0">
              <a:buNone/>
            </a:pPr>
            <a:r>
              <a:rPr lang="sv-SE" sz="2400" b="1" dirty="0"/>
              <a:t>2. Stöd vid socialtjänstens möten</a:t>
            </a:r>
          </a:p>
          <a:p>
            <a:r>
              <a:rPr lang="sv-SE" sz="2400" dirty="0"/>
              <a:t>Kulturförståelse – det personliga mötet</a:t>
            </a:r>
          </a:p>
          <a:p>
            <a:r>
              <a:rPr lang="sv-SE" sz="2400" dirty="0"/>
              <a:t>Kunskap om barnens särskilda situation och behov</a:t>
            </a:r>
          </a:p>
          <a:p>
            <a:r>
              <a:rPr lang="sv-SE" sz="2400" dirty="0"/>
              <a:t>Talar vi om samma sak i mötet</a:t>
            </a:r>
          </a:p>
          <a:p>
            <a:pPr marL="0" indent="0">
              <a:buNone/>
            </a:pPr>
            <a:endParaRPr lang="sv-SE" sz="2000" b="1" dirty="0"/>
          </a:p>
          <a:p>
            <a:pPr marL="0" indent="0">
              <a:buNone/>
            </a:pPr>
            <a:endParaRPr lang="sv-SE" dirty="0"/>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382725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sz="4000" dirty="0">
                <a:solidFill>
                  <a:srgbClr val="FFFFFF"/>
                </a:solidFill>
              </a:rPr>
              <a:t>Interkulturellt arbetssätt</a:t>
            </a:r>
          </a:p>
        </p:txBody>
      </p:sp>
      <p:sp>
        <p:nvSpPr>
          <p:cNvPr id="2" name="Platshållare för datum 1"/>
          <p:cNvSpPr>
            <a:spLocks noGrp="1"/>
          </p:cNvSpPr>
          <p:nvPr>
            <p:ph type="dt" sz="half" idx="10"/>
          </p:nvPr>
        </p:nvSpPr>
        <p:spPr/>
        <p:txBody>
          <a:bodyPr/>
          <a:lstStyle/>
          <a:p>
            <a:endParaRPr lang="sv-SE" dirty="0">
              <a:latin typeface="Arial" panose="020B0604020202020204" pitchFamily="34" charset="0"/>
              <a:cs typeface="Arial" panose="020B0604020202020204" pitchFamily="34" charset="0"/>
            </a:endParaRPr>
          </a:p>
        </p:txBody>
      </p:sp>
      <p:sp>
        <p:nvSpPr>
          <p:cNvPr id="3" name="Platshållare för bild 2">
            <a:extLst>
              <a:ext uri="{C183D7F6-B498-43B3-948B-1728B52AA6E4}">
                <adec:decorative xmlns:adec="http://schemas.microsoft.com/office/drawing/2017/decorative" val="1"/>
              </a:ext>
            </a:extLst>
          </p:cNvPr>
          <p:cNvSpPr>
            <a:spLocks noGrp="1"/>
          </p:cNvSpPr>
          <p:nvPr>
            <p:ph type="pic" sz="quarter" idx="13"/>
          </p:nvPr>
        </p:nvSpPr>
        <p:spPr>
          <a:solidFill>
            <a:srgbClr val="ED8B00"/>
          </a:solidFill>
        </p:spPr>
      </p:sp>
    </p:spTree>
    <p:extLst>
      <p:ext uri="{BB962C8B-B14F-4D97-AF65-F5344CB8AC3E}">
        <p14:creationId xmlns:p14="http://schemas.microsoft.com/office/powerpoint/2010/main" val="336416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Kultur påverkar</a:t>
            </a:r>
          </a:p>
        </p:txBody>
      </p:sp>
      <p:sp>
        <p:nvSpPr>
          <p:cNvPr id="8" name="Platshållare för text 4"/>
          <p:cNvSpPr txBox="1">
            <a:spLocks/>
          </p:cNvSpPr>
          <p:nvPr/>
        </p:nvSpPr>
        <p:spPr>
          <a:xfrm>
            <a:off x="1071792" y="1885168"/>
            <a:ext cx="9538904" cy="4075382"/>
          </a:xfrm>
          <a:prstGeom prst="rect">
            <a:avLst/>
          </a:prstGeom>
        </p:spPr>
        <p:txBody>
          <a:bodyPr vert="horz" lIns="0" tIns="0" rIns="0" bIns="0" rtlCol="0" anchor="t" anchorCtr="0">
            <a:noAutofit/>
          </a:bodyPr>
          <a:lstStyle>
            <a:lvl1pPr marL="271463" indent="-271463" algn="l" defTabSz="914400" rtl="0" eaLnBrk="1" latinLnBrk="0" hangingPunct="1">
              <a:spcBef>
                <a:spcPts val="0"/>
              </a:spcBef>
              <a:spcAft>
                <a:spcPts val="800"/>
              </a:spcAft>
              <a:buSzPct val="115000"/>
              <a:buFont typeface="Century Gothic" pitchFamily="34" charset="0"/>
              <a:buChar char="•"/>
              <a:defRPr sz="2600" b="0"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sv-SE" sz="2800" dirty="0"/>
              <a:t>Syn på normalitet och beteenden </a:t>
            </a:r>
          </a:p>
          <a:p>
            <a:pPr marL="457200" indent="-457200">
              <a:buFont typeface="Arial" panose="020B0604020202020204" pitchFamily="34" charset="0"/>
              <a:buChar char="•"/>
            </a:pPr>
            <a:r>
              <a:rPr lang="sv-SE" sz="2800" dirty="0"/>
              <a:t>Bemästringsstrategier </a:t>
            </a:r>
          </a:p>
          <a:p>
            <a:pPr marL="457200" indent="-457200">
              <a:buFont typeface="Arial" panose="020B0604020202020204" pitchFamily="34" charset="0"/>
              <a:buChar char="•"/>
            </a:pPr>
            <a:r>
              <a:rPr lang="sv-SE" sz="2800" dirty="0"/>
              <a:t>Uttryck</a:t>
            </a:r>
          </a:p>
          <a:p>
            <a:pPr marL="457200" indent="-457200">
              <a:buFont typeface="Arial" panose="020B0604020202020204" pitchFamily="34" charset="0"/>
              <a:buChar char="•"/>
            </a:pPr>
            <a:r>
              <a:rPr lang="sv-SE" sz="2800" dirty="0"/>
              <a:t>Förståelse</a:t>
            </a:r>
          </a:p>
          <a:p>
            <a:pPr marL="457200" indent="-457200">
              <a:buFont typeface="Arial" panose="020B0604020202020204" pitchFamily="34" charset="0"/>
              <a:buChar char="•"/>
            </a:pPr>
            <a:r>
              <a:rPr lang="sv-SE" sz="2800" dirty="0"/>
              <a:t>Acceptans av insatser och behandling</a:t>
            </a:r>
          </a:p>
          <a:p>
            <a:pPr algn="r"/>
            <a:endParaRPr lang="sv-SE" sz="2400" dirty="0"/>
          </a:p>
          <a:p>
            <a:pPr marL="0" indent="0" algn="r">
              <a:buNone/>
            </a:pPr>
            <a:endParaRPr lang="sv-SE" sz="2000" dirty="0"/>
          </a:p>
          <a:p>
            <a:endParaRPr lang="sv-SE" dirty="0"/>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dirty="0"/>
              <a:t>Sveriges kunskapsmyndighet för vård och omsorg </a:t>
            </a:r>
          </a:p>
        </p:txBody>
      </p:sp>
    </p:spTree>
    <p:extLst>
      <p:ext uri="{BB962C8B-B14F-4D97-AF65-F5344CB8AC3E}">
        <p14:creationId xmlns:p14="http://schemas.microsoft.com/office/powerpoint/2010/main" val="90113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Kulturkartan 2020"/>
          <p:cNvSpPr>
            <a:spLocks noGrp="1"/>
          </p:cNvSpPr>
          <p:nvPr>
            <p:ph type="title"/>
          </p:nvPr>
        </p:nvSpPr>
        <p:spPr>
          <a:xfrm>
            <a:off x="1071792" y="467675"/>
            <a:ext cx="9276592" cy="584894"/>
          </a:xfrm>
        </p:spPr>
        <p:txBody>
          <a:bodyPr/>
          <a:lstStyle/>
          <a:p>
            <a:r>
              <a:rPr lang="sv-SE" sz="4000" dirty="0"/>
              <a:t>Kulturkartan 2020</a:t>
            </a:r>
          </a:p>
        </p:txBody>
      </p:sp>
      <p:pic>
        <p:nvPicPr>
          <p:cNvPr id="11" name="Bildobjekt 10" descr="Kulturkartan 2020.&#10;visar på hur dessa värderingar ser ut hos invånare i olika länder världen över. ">
            <a:extLst>
              <a:ext uri="{FF2B5EF4-FFF2-40B4-BE49-F238E27FC236}">
                <a16:creationId xmlns:a16="http://schemas.microsoft.com/office/drawing/2014/main" id="{8B198588-4C08-4353-992F-262B7F39CA5F}"/>
              </a:ext>
            </a:extLst>
          </p:cNvPr>
          <p:cNvPicPr>
            <a:picLocks noChangeAspect="1"/>
          </p:cNvPicPr>
          <p:nvPr/>
        </p:nvPicPr>
        <p:blipFill>
          <a:blip r:embed="rId3"/>
          <a:stretch>
            <a:fillRect/>
          </a:stretch>
        </p:blipFill>
        <p:spPr>
          <a:xfrm>
            <a:off x="3850006" y="1118412"/>
            <a:ext cx="6034186" cy="4525286"/>
          </a:xfrm>
          <a:prstGeom prst="rect">
            <a:avLst/>
          </a:prstGeom>
        </p:spPr>
      </p:pic>
      <p:sp>
        <p:nvSpPr>
          <p:cNvPr id="9" name="textruta 8"/>
          <p:cNvSpPr txBox="1"/>
          <p:nvPr/>
        </p:nvSpPr>
        <p:spPr>
          <a:xfrm>
            <a:off x="2419111" y="1214303"/>
            <a:ext cx="2080346" cy="969496"/>
          </a:xfrm>
          <a:prstGeom prst="rect">
            <a:avLst/>
          </a:prstGeom>
          <a:noFill/>
        </p:spPr>
        <p:txBody>
          <a:bodyPr wrap="square" rtlCol="0">
            <a:spAutoFit/>
          </a:bodyPr>
          <a:lstStyle/>
          <a:p>
            <a:r>
              <a:rPr lang="sv-SE" sz="1900" b="1" dirty="0">
                <a:solidFill>
                  <a:schemeClr val="accent4"/>
                </a:solidFill>
              </a:rPr>
              <a:t>Sekulära </a:t>
            </a:r>
          </a:p>
          <a:p>
            <a:r>
              <a:rPr lang="sv-SE" sz="1900" b="1" dirty="0">
                <a:solidFill>
                  <a:schemeClr val="accent4"/>
                </a:solidFill>
              </a:rPr>
              <a:t>värderingar</a:t>
            </a:r>
          </a:p>
          <a:p>
            <a:endParaRPr lang="sv-SE" sz="1900" dirty="0">
              <a:solidFill>
                <a:schemeClr val="accent4"/>
              </a:solidFill>
            </a:endParaRPr>
          </a:p>
        </p:txBody>
      </p:sp>
      <p:sp>
        <p:nvSpPr>
          <p:cNvPr id="8" name="textruta 7"/>
          <p:cNvSpPr txBox="1"/>
          <p:nvPr/>
        </p:nvSpPr>
        <p:spPr>
          <a:xfrm flipH="1">
            <a:off x="2282817" y="4991100"/>
            <a:ext cx="2621956" cy="677108"/>
          </a:xfrm>
          <a:prstGeom prst="rect">
            <a:avLst/>
          </a:prstGeom>
          <a:noFill/>
        </p:spPr>
        <p:txBody>
          <a:bodyPr wrap="square" rtlCol="0">
            <a:spAutoFit/>
          </a:bodyPr>
          <a:lstStyle/>
          <a:p>
            <a:r>
              <a:rPr lang="sv-SE" sz="1900" b="1" dirty="0">
                <a:solidFill>
                  <a:schemeClr val="accent4"/>
                </a:solidFill>
              </a:rPr>
              <a:t>Traditionella värderingar</a:t>
            </a:r>
          </a:p>
        </p:txBody>
      </p:sp>
      <p:sp>
        <p:nvSpPr>
          <p:cNvPr id="6" name="textruta 5"/>
          <p:cNvSpPr txBox="1"/>
          <p:nvPr/>
        </p:nvSpPr>
        <p:spPr>
          <a:xfrm>
            <a:off x="3367814" y="5734050"/>
            <a:ext cx="2208994" cy="384721"/>
          </a:xfrm>
          <a:prstGeom prst="rect">
            <a:avLst/>
          </a:prstGeom>
          <a:noFill/>
        </p:spPr>
        <p:txBody>
          <a:bodyPr wrap="square" rtlCol="0">
            <a:spAutoFit/>
          </a:bodyPr>
          <a:lstStyle/>
          <a:p>
            <a:r>
              <a:rPr lang="sv-SE" sz="1900" b="1" dirty="0">
                <a:solidFill>
                  <a:schemeClr val="accent4"/>
                </a:solidFill>
              </a:rPr>
              <a:t>Överlevnad</a:t>
            </a:r>
          </a:p>
        </p:txBody>
      </p:sp>
      <p:sp>
        <p:nvSpPr>
          <p:cNvPr id="7" name="textruta 6"/>
          <p:cNvSpPr txBox="1"/>
          <p:nvPr/>
        </p:nvSpPr>
        <p:spPr>
          <a:xfrm>
            <a:off x="8164308" y="5734050"/>
            <a:ext cx="3436540" cy="677108"/>
          </a:xfrm>
          <a:prstGeom prst="rect">
            <a:avLst/>
          </a:prstGeom>
          <a:noFill/>
        </p:spPr>
        <p:txBody>
          <a:bodyPr wrap="square" rtlCol="0">
            <a:spAutoFit/>
          </a:bodyPr>
          <a:lstStyle/>
          <a:p>
            <a:r>
              <a:rPr lang="sv-SE" sz="1900" b="1" dirty="0">
                <a:solidFill>
                  <a:schemeClr val="accent4"/>
                </a:solidFill>
              </a:rPr>
              <a:t>Tillit i samhället </a:t>
            </a:r>
            <a:br>
              <a:rPr lang="sv-SE" sz="1900" b="1" dirty="0">
                <a:solidFill>
                  <a:schemeClr val="accent4"/>
                </a:solidFill>
              </a:rPr>
            </a:br>
            <a:r>
              <a:rPr lang="sv-SE" sz="1900" b="1" dirty="0">
                <a:solidFill>
                  <a:schemeClr val="accent4"/>
                </a:solidFill>
              </a:rPr>
              <a:t>och självförverkligande</a:t>
            </a:r>
          </a:p>
        </p:txBody>
      </p:sp>
      <p:cxnSp>
        <p:nvCxnSpPr>
          <p:cNvPr id="10" name="Rak pilkoppling 9">
            <a:extLst>
              <a:ext uri="{C183D7F6-B498-43B3-948B-1728B52AA6E4}">
                <adec:decorative xmlns:adec="http://schemas.microsoft.com/office/drawing/2017/decorative" val="1"/>
              </a:ext>
            </a:extLst>
          </p:cNvPr>
          <p:cNvCxnSpPr/>
          <p:nvPr/>
        </p:nvCxnSpPr>
        <p:spPr>
          <a:xfrm flipH="1">
            <a:off x="9689123" y="1512277"/>
            <a:ext cx="1134941" cy="671522"/>
          </a:xfrm>
          <a:prstGeom prst="straightConnector1">
            <a:avLst/>
          </a:prstGeom>
          <a:ln w="117475">
            <a:solidFill>
              <a:srgbClr val="ED8B00"/>
            </a:solidFill>
            <a:tailEnd type="triangle"/>
          </a:ln>
        </p:spPr>
        <p:style>
          <a:lnRef idx="1">
            <a:schemeClr val="accent1"/>
          </a:lnRef>
          <a:fillRef idx="0">
            <a:schemeClr val="accent1"/>
          </a:fillRef>
          <a:effectRef idx="0">
            <a:schemeClr val="accent1"/>
          </a:effectRef>
          <a:fontRef idx="minor">
            <a:schemeClr val="tx1"/>
          </a:fontRef>
        </p:style>
      </p:cxn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303137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1" y="686594"/>
            <a:ext cx="10654988" cy="1296144"/>
          </a:xfrm>
        </p:spPr>
        <p:txBody>
          <a:bodyPr/>
          <a:lstStyle/>
          <a:p>
            <a:r>
              <a:rPr lang="sv-SE" sz="4000" dirty="0"/>
              <a:t>Kultur påverkar synen på funktionsnedsättning</a:t>
            </a:r>
          </a:p>
        </p:txBody>
      </p:sp>
      <p:sp>
        <p:nvSpPr>
          <p:cNvPr id="6" name="Platshållare för text 4"/>
          <p:cNvSpPr txBox="1">
            <a:spLocks/>
          </p:cNvSpPr>
          <p:nvPr/>
        </p:nvSpPr>
        <p:spPr>
          <a:xfrm>
            <a:off x="1071791" y="2604021"/>
            <a:ext cx="10055365" cy="3708400"/>
          </a:xfrm>
          <a:prstGeom prst="rect">
            <a:avLst/>
          </a:prstGeom>
        </p:spPr>
        <p:txBody>
          <a:bodyPr vert="horz" lIns="0" tIns="0" rIns="0" bIns="0" rtlCol="0" anchor="t" anchorCtr="0">
            <a:noAutofit/>
          </a:bodyPr>
          <a:lstStyle>
            <a:lvl1pPr marL="271463" indent="-271463" algn="l" defTabSz="914400" rtl="0" eaLnBrk="1" latinLnBrk="0" hangingPunct="1">
              <a:spcBef>
                <a:spcPts val="0"/>
              </a:spcBef>
              <a:spcAft>
                <a:spcPts val="800"/>
              </a:spcAft>
              <a:buSzPct val="115000"/>
              <a:buFont typeface="Century Gothic" pitchFamily="34" charset="0"/>
              <a:buChar char="•"/>
              <a:defRPr sz="2600" b="0"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400" dirty="0"/>
              <a:t>Inga benämningar – </a:t>
            </a:r>
            <a:r>
              <a:rPr lang="sv-SE" sz="2400" i="1" dirty="0"/>
              <a:t>jfr ADHD </a:t>
            </a:r>
          </a:p>
          <a:p>
            <a:r>
              <a:rPr lang="sv-SE" sz="2400" dirty="0"/>
              <a:t>Andra benämningar – kan inte sätta ”våra” ord på det </a:t>
            </a:r>
          </a:p>
          <a:p>
            <a:r>
              <a:rPr lang="sv-SE" sz="2400" dirty="0"/>
              <a:t>Skam</a:t>
            </a:r>
          </a:p>
          <a:p>
            <a:r>
              <a:rPr lang="sv-SE" sz="2400" dirty="0"/>
              <a:t>Guds vilja – att acceptera</a:t>
            </a:r>
          </a:p>
          <a:p>
            <a:r>
              <a:rPr lang="sv-SE" sz="2400" dirty="0"/>
              <a:t>Kan ligga till last för att få stanna i Sverige</a:t>
            </a:r>
          </a:p>
          <a:p>
            <a:pPr marL="0" indent="0">
              <a:buNone/>
            </a:pPr>
            <a:endParaRPr lang="sv-SE" sz="2800" dirty="0"/>
          </a:p>
          <a:p>
            <a:endParaRPr lang="sv-SE" sz="2800" dirty="0"/>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178691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Migrationsprocess påverkar mötet</a:t>
            </a:r>
          </a:p>
        </p:txBody>
      </p:sp>
      <p:sp>
        <p:nvSpPr>
          <p:cNvPr id="18" name="Rektangel 17">
            <a:extLst>
              <a:ext uri="{C183D7F6-B498-43B3-948B-1728B52AA6E4}">
                <adec:decorative xmlns:adec="http://schemas.microsoft.com/office/drawing/2017/decorative" val="1"/>
              </a:ext>
            </a:extLst>
          </p:cNvPr>
          <p:cNvSpPr/>
          <p:nvPr/>
        </p:nvSpPr>
        <p:spPr>
          <a:xfrm>
            <a:off x="0" y="2030506"/>
            <a:ext cx="12192000" cy="38391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0" name="V-form 19" descr="Pre-migration&#10;"/>
          <p:cNvSpPr/>
          <p:nvPr/>
        </p:nvSpPr>
        <p:spPr>
          <a:xfrm>
            <a:off x="1178311" y="2772696"/>
            <a:ext cx="3558766" cy="1423506"/>
          </a:xfrm>
          <a:prstGeom prst="chevron">
            <a:avLst/>
          </a:prstGeom>
          <a:solidFill>
            <a:schemeClr val="accent1">
              <a:lumMod val="40000"/>
              <a:lumOff val="60000"/>
            </a:schemeClr>
          </a:solidFill>
          <a:ln w="635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ktangel 23"/>
          <p:cNvSpPr/>
          <p:nvPr/>
        </p:nvSpPr>
        <p:spPr>
          <a:xfrm>
            <a:off x="2175138" y="3272406"/>
            <a:ext cx="1850186" cy="400110"/>
          </a:xfrm>
          <a:prstGeom prst="rect">
            <a:avLst/>
          </a:prstGeom>
        </p:spPr>
        <p:txBody>
          <a:bodyPr wrap="none">
            <a:spAutoFit/>
          </a:bodyPr>
          <a:lstStyle/>
          <a:p>
            <a:r>
              <a:rPr lang="sv-SE" sz="2000" b="1" dirty="0">
                <a:solidFill>
                  <a:schemeClr val="accent4"/>
                </a:solidFill>
              </a:rPr>
              <a:t>Pre-migration</a:t>
            </a:r>
          </a:p>
        </p:txBody>
      </p:sp>
      <p:sp>
        <p:nvSpPr>
          <p:cNvPr id="21" name="V-form 20" descr="Migration&#10;"/>
          <p:cNvSpPr/>
          <p:nvPr/>
        </p:nvSpPr>
        <p:spPr>
          <a:xfrm>
            <a:off x="4267740" y="2760708"/>
            <a:ext cx="3558766" cy="1423506"/>
          </a:xfrm>
          <a:prstGeom prst="chevron">
            <a:avLst/>
          </a:prstGeom>
          <a:ln w="635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ktangel 24"/>
          <p:cNvSpPr/>
          <p:nvPr/>
        </p:nvSpPr>
        <p:spPr>
          <a:xfrm>
            <a:off x="5480868" y="3272406"/>
            <a:ext cx="1337226" cy="400110"/>
          </a:xfrm>
          <a:prstGeom prst="rect">
            <a:avLst/>
          </a:prstGeom>
        </p:spPr>
        <p:txBody>
          <a:bodyPr wrap="none">
            <a:spAutoFit/>
          </a:bodyPr>
          <a:lstStyle/>
          <a:p>
            <a:r>
              <a:rPr lang="sv-SE" sz="2000" b="1" dirty="0">
                <a:solidFill>
                  <a:schemeClr val="accent4"/>
                </a:solidFill>
              </a:rPr>
              <a:t>Migration</a:t>
            </a:r>
          </a:p>
        </p:txBody>
      </p:sp>
      <p:sp>
        <p:nvSpPr>
          <p:cNvPr id="22" name="V-form 21" descr="Post-migration&#10;"/>
          <p:cNvSpPr/>
          <p:nvPr/>
        </p:nvSpPr>
        <p:spPr>
          <a:xfrm>
            <a:off x="7357169" y="2760708"/>
            <a:ext cx="3558766" cy="1423506"/>
          </a:xfrm>
          <a:prstGeom prst="chevron">
            <a:avLst/>
          </a:prstGeom>
          <a:solidFill>
            <a:schemeClr val="accent2"/>
          </a:solidFill>
          <a:ln w="635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ktangel 26"/>
          <p:cNvSpPr/>
          <p:nvPr/>
        </p:nvSpPr>
        <p:spPr>
          <a:xfrm>
            <a:off x="8282532" y="3272406"/>
            <a:ext cx="1992853" cy="400110"/>
          </a:xfrm>
          <a:prstGeom prst="rect">
            <a:avLst/>
          </a:prstGeom>
        </p:spPr>
        <p:txBody>
          <a:bodyPr wrap="none">
            <a:spAutoFit/>
          </a:bodyPr>
          <a:lstStyle/>
          <a:p>
            <a:r>
              <a:rPr lang="sv-SE" sz="2000" b="1" dirty="0">
                <a:solidFill>
                  <a:schemeClr val="accent4"/>
                </a:solidFill>
              </a:rPr>
              <a:t>Post-migration</a:t>
            </a:r>
          </a:p>
        </p:txBody>
      </p:sp>
      <p:sp>
        <p:nvSpPr>
          <p:cNvPr id="28" name="Ellips 27"/>
          <p:cNvSpPr/>
          <p:nvPr/>
        </p:nvSpPr>
        <p:spPr>
          <a:xfrm>
            <a:off x="1414272" y="4312070"/>
            <a:ext cx="810898" cy="791999"/>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Flytt</a:t>
            </a:r>
          </a:p>
        </p:txBody>
      </p:sp>
      <p:sp>
        <p:nvSpPr>
          <p:cNvPr id="38" name="Ellips 37"/>
          <p:cNvSpPr/>
          <p:nvPr/>
        </p:nvSpPr>
        <p:spPr>
          <a:xfrm>
            <a:off x="2286337" y="4328843"/>
            <a:ext cx="788471" cy="775227"/>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4"/>
                </a:solidFill>
              </a:rPr>
              <a:t>Krig</a:t>
            </a:r>
          </a:p>
        </p:txBody>
      </p:sp>
      <p:sp>
        <p:nvSpPr>
          <p:cNvPr id="34" name="Ellips 33"/>
          <p:cNvSpPr/>
          <p:nvPr/>
        </p:nvSpPr>
        <p:spPr>
          <a:xfrm>
            <a:off x="3122935" y="4312071"/>
            <a:ext cx="888054"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4"/>
                </a:solidFill>
              </a:rPr>
              <a:t>Flykt</a:t>
            </a:r>
          </a:p>
        </p:txBody>
      </p:sp>
      <p:grpSp>
        <p:nvGrpSpPr>
          <p:cNvPr id="13" name="Grupp 12" descr="fartyg"/>
          <p:cNvGrpSpPr/>
          <p:nvPr/>
        </p:nvGrpSpPr>
        <p:grpSpPr>
          <a:xfrm>
            <a:off x="4294636" y="4312070"/>
            <a:ext cx="792000" cy="792000"/>
            <a:chOff x="4946459" y="4007436"/>
            <a:chExt cx="792000" cy="792000"/>
          </a:xfrm>
        </p:grpSpPr>
        <p:sp>
          <p:nvSpPr>
            <p:cNvPr id="16" name="Ellips 15"/>
            <p:cNvSpPr/>
            <p:nvPr/>
          </p:nvSpPr>
          <p:spPr>
            <a:xfrm>
              <a:off x="4946459" y="4007436"/>
              <a:ext cx="792000"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descr="farty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949" y="4207150"/>
              <a:ext cx="705795" cy="332482"/>
            </a:xfrm>
            <a:prstGeom prst="rect">
              <a:avLst/>
            </a:prstGeom>
            <a:scene3d>
              <a:camera prst="orthographicFront">
                <a:rot lat="0" lon="10800000" rev="0"/>
              </a:camera>
              <a:lightRig rig="threePt" dir="t"/>
            </a:scene3d>
          </p:spPr>
        </p:pic>
      </p:grpSp>
      <p:grpSp>
        <p:nvGrpSpPr>
          <p:cNvPr id="14" name="Grupp 13" descr="person"/>
          <p:cNvGrpSpPr/>
          <p:nvPr/>
        </p:nvGrpSpPr>
        <p:grpSpPr>
          <a:xfrm>
            <a:off x="5290243" y="4318326"/>
            <a:ext cx="792000" cy="792000"/>
            <a:chOff x="6309741" y="4074458"/>
            <a:chExt cx="792000" cy="792000"/>
          </a:xfrm>
        </p:grpSpPr>
        <p:sp>
          <p:nvSpPr>
            <p:cNvPr id="15" name="Ellips 14"/>
            <p:cNvSpPr/>
            <p:nvPr/>
          </p:nvSpPr>
          <p:spPr>
            <a:xfrm>
              <a:off x="6309741" y="4074458"/>
              <a:ext cx="792000"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5" name="Bildobjekt 4" descr="person som gå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493" y="4127746"/>
              <a:ext cx="237601" cy="672913"/>
            </a:xfrm>
            <a:prstGeom prst="rect">
              <a:avLst/>
            </a:prstGeom>
          </p:spPr>
        </p:pic>
      </p:grpSp>
      <p:grpSp>
        <p:nvGrpSpPr>
          <p:cNvPr id="17" name="Grupp 16" descr="flygplan"/>
          <p:cNvGrpSpPr/>
          <p:nvPr/>
        </p:nvGrpSpPr>
        <p:grpSpPr>
          <a:xfrm>
            <a:off x="6267452" y="4318326"/>
            <a:ext cx="792000" cy="792000"/>
            <a:chOff x="7274859" y="4102101"/>
            <a:chExt cx="792000" cy="792000"/>
          </a:xfrm>
        </p:grpSpPr>
        <p:sp>
          <p:nvSpPr>
            <p:cNvPr id="12" name="Ellips 11"/>
            <p:cNvSpPr/>
            <p:nvPr/>
          </p:nvSpPr>
          <p:spPr>
            <a:xfrm>
              <a:off x="7274859" y="4102101"/>
              <a:ext cx="792000"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10" name="Bildobjekt 9" descr="flygpl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4063" y="4243208"/>
              <a:ext cx="542978" cy="518390"/>
            </a:xfrm>
            <a:prstGeom prst="rect">
              <a:avLst/>
            </a:prstGeom>
          </p:spPr>
        </p:pic>
      </p:grpSp>
      <p:sp>
        <p:nvSpPr>
          <p:cNvPr id="29" name="Ellips 28">
            <a:extLst>
              <a:ext uri="{C183D7F6-B498-43B3-948B-1728B52AA6E4}">
                <adec:decorative xmlns:adec="http://schemas.microsoft.com/office/drawing/2017/decorative" val="1"/>
              </a:ext>
            </a:extLst>
          </p:cNvPr>
          <p:cNvSpPr/>
          <p:nvPr/>
        </p:nvSpPr>
        <p:spPr>
          <a:xfrm>
            <a:off x="7886532" y="4328842"/>
            <a:ext cx="792000"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1" name="Ellips 30">
            <a:extLst>
              <a:ext uri="{C183D7F6-B498-43B3-948B-1728B52AA6E4}">
                <adec:decorative xmlns:adec="http://schemas.microsoft.com/office/drawing/2017/decorative" val="1"/>
              </a:ext>
            </a:extLst>
          </p:cNvPr>
          <p:cNvSpPr/>
          <p:nvPr/>
        </p:nvSpPr>
        <p:spPr>
          <a:xfrm>
            <a:off x="8916464" y="4340352"/>
            <a:ext cx="936181" cy="792000"/>
          </a:xfrm>
          <a:prstGeom prst="ellipse">
            <a:avLst/>
          </a:prstGeom>
          <a:solidFill>
            <a:schemeClr val="accent1">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2" name="Rektangel 31"/>
          <p:cNvSpPr/>
          <p:nvPr/>
        </p:nvSpPr>
        <p:spPr>
          <a:xfrm>
            <a:off x="7881158" y="4516158"/>
            <a:ext cx="811441" cy="523220"/>
          </a:xfrm>
          <a:prstGeom prst="rect">
            <a:avLst/>
          </a:prstGeom>
        </p:spPr>
        <p:txBody>
          <a:bodyPr wrap="none">
            <a:spAutoFit/>
          </a:bodyPr>
          <a:lstStyle/>
          <a:p>
            <a:pPr algn="ctr"/>
            <a:r>
              <a:rPr lang="sv-SE" sz="1400" b="1" dirty="0">
                <a:solidFill>
                  <a:schemeClr val="accent4"/>
                </a:solidFill>
              </a:rPr>
              <a:t>Sociala</a:t>
            </a:r>
            <a:br>
              <a:rPr lang="sv-SE" sz="1400" b="1" dirty="0">
                <a:solidFill>
                  <a:schemeClr val="accent4"/>
                </a:solidFill>
              </a:rPr>
            </a:br>
            <a:r>
              <a:rPr lang="sv-SE" sz="1400" b="1" dirty="0">
                <a:solidFill>
                  <a:schemeClr val="accent4"/>
                </a:solidFill>
              </a:rPr>
              <a:t>ramar</a:t>
            </a:r>
          </a:p>
        </p:txBody>
      </p:sp>
      <p:sp>
        <p:nvSpPr>
          <p:cNvPr id="33" name="Rektangel 32"/>
          <p:cNvSpPr/>
          <p:nvPr/>
        </p:nvSpPr>
        <p:spPr>
          <a:xfrm>
            <a:off x="8836595" y="4516158"/>
            <a:ext cx="1139735" cy="523220"/>
          </a:xfrm>
          <a:prstGeom prst="rect">
            <a:avLst/>
          </a:prstGeom>
        </p:spPr>
        <p:txBody>
          <a:bodyPr wrap="square">
            <a:spAutoFit/>
          </a:bodyPr>
          <a:lstStyle/>
          <a:p>
            <a:pPr algn="ctr"/>
            <a:r>
              <a:rPr lang="sv-SE" sz="1400" b="1" dirty="0">
                <a:solidFill>
                  <a:schemeClr val="accent4"/>
                </a:solidFill>
              </a:rPr>
              <a:t>Kulturella</a:t>
            </a:r>
            <a:br>
              <a:rPr lang="sv-SE" sz="1400" b="1" dirty="0">
                <a:solidFill>
                  <a:schemeClr val="accent4"/>
                </a:solidFill>
              </a:rPr>
            </a:br>
            <a:r>
              <a:rPr lang="sv-SE" sz="1400" b="1" dirty="0">
                <a:solidFill>
                  <a:schemeClr val="accent4"/>
                </a:solidFill>
              </a:rPr>
              <a:t>ramar</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1171187926"/>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 PPT-sve-16.9</Template>
  <TotalTime>993</TotalTime>
  <Words>3502</Words>
  <Application>Microsoft Office PowerPoint</Application>
  <PresentationFormat>Bredbild</PresentationFormat>
  <Paragraphs>273</Paragraphs>
  <Slides>23</Slides>
  <Notes>21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23</vt:i4>
      </vt:variant>
    </vt:vector>
  </HeadingPairs>
  <TitlesOfParts>
    <vt:vector size="26" baseType="lpstr">
      <vt:lpstr>Arial</vt:lpstr>
      <vt:lpstr>Century Gothic</vt:lpstr>
      <vt:lpstr>SoS-PPT-svensk-150922</vt:lpstr>
      <vt:lpstr>Barn och unga i migration med funktionsnedsättning  Stöd vid möten</vt:lpstr>
      <vt:lpstr>Förstudien </vt:lpstr>
      <vt:lpstr>Behov av ökad kunskap</vt:lpstr>
      <vt:lpstr>Stöd till kommuner utifrån förstudien</vt:lpstr>
      <vt:lpstr>Interkulturellt arbetssätt</vt:lpstr>
      <vt:lpstr>Kultur påverkar</vt:lpstr>
      <vt:lpstr>Kulturkartan 2020</vt:lpstr>
      <vt:lpstr>Kultur påverkar synen på funktionsnedsättning</vt:lpstr>
      <vt:lpstr>Migrationsprocess påverkar mötet</vt:lpstr>
      <vt:lpstr>Kultursensitivitet för en interkulturell kommunikation</vt:lpstr>
      <vt:lpstr>Komponenter i interkulturella arbetssätt</vt:lpstr>
      <vt:lpstr>Kulturella aspekter på…</vt:lpstr>
      <vt:lpstr>Frågor för att tidigt uppmärksamma barn med funktionsnedsättning i migration  </vt:lpstr>
      <vt:lpstr>Tre frågor</vt:lpstr>
      <vt:lpstr>Varför ställs dessa frågor?</vt:lpstr>
      <vt:lpstr>Fråga 1: Behöver ditt barn eller något av dina barn mer hjälp än sina syskon eller andra barn? </vt:lpstr>
      <vt:lpstr>Fråga 2: Går ditt barn i förskola eller skola? </vt:lpstr>
      <vt:lpstr>Fråga 3: Hur fick ditt barn hjälp innan ni kom till Sverige? </vt:lpstr>
      <vt:lpstr>Reflektionsfrågor  – individuellt och i grupp  </vt:lpstr>
      <vt:lpstr>Reflektion kring fråga 1: Behöver ditt barn eller något av dina barn mer hjälp än sina syskon eller andra barn?  </vt:lpstr>
      <vt:lpstr>Reflektion kring fråga 2: Går ditt barn i förskola eller skola? </vt:lpstr>
      <vt:lpstr>Reflektion kring fråga 3: Hur fick ditt barn hjälp innan ni kom till Sverige?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Powerpointmall</dc:title>
  <dc:creator>Entelius Melin, Eva</dc:creator>
  <cp:keywords>class='Open'</cp:keywords>
  <cp:lastModifiedBy>Wasberg, Iwa</cp:lastModifiedBy>
  <cp:revision>81</cp:revision>
  <cp:lastPrinted>2015-05-08T11:44:01Z</cp:lastPrinted>
  <dcterms:created xsi:type="dcterms:W3CDTF">2021-01-08T09:29:52Z</dcterms:created>
  <dcterms:modified xsi:type="dcterms:W3CDTF">2022-11-21T16:43:04Z</dcterms:modified>
</cp:coreProperties>
</file>