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9" r:id="rId3"/>
    <p:sldId id="260" r:id="rId4"/>
    <p:sldId id="2147480558" r:id="rId5"/>
    <p:sldId id="2147480536" r:id="rId6"/>
    <p:sldId id="270" r:id="rId7"/>
    <p:sldId id="2147480530" r:id="rId8"/>
    <p:sldId id="2147480561" r:id="rId9"/>
    <p:sldId id="2147480522" r:id="rId10"/>
    <p:sldId id="2147480552" r:id="rId11"/>
    <p:sldId id="2147480531" r:id="rId12"/>
    <p:sldId id="330" r:id="rId13"/>
    <p:sldId id="2147480562" r:id="rId14"/>
    <p:sldId id="2147480555" r:id="rId15"/>
    <p:sldId id="2147480532" r:id="rId16"/>
    <p:sldId id="2147480519" r:id="rId17"/>
    <p:sldId id="2147480563" r:id="rId18"/>
    <p:sldId id="2147480557" r:id="rId19"/>
    <p:sldId id="2147480533" r:id="rId20"/>
    <p:sldId id="2147480520" r:id="rId21"/>
    <p:sldId id="2147480559" r:id="rId22"/>
    <p:sldId id="2147480564" r:id="rId23"/>
  </p:sldIdLst>
  <p:sldSz cx="12192000" cy="6858000"/>
  <p:notesSz cx="6797675" cy="99282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AD7CEF-E337-DBC2-C129-3AD5855A870D}" name="Branting, Ylva" initials="YB" userId="S::Ylva.Branting@socialstyrelsen.se::8896d0d8-ec25-4b4f-8ce1-e228713150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F0F6"/>
    <a:srgbClr val="003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6" autoAdjust="0"/>
    <p:restoredTop sz="89104" autoAdjust="0"/>
  </p:normalViewPr>
  <p:slideViewPr>
    <p:cSldViewPr snapToGrid="0">
      <p:cViewPr varScale="1">
        <p:scale>
          <a:sx n="95" d="100"/>
          <a:sy n="95" d="100"/>
        </p:scale>
        <p:origin x="88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1#2">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430AC5-AB27-445D-B8CF-569963B5661E}" type="doc">
      <dgm:prSet loTypeId="urn:microsoft.com/office/officeart/2009/3/layout/OpposingIdeas" loCatId="relationship" qsTypeId="urn:microsoft.com/office/officeart/2005/8/quickstyle/simple1#2" qsCatId="simple" csTypeId="urn:microsoft.com/office/officeart/2005/8/colors/accent3_1#2" csCatId="accent3" phldr="1"/>
      <dgm:spPr/>
      <dgm:t>
        <a:bodyPr/>
        <a:lstStyle/>
        <a:p>
          <a:endParaRPr lang="en-US"/>
        </a:p>
      </dgm:t>
    </dgm:pt>
    <dgm:pt modelId="{380BC9A1-B2B6-4C4E-8AE1-A451BA11D43E}">
      <dgm:prSet phldrT="[Text]" phldr="0"/>
      <dgm:spPr/>
      <dgm:t>
        <a:bodyPr/>
        <a:lstStyle/>
        <a:p>
          <a:r>
            <a:rPr lang="sv-SE" dirty="0"/>
            <a:t>För smalt tolkat uppdrag</a:t>
          </a:r>
          <a:endParaRPr lang="en-US" dirty="0"/>
        </a:p>
      </dgm:t>
    </dgm:pt>
    <dgm:pt modelId="{9CE8415D-AC5D-4AFB-97A9-9F56764A7CA4}" type="parTrans" cxnId="{FE4B74B7-799D-42B6-A4D1-0076C8BA3668}">
      <dgm:prSet/>
      <dgm:spPr/>
      <dgm:t>
        <a:bodyPr/>
        <a:lstStyle/>
        <a:p>
          <a:endParaRPr lang="en-US"/>
        </a:p>
      </dgm:t>
    </dgm:pt>
    <dgm:pt modelId="{485FBB2A-FC1C-4522-A91F-B8126ACBB994}" type="sibTrans" cxnId="{FE4B74B7-799D-42B6-A4D1-0076C8BA3668}">
      <dgm:prSet/>
      <dgm:spPr/>
      <dgm:t>
        <a:bodyPr/>
        <a:lstStyle/>
        <a:p>
          <a:endParaRPr lang="en-US"/>
        </a:p>
      </dgm:t>
    </dgm:pt>
    <dgm:pt modelId="{77167443-E502-492F-AAE5-14E01379C060}">
      <dgm:prSet phldrT="[Text]" phldr="0"/>
      <dgm:spPr/>
      <dgm:t>
        <a:bodyPr/>
        <a:lstStyle/>
        <a:p>
          <a:r>
            <a:rPr lang="sv-SE" dirty="0"/>
            <a:t>Boendestödet begränsas så hårt att man aldrig gör något </a:t>
          </a:r>
          <a:r>
            <a:rPr lang="sv-SE" i="1" dirty="0"/>
            <a:t>åt</a:t>
          </a:r>
          <a:r>
            <a:rPr lang="sv-SE" dirty="0"/>
            <a:t> den som behöver stöd. Man agerar inte utanför det exakta uppdraget. Personen faller mellan stolarna om livet blir mer komplext än vad uppdraget beskriver. </a:t>
          </a:r>
        </a:p>
        <a:p>
          <a:r>
            <a:rPr lang="sv-SE" dirty="0"/>
            <a:t>Boendestödet tappar sin helhetssyn och unika roll och kan lika gärna ersättas med hemtjänst.</a:t>
          </a:r>
          <a:endParaRPr lang="en-US" dirty="0"/>
        </a:p>
      </dgm:t>
    </dgm:pt>
    <dgm:pt modelId="{647392DC-D784-4216-91F2-3FAC4BDE2EA7}" type="parTrans" cxnId="{BF431496-8DB1-489C-A1B8-3E8D0CBAE866}">
      <dgm:prSet/>
      <dgm:spPr/>
      <dgm:t>
        <a:bodyPr/>
        <a:lstStyle/>
        <a:p>
          <a:endParaRPr lang="en-US"/>
        </a:p>
      </dgm:t>
    </dgm:pt>
    <dgm:pt modelId="{B531A944-52D5-45C3-9D67-D9840E907557}" type="sibTrans" cxnId="{BF431496-8DB1-489C-A1B8-3E8D0CBAE866}">
      <dgm:prSet/>
      <dgm:spPr/>
      <dgm:t>
        <a:bodyPr/>
        <a:lstStyle/>
        <a:p>
          <a:endParaRPr lang="en-US"/>
        </a:p>
      </dgm:t>
    </dgm:pt>
    <dgm:pt modelId="{342CC3C6-9EAC-4079-8BA4-5A5E7000D4AE}">
      <dgm:prSet phldrT="[Text]" phldr="0"/>
      <dgm:spPr/>
      <dgm:t>
        <a:bodyPr/>
        <a:lstStyle/>
        <a:p>
          <a:r>
            <a:rPr lang="sv-SE" dirty="0"/>
            <a:t>För brett tolkat uppdrag</a:t>
          </a:r>
          <a:endParaRPr lang="en-US" dirty="0"/>
        </a:p>
      </dgm:t>
    </dgm:pt>
    <dgm:pt modelId="{C7D6DE90-29F4-4A70-A808-5A2A8B8C907A}" type="parTrans" cxnId="{8DD9F4A9-460D-4603-8D72-0D736CF04516}">
      <dgm:prSet/>
      <dgm:spPr/>
      <dgm:t>
        <a:bodyPr/>
        <a:lstStyle/>
        <a:p>
          <a:endParaRPr lang="en-US"/>
        </a:p>
      </dgm:t>
    </dgm:pt>
    <dgm:pt modelId="{C8DF5E79-AAC4-4A4B-BEB9-276AF0DCBB4A}" type="sibTrans" cxnId="{8DD9F4A9-460D-4603-8D72-0D736CF04516}">
      <dgm:prSet/>
      <dgm:spPr/>
      <dgm:t>
        <a:bodyPr/>
        <a:lstStyle/>
        <a:p>
          <a:endParaRPr lang="en-US"/>
        </a:p>
      </dgm:t>
    </dgm:pt>
    <dgm:pt modelId="{88D4B814-9AEC-4A82-AD3D-7AE5D104A018}">
      <dgm:prSet phldrT="[Text]" phldr="0"/>
      <dgm:spPr/>
      <dgm:t>
        <a:bodyPr/>
        <a:lstStyle/>
        <a:p>
          <a:r>
            <a:rPr lang="sv-SE" dirty="0"/>
            <a:t>Boendestödet tar på sig allt. De blir terapeuter, städhjälp, god man och koordinator i ett. Uppdraget suger åt sig andra insatser och gränserna försvinner helt.</a:t>
          </a:r>
        </a:p>
        <a:p>
          <a:r>
            <a:rPr lang="sv-SE" dirty="0"/>
            <a:t>Risken är att personen i behov av stöd inte får den specialistkompetens som personen behöver och egna förmågor inte utvecklas. Boendestödet tappar sin rehabiliterande riktning. </a:t>
          </a:r>
        </a:p>
        <a:p>
          <a:endParaRPr lang="en-US" dirty="0"/>
        </a:p>
      </dgm:t>
    </dgm:pt>
    <dgm:pt modelId="{709281DD-7413-4A85-BE9F-5788F6F456C0}" type="parTrans" cxnId="{C8DCA7FE-039C-40E1-9CB6-754C5348C0C1}">
      <dgm:prSet/>
      <dgm:spPr/>
      <dgm:t>
        <a:bodyPr/>
        <a:lstStyle/>
        <a:p>
          <a:endParaRPr lang="en-US"/>
        </a:p>
      </dgm:t>
    </dgm:pt>
    <dgm:pt modelId="{74D92F87-420E-4155-AE5F-9012855D0045}" type="sibTrans" cxnId="{C8DCA7FE-039C-40E1-9CB6-754C5348C0C1}">
      <dgm:prSet/>
      <dgm:spPr/>
      <dgm:t>
        <a:bodyPr/>
        <a:lstStyle/>
        <a:p>
          <a:endParaRPr lang="en-US"/>
        </a:p>
      </dgm:t>
    </dgm:pt>
    <dgm:pt modelId="{D871BEE8-B197-454B-81BE-0A645D9CB071}" type="pres">
      <dgm:prSet presAssocID="{BD430AC5-AB27-445D-B8CF-569963B5661E}" presName="Name0" presStyleCnt="0">
        <dgm:presLayoutVars>
          <dgm:chMax val="2"/>
          <dgm:dir/>
          <dgm:animOne val="branch"/>
          <dgm:animLvl val="lvl"/>
          <dgm:resizeHandles val="exact"/>
        </dgm:presLayoutVars>
      </dgm:prSet>
      <dgm:spPr/>
    </dgm:pt>
    <dgm:pt modelId="{387F91B8-E776-48F6-BA98-5CEFA6F21CDE}" type="pres">
      <dgm:prSet presAssocID="{BD430AC5-AB27-445D-B8CF-569963B5661E}" presName="Background" presStyleLbl="node1" presStyleIdx="0" presStyleCnt="1"/>
      <dgm:spPr/>
    </dgm:pt>
    <dgm:pt modelId="{2F95BC48-961C-46A6-96DF-7AE59AC335CB}" type="pres">
      <dgm:prSet presAssocID="{BD430AC5-AB27-445D-B8CF-569963B5661E}" presName="Divider" presStyleLbl="callout" presStyleIdx="0" presStyleCnt="1"/>
      <dgm:spPr/>
    </dgm:pt>
    <dgm:pt modelId="{3DFE28C2-B6F8-496B-9D70-488B27B78D13}" type="pres">
      <dgm:prSet presAssocID="{BD430AC5-AB27-445D-B8CF-569963B5661E}" presName="ChildText1" presStyleLbl="revTx" presStyleIdx="0" presStyleCnt="0">
        <dgm:presLayoutVars>
          <dgm:chMax val="0"/>
          <dgm:chPref val="0"/>
          <dgm:bulletEnabled val="1"/>
        </dgm:presLayoutVars>
      </dgm:prSet>
      <dgm:spPr/>
    </dgm:pt>
    <dgm:pt modelId="{2E35CB43-4B33-4A3A-832F-A46844825063}" type="pres">
      <dgm:prSet presAssocID="{BD430AC5-AB27-445D-B8CF-569963B5661E}" presName="ChildText2" presStyleLbl="revTx" presStyleIdx="0" presStyleCnt="0">
        <dgm:presLayoutVars>
          <dgm:chMax val="0"/>
          <dgm:chPref val="0"/>
          <dgm:bulletEnabled val="1"/>
        </dgm:presLayoutVars>
      </dgm:prSet>
      <dgm:spPr/>
    </dgm:pt>
    <dgm:pt modelId="{DDEEFB0A-520F-4968-A559-D2112864428F}" type="pres">
      <dgm:prSet presAssocID="{BD430AC5-AB27-445D-B8CF-569963B5661E}" presName="ParentText1" presStyleLbl="revTx" presStyleIdx="0" presStyleCnt="0">
        <dgm:presLayoutVars>
          <dgm:chMax val="1"/>
          <dgm:chPref val="1"/>
        </dgm:presLayoutVars>
      </dgm:prSet>
      <dgm:spPr/>
    </dgm:pt>
    <dgm:pt modelId="{9449B8F3-BBA3-4D13-8B7F-5A48E2439F15}" type="pres">
      <dgm:prSet presAssocID="{BD430AC5-AB27-445D-B8CF-569963B5661E}" presName="ParentShape1" presStyleLbl="alignImgPlace1" presStyleIdx="0" presStyleCnt="2">
        <dgm:presLayoutVars/>
      </dgm:prSet>
      <dgm:spPr/>
    </dgm:pt>
    <dgm:pt modelId="{FC466A5B-610D-45F9-ABC3-6292BCDDB975}" type="pres">
      <dgm:prSet presAssocID="{BD430AC5-AB27-445D-B8CF-569963B5661E}" presName="ParentText2" presStyleLbl="revTx" presStyleIdx="0" presStyleCnt="0">
        <dgm:presLayoutVars>
          <dgm:chMax val="1"/>
          <dgm:chPref val="1"/>
        </dgm:presLayoutVars>
      </dgm:prSet>
      <dgm:spPr/>
    </dgm:pt>
    <dgm:pt modelId="{C9E013B4-3C93-4C9F-A8C7-01F8EE52B411}" type="pres">
      <dgm:prSet presAssocID="{BD430AC5-AB27-445D-B8CF-569963B5661E}" presName="ParentShape2" presStyleLbl="alignImgPlace1" presStyleIdx="1" presStyleCnt="2">
        <dgm:presLayoutVars/>
      </dgm:prSet>
      <dgm:spPr/>
    </dgm:pt>
  </dgm:ptLst>
  <dgm:cxnLst>
    <dgm:cxn modelId="{EBCF632D-1EB3-48C1-949C-30F56EC9A99F}" type="presOf" srcId="{342CC3C6-9EAC-4079-8BA4-5A5E7000D4AE}" destId="{C9E013B4-3C93-4C9F-A8C7-01F8EE52B411}" srcOrd="1" destOrd="0" presId="urn:microsoft.com/office/officeart/2009/3/layout/OpposingIdeas"/>
    <dgm:cxn modelId="{B0ACF17A-728E-4C4D-9622-14941CA9B3B3}" type="presOf" srcId="{BD430AC5-AB27-445D-B8CF-569963B5661E}" destId="{D871BEE8-B197-454B-81BE-0A645D9CB071}" srcOrd="0" destOrd="0" presId="urn:microsoft.com/office/officeart/2009/3/layout/OpposingIdeas"/>
    <dgm:cxn modelId="{BF431496-8DB1-489C-A1B8-3E8D0CBAE866}" srcId="{380BC9A1-B2B6-4C4E-8AE1-A451BA11D43E}" destId="{77167443-E502-492F-AAE5-14E01379C060}" srcOrd="0" destOrd="0" parTransId="{647392DC-D784-4216-91F2-3FAC4BDE2EA7}" sibTransId="{B531A944-52D5-45C3-9D67-D9840E907557}"/>
    <dgm:cxn modelId="{498C219C-B8B0-4DDB-A449-DFD085597C8E}" type="presOf" srcId="{380BC9A1-B2B6-4C4E-8AE1-A451BA11D43E}" destId="{DDEEFB0A-520F-4968-A559-D2112864428F}" srcOrd="0" destOrd="0" presId="urn:microsoft.com/office/officeart/2009/3/layout/OpposingIdeas"/>
    <dgm:cxn modelId="{8DD9F4A9-460D-4603-8D72-0D736CF04516}" srcId="{BD430AC5-AB27-445D-B8CF-569963B5661E}" destId="{342CC3C6-9EAC-4079-8BA4-5A5E7000D4AE}" srcOrd="1" destOrd="0" parTransId="{C7D6DE90-29F4-4A70-A808-5A2A8B8C907A}" sibTransId="{C8DF5E79-AAC4-4A4B-BEB9-276AF0DCBB4A}"/>
    <dgm:cxn modelId="{40442FAB-0C04-4470-93C5-E4A546B7CB16}" type="presOf" srcId="{88D4B814-9AEC-4A82-AD3D-7AE5D104A018}" destId="{2E35CB43-4B33-4A3A-832F-A46844825063}" srcOrd="0" destOrd="0" presId="urn:microsoft.com/office/officeart/2009/3/layout/OpposingIdeas"/>
    <dgm:cxn modelId="{FE4B74B7-799D-42B6-A4D1-0076C8BA3668}" srcId="{BD430AC5-AB27-445D-B8CF-569963B5661E}" destId="{380BC9A1-B2B6-4C4E-8AE1-A451BA11D43E}" srcOrd="0" destOrd="0" parTransId="{9CE8415D-AC5D-4AFB-97A9-9F56764A7CA4}" sibTransId="{485FBB2A-FC1C-4522-A91F-B8126ACBB994}"/>
    <dgm:cxn modelId="{0A7652D7-4653-4292-BBDD-109909AC8D34}" type="presOf" srcId="{380BC9A1-B2B6-4C4E-8AE1-A451BA11D43E}" destId="{9449B8F3-BBA3-4D13-8B7F-5A48E2439F15}" srcOrd="1" destOrd="0" presId="urn:microsoft.com/office/officeart/2009/3/layout/OpposingIdeas"/>
    <dgm:cxn modelId="{46E960DB-C6E3-4CD1-A175-48DD8F17427B}" type="presOf" srcId="{342CC3C6-9EAC-4079-8BA4-5A5E7000D4AE}" destId="{FC466A5B-610D-45F9-ABC3-6292BCDDB975}" srcOrd="0" destOrd="0" presId="urn:microsoft.com/office/officeart/2009/3/layout/OpposingIdeas"/>
    <dgm:cxn modelId="{735A3EF3-5286-4C77-86ED-25CB90B0B9F0}" type="presOf" srcId="{77167443-E502-492F-AAE5-14E01379C060}" destId="{3DFE28C2-B6F8-496B-9D70-488B27B78D13}" srcOrd="0" destOrd="0" presId="urn:microsoft.com/office/officeart/2009/3/layout/OpposingIdeas"/>
    <dgm:cxn modelId="{C8DCA7FE-039C-40E1-9CB6-754C5348C0C1}" srcId="{342CC3C6-9EAC-4079-8BA4-5A5E7000D4AE}" destId="{88D4B814-9AEC-4A82-AD3D-7AE5D104A018}" srcOrd="0" destOrd="0" parTransId="{709281DD-7413-4A85-BE9F-5788F6F456C0}" sibTransId="{74D92F87-420E-4155-AE5F-9012855D0045}"/>
    <dgm:cxn modelId="{67C3C48C-8876-4FB3-8208-C6435B5A2908}" type="presParOf" srcId="{D871BEE8-B197-454B-81BE-0A645D9CB071}" destId="{387F91B8-E776-48F6-BA98-5CEFA6F21CDE}" srcOrd="0" destOrd="0" presId="urn:microsoft.com/office/officeart/2009/3/layout/OpposingIdeas"/>
    <dgm:cxn modelId="{F2CB9E69-31FF-4FAD-B859-E363C32CAAAD}" type="presParOf" srcId="{D871BEE8-B197-454B-81BE-0A645D9CB071}" destId="{2F95BC48-961C-46A6-96DF-7AE59AC335CB}" srcOrd="1" destOrd="0" presId="urn:microsoft.com/office/officeart/2009/3/layout/OpposingIdeas"/>
    <dgm:cxn modelId="{AEA540D2-F272-4256-A98A-26536E81FEC4}" type="presParOf" srcId="{D871BEE8-B197-454B-81BE-0A645D9CB071}" destId="{3DFE28C2-B6F8-496B-9D70-488B27B78D13}" srcOrd="2" destOrd="0" presId="urn:microsoft.com/office/officeart/2009/3/layout/OpposingIdeas"/>
    <dgm:cxn modelId="{9AA8C174-FE3E-44DD-9D64-60382971BF45}" type="presParOf" srcId="{D871BEE8-B197-454B-81BE-0A645D9CB071}" destId="{2E35CB43-4B33-4A3A-832F-A46844825063}" srcOrd="3" destOrd="0" presId="urn:microsoft.com/office/officeart/2009/3/layout/OpposingIdeas"/>
    <dgm:cxn modelId="{AC798A2D-DF62-49F3-82DC-6EDF8AEC1BBB}" type="presParOf" srcId="{D871BEE8-B197-454B-81BE-0A645D9CB071}" destId="{DDEEFB0A-520F-4968-A559-D2112864428F}" srcOrd="4" destOrd="0" presId="urn:microsoft.com/office/officeart/2009/3/layout/OpposingIdeas"/>
    <dgm:cxn modelId="{5A66A7C7-8D80-4559-AC6E-2522FB5AB54A}" type="presParOf" srcId="{D871BEE8-B197-454B-81BE-0A645D9CB071}" destId="{9449B8F3-BBA3-4D13-8B7F-5A48E2439F15}" srcOrd="5" destOrd="0" presId="urn:microsoft.com/office/officeart/2009/3/layout/OpposingIdeas"/>
    <dgm:cxn modelId="{52713D8F-1B4E-4C7A-A0AE-ED2985FCA26D}" type="presParOf" srcId="{D871BEE8-B197-454B-81BE-0A645D9CB071}" destId="{FC466A5B-610D-45F9-ABC3-6292BCDDB975}" srcOrd="6" destOrd="0" presId="urn:microsoft.com/office/officeart/2009/3/layout/OpposingIdeas"/>
    <dgm:cxn modelId="{7D6D8ACF-FA98-4586-A512-D6FEA828D0D9}" type="presParOf" srcId="{D871BEE8-B197-454B-81BE-0A645D9CB071}" destId="{C9E013B4-3C93-4C9F-A8C7-01F8EE52B411}"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7F91B8-E776-48F6-BA98-5CEFA6F21CDE}">
      <dsp:nvSpPr>
        <dsp:cNvPr id="0" name=""/>
        <dsp:cNvSpPr/>
      </dsp:nvSpPr>
      <dsp:spPr>
        <a:xfrm>
          <a:off x="1090848" y="1073554"/>
          <a:ext cx="6545094" cy="3519727"/>
        </a:xfrm>
        <a:prstGeom prst="round2DiagRect">
          <a:avLst>
            <a:gd name="adj1" fmla="val 0"/>
            <a:gd name="adj2" fmla="val 1667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95BC48-961C-46A6-96DF-7AE59AC335CB}">
      <dsp:nvSpPr>
        <dsp:cNvPr id="0" name=""/>
        <dsp:cNvSpPr/>
      </dsp:nvSpPr>
      <dsp:spPr>
        <a:xfrm>
          <a:off x="4363395" y="1446859"/>
          <a:ext cx="872" cy="2773118"/>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FE28C2-B6F8-496B-9D70-488B27B78D13}">
      <dsp:nvSpPr>
        <dsp:cNvPr id="0" name=""/>
        <dsp:cNvSpPr/>
      </dsp:nvSpPr>
      <dsp:spPr>
        <a:xfrm>
          <a:off x="1309018" y="1340200"/>
          <a:ext cx="2836207" cy="29864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sv-SE" sz="1300" kern="1200" dirty="0"/>
            <a:t>Boendestödet begränsas så hårt att man aldrig gör något </a:t>
          </a:r>
          <a:r>
            <a:rPr lang="sv-SE" sz="1300" i="1" kern="1200" dirty="0"/>
            <a:t>åt</a:t>
          </a:r>
          <a:r>
            <a:rPr lang="sv-SE" sz="1300" kern="1200" dirty="0"/>
            <a:t> den som behöver stöd. Man agerar inte utanför det exakta uppdraget. Personen faller mellan stolarna om livet blir mer komplext än vad uppdraget beskriver. </a:t>
          </a:r>
        </a:p>
        <a:p>
          <a:pPr marL="0" lvl="0" indent="0" algn="l" defTabSz="577850">
            <a:lnSpc>
              <a:spcPct val="90000"/>
            </a:lnSpc>
            <a:spcBef>
              <a:spcPct val="0"/>
            </a:spcBef>
            <a:spcAft>
              <a:spcPct val="35000"/>
            </a:spcAft>
            <a:buNone/>
          </a:pPr>
          <a:r>
            <a:rPr lang="sv-SE" sz="1300" kern="1200" dirty="0"/>
            <a:t>Boendestödet tappar sin helhetssyn och unika roll och kan lika gärna ersättas med hemtjänst.</a:t>
          </a:r>
          <a:endParaRPr lang="en-US" sz="1300" kern="1200" dirty="0"/>
        </a:p>
      </dsp:txBody>
      <dsp:txXfrm>
        <a:off x="1309018" y="1340200"/>
        <a:ext cx="2836207" cy="2986435"/>
      </dsp:txXfrm>
    </dsp:sp>
    <dsp:sp modelId="{2E35CB43-4B33-4A3A-832F-A46844825063}">
      <dsp:nvSpPr>
        <dsp:cNvPr id="0" name=""/>
        <dsp:cNvSpPr/>
      </dsp:nvSpPr>
      <dsp:spPr>
        <a:xfrm>
          <a:off x="4581565" y="1340200"/>
          <a:ext cx="2836207" cy="29864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sv-SE" sz="1300" kern="1200" dirty="0"/>
            <a:t>Boendestödet tar på sig allt. De blir terapeuter, städhjälp, god man och koordinator i ett. Uppdraget suger åt sig andra insatser och gränserna försvinner helt.</a:t>
          </a:r>
        </a:p>
        <a:p>
          <a:pPr marL="0" lvl="0" indent="0" algn="l" defTabSz="577850">
            <a:lnSpc>
              <a:spcPct val="90000"/>
            </a:lnSpc>
            <a:spcBef>
              <a:spcPct val="0"/>
            </a:spcBef>
            <a:spcAft>
              <a:spcPct val="35000"/>
            </a:spcAft>
            <a:buNone/>
          </a:pPr>
          <a:r>
            <a:rPr lang="sv-SE" sz="1300" kern="1200" dirty="0"/>
            <a:t>Risken är att personen i behov av stöd inte får den specialistkompetens som personen behöver och egna förmågor inte utvecklas. Boendestödet tappar sin rehabiliterande riktning. </a:t>
          </a:r>
        </a:p>
        <a:p>
          <a:pPr marL="0" lvl="0" indent="0" algn="l" defTabSz="577850">
            <a:lnSpc>
              <a:spcPct val="90000"/>
            </a:lnSpc>
            <a:spcBef>
              <a:spcPct val="0"/>
            </a:spcBef>
            <a:spcAft>
              <a:spcPct val="35000"/>
            </a:spcAft>
            <a:buNone/>
          </a:pPr>
          <a:endParaRPr lang="en-US" sz="1300" kern="1200" dirty="0"/>
        </a:p>
      </dsp:txBody>
      <dsp:txXfrm>
        <a:off x="4581565" y="1340200"/>
        <a:ext cx="2836207" cy="2986435"/>
      </dsp:txXfrm>
    </dsp:sp>
    <dsp:sp modelId="{9449B8F3-BBA3-4D13-8B7F-5A48E2439F15}">
      <dsp:nvSpPr>
        <dsp:cNvPr id="0" name=""/>
        <dsp:cNvSpPr/>
      </dsp:nvSpPr>
      <dsp:spPr>
        <a:xfrm rot="16200000">
          <a:off x="-1374427" y="1541385"/>
          <a:ext cx="3839703" cy="1090849"/>
        </a:xfrm>
        <a:prstGeom prst="rightArrow">
          <a:avLst>
            <a:gd name="adj1" fmla="val 49830"/>
            <a:gd name="adj2" fmla="val 60660"/>
          </a:avLst>
        </a:prstGeom>
        <a:solidFill>
          <a:schemeClr val="accent3">
            <a:tint val="4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r" defTabSz="977900">
            <a:lnSpc>
              <a:spcPct val="90000"/>
            </a:lnSpc>
            <a:spcBef>
              <a:spcPct val="0"/>
            </a:spcBef>
            <a:spcAft>
              <a:spcPct val="35000"/>
            </a:spcAft>
            <a:buNone/>
          </a:pPr>
          <a:r>
            <a:rPr lang="sv-SE" sz="2200" kern="1200" dirty="0"/>
            <a:t>För smalt tolkat uppdrag</a:t>
          </a:r>
          <a:endParaRPr lang="en-US" sz="2200" kern="1200" dirty="0"/>
        </a:p>
      </dsp:txBody>
      <dsp:txXfrm>
        <a:off x="-1209562" y="1979889"/>
        <a:ext cx="3509973" cy="543571"/>
      </dsp:txXfrm>
    </dsp:sp>
    <dsp:sp modelId="{C9E013B4-3C93-4C9F-A8C7-01F8EE52B411}">
      <dsp:nvSpPr>
        <dsp:cNvPr id="0" name=""/>
        <dsp:cNvSpPr/>
      </dsp:nvSpPr>
      <dsp:spPr>
        <a:xfrm rot="5400000">
          <a:off x="6261515" y="3034602"/>
          <a:ext cx="3839703" cy="1090849"/>
        </a:xfrm>
        <a:prstGeom prst="rightArrow">
          <a:avLst>
            <a:gd name="adj1" fmla="val 49830"/>
            <a:gd name="adj2" fmla="val 60660"/>
          </a:avLst>
        </a:prstGeom>
        <a:solidFill>
          <a:schemeClr val="accent3">
            <a:tint val="4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r" defTabSz="977900">
            <a:lnSpc>
              <a:spcPct val="90000"/>
            </a:lnSpc>
            <a:spcBef>
              <a:spcPct val="0"/>
            </a:spcBef>
            <a:spcAft>
              <a:spcPct val="35000"/>
            </a:spcAft>
            <a:buNone/>
          </a:pPr>
          <a:r>
            <a:rPr lang="sv-SE" sz="2200" kern="1200" dirty="0"/>
            <a:t>För brett tolkat uppdrag</a:t>
          </a:r>
          <a:endParaRPr lang="en-US" sz="2200" kern="1200" dirty="0"/>
        </a:p>
      </dsp:txBody>
      <dsp:txXfrm>
        <a:off x="6426380" y="3143376"/>
        <a:ext cx="3509973" cy="543571"/>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Platshållare för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9042C77-F019-4FB4-852F-59AECA20D15A}" type="datetimeFigureOut">
              <a:rPr lang="en-US" smtClean="0"/>
              <a:t>9/24/2026</a:t>
            </a:fld>
            <a:endParaRPr lang="en-US"/>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Platshållare för anteckninga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sidfo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Platshållare för bild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25D38A7F-5CE8-4A72-A2F3-E2685A2B72AB}" type="slidenum">
              <a:rPr lang="en-US" smtClean="0"/>
              <a:t>‹#›</a:t>
            </a:fld>
            <a:endParaRPr lang="en-US"/>
          </a:p>
        </p:txBody>
      </p:sp>
    </p:spTree>
    <p:extLst>
      <p:ext uri="{BB962C8B-B14F-4D97-AF65-F5344CB8AC3E}">
        <p14:creationId xmlns:p14="http://schemas.microsoft.com/office/powerpoint/2010/main" val="3648477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3</a:t>
            </a:fld>
            <a:endParaRPr lang="en-US"/>
          </a:p>
        </p:txBody>
      </p:sp>
    </p:spTree>
    <p:extLst>
      <p:ext uri="{BB962C8B-B14F-4D97-AF65-F5344CB8AC3E}">
        <p14:creationId xmlns:p14="http://schemas.microsoft.com/office/powerpoint/2010/main" val="347448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dirty="0">
                <a:solidFill>
                  <a:schemeClr val="tx1"/>
                </a:solidFill>
                <a:effectLst/>
                <a:latin typeface="+mn-lt"/>
                <a:ea typeface="+mn-ea"/>
                <a:cs typeface="+mn-cs"/>
              </a:rPr>
              <a:t>Gör en kort beskrivning av insatsen boendestöd eller vad yrket boendestöd innebär. Hur berättar man om arbetet för en person som just har fått insatsen boendestöd? Hur brukar man beskriva sitt arbete för sina barn eller sina kompisar? Be gruppen skriva ned beskrivningen på varsin lapp och diskutera sedan och jämför vad ni har skrivit. </a:t>
            </a:r>
          </a:p>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5</a:t>
            </a:fld>
            <a:endParaRPr lang="en-US"/>
          </a:p>
        </p:txBody>
      </p:sp>
    </p:spTree>
    <p:extLst>
      <p:ext uri="{BB962C8B-B14F-4D97-AF65-F5344CB8AC3E}">
        <p14:creationId xmlns:p14="http://schemas.microsoft.com/office/powerpoint/2010/main" val="245300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kern="1200" dirty="0" err="1">
                <a:solidFill>
                  <a:schemeClr val="tx1"/>
                </a:solidFill>
                <a:effectLst/>
                <a:latin typeface="+mn-lt"/>
                <a:ea typeface="+mn-ea"/>
                <a:cs typeface="+mn-cs"/>
              </a:rPr>
              <a:t>Stämmer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texten</a:t>
            </a:r>
            <a:r>
              <a:rPr lang="en-US" sz="1200" kern="1200" dirty="0">
                <a:solidFill>
                  <a:schemeClr val="tx1"/>
                </a:solidFill>
                <a:effectLst/>
                <a:latin typeface="+mn-lt"/>
                <a:ea typeface="+mn-ea"/>
                <a:cs typeface="+mn-cs"/>
              </a:rPr>
              <a:t> med </a:t>
            </a:r>
            <a:r>
              <a:rPr lang="en-US" sz="1200" kern="1200" dirty="0" err="1">
                <a:solidFill>
                  <a:schemeClr val="tx1"/>
                </a:solidFill>
                <a:effectLst/>
                <a:latin typeface="+mn-lt"/>
                <a:ea typeface="+mn-ea"/>
                <a:cs typeface="+mn-cs"/>
              </a:rPr>
              <a:t>ert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sätt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beskriva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verksamheten</a:t>
            </a:r>
            <a:r>
              <a:rPr lang="en-US" sz="1200" kern="1200" dirty="0">
                <a:solidFill>
                  <a:schemeClr val="tx1"/>
                </a:solidFill>
                <a:effectLst/>
                <a:latin typeface="+mn-lt"/>
                <a:ea typeface="+mn-ea"/>
                <a:cs typeface="+mn-cs"/>
              </a:rPr>
              <a:t>?</a:t>
            </a:r>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6</a:t>
            </a:fld>
            <a:endParaRPr lang="en-US"/>
          </a:p>
        </p:txBody>
      </p:sp>
    </p:spTree>
    <p:extLst>
      <p:ext uri="{BB962C8B-B14F-4D97-AF65-F5344CB8AC3E}">
        <p14:creationId xmlns:p14="http://schemas.microsoft.com/office/powerpoint/2010/main" val="245300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ställer det för krav på er verksamhet att arbeta individanpassat, flexibelt och förebyggande?</a:t>
            </a:r>
          </a:p>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7</a:t>
            </a:fld>
            <a:endParaRPr lang="en-US"/>
          </a:p>
        </p:txBody>
      </p:sp>
    </p:spTree>
    <p:extLst>
      <p:ext uri="{BB962C8B-B14F-4D97-AF65-F5344CB8AC3E}">
        <p14:creationId xmlns:p14="http://schemas.microsoft.com/office/powerpoint/2010/main" val="2106262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dirty="0">
                <a:solidFill>
                  <a:schemeClr val="tx1"/>
                </a:solidFill>
                <a:effectLst/>
                <a:latin typeface="+mn-lt"/>
                <a:ea typeface="+mn-ea"/>
                <a:cs typeface="+mn-cs"/>
              </a:rPr>
              <a:t>Finns det risk att vi lutar för mycket åt någon sida?</a:t>
            </a:r>
          </a:p>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8</a:t>
            </a:fld>
            <a:endParaRPr lang="en-US"/>
          </a:p>
        </p:txBody>
      </p:sp>
    </p:spTree>
    <p:extLst>
      <p:ext uri="{BB962C8B-B14F-4D97-AF65-F5344CB8AC3E}">
        <p14:creationId xmlns:p14="http://schemas.microsoft.com/office/powerpoint/2010/main" val="129487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beskriver olika komponenter som ger kvalitet i verksamheten. Det är också första bilden för diskussion om delaktighet.</a:t>
            </a:r>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9</a:t>
            </a:fld>
            <a:endParaRPr lang="en-US"/>
          </a:p>
        </p:txBody>
      </p:sp>
    </p:spTree>
    <p:extLst>
      <p:ext uri="{BB962C8B-B14F-4D97-AF65-F5344CB8AC3E}">
        <p14:creationId xmlns:p14="http://schemas.microsoft.com/office/powerpoint/2010/main" val="2329214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är delaktighet? </a:t>
            </a:r>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10</a:t>
            </a:fld>
            <a:endParaRPr lang="en-US"/>
          </a:p>
        </p:txBody>
      </p:sp>
    </p:spTree>
    <p:extLst>
      <p:ext uri="{BB962C8B-B14F-4D97-AF65-F5344CB8AC3E}">
        <p14:creationId xmlns:p14="http://schemas.microsoft.com/office/powerpoint/2010/main" val="704249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mycket som innefattas i begreppet delaktighet. Hur kan ni som arbetsgrupp stärka personernas delaktighet?</a:t>
            </a:r>
            <a:endParaRPr lang="en-US" dirty="0"/>
          </a:p>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11</a:t>
            </a:fld>
            <a:endParaRPr lang="en-US"/>
          </a:p>
        </p:txBody>
      </p:sp>
    </p:spTree>
    <p:extLst>
      <p:ext uri="{BB962C8B-B14F-4D97-AF65-F5344CB8AC3E}">
        <p14:creationId xmlns:p14="http://schemas.microsoft.com/office/powerpoint/2010/main" val="2579276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sv-SE" noProof="0" dirty="0"/>
            </a:br>
            <a:r>
              <a:rPr lang="sv-SE" noProof="0" dirty="0"/>
              <a:t>Gå igenom er egen verksamhet kring vad ni gör idag som underlättar personer delaktighet och vad ni kan utveckla. </a:t>
            </a:r>
            <a:r>
              <a:rPr lang="sv-SE" sz="1200" kern="1200" dirty="0">
                <a:solidFill>
                  <a:schemeClr val="tx1"/>
                </a:solidFill>
                <a:effectLst/>
                <a:latin typeface="+mn-lt"/>
                <a:ea typeface="+mn-ea"/>
                <a:cs typeface="+mn-cs"/>
              </a:rPr>
              <a:t>Om ni vill anteckna i denna PowerPoint får ni spara ner bildspelet till er egna dator. Annars sparas inte era ändringar.  </a:t>
            </a:r>
          </a:p>
          <a:p>
            <a:endParaRPr lang="sv-SE" dirty="0"/>
          </a:p>
        </p:txBody>
      </p:sp>
      <p:sp>
        <p:nvSpPr>
          <p:cNvPr id="4" name="Platshållare för bildnummer 3"/>
          <p:cNvSpPr>
            <a:spLocks noGrp="1"/>
          </p:cNvSpPr>
          <p:nvPr>
            <p:ph type="sldNum" sz="quarter" idx="5"/>
          </p:nvPr>
        </p:nvSpPr>
        <p:spPr/>
        <p:txBody>
          <a:bodyPr/>
          <a:lstStyle/>
          <a:p>
            <a:fld id="{3A765BFE-1181-4518-96F7-106DD6AB87A8}" type="slidenum">
              <a:rPr lang="en-US" smtClean="0"/>
              <a:t>12</a:t>
            </a:fld>
            <a:endParaRPr lang="en-US"/>
          </a:p>
        </p:txBody>
      </p:sp>
    </p:spTree>
    <p:extLst>
      <p:ext uri="{BB962C8B-B14F-4D97-AF65-F5344CB8AC3E}">
        <p14:creationId xmlns:p14="http://schemas.microsoft.com/office/powerpoint/2010/main" val="2131451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visar att vi nu kommer in på ett nytt område som är viktigt för kvaliteten. Det är relationen mellan den som ger och den som får stöd.</a:t>
            </a:r>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13</a:t>
            </a:fld>
            <a:endParaRPr lang="en-US"/>
          </a:p>
        </p:txBody>
      </p:sp>
    </p:spTree>
    <p:extLst>
      <p:ext uri="{BB962C8B-B14F-4D97-AF65-F5344CB8AC3E}">
        <p14:creationId xmlns:p14="http://schemas.microsoft.com/office/powerpoint/2010/main" val="1344095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kännetecknar en bra relation mellan den som ger och den som får stöd?</a:t>
            </a:r>
          </a:p>
        </p:txBody>
      </p:sp>
      <p:sp>
        <p:nvSpPr>
          <p:cNvPr id="4" name="Platshållare för bildnummer 3"/>
          <p:cNvSpPr>
            <a:spLocks noGrp="1"/>
          </p:cNvSpPr>
          <p:nvPr>
            <p:ph type="sldNum" sz="quarter" idx="5"/>
          </p:nvPr>
        </p:nvSpPr>
        <p:spPr/>
        <p:txBody>
          <a:bodyPr/>
          <a:lstStyle/>
          <a:p>
            <a:fld id="{25D38A7F-5CE8-4A72-A2F3-E2685A2B72AB}" type="slidenum">
              <a:rPr lang="en-US" smtClean="0"/>
              <a:t>14</a:t>
            </a:fld>
            <a:endParaRPr lang="en-US"/>
          </a:p>
        </p:txBody>
      </p:sp>
    </p:spTree>
    <p:extLst>
      <p:ext uri="{BB962C8B-B14F-4D97-AF65-F5344CB8AC3E}">
        <p14:creationId xmlns:p14="http://schemas.microsoft.com/office/powerpoint/2010/main" val="2533353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15</a:t>
            </a:fld>
            <a:endParaRPr lang="en-US"/>
          </a:p>
        </p:txBody>
      </p:sp>
    </p:spTree>
    <p:extLst>
      <p:ext uri="{BB962C8B-B14F-4D97-AF65-F5344CB8AC3E}">
        <p14:creationId xmlns:p14="http://schemas.microsoft.com/office/powerpoint/2010/main" val="46877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BC6D-7835-1666-FBF3-C6FF73C60F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7D725A5-AC8C-E708-04CA-CD9C27CF42B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5247F27-DF53-B9C3-A1B2-2574530DB7CC}"/>
              </a:ext>
            </a:extLst>
          </p:cNvPr>
          <p:cNvSpPr>
            <a:spLocks noGrp="1"/>
          </p:cNvSpPr>
          <p:nvPr>
            <p:ph type="body" idx="1"/>
          </p:nvPr>
        </p:nvSpPr>
        <p:spPr/>
        <p:txBody>
          <a:bodyPr/>
          <a:lstStyle/>
          <a:p>
            <a:br>
              <a:rPr lang="sv-SE" noProof="0" dirty="0"/>
            </a:br>
            <a:r>
              <a:rPr lang="sv-SE" noProof="0" dirty="0"/>
              <a:t>Gå igenom er egen verksamhet kring vad ni gör idag som skapar trygga och tillitsfulla relationer . Vad är bra och vad ni kan utveckla. Anteckna.</a:t>
            </a:r>
            <a:endParaRPr lang="sv-SE" dirty="0"/>
          </a:p>
        </p:txBody>
      </p:sp>
      <p:sp>
        <p:nvSpPr>
          <p:cNvPr id="4" name="Platshållare för bildnummer 3">
            <a:extLst>
              <a:ext uri="{FF2B5EF4-FFF2-40B4-BE49-F238E27FC236}">
                <a16:creationId xmlns:a16="http://schemas.microsoft.com/office/drawing/2014/main" id="{A34D8BC8-B7B1-A88E-D4DC-C4B4E3277CE4}"/>
              </a:ext>
            </a:extLst>
          </p:cNvPr>
          <p:cNvSpPr>
            <a:spLocks noGrp="1"/>
          </p:cNvSpPr>
          <p:nvPr>
            <p:ph type="sldNum" sz="quarter" idx="5"/>
          </p:nvPr>
        </p:nvSpPr>
        <p:spPr/>
        <p:txBody>
          <a:bodyPr/>
          <a:lstStyle/>
          <a:p>
            <a:fld id="{3A765BFE-1181-4518-96F7-106DD6AB87A8}" type="slidenum">
              <a:rPr lang="en-US" smtClean="0"/>
              <a:t>16</a:t>
            </a:fld>
            <a:endParaRPr lang="en-US"/>
          </a:p>
        </p:txBody>
      </p:sp>
    </p:spTree>
    <p:extLst>
      <p:ext uri="{BB962C8B-B14F-4D97-AF65-F5344CB8AC3E}">
        <p14:creationId xmlns:p14="http://schemas.microsoft.com/office/powerpoint/2010/main" val="113468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Bilden visar att vi nu kommer in på ett nytt område som är viktigt för kvaliteten. Det handlar om kunskap och kompetens hos boendestödjaren.</a:t>
            </a:r>
            <a:endParaRPr lang="en-US" dirty="0"/>
          </a:p>
          <a:p>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17</a:t>
            </a:fld>
            <a:endParaRPr lang="en-US"/>
          </a:p>
        </p:txBody>
      </p:sp>
    </p:spTree>
    <p:extLst>
      <p:ext uri="{BB962C8B-B14F-4D97-AF65-F5344CB8AC3E}">
        <p14:creationId xmlns:p14="http://schemas.microsoft.com/office/powerpoint/2010/main" val="822768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behöver en boendestödjare kunna för att ge stöd av god kvalitet?</a:t>
            </a:r>
          </a:p>
        </p:txBody>
      </p:sp>
      <p:sp>
        <p:nvSpPr>
          <p:cNvPr id="4" name="Platshållare för bildnummer 3"/>
          <p:cNvSpPr>
            <a:spLocks noGrp="1"/>
          </p:cNvSpPr>
          <p:nvPr>
            <p:ph type="sldNum" sz="quarter" idx="5"/>
          </p:nvPr>
        </p:nvSpPr>
        <p:spPr/>
        <p:txBody>
          <a:bodyPr/>
          <a:lstStyle/>
          <a:p>
            <a:fld id="{25D38A7F-5CE8-4A72-A2F3-E2685A2B72AB}" type="slidenum">
              <a:rPr lang="en-US" smtClean="0"/>
              <a:t>18</a:t>
            </a:fld>
            <a:endParaRPr lang="en-US"/>
          </a:p>
        </p:txBody>
      </p:sp>
    </p:spTree>
    <p:extLst>
      <p:ext uri="{BB962C8B-B14F-4D97-AF65-F5344CB8AC3E}">
        <p14:creationId xmlns:p14="http://schemas.microsoft.com/office/powerpoint/2010/main" val="4283650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Reflektionsfrågor om hur ni kan öka arbetsgruppens kunskap</a:t>
            </a:r>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19</a:t>
            </a:fld>
            <a:endParaRPr lang="en-US"/>
          </a:p>
        </p:txBody>
      </p:sp>
    </p:spTree>
    <p:extLst>
      <p:ext uri="{BB962C8B-B14F-4D97-AF65-F5344CB8AC3E}">
        <p14:creationId xmlns:p14="http://schemas.microsoft.com/office/powerpoint/2010/main" val="3176972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6784E-2899-D4D4-2561-CF4FB46B2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DBCD686-BDA8-19B2-6B82-F5D40D1F859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7A7B8FE-B8D7-4EF9-4A9C-A207F9987CA9}"/>
              </a:ext>
            </a:extLst>
          </p:cNvPr>
          <p:cNvSpPr>
            <a:spLocks noGrp="1"/>
          </p:cNvSpPr>
          <p:nvPr>
            <p:ph type="body" idx="1"/>
          </p:nvPr>
        </p:nvSpPr>
        <p:spPr/>
        <p:txBody>
          <a:bodyPr/>
          <a:lstStyle/>
          <a:p>
            <a:r>
              <a:rPr lang="sv-SE" noProof="0" dirty="0"/>
              <a:t>Gå igenom er verksamhet kring vad ni har för kompetens. Vad är bra och vilka behov har ni av att utveckla kompetensen. Anteckna.</a:t>
            </a:r>
            <a:br>
              <a:rPr lang="sv-SE" noProof="0" dirty="0"/>
            </a:br>
            <a:endParaRPr lang="sv-SE" dirty="0"/>
          </a:p>
        </p:txBody>
      </p:sp>
      <p:sp>
        <p:nvSpPr>
          <p:cNvPr id="4" name="Platshållare för bildnummer 3">
            <a:extLst>
              <a:ext uri="{FF2B5EF4-FFF2-40B4-BE49-F238E27FC236}">
                <a16:creationId xmlns:a16="http://schemas.microsoft.com/office/drawing/2014/main" id="{355927CD-97ED-D030-5180-882189A1BA7A}"/>
              </a:ext>
            </a:extLst>
          </p:cNvPr>
          <p:cNvSpPr>
            <a:spLocks noGrp="1"/>
          </p:cNvSpPr>
          <p:nvPr>
            <p:ph type="sldNum" sz="quarter" idx="5"/>
          </p:nvPr>
        </p:nvSpPr>
        <p:spPr/>
        <p:txBody>
          <a:bodyPr/>
          <a:lstStyle/>
          <a:p>
            <a:fld id="{3A765BFE-1181-4518-96F7-106DD6AB87A8}" type="slidenum">
              <a:rPr lang="en-US" smtClean="0"/>
              <a:t>20</a:t>
            </a:fld>
            <a:endParaRPr lang="en-US"/>
          </a:p>
        </p:txBody>
      </p:sp>
    </p:spTree>
    <p:extLst>
      <p:ext uri="{BB962C8B-B14F-4D97-AF65-F5344CB8AC3E}">
        <p14:creationId xmlns:p14="http://schemas.microsoft.com/office/powerpoint/2010/main" val="1304313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Gå tillbaka till era anteckningar i de olika skattningsövningarna. Hur går </a:t>
            </a:r>
            <a:r>
              <a:rPr lang="sv-SE"/>
              <a:t>ni vidare?</a:t>
            </a:r>
            <a:endParaRPr lang="en-US" dirty="0"/>
          </a:p>
        </p:txBody>
      </p:sp>
      <p:sp>
        <p:nvSpPr>
          <p:cNvPr id="4" name="Platshållare för bildnummer 3"/>
          <p:cNvSpPr>
            <a:spLocks noGrp="1"/>
          </p:cNvSpPr>
          <p:nvPr>
            <p:ph type="sldNum" sz="quarter" idx="5"/>
          </p:nvPr>
        </p:nvSpPr>
        <p:spPr/>
        <p:txBody>
          <a:bodyPr/>
          <a:lstStyle/>
          <a:p>
            <a:fld id="{25D38A7F-5CE8-4A72-A2F3-E2685A2B72AB}" type="slidenum">
              <a:rPr lang="en-US" smtClean="0"/>
              <a:t>22</a:t>
            </a:fld>
            <a:endParaRPr lang="en-US"/>
          </a:p>
        </p:txBody>
      </p:sp>
    </p:spTree>
    <p:extLst>
      <p:ext uri="{BB962C8B-B14F-4D97-AF65-F5344CB8AC3E}">
        <p14:creationId xmlns:p14="http://schemas.microsoft.com/office/powerpoint/2010/main" val="33661936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7" name="Bildobjekt 1">
            <a:extLst>
              <a:ext uri="{FF2B5EF4-FFF2-40B4-BE49-F238E27FC236}">
                <a16:creationId xmlns:a16="http://schemas.microsoft.com/office/drawing/2014/main" id="{5DC4C6F0-D240-9B3A-CFE1-283585EF95C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
            <a:ext cx="12192000" cy="6858001"/>
          </a:xfrm>
          <a:prstGeom prst="rect">
            <a:avLst/>
          </a:prstGeom>
          <a:solidFill>
            <a:schemeClr val="accent1"/>
          </a:solidFill>
        </p:spPr>
      </p:pic>
      <p:sp>
        <p:nvSpPr>
          <p:cNvPr id="2" name="Rubrik 1">
            <a:extLst>
              <a:ext uri="{FF2B5EF4-FFF2-40B4-BE49-F238E27FC236}">
                <a16:creationId xmlns:a16="http://schemas.microsoft.com/office/drawing/2014/main" id="{E9178D6E-2078-08E5-BAE6-8DC08A62D72D}"/>
              </a:ext>
            </a:extLst>
          </p:cNvPr>
          <p:cNvSpPr>
            <a:spLocks noGrp="1"/>
          </p:cNvSpPr>
          <p:nvPr>
            <p:ph type="ctrTitle"/>
          </p:nvPr>
        </p:nvSpPr>
        <p:spPr>
          <a:xfrm>
            <a:off x="637200" y="1692000"/>
            <a:ext cx="9180000" cy="2520000"/>
          </a:xfrm>
        </p:spPr>
        <p:txBody>
          <a:bodyPr rIns="0" anchor="b"/>
          <a:lstStyle>
            <a:lvl1pPr algn="l">
              <a:lnSpc>
                <a:spcPct val="100000"/>
              </a:lnSpc>
              <a:defRPr sz="4800" spc="-40" baseline="0">
                <a:solidFill>
                  <a:schemeClr val="bg1"/>
                </a:solidFill>
              </a:defRPr>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EAEAECA3-C0A1-88F4-B211-2BA6D75FC636}"/>
              </a:ext>
            </a:extLst>
          </p:cNvPr>
          <p:cNvSpPr>
            <a:spLocks noGrp="1"/>
          </p:cNvSpPr>
          <p:nvPr>
            <p:ph type="subTitle" idx="1"/>
          </p:nvPr>
        </p:nvSpPr>
        <p:spPr>
          <a:xfrm>
            <a:off x="637199" y="4320000"/>
            <a:ext cx="9180000" cy="1404000"/>
          </a:xfrm>
        </p:spPr>
        <p:txBody>
          <a:bodyPr lIns="0" tIns="72000" rIns="0"/>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8" name="Bild 5" descr="Socialstyrelsen logotyp">
            <a:extLst>
              <a:ext uri="{FF2B5EF4-FFF2-40B4-BE49-F238E27FC236}">
                <a16:creationId xmlns:a16="http://schemas.microsoft.com/office/drawing/2014/main" id="{D3F05040-C74E-1D05-78D9-4CDBCBA617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8490" y="620713"/>
            <a:ext cx="2438400" cy="524075"/>
          </a:xfrm>
          <a:prstGeom prst="rect">
            <a:avLst/>
          </a:prstGeom>
        </p:spPr>
      </p:pic>
      <p:sp>
        <p:nvSpPr>
          <p:cNvPr id="5" name="Platshållare för text 4">
            <a:extLst>
              <a:ext uri="{FF2B5EF4-FFF2-40B4-BE49-F238E27FC236}">
                <a16:creationId xmlns:a16="http://schemas.microsoft.com/office/drawing/2014/main" id="{7CEF9954-370C-4CBC-ACFA-B1E148113F14}"/>
              </a:ext>
            </a:extLst>
          </p:cNvPr>
          <p:cNvSpPr>
            <a:spLocks noGrp="1"/>
          </p:cNvSpPr>
          <p:nvPr>
            <p:ph type="body" sz="quarter" idx="10" hasCustomPrompt="1"/>
          </p:nvPr>
        </p:nvSpPr>
        <p:spPr>
          <a:xfrm>
            <a:off x="637199" y="5892800"/>
            <a:ext cx="5220000" cy="360000"/>
          </a:xfrm>
        </p:spPr>
        <p:txBody>
          <a:bodyPr lIns="0" rIns="0" bIns="0" anchor="b" anchorCtr="0"/>
          <a:lstStyle>
            <a:lvl1pPr marL="0" indent="0">
              <a:buNone/>
              <a:defRPr sz="1600">
                <a:solidFill>
                  <a:schemeClr val="bg1"/>
                </a:solidFill>
              </a:defRPr>
            </a:lvl1pPr>
          </a:lstStyle>
          <a:p>
            <a:pPr lvl="0"/>
            <a:r>
              <a:rPr lang="sv-SE" dirty="0"/>
              <a:t>Skapare, datum eller annan information</a:t>
            </a:r>
          </a:p>
        </p:txBody>
      </p:sp>
    </p:spTree>
    <p:extLst>
      <p:ext uri="{BB962C8B-B14F-4D97-AF65-F5344CB8AC3E}">
        <p14:creationId xmlns:p14="http://schemas.microsoft.com/office/powerpoint/2010/main" val="2417418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gens agenda">
    <p:spTree>
      <p:nvGrpSpPr>
        <p:cNvPr id="1" name=""/>
        <p:cNvGrpSpPr/>
        <p:nvPr/>
      </p:nvGrpSpPr>
      <p:grpSpPr>
        <a:xfrm>
          <a:off x="0" y="0"/>
          <a:ext cx="0" cy="0"/>
          <a:chOff x="0" y="0"/>
          <a:chExt cx="0" cy="0"/>
        </a:xfrm>
      </p:grpSpPr>
      <p:sp>
        <p:nvSpPr>
          <p:cNvPr id="7" name="Rektangel 1">
            <a:extLst>
              <a:ext uri="{FF2B5EF4-FFF2-40B4-BE49-F238E27FC236}">
                <a16:creationId xmlns:a16="http://schemas.microsoft.com/office/drawing/2014/main" id="{9DC7BC62-FFDF-BE17-9318-7D2172EFBB80}"/>
              </a:ext>
              <a:ext uri="{C183D7F6-B498-43B3-948B-1728B52AA6E4}">
                <adec:decorative xmlns:adec="http://schemas.microsoft.com/office/drawing/2017/decorative" val="1"/>
              </a:ext>
            </a:extLst>
          </p:cNvPr>
          <p:cNvSpPr/>
          <p:nvPr userDrawn="1"/>
        </p:nvSpPr>
        <p:spPr>
          <a:xfrm>
            <a:off x="0" y="-3175"/>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pc="-40" baseline="0" dirty="0">
              <a:solidFill>
                <a:schemeClr val="bg1"/>
              </a:solidFill>
            </a:endParaRPr>
          </a:p>
        </p:txBody>
      </p:sp>
      <p:sp>
        <p:nvSpPr>
          <p:cNvPr id="2" name="Rubrik 1">
            <a:extLst>
              <a:ext uri="{FF2B5EF4-FFF2-40B4-BE49-F238E27FC236}">
                <a16:creationId xmlns:a16="http://schemas.microsoft.com/office/drawing/2014/main" id="{BF7854F6-D131-B1BF-DCAE-DABC973D846A}"/>
              </a:ext>
            </a:extLst>
          </p:cNvPr>
          <p:cNvSpPr>
            <a:spLocks noGrp="1"/>
          </p:cNvSpPr>
          <p:nvPr>
            <p:ph type="title"/>
          </p:nvPr>
        </p:nvSpPr>
        <p:spPr>
          <a:xfrm>
            <a:off x="636890" y="540000"/>
            <a:ext cx="5459111" cy="2889000"/>
          </a:xfrm>
        </p:spPr>
        <p:txBody>
          <a:bodyPr/>
          <a:lstStyle>
            <a:lvl1pPr>
              <a:defRPr>
                <a:solidFill>
                  <a:schemeClr val="bg1"/>
                </a:solidFill>
              </a:defRPr>
            </a:lvl1pPr>
          </a:lstStyle>
          <a:p>
            <a:r>
              <a:rPr lang="sv-SE"/>
              <a:t>Klicka här för att ändra mall för rubrikformat</a:t>
            </a:r>
            <a:endParaRPr lang="sv-SE" dirty="0"/>
          </a:p>
        </p:txBody>
      </p:sp>
      <p:sp>
        <p:nvSpPr>
          <p:cNvPr id="5" name="Platshållare för sidfot 4">
            <a:extLst>
              <a:ext uri="{FF2B5EF4-FFF2-40B4-BE49-F238E27FC236}">
                <a16:creationId xmlns:a16="http://schemas.microsoft.com/office/drawing/2014/main" id="{8F2614B1-4CE7-EEB1-7E09-6933EC11CA9B}"/>
              </a:ext>
            </a:extLst>
          </p:cNvPr>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765989B9-E41B-BD51-904F-F6A6880C9EC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sp>
        <p:nvSpPr>
          <p:cNvPr id="9" name="Platshållare för text 8">
            <a:extLst>
              <a:ext uri="{FF2B5EF4-FFF2-40B4-BE49-F238E27FC236}">
                <a16:creationId xmlns:a16="http://schemas.microsoft.com/office/drawing/2014/main" id="{247BC5CC-511A-C5C0-4273-7A1AF2941340}"/>
              </a:ext>
            </a:extLst>
          </p:cNvPr>
          <p:cNvSpPr>
            <a:spLocks noGrp="1"/>
          </p:cNvSpPr>
          <p:nvPr>
            <p:ph type="body" sz="quarter" idx="13"/>
          </p:nvPr>
        </p:nvSpPr>
        <p:spPr>
          <a:xfrm>
            <a:off x="6383338" y="540000"/>
            <a:ext cx="5184775" cy="5678238"/>
          </a:xfrm>
        </p:spPr>
        <p:txBody>
          <a:bodyPr/>
          <a:lstStyle>
            <a:lvl1pPr marL="457200" indent="-457200">
              <a:buFont typeface="+mj-lt"/>
              <a:buAutoNum type="arabicPeriod"/>
              <a:defRPr>
                <a:solidFill>
                  <a:schemeClr val="bg1"/>
                </a:solidFill>
              </a:defRPr>
            </a:lvl1pPr>
            <a:lvl2pPr marL="685800" indent="-228600">
              <a:buFont typeface="Arial" panose="020B0604020202020204" pitchFamily="34" charset="0"/>
              <a:buChar char="•"/>
              <a:defRPr sz="2000">
                <a:solidFill>
                  <a:schemeClr val="bg1"/>
                </a:solidFill>
              </a:defRPr>
            </a:lvl2pPr>
            <a:lvl3pPr marL="1143000" indent="-228600">
              <a:buFont typeface="Arial" panose="020B0604020202020204" pitchFamily="34" charset="0"/>
              <a:buChar char="•"/>
              <a:defRPr sz="1800">
                <a:solidFill>
                  <a:schemeClr val="bg1"/>
                </a:solidFill>
              </a:defRPr>
            </a:lvl3pPr>
            <a:lvl4pPr marL="1600200" indent="-228600">
              <a:buFont typeface="Arial" panose="020B0604020202020204" pitchFamily="34" charset="0"/>
              <a:buChar char="•"/>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10" name="Bild 6" descr="Socialstyrelsen logotyp">
            <a:extLst>
              <a:ext uri="{FF2B5EF4-FFF2-40B4-BE49-F238E27FC236}">
                <a16:creationId xmlns:a16="http://schemas.microsoft.com/office/drawing/2014/main" id="{9CC60EB5-256D-072D-0810-A12B5BA1C2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26800" y="6332400"/>
            <a:ext cx="1440000" cy="309490"/>
          </a:xfrm>
          <a:prstGeom prst="rect">
            <a:avLst/>
          </a:prstGeom>
        </p:spPr>
      </p:pic>
    </p:spTree>
    <p:extLst>
      <p:ext uri="{BB962C8B-B14F-4D97-AF65-F5344CB8AC3E}">
        <p14:creationId xmlns:p14="http://schemas.microsoft.com/office/powerpoint/2010/main" val="111541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7" name="Rektangel 1">
            <a:extLst>
              <a:ext uri="{FF2B5EF4-FFF2-40B4-BE49-F238E27FC236}">
                <a16:creationId xmlns:a16="http://schemas.microsoft.com/office/drawing/2014/main" id="{A8BC795E-0211-60B3-4FEF-7B5792310DA6}"/>
              </a:ext>
              <a:ext uri="{C183D7F6-B498-43B3-948B-1728B52AA6E4}">
                <adec:decorative xmlns:adec="http://schemas.microsoft.com/office/drawing/2017/decorative" val="1"/>
              </a:ext>
            </a:extLst>
          </p:cNvPr>
          <p:cNvSpPr/>
          <p:nvPr userDrawn="1"/>
        </p:nvSpPr>
        <p:spPr>
          <a:xfrm>
            <a:off x="-7097" y="0"/>
            <a:ext cx="12192000" cy="6858000"/>
          </a:xfrm>
          <a:prstGeom prst="rect">
            <a:avLst/>
          </a:prstGeom>
          <a:solidFill>
            <a:srgbClr val="113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endParaRPr>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637200" y="1691999"/>
            <a:ext cx="8968770" cy="2520000"/>
          </a:xfrm>
        </p:spPr>
        <p:txBody>
          <a:bodyPr rIns="0" anchor="b"/>
          <a:lstStyle>
            <a:lvl1pPr>
              <a:lnSpc>
                <a:spcPct val="100000"/>
              </a:lnSpc>
              <a:defRPr sz="4800" spc="-40" baseline="0">
                <a:solidFill>
                  <a:schemeClr val="bg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304384AE-3851-7BF4-93ED-FF5247D13852}"/>
              </a:ext>
            </a:extLst>
          </p:cNvPr>
          <p:cNvSpPr>
            <a:spLocks noGrp="1"/>
          </p:cNvSpPr>
          <p:nvPr>
            <p:ph type="body" idx="1" hasCustomPrompt="1"/>
          </p:nvPr>
        </p:nvSpPr>
        <p:spPr>
          <a:xfrm>
            <a:off x="637200" y="4333988"/>
            <a:ext cx="9000000" cy="1655763"/>
          </a:xfrm>
        </p:spPr>
        <p:txBody>
          <a:bodyPr lIns="0" tIns="72000" rIns="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Avsnittsundertitel</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dirty="0"/>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26800" y="6332400"/>
            <a:ext cx="1440000" cy="309490"/>
          </a:xfrm>
          <a:prstGeom prst="rect">
            <a:avLst/>
          </a:prstGeom>
        </p:spPr>
      </p:pic>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dirty="0"/>
              <a:t>	</a:t>
            </a:r>
          </a:p>
        </p:txBody>
      </p:sp>
    </p:spTree>
    <p:extLst>
      <p:ext uri="{BB962C8B-B14F-4D97-AF65-F5344CB8AC3E}">
        <p14:creationId xmlns:p14="http://schemas.microsoft.com/office/powerpoint/2010/main" val="3316220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numrerad">
    <p:spTree>
      <p:nvGrpSpPr>
        <p:cNvPr id="1" name=""/>
        <p:cNvGrpSpPr/>
        <p:nvPr/>
      </p:nvGrpSpPr>
      <p:grpSpPr>
        <a:xfrm>
          <a:off x="0" y="0"/>
          <a:ext cx="0" cy="0"/>
          <a:chOff x="0" y="0"/>
          <a:chExt cx="0" cy="0"/>
        </a:xfrm>
      </p:grpSpPr>
      <p:sp>
        <p:nvSpPr>
          <p:cNvPr id="4" name="Rektangel 1">
            <a:extLst>
              <a:ext uri="{FF2B5EF4-FFF2-40B4-BE49-F238E27FC236}">
                <a16:creationId xmlns:a16="http://schemas.microsoft.com/office/drawing/2014/main" id="{8EEF72E6-1FD0-2040-A0AD-ADEF7150CCB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637200" y="540000"/>
            <a:ext cx="5199062" cy="2847601"/>
          </a:xfrm>
        </p:spPr>
        <p:txBody>
          <a:bodyPr rIns="0" anchor="t" anchorCtr="0"/>
          <a:lstStyle>
            <a:lvl1pPr>
              <a:lnSpc>
                <a:spcPct val="100000"/>
              </a:lnSpc>
              <a:defRPr sz="4000" spc="-40" baseline="0">
                <a:solidFill>
                  <a:schemeClr val="bg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304384AE-3851-7BF4-93ED-FF5247D13852}"/>
              </a:ext>
            </a:extLst>
          </p:cNvPr>
          <p:cNvSpPr>
            <a:spLocks noGrp="1"/>
          </p:cNvSpPr>
          <p:nvPr>
            <p:ph type="body" idx="1" hasCustomPrompt="1"/>
          </p:nvPr>
        </p:nvSpPr>
        <p:spPr>
          <a:xfrm>
            <a:off x="6100948" y="-828000"/>
            <a:ext cx="6087433" cy="6215551"/>
          </a:xfrm>
        </p:spPr>
        <p:txBody>
          <a:bodyPr/>
          <a:lstStyle>
            <a:lvl1pPr marL="0" indent="0" algn="r">
              <a:buNone/>
              <a:defRPr sz="40000" b="1">
                <a:solidFill>
                  <a:srgbClr val="00385C">
                    <a:alpha val="50000"/>
                  </a:srgb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1</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dirty="0"/>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26800" y="6332400"/>
            <a:ext cx="1440000" cy="309490"/>
          </a:xfrm>
          <a:prstGeom prst="rect">
            <a:avLst/>
          </a:prstGeom>
        </p:spPr>
      </p:pic>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dirty="0"/>
              <a:t>	</a:t>
            </a:r>
          </a:p>
        </p:txBody>
      </p:sp>
    </p:spTree>
    <p:extLst>
      <p:ext uri="{BB962C8B-B14F-4D97-AF65-F5344CB8AC3E}">
        <p14:creationId xmlns:p14="http://schemas.microsoft.com/office/powerpoint/2010/main" val="2313456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vsnittsrubrik med bakgrunds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E14B9568-7C27-F74D-E439-0E6028288019}"/>
              </a:ext>
            </a:extLst>
          </p:cNvPr>
          <p:cNvSpPr>
            <a:spLocks noGrp="1"/>
          </p:cNvSpPr>
          <p:nvPr>
            <p:ph type="pic" sz="quarter" idx="13" hasCustomPrompt="1"/>
          </p:nvPr>
        </p:nvSpPr>
        <p:spPr>
          <a:xfrm>
            <a:off x="0" y="1"/>
            <a:ext cx="12192000" cy="6857999"/>
          </a:xfrm>
        </p:spPr>
        <p:txBody>
          <a:bodyPr/>
          <a:lstStyle>
            <a:lvl1pPr marL="0" indent="0">
              <a:buNone/>
              <a:defRPr sz="1100">
                <a:solidFill>
                  <a:schemeClr val="accent4"/>
                </a:solidFill>
              </a:defRPr>
            </a:lvl1pPr>
          </a:lstStyle>
          <a:p>
            <a:br>
              <a:rPr lang="sv-SE" dirty="0"/>
            </a:br>
            <a:r>
              <a:rPr lang="sv-SE" dirty="0"/>
              <a:t>	Utfallande bild bakom text – 1) Klicka på vit yta 2) Infoga bild. Kom ihåg att skriva in en alternativtext eller markera som dekorativ.</a:t>
            </a:r>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637200" y="1691999"/>
            <a:ext cx="8968770" cy="2520000"/>
          </a:xfrm>
        </p:spPr>
        <p:txBody>
          <a:bodyPr rIns="0" anchor="b"/>
          <a:lstStyle>
            <a:lvl1pPr>
              <a:lnSpc>
                <a:spcPct val="100000"/>
              </a:lnSpc>
              <a:defRPr sz="4800" spc="-40" baseline="0">
                <a:solidFill>
                  <a:schemeClr val="tx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304384AE-3851-7BF4-93ED-FF5247D13852}"/>
              </a:ext>
            </a:extLst>
          </p:cNvPr>
          <p:cNvSpPr>
            <a:spLocks noGrp="1"/>
          </p:cNvSpPr>
          <p:nvPr>
            <p:ph type="body" idx="1" hasCustomPrompt="1"/>
          </p:nvPr>
        </p:nvSpPr>
        <p:spPr>
          <a:xfrm>
            <a:off x="637200" y="4333988"/>
            <a:ext cx="9000000" cy="1655763"/>
          </a:xfrm>
        </p:spPr>
        <p:txBody>
          <a:bodyPr lIns="0" tIns="72000" rIns="0"/>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Avsnittsundertitel</a:t>
            </a:r>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lIns="90000" tIns="46800"/>
          <a:lstStyle>
            <a:lvl1pPr>
              <a:defRPr>
                <a:solidFill>
                  <a:schemeClr val="tx1"/>
                </a:solidFill>
              </a:defRPr>
            </a:lvl1pPr>
          </a:lstStyle>
          <a:p>
            <a:r>
              <a:rPr lang="sv-SE"/>
              <a:t>	</a:t>
            </a:r>
            <a:endParaRPr lang="sv-SE" dirty="0"/>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tx1"/>
                </a:solidFill>
              </a:defRPr>
            </a:lvl1pPr>
          </a:lstStyle>
          <a:p>
            <a:fld id="{72E6AD8C-8D45-475A-88F1-A1ABBFDF6A1B}" type="slidenum">
              <a:rPr lang="sv-SE" smtClean="0"/>
              <a:pPr/>
              <a:t>‹#›</a:t>
            </a:fld>
            <a:endParaRPr lang="sv-SE"/>
          </a:p>
        </p:txBody>
      </p:sp>
    </p:spTree>
    <p:extLst>
      <p:ext uri="{BB962C8B-B14F-4D97-AF65-F5344CB8AC3E}">
        <p14:creationId xmlns:p14="http://schemas.microsoft.com/office/powerpoint/2010/main" val="2757708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rIns="0"/>
          <a:lstStyle/>
          <a:p>
            <a:r>
              <a:rPr lang="sv-SE"/>
              <a:t>Klicka här för att ändra mall för rubrikformat</a:t>
            </a:r>
            <a:endParaRPr lang="sv-SE" dirty="0"/>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65751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rIns="0"/>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6044" y="1634399"/>
            <a:ext cx="68400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52852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kt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6045" y="1634400"/>
            <a:ext cx="6840000" cy="4583838"/>
          </a:xfrm>
        </p:spPr>
        <p:txBody>
          <a:bodyPr lIns="0" rIns="0"/>
          <a:lstStyle>
            <a:lvl2pPr>
              <a:defRPr sz="2000"/>
            </a:lvl2pPr>
            <a:lvl3pPr>
              <a:defRPr sz="1800"/>
            </a:lvl3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28109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mrerad 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6045" y="1634400"/>
            <a:ext cx="6840000" cy="4583838"/>
          </a:xfrm>
        </p:spPr>
        <p:txBody>
          <a:bodyPr lIns="0" rIns="0"/>
          <a:lstStyle>
            <a:lvl1pPr marL="457200" indent="-457200">
              <a:buFont typeface="+mj-lt"/>
              <a:buAutoNum type="arabicPeriod"/>
              <a:defRPr/>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2096021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2-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7201" y="1634400"/>
            <a:ext cx="51576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
        <p:nvSpPr>
          <p:cNvPr id="3" name="Platshållare för text 5">
            <a:extLst>
              <a:ext uri="{FF2B5EF4-FFF2-40B4-BE49-F238E27FC236}">
                <a16:creationId xmlns:a16="http://schemas.microsoft.com/office/drawing/2014/main" id="{A489BFAB-1838-E3DA-3086-31955668D094}"/>
              </a:ext>
            </a:extLst>
          </p:cNvPr>
          <p:cNvSpPr>
            <a:spLocks noGrp="1"/>
          </p:cNvSpPr>
          <p:nvPr>
            <p:ph type="body" sz="quarter" idx="14" hasCustomPrompt="1"/>
          </p:nvPr>
        </p:nvSpPr>
        <p:spPr>
          <a:xfrm>
            <a:off x="6397201" y="1634400"/>
            <a:ext cx="51576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2441554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2-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1" y="1634401"/>
            <a:ext cx="5171462" cy="4574671"/>
          </a:xfrm>
        </p:spPr>
        <p:txBody>
          <a:bodyPr lIns="0" r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text 5">
            <a:extLst>
              <a:ext uri="{FF2B5EF4-FFF2-40B4-BE49-F238E27FC236}">
                <a16:creationId xmlns:a16="http://schemas.microsoft.com/office/drawing/2014/main" id="{56960885-E329-5FCA-2677-EAF2C56F909A}"/>
              </a:ext>
            </a:extLst>
          </p:cNvPr>
          <p:cNvSpPr>
            <a:spLocks noGrp="1"/>
          </p:cNvSpPr>
          <p:nvPr>
            <p:ph type="body" sz="quarter" idx="14" hasCustomPrompt="1"/>
          </p:nvPr>
        </p:nvSpPr>
        <p:spPr>
          <a:xfrm>
            <a:off x="6383340" y="1634400"/>
            <a:ext cx="5184774" cy="4583838"/>
          </a:xfrm>
        </p:spPr>
        <p:txBody>
          <a:bodyPr lIns="0" r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1825887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mrerad lista 2-spalt ">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0" y="1634401"/>
            <a:ext cx="5171462" cy="4583838"/>
          </a:xfrm>
        </p:spPr>
        <p:txBody>
          <a:bodyPr lIns="0" rIns="0"/>
          <a:lstStyle>
            <a:lvl1pPr marL="457200" indent="-457200">
              <a:buFont typeface="+mj-lt"/>
              <a:buAutoNum type="arabicPeriod"/>
              <a:defRPr/>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text 5">
            <a:extLst>
              <a:ext uri="{FF2B5EF4-FFF2-40B4-BE49-F238E27FC236}">
                <a16:creationId xmlns:a16="http://schemas.microsoft.com/office/drawing/2014/main" id="{8B2DEFEC-B058-47C3-04B8-57A68B197040}"/>
              </a:ext>
            </a:extLst>
          </p:cNvPr>
          <p:cNvSpPr>
            <a:spLocks noGrp="1"/>
          </p:cNvSpPr>
          <p:nvPr>
            <p:ph type="body" sz="quarter" idx="14" hasCustomPrompt="1"/>
          </p:nvPr>
        </p:nvSpPr>
        <p:spPr>
          <a:xfrm>
            <a:off x="6383340" y="1634401"/>
            <a:ext cx="5171461" cy="4583838"/>
          </a:xfrm>
        </p:spPr>
        <p:txBody>
          <a:bodyPr lIns="0" rIns="0"/>
          <a:lstStyle>
            <a:lvl1pPr marL="457200" indent="-457200">
              <a:buFont typeface="+mj-lt"/>
              <a:buAutoNum type="arabicPeriod"/>
              <a:defRPr/>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53657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ild 1/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2EFB50B-C8C2-AB32-73B8-5A65AF0BEF80}"/>
              </a:ext>
            </a:extLst>
          </p:cNvPr>
          <p:cNvSpPr>
            <a:spLocks noGrp="1"/>
          </p:cNvSpPr>
          <p:nvPr>
            <p:ph type="pic" sz="quarter" idx="14" hasCustomPrompt="1"/>
          </p:nvPr>
        </p:nvSpPr>
        <p:spPr>
          <a:xfrm>
            <a:off x="8077201" y="0"/>
            <a:ext cx="4114800" cy="6858000"/>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dirty="0"/>
            </a:br>
            <a:r>
              <a:rPr lang="sv-SE" dirty="0"/>
              <a:t>Markera bildplatshållaren (den här rutan), klicka inte på ikonen. Infoga en bild. Kom ihåg att skriva in en alternativtext eller markera som dekorativ.</a:t>
            </a:r>
          </a:p>
          <a:p>
            <a:endParaRPr lang="sv-SE" dirty="0"/>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8" y="540000"/>
            <a:ext cx="7020000" cy="1080000"/>
          </a:xfrm>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7200" y="1634400"/>
            <a:ext cx="7020000" cy="4582800"/>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657280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nktlista, bild 1/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2EFB50B-C8C2-AB32-73B8-5A65AF0BEF80}"/>
              </a:ext>
            </a:extLst>
          </p:cNvPr>
          <p:cNvSpPr>
            <a:spLocks noGrp="1"/>
          </p:cNvSpPr>
          <p:nvPr>
            <p:ph type="pic" sz="quarter" idx="14" hasCustomPrompt="1"/>
          </p:nvPr>
        </p:nvSpPr>
        <p:spPr>
          <a:xfrm>
            <a:off x="8077201" y="0"/>
            <a:ext cx="4114800" cy="68580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dirty="0"/>
            </a:br>
            <a:r>
              <a:rPr lang="sv-SE" dirty="0"/>
              <a:t>Markera bildplatshållaren (den här rutan),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8" y="540000"/>
            <a:ext cx="7020000" cy="1080000"/>
          </a:xfrm>
        </p:spPr>
        <p:txBody>
          <a:bodyPr/>
          <a:lstStyle/>
          <a:p>
            <a:r>
              <a:rPr lang="sv-SE"/>
              <a:t>Klicka här för att ändra mall för rubrikformat</a:t>
            </a:r>
            <a:endParaRPr lang="sv-SE" dirty="0"/>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
        <p:nvSpPr>
          <p:cNvPr id="9" name="Platshållare för text 5">
            <a:extLst>
              <a:ext uri="{FF2B5EF4-FFF2-40B4-BE49-F238E27FC236}">
                <a16:creationId xmlns:a16="http://schemas.microsoft.com/office/drawing/2014/main" id="{41027A83-3361-4A4B-AAAE-C303B08E958E}"/>
              </a:ext>
            </a:extLst>
          </p:cNvPr>
          <p:cNvSpPr>
            <a:spLocks noGrp="1"/>
          </p:cNvSpPr>
          <p:nvPr>
            <p:ph type="body" sz="quarter" idx="13" hasCustomPrompt="1"/>
          </p:nvPr>
        </p:nvSpPr>
        <p:spPr>
          <a:xfrm>
            <a:off x="637200" y="1634401"/>
            <a:ext cx="7019687" cy="4574671"/>
          </a:xfrm>
        </p:spPr>
        <p:txBody>
          <a:bodyPr lIns="0" r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040278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bild 1/2">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p:nvPr>
        </p:nvSpPr>
        <p:spPr>
          <a:xfrm>
            <a:off x="6096001" y="0"/>
            <a:ext cx="6096000" cy="6857999"/>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på ikonen för att lägga till en bild</a:t>
            </a:r>
            <a:endParaRPr lang="sv-SE" dirty="0"/>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5171774" cy="1080000"/>
          </a:xfrm>
        </p:spPr>
        <p:txBody>
          <a:bodyPr/>
          <a:lstStyle/>
          <a:p>
            <a:r>
              <a:rPr lang="sv-SE"/>
              <a:t>Klicka här för att ändra mall för rubrikformat</a:t>
            </a:r>
            <a:endParaRPr lang="sv-SE" dirty="0"/>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
        <p:nvSpPr>
          <p:cNvPr id="8" name="Platshållare för text 5">
            <a:extLst>
              <a:ext uri="{FF2B5EF4-FFF2-40B4-BE49-F238E27FC236}">
                <a16:creationId xmlns:a16="http://schemas.microsoft.com/office/drawing/2014/main" id="{89260AC1-16F0-41EA-8B68-B8EBC4B41C2B}"/>
              </a:ext>
            </a:extLst>
          </p:cNvPr>
          <p:cNvSpPr>
            <a:spLocks noGrp="1"/>
          </p:cNvSpPr>
          <p:nvPr>
            <p:ph type="body" sz="quarter" idx="13" hasCustomPrompt="1"/>
          </p:nvPr>
        </p:nvSpPr>
        <p:spPr>
          <a:xfrm>
            <a:off x="637200" y="1634400"/>
            <a:ext cx="5171463" cy="4582800"/>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Tree>
    <p:extLst>
      <p:ext uri="{BB962C8B-B14F-4D97-AF65-F5344CB8AC3E}">
        <p14:creationId xmlns:p14="http://schemas.microsoft.com/office/powerpoint/2010/main" val="439153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nktlista, bild 1/2">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hasCustomPrompt="1"/>
          </p:nvPr>
        </p:nvSpPr>
        <p:spPr>
          <a:xfrm>
            <a:off x="6096001" y="0"/>
            <a:ext cx="6096000" cy="685799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dirty="0"/>
            </a:br>
            <a:r>
              <a:rPr lang="sv-SE" dirty="0"/>
              <a:t>Markera bildplatshållaren (den här rutan), klicka inte på ikonen. Infoga en bild. Kom ihåg att skriva in en alternativtext eller markera som dekorativ.</a:t>
            </a:r>
          </a:p>
          <a:p>
            <a:endParaRPr lang="sv-SE" dirty="0"/>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5171774" cy="1080000"/>
          </a:xfrm>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1" y="1634400"/>
            <a:ext cx="5171463" cy="4583838"/>
          </a:xfrm>
        </p:spPr>
        <p:txBody>
          <a:bodyPr lIns="0" r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320749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bild 2/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hasCustomPrompt="1"/>
          </p:nvPr>
        </p:nvSpPr>
        <p:spPr>
          <a:xfrm>
            <a:off x="4487401" y="1"/>
            <a:ext cx="7704599" cy="685799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dirty="0"/>
            </a:br>
            <a:r>
              <a:rPr lang="sv-SE" dirty="0"/>
              <a:t>Markera bildplatshållaren (den här rutan),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90" y="539999"/>
            <a:ext cx="3771514" cy="1525203"/>
          </a:xfrm>
        </p:spPr>
        <p:txBody>
          <a:bodyPr/>
          <a:lstStyle/>
          <a:p>
            <a:r>
              <a:rPr lang="sv-SE"/>
              <a:t>Klicka här för att ändra mall för rubrikformat</a:t>
            </a:r>
            <a:endParaRPr lang="sv-SE" dirty="0"/>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
        <p:nvSpPr>
          <p:cNvPr id="8" name="Platshållare för text 5">
            <a:extLst>
              <a:ext uri="{FF2B5EF4-FFF2-40B4-BE49-F238E27FC236}">
                <a16:creationId xmlns:a16="http://schemas.microsoft.com/office/drawing/2014/main" id="{D9DD10FC-2BD9-4CDA-A6E6-410656069EE1}"/>
              </a:ext>
            </a:extLst>
          </p:cNvPr>
          <p:cNvSpPr>
            <a:spLocks noGrp="1"/>
          </p:cNvSpPr>
          <p:nvPr>
            <p:ph type="body" sz="quarter" idx="13" hasCustomPrompt="1"/>
          </p:nvPr>
        </p:nvSpPr>
        <p:spPr>
          <a:xfrm>
            <a:off x="637200" y="2065202"/>
            <a:ext cx="3771204" cy="415199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Tree>
    <p:extLst>
      <p:ext uri="{BB962C8B-B14F-4D97-AF65-F5344CB8AC3E}">
        <p14:creationId xmlns:p14="http://schemas.microsoft.com/office/powerpoint/2010/main" val="2863525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nktlista, bild 2/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hasCustomPrompt="1"/>
          </p:nvPr>
        </p:nvSpPr>
        <p:spPr>
          <a:xfrm>
            <a:off x="4487401" y="1"/>
            <a:ext cx="7704599" cy="685799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dirty="0"/>
            </a:br>
            <a:r>
              <a:rPr lang="sv-SE" dirty="0"/>
              <a:t>Markera bildplatshållaren (den här rutan),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90" y="539999"/>
            <a:ext cx="3771514" cy="1525203"/>
          </a:xfrm>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0" y="2065204"/>
            <a:ext cx="3771514" cy="4153035"/>
          </a:xfrm>
        </p:spPr>
        <p:txBody>
          <a:bodyPr lIns="0" r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1628703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bild 1/1">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2EFB50B-C8C2-AB32-73B8-5A65AF0BEF80}"/>
              </a:ext>
            </a:extLst>
          </p:cNvPr>
          <p:cNvSpPr>
            <a:spLocks noGrp="1"/>
          </p:cNvSpPr>
          <p:nvPr>
            <p:ph type="pic" sz="quarter" idx="14" hasCustomPrompt="1"/>
          </p:nvPr>
        </p:nvSpPr>
        <p:spPr>
          <a:xfrm>
            <a:off x="0" y="2"/>
            <a:ext cx="12192000" cy="6857999"/>
          </a:xfrm>
        </p:spPr>
        <p:txBody>
          <a:bodyPr/>
          <a:lstStyle>
            <a:lvl1pPr marL="0" indent="0" algn="ctr">
              <a:lnSpc>
                <a:spcPct val="100000"/>
              </a:lnSpc>
              <a:buNone/>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dirty="0"/>
            </a:br>
            <a:br>
              <a:rPr lang="sv-SE" dirty="0"/>
            </a:br>
            <a:br>
              <a:rPr lang="sv-SE" dirty="0"/>
            </a:br>
            <a:br>
              <a:rPr lang="sv-SE" dirty="0"/>
            </a:br>
            <a:br>
              <a:rPr lang="sv-SE" dirty="0"/>
            </a:br>
            <a:br>
              <a:rPr lang="sv-SE" dirty="0"/>
            </a:br>
            <a:br>
              <a:rPr lang="sv-SE" dirty="0"/>
            </a:br>
            <a:br>
              <a:rPr lang="sv-SE" dirty="0"/>
            </a:br>
            <a:br>
              <a:rPr lang="sv-SE" dirty="0"/>
            </a:br>
            <a:br>
              <a:rPr lang="sv-SE" dirty="0"/>
            </a:br>
            <a:br>
              <a:rPr lang="sv-SE" dirty="0"/>
            </a:br>
            <a:br>
              <a:rPr lang="sv-SE" dirty="0"/>
            </a:br>
            <a:br>
              <a:rPr lang="sv-SE" dirty="0"/>
            </a:br>
            <a:br>
              <a:rPr lang="sv-SE" dirty="0"/>
            </a:br>
            <a:r>
              <a:rPr lang="sv-SE" dirty="0"/>
              <a:t>				Markera bildplatshållaren (den här rutan), klicka inte på ikonen). </a:t>
            </a:r>
            <a:br>
              <a:rPr lang="sv-SE" dirty="0"/>
            </a:br>
            <a:r>
              <a:rPr lang="sv-SE" dirty="0"/>
              <a:t>				Infoga en bild. Kom ihåg att skriva in en alternativtext </a:t>
            </a:r>
            <a:br>
              <a:rPr lang="sv-SE" dirty="0"/>
            </a:br>
            <a:r>
              <a:rPr lang="sv-SE" dirty="0"/>
              <a:t>				eller markera som dekorativ.</a:t>
            </a:r>
          </a:p>
          <a:p>
            <a:endParaRPr lang="sv-SE" dirty="0"/>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7200" y="1634401"/>
            <a:ext cx="5280114" cy="1533605"/>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557852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itat centrerad">
    <p:spTree>
      <p:nvGrpSpPr>
        <p:cNvPr id="1" name=""/>
        <p:cNvGrpSpPr/>
        <p:nvPr/>
      </p:nvGrpSpPr>
      <p:grpSpPr>
        <a:xfrm>
          <a:off x="0" y="0"/>
          <a:ext cx="0" cy="0"/>
          <a:chOff x="0" y="0"/>
          <a:chExt cx="0" cy="0"/>
        </a:xfrm>
      </p:grpSpPr>
      <p:sp>
        <p:nvSpPr>
          <p:cNvPr id="4" name="Rektangel 1">
            <a:extLst>
              <a:ext uri="{FF2B5EF4-FFF2-40B4-BE49-F238E27FC236}">
                <a16:creationId xmlns:a16="http://schemas.microsoft.com/office/drawing/2014/main" id="{AE00FC94-731C-4487-F68E-51E0793775F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2365248" y="1613916"/>
            <a:ext cx="7461504" cy="2356072"/>
          </a:xfrm>
        </p:spPr>
        <p:txBody>
          <a:bodyPr anchor="t" anchorCtr="0"/>
          <a:lstStyle>
            <a:lvl1pPr>
              <a:lnSpc>
                <a:spcPct val="100000"/>
              </a:lnSpc>
              <a:defRPr sz="4000" spc="-40" baseline="0">
                <a:solidFill>
                  <a:schemeClr val="bg1"/>
                </a:solidFill>
              </a:defRPr>
            </a:lvl1pPr>
          </a:lstStyle>
          <a:p>
            <a:r>
              <a:rPr lang="sv-SE"/>
              <a:t>Klicka här för att ändra mall för rubrikformat</a:t>
            </a:r>
            <a:endParaRPr lang="sv-SE" dirty="0"/>
          </a:p>
        </p:txBody>
      </p:sp>
      <p:sp>
        <p:nvSpPr>
          <p:cNvPr id="11" name="Platshållare för text 10" descr="Citattecken">
            <a:extLst>
              <a:ext uri="{FF2B5EF4-FFF2-40B4-BE49-F238E27FC236}">
                <a16:creationId xmlns:a16="http://schemas.microsoft.com/office/drawing/2014/main" id="{662AA28D-E944-4700-BC14-792C9FF19A2F}"/>
              </a:ext>
            </a:extLst>
          </p:cNvPr>
          <p:cNvSpPr>
            <a:spLocks noGrp="1"/>
          </p:cNvSpPr>
          <p:nvPr>
            <p:ph type="body" sz="quarter" idx="19" hasCustomPrompt="1"/>
          </p:nvPr>
        </p:nvSpPr>
        <p:spPr>
          <a:xfrm>
            <a:off x="1968849" y="936530"/>
            <a:ext cx="792797" cy="1081722"/>
          </a:xfrm>
        </p:spPr>
        <p:txBody>
          <a:bodyPr/>
          <a:lstStyle>
            <a:lvl1pPr marL="0" indent="0">
              <a:buNone/>
              <a:defRPr sz="8000" b="1">
                <a:solidFill>
                  <a:schemeClr val="bg1"/>
                </a:solidFill>
              </a:defRPr>
            </a:lvl1pPr>
          </a:lstStyle>
          <a:p>
            <a:pPr lvl="0"/>
            <a:r>
              <a:rPr lang="sv-SE" dirty="0"/>
              <a:t>”</a:t>
            </a:r>
          </a:p>
        </p:txBody>
      </p:sp>
      <p:sp>
        <p:nvSpPr>
          <p:cNvPr id="3" name="Platshållare för text 3">
            <a:extLst>
              <a:ext uri="{FF2B5EF4-FFF2-40B4-BE49-F238E27FC236}">
                <a16:creationId xmlns:a16="http://schemas.microsoft.com/office/drawing/2014/main" id="{20AECAA3-CD22-0DFA-19FC-6537263799D1}"/>
              </a:ext>
            </a:extLst>
          </p:cNvPr>
          <p:cNvSpPr>
            <a:spLocks noGrp="1"/>
          </p:cNvSpPr>
          <p:nvPr>
            <p:ph type="body" sz="quarter" idx="16" hasCustomPrompt="1"/>
          </p:nvPr>
        </p:nvSpPr>
        <p:spPr>
          <a:xfrm>
            <a:off x="2365248" y="3992415"/>
            <a:ext cx="7461504" cy="1251669"/>
          </a:xfrm>
          <a:prstGeom prst="rect">
            <a:avLst/>
          </a:prstGeom>
        </p:spPr>
        <p:txBody>
          <a:bodyPr lIns="0" anchor="t">
            <a:noAutofit/>
          </a:bodyPr>
          <a:lstStyle>
            <a:lvl1pPr marL="0" indent="0" algn="l">
              <a:lnSpc>
                <a:spcPct val="110000"/>
              </a:lnSpc>
              <a:spcBef>
                <a:spcPts val="1800"/>
              </a:spcBef>
              <a:spcAft>
                <a:spcPts val="0"/>
              </a:spcAft>
              <a:buNone/>
              <a:defRPr sz="2000">
                <a:solidFill>
                  <a:schemeClr val="bg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dirty="0"/>
              <a:t>Klicka och skriv</a:t>
            </a:r>
          </a:p>
        </p:txBody>
      </p:sp>
      <p:sp>
        <p:nvSpPr>
          <p:cNvPr id="7" name="Platshållare för text 4">
            <a:extLst>
              <a:ext uri="{FF2B5EF4-FFF2-40B4-BE49-F238E27FC236}">
                <a16:creationId xmlns:a16="http://schemas.microsoft.com/office/drawing/2014/main" id="{41B79240-5AF4-B987-6456-E3446E8F249A}"/>
              </a:ext>
            </a:extLst>
          </p:cNvPr>
          <p:cNvSpPr>
            <a:spLocks noGrp="1"/>
          </p:cNvSpPr>
          <p:nvPr>
            <p:ph type="body" sz="quarter" idx="18" hasCustomPrompt="1"/>
          </p:nvPr>
        </p:nvSpPr>
        <p:spPr>
          <a:xfrm>
            <a:off x="4452174" y="5266511"/>
            <a:ext cx="5371530" cy="951728"/>
          </a:xfrm>
          <a:prstGeom prst="rect">
            <a:avLst/>
          </a:prstGeom>
        </p:spPr>
        <p:txBody>
          <a:bodyPr lIns="90000" rIns="0">
            <a:normAutofit/>
          </a:bodyPr>
          <a:lstStyle>
            <a:lvl1pPr marL="0" indent="0" algn="r">
              <a:buNone/>
              <a:defRPr sz="2000">
                <a:solidFill>
                  <a:schemeClr val="bg1"/>
                </a:solidFill>
              </a:defRPr>
            </a:lvl1pPr>
          </a:lstStyle>
          <a:p>
            <a:pPr lvl="0"/>
            <a:r>
              <a:rPr lang="sv-SE" dirty="0">
                <a:solidFill>
                  <a:schemeClr val="bg1"/>
                </a:solidFill>
              </a:rPr>
              <a:t>Namn/Källa</a:t>
            </a:r>
            <a:endParaRPr lang="sv-SE" dirty="0"/>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dirty="0"/>
              <a:t>	</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17618" y="6309204"/>
            <a:ext cx="1440000" cy="309490"/>
          </a:xfrm>
          <a:prstGeom prst="rect">
            <a:avLst/>
          </a:prstGeom>
        </p:spPr>
      </p:pic>
    </p:spTree>
    <p:extLst>
      <p:ext uri="{BB962C8B-B14F-4D97-AF65-F5344CB8AC3E}">
        <p14:creationId xmlns:p14="http://schemas.microsoft.com/office/powerpoint/2010/main" val="4265354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änsterställd citat med bild">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42DA5640-880C-4970-9969-589D5CE24214}"/>
              </a:ext>
            </a:extLst>
          </p:cNvPr>
          <p:cNvSpPr>
            <a:spLocks noGrp="1"/>
          </p:cNvSpPr>
          <p:nvPr>
            <p:ph type="pic" sz="quarter" idx="21" hasCustomPrompt="1"/>
          </p:nvPr>
        </p:nvSpPr>
        <p:spPr>
          <a:xfrm>
            <a:off x="0" y="0"/>
            <a:ext cx="12192000" cy="6858000"/>
          </a:xfrm>
        </p:spPr>
        <p:txBody>
          <a:bodyPr/>
          <a:lstStyle>
            <a:lvl1pPr marL="360000" indent="0">
              <a:lnSpc>
                <a:spcPct val="100000"/>
              </a:lnSpc>
              <a:spcBef>
                <a:spcPts val="3000"/>
              </a:spcBef>
              <a:buNone/>
              <a:defRPr sz="1400">
                <a:solidFill>
                  <a:schemeClr val="tx1"/>
                </a:solidFill>
              </a:defRPr>
            </a:lvl1pPr>
          </a:lstStyle>
          <a:p>
            <a:r>
              <a:rPr lang="sv-SE" dirty="0"/>
              <a:t>Markera bildplatshållaren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990602" y="981249"/>
            <a:ext cx="6004559" cy="2539857"/>
          </a:xfrm>
        </p:spPr>
        <p:txBody>
          <a:bodyPr rIns="0" anchor="t" anchorCtr="0"/>
          <a:lstStyle>
            <a:lvl1pPr>
              <a:lnSpc>
                <a:spcPct val="100000"/>
              </a:lnSpc>
              <a:defRPr sz="4000" spc="-40" baseline="0">
                <a:solidFill>
                  <a:schemeClr val="tx1"/>
                </a:solidFill>
              </a:defRPr>
            </a:lvl1pPr>
          </a:lstStyle>
          <a:p>
            <a:r>
              <a:rPr lang="sv-SE"/>
              <a:t>Klicka här för att ändra mall för rubrikformat</a:t>
            </a:r>
            <a:endParaRPr lang="sv-SE" dirty="0"/>
          </a:p>
        </p:txBody>
      </p:sp>
      <p:sp>
        <p:nvSpPr>
          <p:cNvPr id="12" name="Platshållare för text 10" descr="Citattecken">
            <a:extLst>
              <a:ext uri="{FF2B5EF4-FFF2-40B4-BE49-F238E27FC236}">
                <a16:creationId xmlns:a16="http://schemas.microsoft.com/office/drawing/2014/main" id="{A84D938D-EF47-457D-9244-7DB72A4045AD}"/>
              </a:ext>
            </a:extLst>
          </p:cNvPr>
          <p:cNvSpPr>
            <a:spLocks noGrp="1"/>
          </p:cNvSpPr>
          <p:nvPr>
            <p:ph type="body" sz="quarter" idx="20" hasCustomPrompt="1"/>
          </p:nvPr>
        </p:nvSpPr>
        <p:spPr>
          <a:xfrm>
            <a:off x="594201" y="440387"/>
            <a:ext cx="792797" cy="1081722"/>
          </a:xfrm>
        </p:spPr>
        <p:txBody>
          <a:bodyPr/>
          <a:lstStyle>
            <a:lvl1pPr marL="0" indent="0">
              <a:buNone/>
              <a:defRPr sz="7200" b="1">
                <a:solidFill>
                  <a:schemeClr val="tx1"/>
                </a:solidFill>
              </a:defRPr>
            </a:lvl1pPr>
          </a:lstStyle>
          <a:p>
            <a:pPr lvl="0"/>
            <a:r>
              <a:rPr lang="sv-SE" dirty="0"/>
              <a:t>”</a:t>
            </a:r>
          </a:p>
        </p:txBody>
      </p:sp>
      <p:sp>
        <p:nvSpPr>
          <p:cNvPr id="3" name="Platshållare för text 3">
            <a:extLst>
              <a:ext uri="{FF2B5EF4-FFF2-40B4-BE49-F238E27FC236}">
                <a16:creationId xmlns:a16="http://schemas.microsoft.com/office/drawing/2014/main" id="{20AECAA3-CD22-0DFA-19FC-6537263799D1}"/>
              </a:ext>
            </a:extLst>
          </p:cNvPr>
          <p:cNvSpPr>
            <a:spLocks noGrp="1"/>
          </p:cNvSpPr>
          <p:nvPr>
            <p:ph type="body" sz="quarter" idx="16" hasCustomPrompt="1"/>
          </p:nvPr>
        </p:nvSpPr>
        <p:spPr>
          <a:xfrm>
            <a:off x="990602" y="3670743"/>
            <a:ext cx="6004559" cy="1251669"/>
          </a:xfrm>
          <a:prstGeom prst="rect">
            <a:avLst/>
          </a:prstGeom>
        </p:spPr>
        <p:txBody>
          <a:bodyPr lIns="0" anchor="t">
            <a:noAutofit/>
          </a:bodyPr>
          <a:lstStyle>
            <a:lvl1pPr marL="0" indent="0" algn="l">
              <a:lnSpc>
                <a:spcPct val="110000"/>
              </a:lnSpc>
              <a:spcBef>
                <a:spcPts val="1800"/>
              </a:spcBef>
              <a:spcAft>
                <a:spcPts val="0"/>
              </a:spcAft>
              <a:buNone/>
              <a:defRPr sz="2000">
                <a:solidFill>
                  <a:schemeClr val="tx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dirty="0"/>
              <a:t>Klicka och skriv</a:t>
            </a:r>
          </a:p>
        </p:txBody>
      </p:sp>
      <p:sp>
        <p:nvSpPr>
          <p:cNvPr id="7" name="Platshållare för text 4">
            <a:extLst>
              <a:ext uri="{FF2B5EF4-FFF2-40B4-BE49-F238E27FC236}">
                <a16:creationId xmlns:a16="http://schemas.microsoft.com/office/drawing/2014/main" id="{41B79240-5AF4-B987-6456-E3446E8F249A}"/>
              </a:ext>
            </a:extLst>
          </p:cNvPr>
          <p:cNvSpPr>
            <a:spLocks noGrp="1"/>
          </p:cNvSpPr>
          <p:nvPr>
            <p:ph type="body" sz="quarter" idx="18" hasCustomPrompt="1"/>
          </p:nvPr>
        </p:nvSpPr>
        <p:spPr>
          <a:xfrm>
            <a:off x="990600" y="5072050"/>
            <a:ext cx="6004559" cy="804702"/>
          </a:xfrm>
          <a:prstGeom prst="rect">
            <a:avLst/>
          </a:prstGeom>
        </p:spPr>
        <p:txBody>
          <a:bodyPr lIns="90000" rIns="0">
            <a:normAutofit/>
          </a:bodyPr>
          <a:lstStyle>
            <a:lvl1pPr marL="0" indent="0" algn="r">
              <a:buNone/>
              <a:defRPr sz="2000">
                <a:solidFill>
                  <a:schemeClr val="tx1"/>
                </a:solidFill>
              </a:defRPr>
            </a:lvl1pPr>
          </a:lstStyle>
          <a:p>
            <a:pPr lvl="0"/>
            <a:r>
              <a:rPr lang="sv-SE" dirty="0">
                <a:solidFill>
                  <a:schemeClr val="bg1"/>
                </a:solidFill>
              </a:rPr>
              <a:t>Namn/Källa</a:t>
            </a:r>
            <a:endParaRPr lang="sv-SE" dirty="0"/>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tx1"/>
                </a:solidFill>
              </a:defRPr>
            </a:lvl1pPr>
          </a:lstStyle>
          <a:p>
            <a:r>
              <a:rPr lang="sv-SE"/>
              <a:t>	</a:t>
            </a:r>
            <a:endParaRPr lang="sv-SE" dirty="0"/>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tx1"/>
                </a:solidFill>
              </a:defRPr>
            </a:lvl1pPr>
          </a:lstStyle>
          <a:p>
            <a:fld id="{72E6AD8C-8D45-475A-88F1-A1ABBFDF6A1B}" type="slidenum">
              <a:rPr lang="sv-SE" smtClean="0"/>
              <a:pPr/>
              <a:t>‹#›</a:t>
            </a:fld>
            <a:endParaRPr lang="sv-SE"/>
          </a:p>
        </p:txBody>
      </p:sp>
    </p:spTree>
    <p:extLst>
      <p:ext uri="{BB962C8B-B14F-4D97-AF65-F5344CB8AC3E}">
        <p14:creationId xmlns:p14="http://schemas.microsoft.com/office/powerpoint/2010/main" val="2540641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Slutsida 1">
    <p:spTree>
      <p:nvGrpSpPr>
        <p:cNvPr id="1" name=""/>
        <p:cNvGrpSpPr/>
        <p:nvPr/>
      </p:nvGrpSpPr>
      <p:grpSpPr>
        <a:xfrm>
          <a:off x="0" y="0"/>
          <a:ext cx="0" cy="0"/>
          <a:chOff x="0" y="0"/>
          <a:chExt cx="0" cy="0"/>
        </a:xfrm>
      </p:grpSpPr>
      <p:pic>
        <p:nvPicPr>
          <p:cNvPr id="7" name="Bildobjekt 1">
            <a:extLst>
              <a:ext uri="{FF2B5EF4-FFF2-40B4-BE49-F238E27FC236}">
                <a16:creationId xmlns:a16="http://schemas.microsoft.com/office/drawing/2014/main" id="{5DC4C6F0-D240-9B3A-CFE1-283585EF95C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
            <a:ext cx="12192000" cy="6858001"/>
          </a:xfrm>
          <a:prstGeom prst="rect">
            <a:avLst/>
          </a:prstGeom>
          <a:solidFill>
            <a:schemeClr val="accent1"/>
          </a:solidFill>
        </p:spPr>
      </p:pic>
      <p:sp>
        <p:nvSpPr>
          <p:cNvPr id="2" name="Rubrik 1">
            <a:extLst>
              <a:ext uri="{FF2B5EF4-FFF2-40B4-BE49-F238E27FC236}">
                <a16:creationId xmlns:a16="http://schemas.microsoft.com/office/drawing/2014/main" id="{E9178D6E-2078-08E5-BAE6-8DC08A62D72D}"/>
              </a:ext>
            </a:extLst>
          </p:cNvPr>
          <p:cNvSpPr>
            <a:spLocks noGrp="1"/>
          </p:cNvSpPr>
          <p:nvPr>
            <p:ph type="ctrTitle"/>
          </p:nvPr>
        </p:nvSpPr>
        <p:spPr>
          <a:xfrm>
            <a:off x="1506000" y="2404800"/>
            <a:ext cx="9180000" cy="1908000"/>
          </a:xfrm>
        </p:spPr>
        <p:txBody>
          <a:bodyPr rIns="0" anchor="ctr" anchorCtr="0"/>
          <a:lstStyle>
            <a:lvl1pPr algn="ctr">
              <a:defRPr sz="4400" spc="-40" baseline="0">
                <a:solidFill>
                  <a:schemeClr val="bg1"/>
                </a:solidFill>
              </a:defRPr>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EAEAECA3-C0A1-88F4-B211-2BA6D75FC636}"/>
              </a:ext>
            </a:extLst>
          </p:cNvPr>
          <p:cNvSpPr>
            <a:spLocks noGrp="1"/>
          </p:cNvSpPr>
          <p:nvPr>
            <p:ph type="subTitle" idx="1"/>
          </p:nvPr>
        </p:nvSpPr>
        <p:spPr>
          <a:xfrm>
            <a:off x="1506000" y="4345200"/>
            <a:ext cx="9180000" cy="1116000"/>
          </a:xfrm>
        </p:spPr>
        <p:txBody>
          <a:bodyPr lIns="0" tIns="72000" rIns="0"/>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8" name="Bild 5" descr="Socialstyrelsen logotyp">
            <a:extLst>
              <a:ext uri="{FF2B5EF4-FFF2-40B4-BE49-F238E27FC236}">
                <a16:creationId xmlns:a16="http://schemas.microsoft.com/office/drawing/2014/main" id="{D3F05040-C74E-1D05-78D9-4CDBCBA617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6800" y="5710238"/>
            <a:ext cx="2438400" cy="524075"/>
          </a:xfrm>
          <a:prstGeom prst="rect">
            <a:avLst/>
          </a:prstGeom>
        </p:spPr>
      </p:pic>
    </p:spTree>
    <p:extLst>
      <p:ext uri="{BB962C8B-B14F-4D97-AF65-F5344CB8AC3E}">
        <p14:creationId xmlns:p14="http://schemas.microsoft.com/office/powerpoint/2010/main" val="3987594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utsida 2">
    <p:spTree>
      <p:nvGrpSpPr>
        <p:cNvPr id="1" name=""/>
        <p:cNvGrpSpPr/>
        <p:nvPr/>
      </p:nvGrpSpPr>
      <p:grpSpPr>
        <a:xfrm>
          <a:off x="0" y="0"/>
          <a:ext cx="0" cy="0"/>
          <a:chOff x="0" y="0"/>
          <a:chExt cx="0" cy="0"/>
        </a:xfrm>
      </p:grpSpPr>
      <p:pic>
        <p:nvPicPr>
          <p:cNvPr id="7" name="Bildobjekt 1">
            <a:extLst>
              <a:ext uri="{FF2B5EF4-FFF2-40B4-BE49-F238E27FC236}">
                <a16:creationId xmlns:a16="http://schemas.microsoft.com/office/drawing/2014/main" id="{5DC4C6F0-D240-9B3A-CFE1-283585EF95C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
            <a:ext cx="12192000" cy="6858001"/>
          </a:xfrm>
          <a:prstGeom prst="rect">
            <a:avLst/>
          </a:prstGeom>
          <a:solidFill>
            <a:schemeClr val="accent1"/>
          </a:solidFill>
        </p:spPr>
      </p:pic>
      <p:sp>
        <p:nvSpPr>
          <p:cNvPr id="3" name="Underrubrik 2">
            <a:extLst>
              <a:ext uri="{FF2B5EF4-FFF2-40B4-BE49-F238E27FC236}">
                <a16:creationId xmlns:a16="http://schemas.microsoft.com/office/drawing/2014/main" id="{EAEAECA3-C0A1-88F4-B211-2BA6D75FC636}"/>
              </a:ext>
            </a:extLst>
          </p:cNvPr>
          <p:cNvSpPr>
            <a:spLocks noGrp="1"/>
          </p:cNvSpPr>
          <p:nvPr>
            <p:ph type="subTitle" idx="1"/>
          </p:nvPr>
        </p:nvSpPr>
        <p:spPr>
          <a:xfrm>
            <a:off x="1621088" y="5506636"/>
            <a:ext cx="9143999" cy="711602"/>
          </a:xfrm>
        </p:spPr>
        <p:txBody>
          <a:bodyPr lIns="0" tIns="72000" rIns="0"/>
          <a:lstStyle>
            <a:lvl1pPr marL="0" indent="0" algn="ctr">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8" name="Bild 5" descr="Socialstyrelsen logotyp">
            <a:extLst>
              <a:ext uri="{FF2B5EF4-FFF2-40B4-BE49-F238E27FC236}">
                <a16:creationId xmlns:a16="http://schemas.microsoft.com/office/drawing/2014/main" id="{D3F05040-C74E-1D05-78D9-4CDBCBA617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40431" y="2678227"/>
            <a:ext cx="4911139" cy="1055530"/>
          </a:xfrm>
          <a:prstGeom prst="rect">
            <a:avLst/>
          </a:prstGeom>
        </p:spPr>
      </p:pic>
    </p:spTree>
    <p:extLst>
      <p:ext uri="{BB962C8B-B14F-4D97-AF65-F5344CB8AC3E}">
        <p14:creationId xmlns:p14="http://schemas.microsoft.com/office/powerpoint/2010/main" val="2437760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oppbild">
    <p:bg>
      <p:bgPr>
        <a:solidFill>
          <a:schemeClr val="bg1">
            <a:lumMod val="85000"/>
          </a:schemeClr>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35895A3-CFBD-2DD7-0C6D-2EC2943D2FD1}"/>
              </a:ext>
            </a:extLst>
          </p:cNvPr>
          <p:cNvPicPr>
            <a:picLocks noChangeAspect="1"/>
          </p:cNvPicPr>
          <p:nvPr userDrawn="1"/>
        </p:nvPicPr>
        <p:blipFill>
          <a:blip r:embed="rId2"/>
          <a:stretch>
            <a:fillRect/>
          </a:stretch>
        </p:blipFill>
        <p:spPr>
          <a:xfrm>
            <a:off x="0" y="0"/>
            <a:ext cx="12192000" cy="6266517"/>
          </a:xfrm>
          <a:prstGeom prst="rect">
            <a:avLst/>
          </a:prstGeom>
        </p:spPr>
      </p:pic>
    </p:spTree>
    <p:extLst>
      <p:ext uri="{BB962C8B-B14F-4D97-AF65-F5344CB8AC3E}">
        <p14:creationId xmlns:p14="http://schemas.microsoft.com/office/powerpoint/2010/main" val="405816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EF6AE06-7D0B-679D-DAEF-6C2C1D3AC566}"/>
              </a:ext>
            </a:extLst>
          </p:cNvPr>
          <p:cNvSpPr>
            <a:spLocks noGrp="1"/>
          </p:cNvSpPr>
          <p:nvPr>
            <p:ph type="title"/>
          </p:nvPr>
        </p:nvSpPr>
        <p:spPr>
          <a:xfrm>
            <a:off x="636889" y="540000"/>
            <a:ext cx="9720000" cy="1080000"/>
          </a:xfrm>
          <a:prstGeom prst="rect">
            <a:avLst/>
          </a:prstGeom>
        </p:spPr>
        <p:txBody>
          <a:bodyPr vert="horz" lIns="0" tIns="0" rIns="91440" bIns="45720" rtlCol="0" anchor="t"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A735A071-11A9-B41A-D9FC-FA993004023D}"/>
              </a:ext>
            </a:extLst>
          </p:cNvPr>
          <p:cNvSpPr>
            <a:spLocks noGrp="1"/>
          </p:cNvSpPr>
          <p:nvPr>
            <p:ph type="body" idx="1"/>
          </p:nvPr>
        </p:nvSpPr>
        <p:spPr>
          <a:xfrm>
            <a:off x="636045" y="1634097"/>
            <a:ext cx="7020000" cy="4582800"/>
          </a:xfrm>
          <a:prstGeom prst="rect">
            <a:avLst/>
          </a:prstGeom>
        </p:spPr>
        <p:txBody>
          <a:bodyPr vert="horz" lIns="0" tIns="45720" rIns="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a:extLst>
              <a:ext uri="{FF2B5EF4-FFF2-40B4-BE49-F238E27FC236}">
                <a16:creationId xmlns:a16="http://schemas.microsoft.com/office/drawing/2014/main" id="{15296B71-03DD-80A4-6205-3713B583AD18}"/>
              </a:ext>
            </a:extLst>
          </p:cNvPr>
          <p:cNvSpPr>
            <a:spLocks noGrp="1"/>
          </p:cNvSpPr>
          <p:nvPr>
            <p:ph type="ftr" sz="quarter" idx="3"/>
          </p:nvPr>
        </p:nvSpPr>
        <p:spPr>
          <a:xfrm>
            <a:off x="636045" y="6356350"/>
            <a:ext cx="4114800" cy="365125"/>
          </a:xfrm>
          <a:prstGeom prst="rect">
            <a:avLst/>
          </a:prstGeom>
        </p:spPr>
        <p:txBody>
          <a:bodyPr vert="horz" lIns="91440" tIns="45720" rIns="91440" bIns="45720" rtlCol="0" anchor="ctr"/>
          <a:lstStyle>
            <a:lvl1pPr algn="l">
              <a:defRPr sz="12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460F0521-EEC8-AA48-6F07-D6B78AAFDFF8}"/>
              </a:ext>
            </a:extLst>
          </p:cNvPr>
          <p:cNvSpPr>
            <a:spLocks noGrp="1"/>
          </p:cNvSpPr>
          <p:nvPr>
            <p:ph type="sldNum" sz="quarter" idx="4"/>
          </p:nvPr>
        </p:nvSpPr>
        <p:spPr>
          <a:xfrm>
            <a:off x="5629258" y="6356350"/>
            <a:ext cx="933484" cy="365125"/>
          </a:xfrm>
          <a:prstGeom prst="rect">
            <a:avLst/>
          </a:prstGeom>
        </p:spPr>
        <p:txBody>
          <a:bodyPr vert="horz" lIns="91440" tIns="45720" rIns="91440" bIns="45720" rtlCol="0" anchor="ctr"/>
          <a:lstStyle>
            <a:lvl1pPr algn="ctr">
              <a:defRPr sz="1200">
                <a:solidFill>
                  <a:schemeClr val="tx1"/>
                </a:solidFill>
              </a:defRPr>
            </a:lvl1pPr>
          </a:lstStyle>
          <a:p>
            <a:fld id="{72E6AD8C-8D45-475A-88F1-A1ABBFDF6A1B}" type="slidenum">
              <a:rPr lang="sv-SE" smtClean="0"/>
              <a:pPr/>
              <a:t>‹#›</a:t>
            </a:fld>
            <a:endParaRPr lang="sv-SE" dirty="0"/>
          </a:p>
        </p:txBody>
      </p:sp>
      <p:pic>
        <p:nvPicPr>
          <p:cNvPr id="7" name="Bildobjekt 6" descr="Logotyp Socialstyrelsen">
            <a:extLst>
              <a:ext uri="{FF2B5EF4-FFF2-40B4-BE49-F238E27FC236}">
                <a16:creationId xmlns:a16="http://schemas.microsoft.com/office/drawing/2014/main" id="{B6600725-C256-4E21-B2CE-967977119CFF}"/>
              </a:ext>
            </a:extLst>
          </p:cNvPr>
          <p:cNvPicPr>
            <a:picLocks noChangeAspect="1"/>
          </p:cNvPicPr>
          <p:nvPr userDrawn="1"/>
        </p:nvPicPr>
        <p:blipFill>
          <a:blip r:embed="rId26"/>
          <a:stretch>
            <a:fillRect/>
          </a:stretch>
        </p:blipFill>
        <p:spPr>
          <a:xfrm>
            <a:off x="10128113" y="6333464"/>
            <a:ext cx="1440000" cy="295715"/>
          </a:xfrm>
          <a:prstGeom prst="rect">
            <a:avLst/>
          </a:prstGeom>
        </p:spPr>
      </p:pic>
      <p:cxnSp>
        <p:nvCxnSpPr>
          <p:cNvPr id="8" name="Rak koppling 7">
            <a:extLst>
              <a:ext uri="{FF2B5EF4-FFF2-40B4-BE49-F238E27FC236}">
                <a16:creationId xmlns:a16="http://schemas.microsoft.com/office/drawing/2014/main" id="{80B3FD74-0299-3550-4E28-5ACB19E12AFC}"/>
              </a:ext>
              <a:ext uri="{C183D7F6-B498-43B3-948B-1728B52AA6E4}">
                <adec:decorative xmlns:adec="http://schemas.microsoft.com/office/drawing/2017/decorative" val="1"/>
              </a:ext>
            </a:extLst>
          </p:cNvPr>
          <p:cNvCxnSpPr/>
          <p:nvPr userDrawn="1"/>
        </p:nvCxnSpPr>
        <p:spPr>
          <a:xfrm>
            <a:off x="626357"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koppling 8">
            <a:extLst>
              <a:ext uri="{FF2B5EF4-FFF2-40B4-BE49-F238E27FC236}">
                <a16:creationId xmlns:a16="http://schemas.microsoft.com/office/drawing/2014/main" id="{915831CF-0745-C506-4100-FE148513A3F5}"/>
              </a:ext>
              <a:ext uri="{C183D7F6-B498-43B3-948B-1728B52AA6E4}">
                <adec:decorative xmlns:adec="http://schemas.microsoft.com/office/drawing/2017/decorative" val="1"/>
              </a:ext>
            </a:extLst>
          </p:cNvPr>
          <p:cNvCxnSpPr/>
          <p:nvPr userDrawn="1"/>
        </p:nvCxnSpPr>
        <p:spPr>
          <a:xfrm>
            <a:off x="580866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D0E0E85A-E94E-02CB-591B-5C472DFA277C}"/>
              </a:ext>
              <a:ext uri="{C183D7F6-B498-43B3-948B-1728B52AA6E4}">
                <adec:decorative xmlns:adec="http://schemas.microsoft.com/office/drawing/2017/decorative" val="1"/>
              </a:ext>
            </a:extLst>
          </p:cNvPr>
          <p:cNvCxnSpPr/>
          <p:nvPr userDrawn="1"/>
        </p:nvCxnSpPr>
        <p:spPr>
          <a:xfrm>
            <a:off x="6383338"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C02D0A55-E372-4B7F-403F-2E3DC6E83DDF}"/>
              </a:ext>
              <a:ext uri="{C183D7F6-B498-43B3-948B-1728B52AA6E4}">
                <adec:decorative xmlns:adec="http://schemas.microsoft.com/office/drawing/2017/decorative" val="1"/>
              </a:ext>
            </a:extLst>
          </p:cNvPr>
          <p:cNvCxnSpPr>
            <a:cxnSpLocks/>
          </p:cNvCxnSpPr>
          <p:nvPr userDrawn="1"/>
        </p:nvCxnSpPr>
        <p:spPr>
          <a:xfrm>
            <a:off x="1156811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koppling 11">
            <a:extLst>
              <a:ext uri="{FF2B5EF4-FFF2-40B4-BE49-F238E27FC236}">
                <a16:creationId xmlns:a16="http://schemas.microsoft.com/office/drawing/2014/main" id="{24B18876-DAF9-0CED-0C89-9EA95DA1DD08}"/>
              </a:ext>
              <a:ext uri="{C183D7F6-B498-43B3-948B-1728B52AA6E4}">
                <adec:decorative xmlns:adec="http://schemas.microsoft.com/office/drawing/2017/decorative" val="1"/>
              </a:ext>
            </a:extLst>
          </p:cNvPr>
          <p:cNvCxnSpPr>
            <a:cxnSpLocks/>
          </p:cNvCxnSpPr>
          <p:nvPr userDrawn="1"/>
        </p:nvCxnSpPr>
        <p:spPr>
          <a:xfrm rot="5400000">
            <a:off x="12420684" y="48945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koppling 12">
            <a:extLst>
              <a:ext uri="{FF2B5EF4-FFF2-40B4-BE49-F238E27FC236}">
                <a16:creationId xmlns:a16="http://schemas.microsoft.com/office/drawing/2014/main" id="{5EF01506-B404-7FAC-EF48-44D61E34C78D}"/>
              </a:ext>
              <a:ext uri="{C183D7F6-B498-43B3-948B-1728B52AA6E4}">
                <adec:decorative xmlns:adec="http://schemas.microsoft.com/office/drawing/2017/decorative" val="1"/>
              </a:ext>
            </a:extLst>
          </p:cNvPr>
          <p:cNvCxnSpPr>
            <a:cxnSpLocks/>
          </p:cNvCxnSpPr>
          <p:nvPr userDrawn="1"/>
        </p:nvCxnSpPr>
        <p:spPr>
          <a:xfrm rot="5400000">
            <a:off x="12420684" y="329837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koppling 13">
            <a:extLst>
              <a:ext uri="{FF2B5EF4-FFF2-40B4-BE49-F238E27FC236}">
                <a16:creationId xmlns:a16="http://schemas.microsoft.com/office/drawing/2014/main" id="{0FA766C4-1E08-20C2-C14D-AD4AD7320025}"/>
              </a:ext>
              <a:ext uri="{C183D7F6-B498-43B3-948B-1728B52AA6E4}">
                <adec:decorative xmlns:adec="http://schemas.microsoft.com/office/drawing/2017/decorative" val="1"/>
              </a:ext>
            </a:extLst>
          </p:cNvPr>
          <p:cNvCxnSpPr>
            <a:cxnSpLocks/>
          </p:cNvCxnSpPr>
          <p:nvPr userDrawn="1"/>
        </p:nvCxnSpPr>
        <p:spPr>
          <a:xfrm rot="5400000">
            <a:off x="12420684" y="6106660"/>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DC70BE39-AE1C-A008-E5DE-EF68DC6EC0AF}"/>
              </a:ext>
              <a:ext uri="{C183D7F6-B498-43B3-948B-1728B52AA6E4}">
                <adec:decorative xmlns:adec="http://schemas.microsoft.com/office/drawing/2017/decorative" val="1"/>
              </a:ext>
            </a:extLst>
          </p:cNvPr>
          <p:cNvCxnSpPr/>
          <p:nvPr userDrawn="1"/>
        </p:nvCxnSpPr>
        <p:spPr>
          <a:xfrm>
            <a:off x="623887"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koppling 15">
            <a:extLst>
              <a:ext uri="{FF2B5EF4-FFF2-40B4-BE49-F238E27FC236}">
                <a16:creationId xmlns:a16="http://schemas.microsoft.com/office/drawing/2014/main" id="{2A6D88E5-9D1D-0299-0E23-7792F919E253}"/>
              </a:ext>
              <a:ext uri="{C183D7F6-B498-43B3-948B-1728B52AA6E4}">
                <adec:decorative xmlns:adec="http://schemas.microsoft.com/office/drawing/2017/decorative" val="1"/>
              </a:ext>
            </a:extLst>
          </p:cNvPr>
          <p:cNvCxnSpPr/>
          <p:nvPr userDrawn="1"/>
        </p:nvCxnSpPr>
        <p:spPr>
          <a:xfrm>
            <a:off x="580866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koppling 16">
            <a:extLst>
              <a:ext uri="{FF2B5EF4-FFF2-40B4-BE49-F238E27FC236}">
                <a16:creationId xmlns:a16="http://schemas.microsoft.com/office/drawing/2014/main" id="{FFB69A4D-C031-4997-2CD8-3735C5CB356C}"/>
              </a:ext>
              <a:ext uri="{C183D7F6-B498-43B3-948B-1728B52AA6E4}">
                <adec:decorative xmlns:adec="http://schemas.microsoft.com/office/drawing/2017/decorative" val="1"/>
              </a:ext>
            </a:extLst>
          </p:cNvPr>
          <p:cNvCxnSpPr/>
          <p:nvPr userDrawn="1"/>
        </p:nvCxnSpPr>
        <p:spPr>
          <a:xfrm>
            <a:off x="6383338"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koppling 17">
            <a:extLst>
              <a:ext uri="{FF2B5EF4-FFF2-40B4-BE49-F238E27FC236}">
                <a16:creationId xmlns:a16="http://schemas.microsoft.com/office/drawing/2014/main" id="{E98BF6E7-B0B5-A519-1C2F-BDF7C16E622F}"/>
              </a:ext>
              <a:ext uri="{C183D7F6-B498-43B3-948B-1728B52AA6E4}">
                <adec:decorative xmlns:adec="http://schemas.microsoft.com/office/drawing/2017/decorative" val="1"/>
              </a:ext>
            </a:extLst>
          </p:cNvPr>
          <p:cNvCxnSpPr>
            <a:cxnSpLocks/>
          </p:cNvCxnSpPr>
          <p:nvPr userDrawn="1"/>
        </p:nvCxnSpPr>
        <p:spPr>
          <a:xfrm>
            <a:off x="1156811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89EA6B94-E30D-5779-F560-45F2A9F8D505}"/>
              </a:ext>
              <a:ext uri="{C183D7F6-B498-43B3-948B-1728B52AA6E4}">
                <adec:decorative xmlns:adec="http://schemas.microsoft.com/office/drawing/2017/decorative" val="1"/>
              </a:ext>
            </a:extLst>
          </p:cNvPr>
          <p:cNvCxnSpPr>
            <a:cxnSpLocks/>
          </p:cNvCxnSpPr>
          <p:nvPr userDrawn="1"/>
        </p:nvCxnSpPr>
        <p:spPr>
          <a:xfrm rot="5400000">
            <a:off x="-242020" y="48945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608B746F-43F8-0E83-27C2-8B3D79142687}"/>
              </a:ext>
              <a:ext uri="{C183D7F6-B498-43B3-948B-1728B52AA6E4}">
                <adec:decorative xmlns:adec="http://schemas.microsoft.com/office/drawing/2017/decorative" val="1"/>
              </a:ext>
            </a:extLst>
          </p:cNvPr>
          <p:cNvCxnSpPr>
            <a:cxnSpLocks/>
          </p:cNvCxnSpPr>
          <p:nvPr userDrawn="1"/>
        </p:nvCxnSpPr>
        <p:spPr>
          <a:xfrm rot="5400000">
            <a:off x="-242020" y="329837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453CBA76-A7BD-F3F8-69A4-BD6E3B10419C}"/>
              </a:ext>
              <a:ext uri="{C183D7F6-B498-43B3-948B-1728B52AA6E4}">
                <adec:decorative xmlns:adec="http://schemas.microsoft.com/office/drawing/2017/decorative" val="1"/>
              </a:ext>
            </a:extLst>
          </p:cNvPr>
          <p:cNvCxnSpPr>
            <a:cxnSpLocks/>
          </p:cNvCxnSpPr>
          <p:nvPr userDrawn="1"/>
        </p:nvCxnSpPr>
        <p:spPr>
          <a:xfrm rot="5400000">
            <a:off x="-242020" y="6106661"/>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46925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79" r:id="rId4"/>
    <p:sldLayoutId id="2147483660" r:id="rId5"/>
    <p:sldLayoutId id="2147483654" r:id="rId6"/>
    <p:sldLayoutId id="2147483661" r:id="rId7"/>
    <p:sldLayoutId id="2147483662" r:id="rId8"/>
    <p:sldLayoutId id="2147483667" r:id="rId9"/>
    <p:sldLayoutId id="2147483665" r:id="rId10"/>
    <p:sldLayoutId id="2147483666" r:id="rId11"/>
    <p:sldLayoutId id="2147483664" r:id="rId12"/>
    <p:sldLayoutId id="2147483668" r:id="rId13"/>
    <p:sldLayoutId id="2147483680" r:id="rId14"/>
    <p:sldLayoutId id="2147483669" r:id="rId15"/>
    <p:sldLayoutId id="2147483682" r:id="rId16"/>
    <p:sldLayoutId id="2147483681" r:id="rId17"/>
    <p:sldLayoutId id="2147483670" r:id="rId18"/>
    <p:sldLayoutId id="2147483671" r:id="rId19"/>
    <p:sldLayoutId id="2147483673" r:id="rId20"/>
    <p:sldLayoutId id="2147483674" r:id="rId21"/>
    <p:sldLayoutId id="2147483675" r:id="rId22"/>
    <p:sldLayoutId id="2147483676" r:id="rId23"/>
    <p:sldLayoutId id="2147483678" r:id="rId24"/>
  </p:sldLayoutIdLst>
  <p:txStyles>
    <p:titleStyle>
      <a:lvl1pPr algn="l" defTabSz="914400" rtl="0" eaLnBrk="1" latinLnBrk="0" hangingPunct="1">
        <a:lnSpc>
          <a:spcPct val="11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Noto Sans" panose="020B0502040504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Noto Sans" panose="020B0502040504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Noto Sans" panose="020B0502040504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Noto Sans" panose="020B0502040504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659" userDrawn="1">
          <p15:clr>
            <a:srgbClr val="F26B43"/>
          </p15:clr>
        </p15:guide>
        <p15:guide id="3" pos="4021" userDrawn="1">
          <p15:clr>
            <a:srgbClr val="F26B43"/>
          </p15:clr>
        </p15:guide>
        <p15:guide id="4" pos="7287" userDrawn="1">
          <p15:clr>
            <a:srgbClr val="F26B43"/>
          </p15:clr>
        </p15:guide>
        <p15:guide id="5" pos="393" userDrawn="1">
          <p15:clr>
            <a:srgbClr val="F26B43"/>
          </p15:clr>
        </p15:guide>
        <p15:guide id="6" orient="horz" pos="391" userDrawn="1">
          <p15:clr>
            <a:srgbClr val="F26B43"/>
          </p15:clr>
        </p15:guide>
        <p15:guide id="7" orient="horz" pos="392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kunskapsguiden.se/omraden-och-teman/psykisk-ohalsa/personer-med-psykisk-funktionsnedsattning-och-stora-behov/att-stodja-i-svara-situationer-ett-utbildningsmaterial/filmer-om-kevin/" TargetMode="External"/><Relationship Id="rId7" Type="http://schemas.openxmlformats.org/officeDocument/2006/relationships/image" Target="../media/image14.png"/><Relationship Id="rId2" Type="http://schemas.openxmlformats.org/officeDocument/2006/relationships/hyperlink" Target="https://kunskapsguiden.se/omraden-och-teman/psykisk-ohalsa/personer-med-psykisk-funktionsnedsattning-och-stora-behov/delat-beslutsfattande/" TargetMode="External"/><Relationship Id="rId1" Type="http://schemas.openxmlformats.org/officeDocument/2006/relationships/slideLayout" Target="../slideLayouts/slideLayout14.xml"/><Relationship Id="rId6" Type="http://schemas.openxmlformats.org/officeDocument/2006/relationships/hyperlink" Target="https://kunskapsguiden.se/omraden-och-teman/psykisk-ohalsa/personlig-krisplan/om-personliga-krisplaner/" TargetMode="External"/><Relationship Id="rId5" Type="http://schemas.openxmlformats.org/officeDocument/2006/relationships/hyperlink" Target="https://kunskapsguiden.se/omraden-och-teman/psykisk-ohalsa/personer-med-psykisk-funktionsnedsattning-och-stora-behov/att-stodja-i-svara-situationer-ett-utbildningsmaterial/filmer-om-professionellt-omdome-och-olika-sorters-kunskap/" TargetMode="External"/><Relationship Id="rId4" Type="http://schemas.openxmlformats.org/officeDocument/2006/relationships/hyperlink" Target="https://kunskapsguiden.se/omraden-och-teman/psykisk-ohalsa/personer-med-psykisk-funktionsnedsattning-och-stora-behov/att-stodja-i-svara-situationer-ett-utbildningsmaterial/filmer-om-mari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ubrik 15">
            <a:extLst>
              <a:ext uri="{FF2B5EF4-FFF2-40B4-BE49-F238E27FC236}">
                <a16:creationId xmlns:a16="http://schemas.microsoft.com/office/drawing/2014/main" id="{2E2AA013-1C60-4F11-A178-81752B6C2C36}"/>
              </a:ext>
            </a:extLst>
          </p:cNvPr>
          <p:cNvSpPr>
            <a:spLocks noGrp="1"/>
          </p:cNvSpPr>
          <p:nvPr>
            <p:ph type="ctrTitle"/>
          </p:nvPr>
        </p:nvSpPr>
        <p:spPr/>
        <p:txBody>
          <a:bodyPr/>
          <a:lstStyle/>
          <a:p>
            <a:r>
              <a:rPr lang="sv-SE" noProof="0" dirty="0"/>
              <a:t>Hur kan vi utveckla boendestöd?</a:t>
            </a:r>
          </a:p>
        </p:txBody>
      </p:sp>
      <p:sp>
        <p:nvSpPr>
          <p:cNvPr id="17" name="Underrubrik 16">
            <a:extLst>
              <a:ext uri="{FF2B5EF4-FFF2-40B4-BE49-F238E27FC236}">
                <a16:creationId xmlns:a16="http://schemas.microsoft.com/office/drawing/2014/main" id="{FCD190C8-9DBD-48AF-AE9E-D1ABC4D53124}"/>
              </a:ext>
            </a:extLst>
          </p:cNvPr>
          <p:cNvSpPr>
            <a:spLocks noGrp="1"/>
          </p:cNvSpPr>
          <p:nvPr>
            <p:ph type="subTitle" idx="1"/>
          </p:nvPr>
        </p:nvSpPr>
        <p:spPr/>
        <p:txBody>
          <a:bodyPr/>
          <a:lstStyle/>
          <a:p>
            <a:r>
              <a:rPr lang="sv-SE" noProof="0" dirty="0"/>
              <a:t>Reflektionsfrågor att använda i arbetsgrupper som ger boendestöd</a:t>
            </a:r>
          </a:p>
        </p:txBody>
      </p:sp>
      <p:sp>
        <p:nvSpPr>
          <p:cNvPr id="18" name="Platshållare för text 17">
            <a:extLst>
              <a:ext uri="{FF2B5EF4-FFF2-40B4-BE49-F238E27FC236}">
                <a16:creationId xmlns:a16="http://schemas.microsoft.com/office/drawing/2014/main" id="{9D67B862-739B-4E7B-9839-0C40561DFAB9}"/>
              </a:ext>
            </a:extLst>
          </p:cNvPr>
          <p:cNvSpPr>
            <a:spLocks noGrp="1"/>
          </p:cNvSpPr>
          <p:nvPr>
            <p:ph type="body" sz="quarter" idx="10"/>
          </p:nvPr>
        </p:nvSpPr>
        <p:spPr/>
        <p:txBody>
          <a:bodyPr/>
          <a:lstStyle/>
          <a:p>
            <a:endParaRPr lang="sv-SE" noProof="0" dirty="0"/>
          </a:p>
        </p:txBody>
      </p:sp>
      <p:pic>
        <p:nvPicPr>
          <p:cNvPr id="4" name="Bild 5" descr="Socialstyrelsen logotyp">
            <a:extLst>
              <a:ext uri="{FF2B5EF4-FFF2-40B4-BE49-F238E27FC236}">
                <a16:creationId xmlns:a16="http://schemas.microsoft.com/office/drawing/2014/main" id="{1996B044-7A80-A39E-1243-0F42A16CBE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8490" y="620713"/>
            <a:ext cx="2438400" cy="524075"/>
          </a:xfrm>
          <a:prstGeom prst="rect">
            <a:avLst/>
          </a:prstGeom>
        </p:spPr>
      </p:pic>
      <p:pic>
        <p:nvPicPr>
          <p:cNvPr id="3" name="Bildobjekt 2">
            <a:extLst>
              <a:ext uri="{FF2B5EF4-FFF2-40B4-BE49-F238E27FC236}">
                <a16:creationId xmlns:a16="http://schemas.microsoft.com/office/drawing/2014/main" id="{ACEA62A1-58FA-C941-17BB-78D26CFD1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9884" y="4523581"/>
            <a:ext cx="1440000" cy="1454620"/>
          </a:xfrm>
          <a:prstGeom prst="rect">
            <a:avLst/>
          </a:prstGeom>
        </p:spPr>
      </p:pic>
    </p:spTree>
    <p:extLst>
      <p:ext uri="{BB962C8B-B14F-4D97-AF65-F5344CB8AC3E}">
        <p14:creationId xmlns:p14="http://schemas.microsoft.com/office/powerpoint/2010/main" val="3179143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92EAAD-0360-45BE-A9C7-B3A7C27741BD}"/>
              </a:ext>
            </a:extLst>
          </p:cNvPr>
          <p:cNvSpPr>
            <a:spLocks noGrp="1"/>
          </p:cNvSpPr>
          <p:nvPr>
            <p:ph type="title"/>
          </p:nvPr>
        </p:nvSpPr>
        <p:spPr/>
        <p:txBody>
          <a:bodyPr/>
          <a:lstStyle/>
          <a:p>
            <a:r>
              <a:rPr lang="sv-SE" noProof="0" dirty="0"/>
              <a:t>Innehåll</a:t>
            </a:r>
          </a:p>
        </p:txBody>
      </p:sp>
      <p:sp>
        <p:nvSpPr>
          <p:cNvPr id="3" name="Platshållare för text 2">
            <a:extLst>
              <a:ext uri="{FF2B5EF4-FFF2-40B4-BE49-F238E27FC236}">
                <a16:creationId xmlns:a16="http://schemas.microsoft.com/office/drawing/2014/main" id="{F0C4B46F-F585-4083-8D73-5E38B4C6B7CF}"/>
              </a:ext>
            </a:extLst>
          </p:cNvPr>
          <p:cNvSpPr>
            <a:spLocks noGrp="1"/>
          </p:cNvSpPr>
          <p:nvPr>
            <p:ph type="body" sz="quarter" idx="13"/>
          </p:nvPr>
        </p:nvSpPr>
        <p:spPr/>
        <p:txBody>
          <a:bodyPr/>
          <a:lstStyle/>
          <a:p>
            <a:pPr marL="0" indent="0">
              <a:buNone/>
            </a:pPr>
            <a:endParaRPr lang="sv-SE" noProof="0" dirty="0"/>
          </a:p>
          <a:p>
            <a:pPr marL="0" indent="0">
              <a:buNone/>
            </a:pPr>
            <a:r>
              <a:rPr lang="sv-SE" noProof="0" dirty="0"/>
              <a:t>Introduktion till materialet</a:t>
            </a:r>
          </a:p>
          <a:p>
            <a:pPr marL="0" indent="0">
              <a:buNone/>
            </a:pPr>
            <a:r>
              <a:rPr lang="sv-SE" dirty="0"/>
              <a:t>Vad är boendestöd?</a:t>
            </a:r>
          </a:p>
          <a:p>
            <a:pPr marL="0" indent="0">
              <a:buNone/>
            </a:pPr>
            <a:r>
              <a:rPr lang="sv-SE" dirty="0"/>
              <a:t>Hur kan vi underlätta delaktighet</a:t>
            </a:r>
          </a:p>
          <a:p>
            <a:pPr marL="0" indent="0">
              <a:buNone/>
            </a:pPr>
            <a:r>
              <a:rPr lang="sv-SE" dirty="0"/>
              <a:t>Hur man bygger en bra relation?</a:t>
            </a:r>
          </a:p>
          <a:p>
            <a:pPr marL="0" indent="0">
              <a:buNone/>
            </a:pPr>
            <a:r>
              <a:rPr lang="sv-SE" dirty="0"/>
              <a:t>Vad behöver vi för kunskap och kompetens?</a:t>
            </a:r>
          </a:p>
          <a:p>
            <a:pPr marL="0" indent="0">
              <a:buNone/>
            </a:pPr>
            <a:r>
              <a:rPr lang="sv-SE" dirty="0"/>
              <a:t>Länkar till filmer på Kunskapsguiden</a:t>
            </a:r>
          </a:p>
          <a:p>
            <a:pPr marL="0" indent="0">
              <a:buNone/>
            </a:pPr>
            <a:r>
              <a:rPr lang="sv-SE" dirty="0"/>
              <a:t>Hur går vi vidare?</a:t>
            </a:r>
          </a:p>
          <a:p>
            <a:pPr marL="0" indent="0">
              <a:buNone/>
            </a:pPr>
            <a:endParaRPr lang="sv-SE" noProof="0" dirty="0"/>
          </a:p>
          <a:p>
            <a:pPr lvl="1">
              <a:buFont typeface="Wingdings" panose="05000000000000000000" pitchFamily="2" charset="2"/>
              <a:buChar char="§"/>
            </a:pPr>
            <a:endParaRPr lang="sv-SE" sz="1600" dirty="0"/>
          </a:p>
          <a:p>
            <a:pPr lvl="1">
              <a:buFont typeface="Wingdings" panose="05000000000000000000" pitchFamily="2" charset="2"/>
              <a:buChar char="§"/>
            </a:pPr>
            <a:endParaRPr lang="sv-SE" sz="1600" noProof="0" dirty="0"/>
          </a:p>
          <a:p>
            <a:pPr lvl="1">
              <a:buFont typeface="Wingdings" panose="05000000000000000000" pitchFamily="2" charset="2"/>
              <a:buChar char="§"/>
            </a:pPr>
            <a:endParaRPr lang="sv-SE" sz="1600" noProof="0" dirty="0"/>
          </a:p>
          <a:p>
            <a:pPr marL="0" indent="0">
              <a:buNone/>
            </a:pPr>
            <a:endParaRPr lang="sv-SE" noProof="0" dirty="0"/>
          </a:p>
        </p:txBody>
      </p:sp>
    </p:spTree>
    <p:extLst>
      <p:ext uri="{BB962C8B-B14F-4D97-AF65-F5344CB8AC3E}">
        <p14:creationId xmlns:p14="http://schemas.microsoft.com/office/powerpoint/2010/main" val="335880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A94F2EC3-8A49-4E66-841E-2F991905E5AA}"/>
              </a:ext>
            </a:extLst>
          </p:cNvPr>
          <p:cNvSpPr>
            <a:spLocks noGrp="1"/>
          </p:cNvSpPr>
          <p:nvPr>
            <p:ph type="title"/>
          </p:nvPr>
        </p:nvSpPr>
        <p:spPr/>
        <p:txBody>
          <a:bodyPr/>
          <a:lstStyle/>
          <a:p>
            <a:r>
              <a:rPr lang="en-US" dirty="0" err="1"/>
              <a:t>Introduktion</a:t>
            </a:r>
            <a:endParaRPr lang="en-US" dirty="0"/>
          </a:p>
        </p:txBody>
      </p:sp>
      <p:sp>
        <p:nvSpPr>
          <p:cNvPr id="9" name="Platshållare för text 8">
            <a:extLst>
              <a:ext uri="{FF2B5EF4-FFF2-40B4-BE49-F238E27FC236}">
                <a16:creationId xmlns:a16="http://schemas.microsoft.com/office/drawing/2014/main" id="{FF3805A9-7A1A-4BBA-B020-E08CA2C0641A}"/>
              </a:ext>
            </a:extLst>
          </p:cNvPr>
          <p:cNvSpPr>
            <a:spLocks noGrp="1"/>
          </p:cNvSpPr>
          <p:nvPr>
            <p:ph type="body" sz="quarter" idx="13"/>
          </p:nvPr>
        </p:nvSpPr>
        <p:spPr>
          <a:xfrm>
            <a:off x="636888" y="1339761"/>
            <a:ext cx="9695520" cy="4574671"/>
          </a:xfrm>
        </p:spPr>
        <p:txBody>
          <a:bodyPr/>
          <a:lstStyle/>
          <a:p>
            <a:pPr marL="0" indent="0">
              <a:buNone/>
            </a:pPr>
            <a:r>
              <a:rPr lang="sv-SE" b="1" noProof="0" dirty="0"/>
              <a:t>Målgrupp</a:t>
            </a:r>
            <a:r>
              <a:rPr lang="sv-SE" noProof="0" dirty="0"/>
              <a:t> </a:t>
            </a:r>
          </a:p>
          <a:p>
            <a:pPr marL="0" indent="0">
              <a:buNone/>
            </a:pPr>
            <a:r>
              <a:rPr lang="sv-SE" noProof="0" dirty="0"/>
              <a:t>Bildspelet är tänkt att användas av verksamheter som ger boendestöd och presenteras av boendestödjarnas närmsta chef. </a:t>
            </a:r>
          </a:p>
          <a:p>
            <a:pPr marL="0" indent="0">
              <a:buNone/>
            </a:pPr>
            <a:r>
              <a:rPr lang="sv-SE" b="1" dirty="0"/>
              <a:t>Syfte</a:t>
            </a:r>
            <a:endParaRPr lang="sv-SE" dirty="0"/>
          </a:p>
          <a:p>
            <a:pPr marL="0" indent="0">
              <a:buNone/>
            </a:pPr>
            <a:r>
              <a:rPr lang="sv-SE" dirty="0"/>
              <a:t>Bildspelet kan användas för att reflektera över och diskutera frågor om boendestödets innehåll samt förutsättningar för att kunna utföra ett bra uppdrag. </a:t>
            </a:r>
          </a:p>
          <a:p>
            <a:pPr marL="0" indent="0">
              <a:buNone/>
            </a:pPr>
            <a:endParaRPr lang="sv-SE" noProof="0" dirty="0"/>
          </a:p>
          <a:p>
            <a:pPr marL="0" indent="0">
              <a:buNone/>
            </a:pPr>
            <a:r>
              <a:rPr lang="sv-SE" dirty="0"/>
              <a:t>Till bildspelet finns en </a:t>
            </a:r>
            <a:r>
              <a:rPr lang="en-US" dirty="0" err="1"/>
              <a:t>användarhandledning</a:t>
            </a:r>
            <a:r>
              <a:rPr lang="en-US" dirty="0"/>
              <a:t>. D</a:t>
            </a:r>
            <a:r>
              <a:rPr lang="sv-SE" dirty="0"/>
              <a:t>är kan den som leder diskussionen (oftast chefen) få tips på hur ni kan använda bildspelet.</a:t>
            </a:r>
            <a:endParaRPr lang="sv-SE" noProof="0" dirty="0"/>
          </a:p>
        </p:txBody>
      </p:sp>
    </p:spTree>
    <p:extLst>
      <p:ext uri="{BB962C8B-B14F-4D97-AF65-F5344CB8AC3E}">
        <p14:creationId xmlns:p14="http://schemas.microsoft.com/office/powerpoint/2010/main" val="957172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297EB6-7044-CAE2-E5BB-EF2370464DD1}"/>
              </a:ext>
            </a:extLst>
          </p:cNvPr>
          <p:cNvSpPr>
            <a:spLocks noGrp="1"/>
          </p:cNvSpPr>
          <p:nvPr>
            <p:ph type="title"/>
          </p:nvPr>
        </p:nvSpPr>
        <p:spPr/>
        <p:txBody>
          <a:bodyPr/>
          <a:lstStyle/>
          <a:p>
            <a:r>
              <a:rPr lang="sv-SE" dirty="0"/>
              <a:t>Vad är egentligen boendestöd?</a:t>
            </a:r>
            <a:endParaRPr lang="en-US" dirty="0"/>
          </a:p>
        </p:txBody>
      </p:sp>
      <p:sp>
        <p:nvSpPr>
          <p:cNvPr id="3" name="Platshållare för text 2">
            <a:extLst>
              <a:ext uri="{FF2B5EF4-FFF2-40B4-BE49-F238E27FC236}">
                <a16:creationId xmlns:a16="http://schemas.microsoft.com/office/drawing/2014/main" id="{18C20579-C113-0396-F296-F89B1BD7018A}"/>
              </a:ext>
            </a:extLst>
          </p:cNvPr>
          <p:cNvSpPr>
            <a:spLocks noGrp="1"/>
          </p:cNvSpPr>
          <p:nvPr>
            <p:ph type="body" idx="1"/>
          </p:nvPr>
        </p:nvSpPr>
        <p:spPr/>
        <p:txBody>
          <a:bodyPr/>
          <a:lstStyle/>
          <a:p>
            <a:r>
              <a:rPr lang="sv-SE" dirty="0"/>
              <a:t>1</a:t>
            </a:r>
            <a:endParaRPr lang="en-US" dirty="0"/>
          </a:p>
        </p:txBody>
      </p:sp>
      <p:pic>
        <p:nvPicPr>
          <p:cNvPr id="6" name="Bildobjekt 5">
            <a:extLst>
              <a:ext uri="{FF2B5EF4-FFF2-40B4-BE49-F238E27FC236}">
                <a16:creationId xmlns:a16="http://schemas.microsoft.com/office/drawing/2014/main" id="{3C22B24F-562D-DDF4-6F2F-190D98472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503" y="3470400"/>
            <a:ext cx="2376000" cy="2376000"/>
          </a:xfrm>
          <a:prstGeom prst="rect">
            <a:avLst/>
          </a:prstGeom>
        </p:spPr>
      </p:pic>
    </p:spTree>
    <p:extLst>
      <p:ext uri="{BB962C8B-B14F-4D97-AF65-F5344CB8AC3E}">
        <p14:creationId xmlns:p14="http://schemas.microsoft.com/office/powerpoint/2010/main" val="1662428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75E2F-A93E-81EC-9022-7741B0A6572C}"/>
            </a:ext>
          </a:extLst>
        </p:cNvPr>
        <p:cNvGrpSpPr/>
        <p:nvPr/>
      </p:nvGrpSpPr>
      <p:grpSpPr>
        <a:xfrm>
          <a:off x="0" y="0"/>
          <a:ext cx="0" cy="0"/>
          <a:chOff x="0" y="0"/>
          <a:chExt cx="0" cy="0"/>
        </a:xfrm>
      </p:grpSpPr>
      <p:pic>
        <p:nvPicPr>
          <p:cNvPr id="3" name="Platshållare för bild 2" descr="En bild som visar person, klädsel, inomhus, mat&#10;&#10;AI-genererat innehåll kan vara felaktigt.">
            <a:extLst>
              <a:ext uri="{FF2B5EF4-FFF2-40B4-BE49-F238E27FC236}">
                <a16:creationId xmlns:a16="http://schemas.microsoft.com/office/drawing/2014/main" id="{C7CAE870-19AC-7491-8E04-0DC495F7CE0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7041" r="7041"/>
          <a:stretch>
            <a:fillRect/>
          </a:stretch>
        </p:blipFill>
        <p:spPr/>
      </p:pic>
      <p:sp>
        <p:nvSpPr>
          <p:cNvPr id="8" name="Rubrik 7">
            <a:extLst>
              <a:ext uri="{FF2B5EF4-FFF2-40B4-BE49-F238E27FC236}">
                <a16:creationId xmlns:a16="http://schemas.microsoft.com/office/drawing/2014/main" id="{52DBED0F-C866-1D6D-B9DB-69461475200C}"/>
              </a:ext>
            </a:extLst>
          </p:cNvPr>
          <p:cNvSpPr>
            <a:spLocks noGrp="1"/>
          </p:cNvSpPr>
          <p:nvPr>
            <p:ph type="title"/>
          </p:nvPr>
        </p:nvSpPr>
        <p:spPr/>
        <p:txBody>
          <a:bodyPr/>
          <a:lstStyle/>
          <a:p>
            <a:r>
              <a:rPr lang="sv-SE" dirty="0"/>
              <a:t>Beskriv insatsen boendestöd!</a:t>
            </a:r>
            <a:endParaRPr lang="sv-SE" noProof="0" dirty="0"/>
          </a:p>
        </p:txBody>
      </p:sp>
      <p:sp>
        <p:nvSpPr>
          <p:cNvPr id="4" name="Platshållare för text 3">
            <a:extLst>
              <a:ext uri="{FF2B5EF4-FFF2-40B4-BE49-F238E27FC236}">
                <a16:creationId xmlns:a16="http://schemas.microsoft.com/office/drawing/2014/main" id="{29F3D0E1-E5DC-2C33-E5C9-486FBECD3349}"/>
              </a:ext>
            </a:extLst>
          </p:cNvPr>
          <p:cNvSpPr>
            <a:spLocks noGrp="1"/>
          </p:cNvSpPr>
          <p:nvPr>
            <p:ph type="body" sz="quarter" idx="13"/>
          </p:nvPr>
        </p:nvSpPr>
        <p:spPr/>
        <p:txBody>
          <a:bodyPr/>
          <a:lstStyle/>
          <a:p>
            <a:pPr marL="0" indent="0">
              <a:buNone/>
            </a:pPr>
            <a:r>
              <a:rPr lang="sv-SE" noProof="0" dirty="0"/>
              <a:t>Hur skulle du beskriva ditt arbete för en vän? </a:t>
            </a:r>
          </a:p>
        </p:txBody>
      </p:sp>
    </p:spTree>
    <p:extLst>
      <p:ext uri="{BB962C8B-B14F-4D97-AF65-F5344CB8AC3E}">
        <p14:creationId xmlns:p14="http://schemas.microsoft.com/office/powerpoint/2010/main" val="1024221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75E2F-A93E-81EC-9022-7741B0A6572C}"/>
            </a:ext>
          </a:extLst>
        </p:cNvPr>
        <p:cNvGrpSpPr/>
        <p:nvPr/>
      </p:nvGrpSpPr>
      <p:grpSpPr>
        <a:xfrm>
          <a:off x="0" y="0"/>
          <a:ext cx="0" cy="0"/>
          <a:chOff x="0" y="0"/>
          <a:chExt cx="0" cy="0"/>
        </a:xfrm>
      </p:grpSpPr>
      <p:pic>
        <p:nvPicPr>
          <p:cNvPr id="3" name="Platshållare för bild 2" descr="En bild som visar person, klädsel, inomhus, mat&#10;&#10;AI-genererat innehåll kan vara felaktigt.">
            <a:extLst>
              <a:ext uri="{FF2B5EF4-FFF2-40B4-BE49-F238E27FC236}">
                <a16:creationId xmlns:a16="http://schemas.microsoft.com/office/drawing/2014/main" id="{C7CAE870-19AC-7491-8E04-0DC495F7CE0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7041" r="7041"/>
          <a:stretch>
            <a:fillRect/>
          </a:stretch>
        </p:blipFill>
        <p:spPr/>
      </p:pic>
      <p:sp>
        <p:nvSpPr>
          <p:cNvPr id="8" name="Rubrik 7">
            <a:extLst>
              <a:ext uri="{FF2B5EF4-FFF2-40B4-BE49-F238E27FC236}">
                <a16:creationId xmlns:a16="http://schemas.microsoft.com/office/drawing/2014/main" id="{52DBED0F-C866-1D6D-B9DB-69461475200C}"/>
              </a:ext>
            </a:extLst>
          </p:cNvPr>
          <p:cNvSpPr>
            <a:spLocks noGrp="1"/>
          </p:cNvSpPr>
          <p:nvPr>
            <p:ph type="title"/>
          </p:nvPr>
        </p:nvSpPr>
        <p:spPr/>
        <p:txBody>
          <a:bodyPr/>
          <a:lstStyle/>
          <a:p>
            <a:r>
              <a:rPr lang="sv-SE" noProof="0" dirty="0"/>
              <a:t>Så här beskrivs stödet i Socialstyrelsens vägledning</a:t>
            </a:r>
          </a:p>
        </p:txBody>
      </p:sp>
      <p:sp>
        <p:nvSpPr>
          <p:cNvPr id="9" name="Platshållare för text 8">
            <a:extLst>
              <a:ext uri="{FF2B5EF4-FFF2-40B4-BE49-F238E27FC236}">
                <a16:creationId xmlns:a16="http://schemas.microsoft.com/office/drawing/2014/main" id="{DC98ED4D-2737-20D2-137E-8FABCFC933C4}"/>
              </a:ext>
            </a:extLst>
          </p:cNvPr>
          <p:cNvSpPr>
            <a:spLocks noGrp="1"/>
          </p:cNvSpPr>
          <p:nvPr>
            <p:ph type="body" sz="quarter" idx="13"/>
          </p:nvPr>
        </p:nvSpPr>
        <p:spPr/>
        <p:txBody>
          <a:bodyPr/>
          <a:lstStyle/>
          <a:p>
            <a:pPr marL="0" indent="0">
              <a:buNone/>
            </a:pPr>
            <a:r>
              <a:rPr lang="sv-SE" sz="2000" noProof="0" dirty="0"/>
              <a:t>Boendestöd är en flexibel och individanpassad insats som ges utifrån socialtjänstlagen.</a:t>
            </a:r>
          </a:p>
          <a:p>
            <a:pPr marL="0" indent="0">
              <a:buNone/>
            </a:pPr>
            <a:r>
              <a:rPr lang="sv-SE" sz="2000" noProof="0" dirty="0"/>
              <a:t>Boendestöd utformas utifrån den enskildes behov, önskemål och dagsform. Syftet är att stärka individens förmåga att klara vardagen och öka självständighet och delaktighet. Stödet kan omfatta många olika delar av vardagen.</a:t>
            </a:r>
          </a:p>
          <a:p>
            <a:pPr marL="0" indent="0">
              <a:buNone/>
            </a:pPr>
            <a:r>
              <a:rPr lang="sv-SE" sz="2000" noProof="0" dirty="0"/>
              <a:t>En tillitsfull relation där personen är delaktig i planering och utförande av stödet är avgörande för ett meningsfullt stöd.</a:t>
            </a:r>
          </a:p>
          <a:p>
            <a:pPr marL="0" indent="0">
              <a:buNone/>
            </a:pPr>
            <a:r>
              <a:rPr lang="sv-SE" sz="2000" noProof="0" dirty="0"/>
              <a:t>Stödet kan vara hälsofrämjande och förebyggande.</a:t>
            </a:r>
          </a:p>
          <a:p>
            <a:pPr marL="0" indent="0">
              <a:buNone/>
            </a:pPr>
            <a:endParaRPr lang="sv-SE" noProof="0" dirty="0"/>
          </a:p>
        </p:txBody>
      </p:sp>
    </p:spTree>
    <p:extLst>
      <p:ext uri="{BB962C8B-B14F-4D97-AF65-F5344CB8AC3E}">
        <p14:creationId xmlns:p14="http://schemas.microsoft.com/office/powerpoint/2010/main" val="2407392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FFF92-7434-67EC-5A0B-AF78AABC956F}"/>
              </a:ext>
            </a:extLst>
          </p:cNvPr>
          <p:cNvSpPr>
            <a:spLocks noGrp="1"/>
          </p:cNvSpPr>
          <p:nvPr>
            <p:ph type="title"/>
          </p:nvPr>
        </p:nvSpPr>
        <p:spPr/>
        <p:txBody>
          <a:bodyPr/>
          <a:lstStyle/>
          <a:p>
            <a:r>
              <a:rPr lang="sv-SE" dirty="0"/>
              <a:t>Vad innebär begreppen? </a:t>
            </a:r>
            <a:br>
              <a:rPr lang="sv-SE" dirty="0"/>
            </a:br>
            <a:endParaRPr lang="en-US" dirty="0"/>
          </a:p>
        </p:txBody>
      </p:sp>
      <p:sp>
        <p:nvSpPr>
          <p:cNvPr id="3" name="Platshållare för text 2">
            <a:extLst>
              <a:ext uri="{FF2B5EF4-FFF2-40B4-BE49-F238E27FC236}">
                <a16:creationId xmlns:a16="http://schemas.microsoft.com/office/drawing/2014/main" id="{BCFCA4A8-7CDE-DD2B-8A5D-75815A5181E7}"/>
              </a:ext>
            </a:extLst>
          </p:cNvPr>
          <p:cNvSpPr>
            <a:spLocks noGrp="1"/>
          </p:cNvSpPr>
          <p:nvPr>
            <p:ph type="body" sz="quarter" idx="13"/>
          </p:nvPr>
        </p:nvSpPr>
        <p:spPr>
          <a:xfrm>
            <a:off x="1065548" y="1597481"/>
            <a:ext cx="7701482" cy="4583838"/>
          </a:xfrm>
        </p:spPr>
        <p:txBody>
          <a:bodyPr/>
          <a:lstStyle/>
          <a:p>
            <a:r>
              <a:rPr lang="sv-SE" dirty="0"/>
              <a:t>Vad innebär det att insatsen är </a:t>
            </a:r>
            <a:r>
              <a:rPr lang="sv-SE" b="1" dirty="0"/>
              <a:t>individanpassad?</a:t>
            </a:r>
          </a:p>
          <a:p>
            <a:pPr marL="342900" indent="-342900">
              <a:buFont typeface="Arial" panose="020B0604020202020204" pitchFamily="34" charset="0"/>
              <a:buChar char="•"/>
            </a:pPr>
            <a:r>
              <a:rPr lang="sv-SE" dirty="0"/>
              <a:t>Vilka utmaningar finns kring att anpassa stödet till individens behov och önskemål?</a:t>
            </a:r>
          </a:p>
          <a:p>
            <a:pPr marL="342900" indent="-342900">
              <a:buFont typeface="Arial" panose="020B0604020202020204" pitchFamily="34" charset="0"/>
              <a:buChar char="•"/>
            </a:pPr>
            <a:r>
              <a:rPr lang="sv-SE" dirty="0"/>
              <a:t>Vad ställer det för krav på arbetsgruppen att arbeta </a:t>
            </a:r>
            <a:r>
              <a:rPr lang="sv-SE" b="1" dirty="0"/>
              <a:t>flexibelt </a:t>
            </a:r>
            <a:r>
              <a:rPr lang="sv-SE" dirty="0"/>
              <a:t>utifrån personens </a:t>
            </a:r>
            <a:r>
              <a:rPr lang="sv-SE" b="1" dirty="0"/>
              <a:t>dagsform</a:t>
            </a:r>
            <a:r>
              <a:rPr lang="sv-SE" dirty="0"/>
              <a:t>?</a:t>
            </a:r>
          </a:p>
          <a:p>
            <a:pPr marL="342900" indent="-342900">
              <a:buFont typeface="Arial" panose="020B0604020202020204" pitchFamily="34" charset="0"/>
              <a:buChar char="•"/>
            </a:pPr>
            <a:r>
              <a:rPr lang="sv-SE" dirty="0"/>
              <a:t>Ge exempel på hur ni har arbetat </a:t>
            </a:r>
            <a:r>
              <a:rPr lang="sv-SE" b="1" dirty="0"/>
              <a:t>förebyggande</a:t>
            </a:r>
            <a:r>
              <a:rPr lang="sv-SE" dirty="0"/>
              <a:t> och förhindrat eller minskat kommande problem.</a:t>
            </a:r>
          </a:p>
          <a:p>
            <a:pPr marL="342900" indent="-342900">
              <a:buFont typeface="Arial" panose="020B0604020202020204" pitchFamily="34" charset="0"/>
              <a:buChar char="•"/>
            </a:pPr>
            <a:endParaRPr lang="en-US" dirty="0"/>
          </a:p>
          <a:p>
            <a:endParaRPr lang="en-US" dirty="0"/>
          </a:p>
        </p:txBody>
      </p:sp>
      <p:grpSp>
        <p:nvGrpSpPr>
          <p:cNvPr id="5" name="Frågetecken">
            <a:extLst>
              <a:ext uri="{FF2B5EF4-FFF2-40B4-BE49-F238E27FC236}">
                <a16:creationId xmlns:a16="http://schemas.microsoft.com/office/drawing/2014/main" id="{24676426-48E2-6B6C-7127-F9C87FC95119}"/>
              </a:ext>
              <a:ext uri="{C183D7F6-B498-43B3-948B-1728B52AA6E4}">
                <adec:decorative xmlns:adec="http://schemas.microsoft.com/office/drawing/2017/decorative" val="1"/>
              </a:ext>
            </a:extLst>
          </p:cNvPr>
          <p:cNvGrpSpPr/>
          <p:nvPr/>
        </p:nvGrpSpPr>
        <p:grpSpPr>
          <a:xfrm>
            <a:off x="9506178" y="2416007"/>
            <a:ext cx="1701421" cy="1598706"/>
            <a:chOff x="10433050" y="3254375"/>
            <a:chExt cx="650875" cy="650875"/>
          </a:xfrm>
        </p:grpSpPr>
        <p:sp>
          <p:nvSpPr>
            <p:cNvPr id="6" name="Freeform 120">
              <a:extLst>
                <a:ext uri="{FF2B5EF4-FFF2-40B4-BE49-F238E27FC236}">
                  <a16:creationId xmlns:a16="http://schemas.microsoft.com/office/drawing/2014/main" id="{B905A0F0-5EB5-C7D2-AF2F-B62F88928920}"/>
                </a:ext>
                <a:ext uri="{C183D7F6-B498-43B3-948B-1728B52AA6E4}">
                  <adec:decorative xmlns:adec="http://schemas.microsoft.com/office/drawing/2017/decorative" val="1"/>
                </a:ext>
              </a:extLst>
            </p:cNvPr>
            <p:cNvSpPr>
              <a:spLocks noEditPoints="1"/>
            </p:cNvSpPr>
            <p:nvPr/>
          </p:nvSpPr>
          <p:spPr bwMode="auto">
            <a:xfrm>
              <a:off x="10433050" y="3254375"/>
              <a:ext cx="650875" cy="650875"/>
            </a:xfrm>
            <a:custGeom>
              <a:avLst/>
              <a:gdLst>
                <a:gd name="T0" fmla="*/ 211 w 422"/>
                <a:gd name="T1" fmla="*/ 421 h 421"/>
                <a:gd name="T2" fmla="*/ 0 w 422"/>
                <a:gd name="T3" fmla="*/ 211 h 421"/>
                <a:gd name="T4" fmla="*/ 211 w 422"/>
                <a:gd name="T5" fmla="*/ 0 h 421"/>
                <a:gd name="T6" fmla="*/ 422 w 422"/>
                <a:gd name="T7" fmla="*/ 211 h 421"/>
                <a:gd name="T8" fmla="*/ 211 w 422"/>
                <a:gd name="T9" fmla="*/ 421 h 421"/>
                <a:gd name="T10" fmla="*/ 211 w 422"/>
                <a:gd name="T11" fmla="*/ 33 h 421"/>
                <a:gd name="T12" fmla="*/ 33 w 422"/>
                <a:gd name="T13" fmla="*/ 211 h 421"/>
                <a:gd name="T14" fmla="*/ 211 w 422"/>
                <a:gd name="T15" fmla="*/ 389 h 421"/>
                <a:gd name="T16" fmla="*/ 389 w 422"/>
                <a:gd name="T17" fmla="*/ 211 h 421"/>
                <a:gd name="T18" fmla="*/ 211 w 422"/>
                <a:gd name="T19" fmla="*/ 33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2" h="421">
                  <a:moveTo>
                    <a:pt x="211" y="421"/>
                  </a:moveTo>
                  <a:cubicBezTo>
                    <a:pt x="95" y="421"/>
                    <a:pt x="0" y="327"/>
                    <a:pt x="0" y="211"/>
                  </a:cubicBezTo>
                  <a:cubicBezTo>
                    <a:pt x="0" y="95"/>
                    <a:pt x="95" y="0"/>
                    <a:pt x="211" y="0"/>
                  </a:cubicBezTo>
                  <a:cubicBezTo>
                    <a:pt x="327" y="0"/>
                    <a:pt x="422" y="95"/>
                    <a:pt x="422" y="211"/>
                  </a:cubicBezTo>
                  <a:cubicBezTo>
                    <a:pt x="422" y="327"/>
                    <a:pt x="327" y="421"/>
                    <a:pt x="211" y="421"/>
                  </a:cubicBezTo>
                  <a:close/>
                  <a:moveTo>
                    <a:pt x="211" y="33"/>
                  </a:moveTo>
                  <a:cubicBezTo>
                    <a:pt x="113" y="33"/>
                    <a:pt x="33" y="112"/>
                    <a:pt x="33" y="211"/>
                  </a:cubicBezTo>
                  <a:cubicBezTo>
                    <a:pt x="33" y="309"/>
                    <a:pt x="113" y="389"/>
                    <a:pt x="211" y="389"/>
                  </a:cubicBezTo>
                  <a:cubicBezTo>
                    <a:pt x="309" y="389"/>
                    <a:pt x="389" y="309"/>
                    <a:pt x="389" y="211"/>
                  </a:cubicBezTo>
                  <a:cubicBezTo>
                    <a:pt x="389" y="112"/>
                    <a:pt x="309" y="33"/>
                    <a:pt x="211" y="33"/>
                  </a:cubicBezTo>
                  <a:close/>
                </a:path>
              </a:pathLst>
            </a:custGeom>
            <a:solidFill>
              <a:srgbClr val="1B2F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noProof="0" dirty="0"/>
            </a:p>
          </p:txBody>
        </p:sp>
        <p:sp>
          <p:nvSpPr>
            <p:cNvPr id="7" name="Freeform 121">
              <a:extLst>
                <a:ext uri="{FF2B5EF4-FFF2-40B4-BE49-F238E27FC236}">
                  <a16:creationId xmlns:a16="http://schemas.microsoft.com/office/drawing/2014/main" id="{0DC57D57-A44F-AF46-3053-620E8C20F6E1}"/>
                </a:ext>
                <a:ext uri="{C183D7F6-B498-43B3-948B-1728B52AA6E4}">
                  <adec:decorative xmlns:adec="http://schemas.microsoft.com/office/drawing/2017/decorative" val="1"/>
                </a:ext>
              </a:extLst>
            </p:cNvPr>
            <p:cNvSpPr>
              <a:spLocks/>
            </p:cNvSpPr>
            <p:nvPr/>
          </p:nvSpPr>
          <p:spPr bwMode="auto">
            <a:xfrm>
              <a:off x="10734675" y="3556000"/>
              <a:ext cx="49213" cy="130175"/>
            </a:xfrm>
            <a:custGeom>
              <a:avLst/>
              <a:gdLst>
                <a:gd name="T0" fmla="*/ 32 w 32"/>
                <a:gd name="T1" fmla="*/ 16 h 84"/>
                <a:gd name="T2" fmla="*/ 16 w 32"/>
                <a:gd name="T3" fmla="*/ 0 h 84"/>
                <a:gd name="T4" fmla="*/ 0 w 32"/>
                <a:gd name="T5" fmla="*/ 16 h 84"/>
                <a:gd name="T6" fmla="*/ 0 w 32"/>
                <a:gd name="T7" fmla="*/ 84 h 84"/>
                <a:gd name="T8" fmla="*/ 32 w 32"/>
                <a:gd name="T9" fmla="*/ 84 h 84"/>
                <a:gd name="T10" fmla="*/ 32 w 32"/>
                <a:gd name="T11" fmla="*/ 16 h 84"/>
              </a:gdLst>
              <a:ahLst/>
              <a:cxnLst>
                <a:cxn ang="0">
                  <a:pos x="T0" y="T1"/>
                </a:cxn>
                <a:cxn ang="0">
                  <a:pos x="T2" y="T3"/>
                </a:cxn>
                <a:cxn ang="0">
                  <a:pos x="T4" y="T5"/>
                </a:cxn>
                <a:cxn ang="0">
                  <a:pos x="T6" y="T7"/>
                </a:cxn>
                <a:cxn ang="0">
                  <a:pos x="T8" y="T9"/>
                </a:cxn>
                <a:cxn ang="0">
                  <a:pos x="T10" y="T11"/>
                </a:cxn>
              </a:cxnLst>
              <a:rect l="0" t="0" r="r" b="b"/>
              <a:pathLst>
                <a:path w="32" h="84">
                  <a:moveTo>
                    <a:pt x="32" y="16"/>
                  </a:moveTo>
                  <a:cubicBezTo>
                    <a:pt x="32" y="7"/>
                    <a:pt x="25" y="0"/>
                    <a:pt x="16" y="0"/>
                  </a:cubicBezTo>
                  <a:cubicBezTo>
                    <a:pt x="7" y="0"/>
                    <a:pt x="0" y="7"/>
                    <a:pt x="0" y="16"/>
                  </a:cubicBezTo>
                  <a:cubicBezTo>
                    <a:pt x="0" y="84"/>
                    <a:pt x="0" y="84"/>
                    <a:pt x="0" y="84"/>
                  </a:cubicBezTo>
                  <a:cubicBezTo>
                    <a:pt x="32" y="84"/>
                    <a:pt x="32" y="84"/>
                    <a:pt x="32" y="84"/>
                  </a:cubicBezTo>
                  <a:lnTo>
                    <a:pt x="32" y="16"/>
                  </a:lnTo>
                  <a:close/>
                </a:path>
              </a:pathLst>
            </a:custGeom>
            <a:solidFill>
              <a:srgbClr val="1B2F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noProof="0" dirty="0"/>
            </a:p>
          </p:txBody>
        </p:sp>
        <p:sp>
          <p:nvSpPr>
            <p:cNvPr id="8" name="Freeform 122">
              <a:extLst>
                <a:ext uri="{FF2B5EF4-FFF2-40B4-BE49-F238E27FC236}">
                  <a16:creationId xmlns:a16="http://schemas.microsoft.com/office/drawing/2014/main" id="{A344A03A-D297-9079-7A06-5F17FF0D0B4D}"/>
                </a:ext>
                <a:ext uri="{C183D7F6-B498-43B3-948B-1728B52AA6E4}">
                  <adec:decorative xmlns:adec="http://schemas.microsoft.com/office/drawing/2017/decorative" val="1"/>
                </a:ext>
              </a:extLst>
            </p:cNvPr>
            <p:cNvSpPr>
              <a:spLocks/>
            </p:cNvSpPr>
            <p:nvPr/>
          </p:nvSpPr>
          <p:spPr bwMode="auto">
            <a:xfrm>
              <a:off x="10644188" y="3375025"/>
              <a:ext cx="230188" cy="230188"/>
            </a:xfrm>
            <a:custGeom>
              <a:avLst/>
              <a:gdLst>
                <a:gd name="T0" fmla="*/ 74 w 149"/>
                <a:gd name="T1" fmla="*/ 149 h 149"/>
                <a:gd name="T2" fmla="*/ 58 w 149"/>
                <a:gd name="T3" fmla="*/ 133 h 149"/>
                <a:gd name="T4" fmla="*/ 74 w 149"/>
                <a:gd name="T5" fmla="*/ 117 h 149"/>
                <a:gd name="T6" fmla="*/ 116 w 149"/>
                <a:gd name="T7" fmla="*/ 74 h 149"/>
                <a:gd name="T8" fmla="*/ 74 w 149"/>
                <a:gd name="T9" fmla="*/ 32 h 149"/>
                <a:gd name="T10" fmla="*/ 32 w 149"/>
                <a:gd name="T11" fmla="*/ 74 h 149"/>
                <a:gd name="T12" fmla="*/ 16 w 149"/>
                <a:gd name="T13" fmla="*/ 91 h 149"/>
                <a:gd name="T14" fmla="*/ 0 w 149"/>
                <a:gd name="T15" fmla="*/ 74 h 149"/>
                <a:gd name="T16" fmla="*/ 74 w 149"/>
                <a:gd name="T17" fmla="*/ 0 h 149"/>
                <a:gd name="T18" fmla="*/ 149 w 149"/>
                <a:gd name="T19" fmla="*/ 74 h 149"/>
                <a:gd name="T20" fmla="*/ 74 w 149"/>
                <a:gd name="T21"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9">
                  <a:moveTo>
                    <a:pt x="74" y="149"/>
                  </a:moveTo>
                  <a:cubicBezTo>
                    <a:pt x="65" y="149"/>
                    <a:pt x="58" y="142"/>
                    <a:pt x="58" y="133"/>
                  </a:cubicBezTo>
                  <a:cubicBezTo>
                    <a:pt x="58" y="124"/>
                    <a:pt x="65" y="117"/>
                    <a:pt x="74" y="117"/>
                  </a:cubicBezTo>
                  <a:cubicBezTo>
                    <a:pt x="97" y="117"/>
                    <a:pt x="116" y="98"/>
                    <a:pt x="116" y="74"/>
                  </a:cubicBezTo>
                  <a:cubicBezTo>
                    <a:pt x="116" y="51"/>
                    <a:pt x="97" y="32"/>
                    <a:pt x="74" y="32"/>
                  </a:cubicBezTo>
                  <a:cubicBezTo>
                    <a:pt x="51" y="32"/>
                    <a:pt x="32" y="51"/>
                    <a:pt x="32" y="74"/>
                  </a:cubicBezTo>
                  <a:cubicBezTo>
                    <a:pt x="32" y="83"/>
                    <a:pt x="25" y="91"/>
                    <a:pt x="16" y="91"/>
                  </a:cubicBezTo>
                  <a:cubicBezTo>
                    <a:pt x="7" y="91"/>
                    <a:pt x="0" y="83"/>
                    <a:pt x="0" y="74"/>
                  </a:cubicBezTo>
                  <a:cubicBezTo>
                    <a:pt x="0" y="33"/>
                    <a:pt x="33" y="0"/>
                    <a:pt x="74" y="0"/>
                  </a:cubicBezTo>
                  <a:cubicBezTo>
                    <a:pt x="115" y="0"/>
                    <a:pt x="149" y="33"/>
                    <a:pt x="149" y="74"/>
                  </a:cubicBezTo>
                  <a:cubicBezTo>
                    <a:pt x="149" y="115"/>
                    <a:pt x="115" y="149"/>
                    <a:pt x="74" y="149"/>
                  </a:cubicBezTo>
                  <a:close/>
                </a:path>
              </a:pathLst>
            </a:custGeom>
            <a:solidFill>
              <a:srgbClr val="1B2F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noProof="0" dirty="0"/>
            </a:p>
          </p:txBody>
        </p:sp>
        <p:sp>
          <p:nvSpPr>
            <p:cNvPr id="9" name="Oval 123">
              <a:extLst>
                <a:ext uri="{FF2B5EF4-FFF2-40B4-BE49-F238E27FC236}">
                  <a16:creationId xmlns:a16="http://schemas.microsoft.com/office/drawing/2014/main" id="{B80A9A0A-7572-8876-9BBE-1BF357F31EED}"/>
                </a:ext>
                <a:ext uri="{C183D7F6-B498-43B3-948B-1728B52AA6E4}">
                  <adec:decorative xmlns:adec="http://schemas.microsoft.com/office/drawing/2017/decorative" val="1"/>
                </a:ext>
              </a:extLst>
            </p:cNvPr>
            <p:cNvSpPr>
              <a:spLocks noChangeArrowheads="1"/>
            </p:cNvSpPr>
            <p:nvPr/>
          </p:nvSpPr>
          <p:spPr bwMode="auto">
            <a:xfrm>
              <a:off x="10729913" y="3730625"/>
              <a:ext cx="58738" cy="60325"/>
            </a:xfrm>
            <a:prstGeom prst="ellipse">
              <a:avLst/>
            </a:prstGeom>
            <a:solidFill>
              <a:srgbClr val="1B2F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noProof="0" dirty="0"/>
            </a:p>
          </p:txBody>
        </p:sp>
      </p:grpSp>
    </p:spTree>
    <p:extLst>
      <p:ext uri="{BB962C8B-B14F-4D97-AF65-F5344CB8AC3E}">
        <p14:creationId xmlns:p14="http://schemas.microsoft.com/office/powerpoint/2010/main" val="2126548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985B04-659F-4958-9A13-16F69D4FF1AD}"/>
              </a:ext>
            </a:extLst>
          </p:cNvPr>
          <p:cNvSpPr>
            <a:spLocks noGrp="1"/>
          </p:cNvSpPr>
          <p:nvPr>
            <p:ph type="title"/>
          </p:nvPr>
        </p:nvSpPr>
        <p:spPr/>
        <p:txBody>
          <a:bodyPr/>
          <a:lstStyle/>
          <a:p>
            <a:r>
              <a:rPr lang="sv-SE" dirty="0"/>
              <a:t>Balansen gränsdragning mot andra aktörer</a:t>
            </a:r>
            <a:endParaRPr lang="en-US" dirty="0"/>
          </a:p>
        </p:txBody>
      </p:sp>
      <p:graphicFrame>
        <p:nvGraphicFramePr>
          <p:cNvPr id="6" name="Diagram 5">
            <a:extLst>
              <a:ext uri="{FF2B5EF4-FFF2-40B4-BE49-F238E27FC236}">
                <a16:creationId xmlns:a16="http://schemas.microsoft.com/office/drawing/2014/main" id="{F6364AB8-4B51-C08B-5632-86DA5C09409A}"/>
              </a:ext>
            </a:extLst>
          </p:cNvPr>
          <p:cNvGraphicFramePr/>
          <p:nvPr>
            <p:extLst>
              <p:ext uri="{D42A27DB-BD31-4B8C-83A1-F6EECF244321}">
                <p14:modId xmlns:p14="http://schemas.microsoft.com/office/powerpoint/2010/main" val="2370155092"/>
              </p:ext>
            </p:extLst>
          </p:nvPr>
        </p:nvGraphicFramePr>
        <p:xfrm>
          <a:off x="1195421" y="899333"/>
          <a:ext cx="8726792" cy="5666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489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4C3A17-E27E-6BAD-CD17-8BDDE1F406CE}"/>
              </a:ext>
            </a:extLst>
          </p:cNvPr>
          <p:cNvSpPr>
            <a:spLocks noGrp="1"/>
          </p:cNvSpPr>
          <p:nvPr>
            <p:ph type="title"/>
          </p:nvPr>
        </p:nvSpPr>
        <p:spPr>
          <a:xfrm>
            <a:off x="637199" y="540000"/>
            <a:ext cx="6807209" cy="2847601"/>
          </a:xfrm>
        </p:spPr>
        <p:txBody>
          <a:bodyPr/>
          <a:lstStyle/>
          <a:p>
            <a:r>
              <a:rPr lang="sv-SE" dirty="0"/>
              <a:t>Delaktighet ger kvalitet i insatsen</a:t>
            </a:r>
            <a:endParaRPr lang="en-US" dirty="0"/>
          </a:p>
        </p:txBody>
      </p:sp>
      <p:sp>
        <p:nvSpPr>
          <p:cNvPr id="3" name="Platshållare för text 2">
            <a:extLst>
              <a:ext uri="{FF2B5EF4-FFF2-40B4-BE49-F238E27FC236}">
                <a16:creationId xmlns:a16="http://schemas.microsoft.com/office/drawing/2014/main" id="{9BA24F7C-6308-9130-CDB1-FEEE005764FF}"/>
              </a:ext>
            </a:extLst>
          </p:cNvPr>
          <p:cNvSpPr>
            <a:spLocks noGrp="1"/>
          </p:cNvSpPr>
          <p:nvPr>
            <p:ph type="body" idx="1"/>
          </p:nvPr>
        </p:nvSpPr>
        <p:spPr/>
        <p:txBody>
          <a:bodyPr/>
          <a:lstStyle/>
          <a:p>
            <a:r>
              <a:rPr lang="sv-SE" dirty="0"/>
              <a:t>2</a:t>
            </a:r>
            <a:endParaRPr lang="en-US" dirty="0"/>
          </a:p>
        </p:txBody>
      </p:sp>
      <p:pic>
        <p:nvPicPr>
          <p:cNvPr id="4" name="Bildobjekt 3">
            <a:extLst>
              <a:ext uri="{FF2B5EF4-FFF2-40B4-BE49-F238E27FC236}">
                <a16:creationId xmlns:a16="http://schemas.microsoft.com/office/drawing/2014/main" id="{C190AC4A-AF3E-44EB-2716-A12D3FA0F788}"/>
              </a:ext>
            </a:extLst>
          </p:cNvPr>
          <p:cNvPicPr>
            <a:picLocks noChangeAspect="1"/>
          </p:cNvPicPr>
          <p:nvPr/>
        </p:nvPicPr>
        <p:blipFill>
          <a:blip r:embed="rId3"/>
          <a:stretch>
            <a:fillRect/>
          </a:stretch>
        </p:blipFill>
        <p:spPr>
          <a:xfrm>
            <a:off x="189269" y="1987040"/>
            <a:ext cx="6407451" cy="3956647"/>
          </a:xfrm>
          <a:prstGeom prst="rect">
            <a:avLst/>
          </a:prstGeom>
        </p:spPr>
      </p:pic>
    </p:spTree>
    <p:extLst>
      <p:ext uri="{BB962C8B-B14F-4D97-AF65-F5344CB8AC3E}">
        <p14:creationId xmlns:p14="http://schemas.microsoft.com/office/powerpoint/2010/main" val="1939778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518CE6-920D-5C21-E319-E3D782CCC548}"/>
              </a:ext>
            </a:extLst>
          </p:cNvPr>
          <p:cNvSpPr>
            <a:spLocks noGrp="1"/>
          </p:cNvSpPr>
          <p:nvPr>
            <p:ph type="title"/>
          </p:nvPr>
        </p:nvSpPr>
        <p:spPr>
          <a:xfrm>
            <a:off x="636889" y="540000"/>
            <a:ext cx="6213854" cy="1080000"/>
          </a:xfrm>
        </p:spPr>
        <p:txBody>
          <a:bodyPr anchor="t">
            <a:normAutofit/>
          </a:bodyPr>
          <a:lstStyle/>
          <a:p>
            <a:r>
              <a:rPr lang="sv-SE" dirty="0"/>
              <a:t>Delaktighet för individen är…</a:t>
            </a:r>
          </a:p>
        </p:txBody>
      </p:sp>
      <p:sp>
        <p:nvSpPr>
          <p:cNvPr id="3" name="Platshållare för text 2">
            <a:extLst>
              <a:ext uri="{FF2B5EF4-FFF2-40B4-BE49-F238E27FC236}">
                <a16:creationId xmlns:a16="http://schemas.microsoft.com/office/drawing/2014/main" id="{F4C120DB-8396-0011-B2FF-0087A6DE4EFF}"/>
              </a:ext>
            </a:extLst>
          </p:cNvPr>
          <p:cNvSpPr>
            <a:spLocks noGrp="1"/>
          </p:cNvSpPr>
          <p:nvPr>
            <p:ph type="body" sz="quarter" idx="13"/>
            <p:custDataLst>
              <p:tags r:id="rId1"/>
            </p:custDataLst>
          </p:nvPr>
        </p:nvSpPr>
        <p:spPr>
          <a:xfrm>
            <a:off x="637201" y="1634400"/>
            <a:ext cx="6104067" cy="4583838"/>
          </a:xfrm>
        </p:spPr>
        <p:txBody>
          <a:bodyPr>
            <a:normAutofit/>
          </a:bodyPr>
          <a:lstStyle/>
          <a:p>
            <a:r>
              <a:rPr lang="sv-SE" sz="2000" dirty="0"/>
              <a:t>att ha inflytande över insatsens innehåll, tid och form</a:t>
            </a:r>
          </a:p>
          <a:p>
            <a:r>
              <a:rPr lang="sv-SE" sz="2000" dirty="0"/>
              <a:t>att vara aktiv i planering, genomförande och uppföljning av insatsen</a:t>
            </a:r>
          </a:p>
          <a:p>
            <a:r>
              <a:rPr lang="sv-SE" sz="2000" dirty="0"/>
              <a:t>att få information om sina rättigheter, om hur boendestödet fungerar </a:t>
            </a:r>
          </a:p>
          <a:p>
            <a:r>
              <a:rPr lang="sv-SE" sz="2000" dirty="0"/>
              <a:t>att få information på ett sätt som är begripligt</a:t>
            </a:r>
          </a:p>
          <a:p>
            <a:pPr marL="0" indent="0">
              <a:buNone/>
            </a:pPr>
            <a:r>
              <a:rPr lang="sv-SE" sz="2000" b="1" dirty="0"/>
              <a:t>	…vad mer?</a:t>
            </a:r>
          </a:p>
          <a:p>
            <a:pPr marL="0" indent="0">
              <a:buNone/>
            </a:pPr>
            <a:endParaRPr lang="sv-SE" sz="2000" dirty="0"/>
          </a:p>
        </p:txBody>
      </p:sp>
      <p:sp>
        <p:nvSpPr>
          <p:cNvPr id="4" name="Flödesschema: Koppling 3">
            <a:extLst>
              <a:ext uri="{FF2B5EF4-FFF2-40B4-BE49-F238E27FC236}">
                <a16:creationId xmlns:a16="http://schemas.microsoft.com/office/drawing/2014/main" id="{74EAA784-BFD6-5F03-32DE-81277E7847AB}"/>
              </a:ext>
            </a:extLst>
          </p:cNvPr>
          <p:cNvSpPr/>
          <p:nvPr/>
        </p:nvSpPr>
        <p:spPr>
          <a:xfrm>
            <a:off x="8563513" y="540000"/>
            <a:ext cx="2435087" cy="247155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dirty="0"/>
              <a:t>Delaktighet</a:t>
            </a:r>
            <a:endParaRPr lang="en-US" sz="2000" dirty="0"/>
          </a:p>
        </p:txBody>
      </p:sp>
    </p:spTree>
    <p:extLst>
      <p:ext uri="{BB962C8B-B14F-4D97-AF65-F5344CB8AC3E}">
        <p14:creationId xmlns:p14="http://schemas.microsoft.com/office/powerpoint/2010/main" val="763003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8F2196-1910-B9E5-E204-D741D13A98ED}"/>
              </a:ext>
            </a:extLst>
          </p:cNvPr>
          <p:cNvSpPr>
            <a:spLocks noGrp="1"/>
          </p:cNvSpPr>
          <p:nvPr>
            <p:ph type="title"/>
          </p:nvPr>
        </p:nvSpPr>
        <p:spPr>
          <a:xfrm>
            <a:off x="636889" y="540000"/>
            <a:ext cx="9720000" cy="1080000"/>
          </a:xfrm>
        </p:spPr>
        <p:txBody>
          <a:bodyPr anchor="t">
            <a:normAutofit/>
          </a:bodyPr>
          <a:lstStyle/>
          <a:p>
            <a:r>
              <a:rPr lang="sv-SE" dirty="0"/>
              <a:t>Hur kan vi underlätta</a:t>
            </a:r>
            <a:r>
              <a:rPr lang="sv-SE" noProof="0" dirty="0"/>
              <a:t> delaktighet?</a:t>
            </a:r>
          </a:p>
        </p:txBody>
      </p:sp>
      <p:sp>
        <p:nvSpPr>
          <p:cNvPr id="3" name="Platshållare för text 2">
            <a:extLst>
              <a:ext uri="{FF2B5EF4-FFF2-40B4-BE49-F238E27FC236}">
                <a16:creationId xmlns:a16="http://schemas.microsoft.com/office/drawing/2014/main" id="{3C8A5E53-7A2A-9C1F-AA95-3BC818448370}"/>
              </a:ext>
            </a:extLst>
          </p:cNvPr>
          <p:cNvSpPr>
            <a:spLocks noGrp="1"/>
          </p:cNvSpPr>
          <p:nvPr>
            <p:ph type="body" sz="quarter" idx="13"/>
          </p:nvPr>
        </p:nvSpPr>
        <p:spPr>
          <a:xfrm>
            <a:off x="636045" y="1634400"/>
            <a:ext cx="6840000" cy="4583838"/>
          </a:xfrm>
        </p:spPr>
        <p:txBody>
          <a:bodyPr>
            <a:normAutofit/>
          </a:bodyPr>
          <a:lstStyle/>
          <a:p>
            <a:pPr marL="342900" lvl="0" indent="-342900">
              <a:lnSpc>
                <a:spcPct val="100000"/>
              </a:lnSpc>
            </a:pPr>
            <a:r>
              <a:rPr lang="sv-SE" sz="2400" noProof="0" dirty="0"/>
              <a:t>Hur gör du konkret för att stärka personens självbestämmande, även när du inte håller med om de val personen gör?</a:t>
            </a:r>
          </a:p>
          <a:p>
            <a:pPr marL="342900" lvl="0" indent="-342900">
              <a:lnSpc>
                <a:spcPct val="100000"/>
              </a:lnSpc>
            </a:pPr>
            <a:r>
              <a:rPr lang="sv-SE" sz="2400" noProof="0" dirty="0"/>
              <a:t>När du planerar tillsammans med </a:t>
            </a:r>
            <a:r>
              <a:rPr lang="sv-SE" sz="2400" dirty="0"/>
              <a:t>den som ska få stöd</a:t>
            </a:r>
            <a:r>
              <a:rPr lang="sv-SE" sz="2400" noProof="0" dirty="0"/>
              <a:t> – hur säkerställer du att det är </a:t>
            </a:r>
            <a:r>
              <a:rPr lang="sv-SE" sz="2400" dirty="0"/>
              <a:t>personens</a:t>
            </a:r>
            <a:r>
              <a:rPr lang="sv-SE" sz="2400" noProof="0" dirty="0"/>
              <a:t> och inte ”verksamhetens”</a:t>
            </a:r>
            <a:r>
              <a:rPr lang="sv-SE" sz="2400" dirty="0"/>
              <a:t> mål</a:t>
            </a:r>
            <a:r>
              <a:rPr lang="sv-SE" sz="2400" noProof="0" dirty="0"/>
              <a:t>?</a:t>
            </a:r>
          </a:p>
          <a:p>
            <a:pPr marL="342900" lvl="0" indent="-342900">
              <a:lnSpc>
                <a:spcPct val="100000"/>
              </a:lnSpc>
              <a:buFont typeface="Arial" panose="020B0604020202020204" pitchFamily="34" charset="0"/>
              <a:buChar char="•"/>
            </a:pPr>
            <a:r>
              <a:rPr lang="sv-SE" sz="2400" noProof="0" dirty="0"/>
              <a:t>Kan du tänka på ett tillfälle där du lyckats gå från ”göra åt” till ”göra tillsammans” – vad  </a:t>
            </a:r>
            <a:r>
              <a:rPr lang="sv-SE" sz="2400" dirty="0"/>
              <a:t>var det som </a:t>
            </a:r>
            <a:r>
              <a:rPr lang="sv-SE" sz="2400" noProof="0" dirty="0"/>
              <a:t>gjorde skillnad?</a:t>
            </a:r>
          </a:p>
          <a:p>
            <a:pPr marL="342900" indent="-342900">
              <a:lnSpc>
                <a:spcPct val="100000"/>
              </a:lnSpc>
              <a:buFont typeface="Arial" panose="020B0604020202020204" pitchFamily="34" charset="0"/>
              <a:buChar char="•"/>
            </a:pPr>
            <a:endParaRPr lang="sv-SE" sz="2000" noProof="0" dirty="0"/>
          </a:p>
          <a:p>
            <a:pPr marL="342900" indent="-342900">
              <a:lnSpc>
                <a:spcPct val="100000"/>
              </a:lnSpc>
              <a:buFont typeface="Arial" panose="020B0604020202020204" pitchFamily="34" charset="0"/>
              <a:buChar char="•"/>
            </a:pPr>
            <a:endParaRPr lang="sv-SE" sz="1900" noProof="0" dirty="0"/>
          </a:p>
        </p:txBody>
      </p:sp>
      <p:pic>
        <p:nvPicPr>
          <p:cNvPr id="5" name="Bildobjekt 4">
            <a:extLst>
              <a:ext uri="{FF2B5EF4-FFF2-40B4-BE49-F238E27FC236}">
                <a16:creationId xmlns:a16="http://schemas.microsoft.com/office/drawing/2014/main" id="{95EBEF34-2865-0859-14F8-7A12C235A813}"/>
              </a:ext>
            </a:extLst>
          </p:cNvPr>
          <p:cNvPicPr>
            <a:picLocks noChangeAspect="1"/>
          </p:cNvPicPr>
          <p:nvPr/>
        </p:nvPicPr>
        <p:blipFill>
          <a:blip r:embed="rId3"/>
          <a:stretch>
            <a:fillRect/>
          </a:stretch>
        </p:blipFill>
        <p:spPr>
          <a:xfrm>
            <a:off x="8002510" y="2495033"/>
            <a:ext cx="4066384" cy="4066384"/>
          </a:xfrm>
          <a:prstGeom prst="rect">
            <a:avLst/>
          </a:prstGeom>
        </p:spPr>
      </p:pic>
      <p:sp>
        <p:nvSpPr>
          <p:cNvPr id="7" name="Pratbubbla: oval 6">
            <a:extLst>
              <a:ext uri="{FF2B5EF4-FFF2-40B4-BE49-F238E27FC236}">
                <a16:creationId xmlns:a16="http://schemas.microsoft.com/office/drawing/2014/main" id="{0BB2D19E-0CCB-CDE6-10BF-B8546AE7801E}"/>
              </a:ext>
            </a:extLst>
          </p:cNvPr>
          <p:cNvSpPr/>
          <p:nvPr/>
        </p:nvSpPr>
        <p:spPr>
          <a:xfrm>
            <a:off x="8929991" y="778214"/>
            <a:ext cx="2704290" cy="212063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kan vi stärka personers delaktighet?</a:t>
            </a:r>
            <a:endParaRPr lang="en-US" dirty="0"/>
          </a:p>
        </p:txBody>
      </p:sp>
    </p:spTree>
    <p:extLst>
      <p:ext uri="{BB962C8B-B14F-4D97-AF65-F5344CB8AC3E}">
        <p14:creationId xmlns:p14="http://schemas.microsoft.com/office/powerpoint/2010/main" val="3868697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F3FDA9-EBA0-9FBB-C19F-83E1A1416CEE}"/>
              </a:ext>
            </a:extLst>
          </p:cNvPr>
          <p:cNvSpPr>
            <a:spLocks noGrp="1"/>
          </p:cNvSpPr>
          <p:nvPr>
            <p:ph type="title"/>
          </p:nvPr>
        </p:nvSpPr>
        <p:spPr/>
        <p:txBody>
          <a:bodyPr/>
          <a:lstStyle/>
          <a:p>
            <a:r>
              <a:rPr lang="sv-SE" noProof="0" dirty="0"/>
              <a:t>Skattning av arbetssätt på tema </a:t>
            </a:r>
            <a:r>
              <a:rPr lang="sv-SE" i="1" noProof="0" dirty="0"/>
              <a:t>delaktighet</a:t>
            </a:r>
          </a:p>
        </p:txBody>
      </p:sp>
      <p:graphicFrame>
        <p:nvGraphicFramePr>
          <p:cNvPr id="3" name="Tabell 2">
            <a:extLst>
              <a:ext uri="{FF2B5EF4-FFF2-40B4-BE49-F238E27FC236}">
                <a16:creationId xmlns:a16="http://schemas.microsoft.com/office/drawing/2014/main" id="{F9C0E91F-AD70-F190-8D84-619BA494AC6F}"/>
              </a:ext>
            </a:extLst>
          </p:cNvPr>
          <p:cNvGraphicFramePr>
            <a:graphicFrameLocks noGrp="1"/>
          </p:cNvGraphicFramePr>
          <p:nvPr>
            <p:extLst>
              <p:ext uri="{D42A27DB-BD31-4B8C-83A1-F6EECF244321}">
                <p14:modId xmlns:p14="http://schemas.microsoft.com/office/powerpoint/2010/main" val="490224357"/>
              </p:ext>
            </p:extLst>
          </p:nvPr>
        </p:nvGraphicFramePr>
        <p:xfrm>
          <a:off x="768821" y="1620000"/>
          <a:ext cx="10330979" cy="4472432"/>
        </p:xfrm>
        <a:graphic>
          <a:graphicData uri="http://schemas.openxmlformats.org/drawingml/2006/table">
            <a:tbl>
              <a:tblPr firstRow="1" bandRow="1">
                <a:tableStyleId>{5C22544A-7EE6-4342-B048-85BDC9FD1C3A}</a:tableStyleId>
              </a:tblPr>
              <a:tblGrid>
                <a:gridCol w="2939579">
                  <a:extLst>
                    <a:ext uri="{9D8B030D-6E8A-4147-A177-3AD203B41FA5}">
                      <a16:colId xmlns:a16="http://schemas.microsoft.com/office/drawing/2014/main" val="2151771714"/>
                    </a:ext>
                  </a:extLst>
                </a:gridCol>
                <a:gridCol w="2789244">
                  <a:extLst>
                    <a:ext uri="{9D8B030D-6E8A-4147-A177-3AD203B41FA5}">
                      <a16:colId xmlns:a16="http://schemas.microsoft.com/office/drawing/2014/main" val="3774280798"/>
                    </a:ext>
                  </a:extLst>
                </a:gridCol>
                <a:gridCol w="2348819">
                  <a:extLst>
                    <a:ext uri="{9D8B030D-6E8A-4147-A177-3AD203B41FA5}">
                      <a16:colId xmlns:a16="http://schemas.microsoft.com/office/drawing/2014/main" val="1223092520"/>
                    </a:ext>
                  </a:extLst>
                </a:gridCol>
                <a:gridCol w="2253337">
                  <a:extLst>
                    <a:ext uri="{9D8B030D-6E8A-4147-A177-3AD203B41FA5}">
                      <a16:colId xmlns:a16="http://schemas.microsoft.com/office/drawing/2014/main" val="1865952981"/>
                    </a:ext>
                  </a:extLst>
                </a:gridCol>
              </a:tblGrid>
              <a:tr h="292757">
                <a:tc>
                  <a:txBody>
                    <a:bodyPr/>
                    <a:lstStyle/>
                    <a:p>
                      <a:r>
                        <a:rPr lang="sv-SE" sz="1600" noProof="0" dirty="0">
                          <a:solidFill>
                            <a:schemeClr val="tx1"/>
                          </a:solidFill>
                        </a:rPr>
                        <a:t>Påstående</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sz="1600" noProof="0" dirty="0">
                          <a:solidFill>
                            <a:schemeClr val="tx1"/>
                          </a:solidFill>
                        </a:rPr>
                        <a:t>Det här tycker vi fungerar bra och ska upprätthållas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sz="1600" noProof="0" dirty="0">
                          <a:solidFill>
                            <a:schemeClr val="tx1"/>
                          </a:solidFill>
                        </a:rPr>
                        <a:t>Det här behöver utvecklas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sz="1600" noProof="0" dirty="0">
                          <a:solidFill>
                            <a:schemeClr val="tx1"/>
                          </a:solidFill>
                        </a:rPr>
                        <a:t>Förslag på åtgärder för att ta oss dit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extLst>
                  <a:ext uri="{0D108BD9-81ED-4DB2-BD59-A6C34878D82A}">
                    <a16:rowId xmlns:a16="http://schemas.microsoft.com/office/drawing/2014/main" val="2183521266"/>
                  </a:ext>
                </a:extLst>
              </a:tr>
              <a:tr h="7579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noProof="0" dirty="0">
                          <a:solidFill>
                            <a:schemeClr val="tx1"/>
                          </a:solidFill>
                        </a:rPr>
                        <a:t>Personen som får stöd kan påverka stödets utformning.</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4598339"/>
                  </a:ext>
                </a:extLst>
              </a:tr>
              <a:tr h="4993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noProof="0" dirty="0">
                          <a:solidFill>
                            <a:schemeClr val="tx1"/>
                          </a:solidFill>
                        </a:rPr>
                        <a:t>Vi förbättrar personens förutsättningar att delta aktivt på exempelvis samverkansmöten.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643286540"/>
                  </a:ext>
                </a:extLst>
              </a:tr>
              <a:tr h="757936">
                <a:tc>
                  <a:txBody>
                    <a:bodyPr/>
                    <a:lstStyle/>
                    <a:p>
                      <a:r>
                        <a:rPr lang="sv-SE" sz="1600" dirty="0">
                          <a:solidFill>
                            <a:schemeClr val="tx1"/>
                          </a:solidFill>
                        </a:rPr>
                        <a:t>Nya medarbetare vet hur och varför vi arbetar med brukarmedverkan på olika nivåer.</a:t>
                      </a:r>
                      <a:endParaRPr lang="sv-SE" sz="1600" noProof="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6791409"/>
                  </a:ext>
                </a:extLst>
              </a:tr>
              <a:tr h="757936">
                <a:tc>
                  <a:txBody>
                    <a:bodyPr/>
                    <a:lstStyle/>
                    <a:p>
                      <a:endParaRPr lang="sv-SE" sz="1600" noProof="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374461868"/>
                  </a:ext>
                </a:extLst>
              </a:tr>
            </a:tbl>
          </a:graphicData>
        </a:graphic>
      </p:graphicFrame>
    </p:spTree>
    <p:extLst>
      <p:ext uri="{BB962C8B-B14F-4D97-AF65-F5344CB8AC3E}">
        <p14:creationId xmlns:p14="http://schemas.microsoft.com/office/powerpoint/2010/main" val="2627542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8BDEBB-D982-D376-45B3-6F87AC7CC12A}"/>
              </a:ext>
            </a:extLst>
          </p:cNvPr>
          <p:cNvSpPr>
            <a:spLocks noGrp="1"/>
          </p:cNvSpPr>
          <p:nvPr>
            <p:ph type="title"/>
          </p:nvPr>
        </p:nvSpPr>
        <p:spPr/>
        <p:txBody>
          <a:bodyPr/>
          <a:lstStyle/>
          <a:p>
            <a:r>
              <a:rPr lang="sv-SE" dirty="0"/>
              <a:t>Relationen mellan den som ger och den som får stöd</a:t>
            </a:r>
            <a:endParaRPr lang="en-US" dirty="0"/>
          </a:p>
        </p:txBody>
      </p:sp>
      <p:sp>
        <p:nvSpPr>
          <p:cNvPr id="3" name="Platshållare för text 2">
            <a:extLst>
              <a:ext uri="{FF2B5EF4-FFF2-40B4-BE49-F238E27FC236}">
                <a16:creationId xmlns:a16="http://schemas.microsoft.com/office/drawing/2014/main" id="{ABEA1630-DA07-8BC8-DD8C-140B1D4468D6}"/>
              </a:ext>
            </a:extLst>
          </p:cNvPr>
          <p:cNvSpPr>
            <a:spLocks noGrp="1"/>
          </p:cNvSpPr>
          <p:nvPr>
            <p:ph type="body" idx="1"/>
          </p:nvPr>
        </p:nvSpPr>
        <p:spPr/>
        <p:txBody>
          <a:bodyPr/>
          <a:lstStyle/>
          <a:p>
            <a:r>
              <a:rPr lang="sv-SE" dirty="0"/>
              <a:t>3</a:t>
            </a:r>
            <a:endParaRPr lang="en-US" dirty="0"/>
          </a:p>
        </p:txBody>
      </p:sp>
      <p:pic>
        <p:nvPicPr>
          <p:cNvPr id="5" name="Bildobjekt 4">
            <a:extLst>
              <a:ext uri="{FF2B5EF4-FFF2-40B4-BE49-F238E27FC236}">
                <a16:creationId xmlns:a16="http://schemas.microsoft.com/office/drawing/2014/main" id="{41E312D8-4F6E-D1B7-F528-935EC76E6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449" y="3028650"/>
            <a:ext cx="1918137" cy="2629499"/>
          </a:xfrm>
          <a:prstGeom prst="rect">
            <a:avLst/>
          </a:prstGeom>
        </p:spPr>
      </p:pic>
    </p:spTree>
    <p:extLst>
      <p:ext uri="{BB962C8B-B14F-4D97-AF65-F5344CB8AC3E}">
        <p14:creationId xmlns:p14="http://schemas.microsoft.com/office/powerpoint/2010/main" val="2176743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E15FC2A-209A-552F-0EDD-9117AB0ECB67}"/>
              </a:ext>
            </a:extLst>
          </p:cNvPr>
          <p:cNvSpPr>
            <a:spLocks noGrp="1"/>
          </p:cNvSpPr>
          <p:nvPr>
            <p:ph type="title"/>
          </p:nvPr>
        </p:nvSpPr>
        <p:spPr>
          <a:xfrm>
            <a:off x="636044" y="639763"/>
            <a:ext cx="9720000" cy="1080000"/>
          </a:xfrm>
        </p:spPr>
        <p:txBody>
          <a:bodyPr/>
          <a:lstStyle/>
          <a:p>
            <a:r>
              <a:rPr lang="sv-SE" dirty="0"/>
              <a:t>Relation till den som får boendestöd präglas av</a:t>
            </a:r>
          </a:p>
        </p:txBody>
      </p:sp>
      <p:sp>
        <p:nvSpPr>
          <p:cNvPr id="3" name="Platshållare för text 2">
            <a:extLst>
              <a:ext uri="{FF2B5EF4-FFF2-40B4-BE49-F238E27FC236}">
                <a16:creationId xmlns:a16="http://schemas.microsoft.com/office/drawing/2014/main" id="{CCD63557-9049-B0C1-9BB7-9286A7090C3E}"/>
              </a:ext>
            </a:extLst>
          </p:cNvPr>
          <p:cNvSpPr>
            <a:spLocks noGrp="1"/>
          </p:cNvSpPr>
          <p:nvPr>
            <p:ph type="body" sz="quarter" idx="13"/>
          </p:nvPr>
        </p:nvSpPr>
        <p:spPr>
          <a:xfrm>
            <a:off x="636043" y="1537453"/>
            <a:ext cx="8673327" cy="4583838"/>
          </a:xfrm>
        </p:spPr>
        <p:txBody>
          <a:bodyPr/>
          <a:lstStyle/>
          <a:p>
            <a:pPr marL="342900" indent="-342900">
              <a:buFont typeface="Arial" panose="020B0604020202020204" pitchFamily="34" charset="0"/>
              <a:buChar char="•"/>
            </a:pPr>
            <a:r>
              <a:rPr lang="sv-SE" dirty="0"/>
              <a:t>tillförlitlighet och förutsägbarhet, håller överenskommelser, kontinuitet i vem som ger stöd</a:t>
            </a:r>
          </a:p>
          <a:p>
            <a:pPr marL="342900" indent="-342900">
              <a:buFont typeface="Arial" panose="020B0604020202020204" pitchFamily="34" charset="0"/>
              <a:buChar char="•"/>
            </a:pPr>
            <a:r>
              <a:rPr lang="sv-SE" dirty="0"/>
              <a:t>lyhördhet för personens upplevelser, icke dömande</a:t>
            </a:r>
          </a:p>
          <a:p>
            <a:pPr marL="342900" indent="-342900">
              <a:buFont typeface="Arial" panose="020B0604020202020204" pitchFamily="34" charset="0"/>
              <a:buChar char="•"/>
            </a:pPr>
            <a:r>
              <a:rPr lang="sv-SE" dirty="0"/>
              <a:t>intresse för och vad som är viktigt för personen</a:t>
            </a:r>
          </a:p>
          <a:p>
            <a:pPr marL="342900" indent="-342900">
              <a:buFont typeface="Arial" panose="020B0604020202020204" pitchFamily="34" charset="0"/>
              <a:buChar char="•"/>
            </a:pPr>
            <a:r>
              <a:rPr lang="sv-SE" dirty="0"/>
              <a:t>ser personen bakom diagnoser och utmaningar</a:t>
            </a:r>
          </a:p>
          <a:p>
            <a:pPr marL="342900" indent="-342900">
              <a:buFont typeface="Arial" panose="020B0604020202020204" pitchFamily="34" charset="0"/>
              <a:buChar char="•"/>
            </a:pPr>
            <a:r>
              <a:rPr lang="sv-SE" dirty="0"/>
              <a:t>att vara närvarande i samtalen </a:t>
            </a:r>
          </a:p>
          <a:p>
            <a:pPr marL="342900" indent="-342900">
              <a:buFont typeface="Arial" panose="020B0604020202020204" pitchFamily="34" charset="0"/>
              <a:buChar char="•"/>
            </a:pPr>
            <a:r>
              <a:rPr lang="sv-SE" dirty="0"/>
              <a:t>respekt för integritet</a:t>
            </a:r>
          </a:p>
          <a:p>
            <a:r>
              <a:rPr lang="sv-SE"/>
              <a:t>	… </a:t>
            </a:r>
            <a:r>
              <a:rPr lang="sv-SE" b="1" dirty="0"/>
              <a:t>vad mer?</a:t>
            </a:r>
          </a:p>
          <a:p>
            <a:endParaRPr lang="sv-SE" dirty="0"/>
          </a:p>
          <a:p>
            <a:endParaRPr lang="sv-SE" dirty="0"/>
          </a:p>
          <a:p>
            <a:endParaRPr lang="sv-SE" dirty="0"/>
          </a:p>
          <a:p>
            <a:endParaRPr lang="sv-SE" dirty="0"/>
          </a:p>
        </p:txBody>
      </p:sp>
      <p:sp>
        <p:nvSpPr>
          <p:cNvPr id="4" name="Flödesschema: Koppling 3">
            <a:extLst>
              <a:ext uri="{FF2B5EF4-FFF2-40B4-BE49-F238E27FC236}">
                <a16:creationId xmlns:a16="http://schemas.microsoft.com/office/drawing/2014/main" id="{573C539B-90BF-31D0-59F0-38958CDC0F78}"/>
              </a:ext>
            </a:extLst>
          </p:cNvPr>
          <p:cNvSpPr/>
          <p:nvPr/>
        </p:nvSpPr>
        <p:spPr>
          <a:xfrm>
            <a:off x="9424447" y="1537453"/>
            <a:ext cx="2435087" cy="247155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dirty="0"/>
              <a:t>Relationen</a:t>
            </a:r>
            <a:endParaRPr lang="en-US" sz="2000" dirty="0"/>
          </a:p>
        </p:txBody>
      </p:sp>
    </p:spTree>
    <p:extLst>
      <p:ext uri="{BB962C8B-B14F-4D97-AF65-F5344CB8AC3E}">
        <p14:creationId xmlns:p14="http://schemas.microsoft.com/office/powerpoint/2010/main" val="3240995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4A670D-5BC6-01C1-6568-210D85B64030}"/>
              </a:ext>
            </a:extLst>
          </p:cNvPr>
          <p:cNvSpPr>
            <a:spLocks noGrp="1"/>
          </p:cNvSpPr>
          <p:nvPr>
            <p:ph type="title"/>
          </p:nvPr>
        </p:nvSpPr>
        <p:spPr/>
        <p:txBody>
          <a:bodyPr/>
          <a:lstStyle/>
          <a:p>
            <a:r>
              <a:rPr lang="sv-SE" dirty="0"/>
              <a:t>Relationen mellan boendestödjare och personen som behöver stöd</a:t>
            </a:r>
            <a:endParaRPr lang="en-US" dirty="0"/>
          </a:p>
        </p:txBody>
      </p:sp>
      <p:sp>
        <p:nvSpPr>
          <p:cNvPr id="3" name="Platshållare för text 2">
            <a:extLst>
              <a:ext uri="{FF2B5EF4-FFF2-40B4-BE49-F238E27FC236}">
                <a16:creationId xmlns:a16="http://schemas.microsoft.com/office/drawing/2014/main" id="{48F1B01A-2A4E-528F-9769-011557756085}"/>
              </a:ext>
            </a:extLst>
          </p:cNvPr>
          <p:cNvSpPr>
            <a:spLocks noGrp="1"/>
          </p:cNvSpPr>
          <p:nvPr>
            <p:ph type="body" sz="quarter" idx="13"/>
          </p:nvPr>
        </p:nvSpPr>
        <p:spPr>
          <a:xfrm>
            <a:off x="636044" y="1634399"/>
            <a:ext cx="7963207" cy="4583838"/>
          </a:xfrm>
        </p:spPr>
        <p:txBody>
          <a:bodyPr/>
          <a:lstStyle/>
          <a:p>
            <a:pPr marL="342900" indent="-342900">
              <a:buFont typeface="Arial" panose="020B0604020202020204" pitchFamily="34" charset="0"/>
              <a:buChar char="•"/>
            </a:pPr>
            <a:r>
              <a:rPr lang="sv-SE" dirty="0"/>
              <a:t>Hur skapar jag en förtroendefull relation och får personen att lita på mig? </a:t>
            </a:r>
          </a:p>
          <a:p>
            <a:pPr marL="342900" indent="-342900">
              <a:buFont typeface="Arial" panose="020B0604020202020204" pitchFamily="34" charset="0"/>
              <a:buChar char="•"/>
            </a:pPr>
            <a:r>
              <a:rPr lang="sv-SE" dirty="0"/>
              <a:t>Hur visar jag att jag verkligen lyssnar och uppriktigt är intresserad av personens situation och vilja?</a:t>
            </a:r>
          </a:p>
          <a:p>
            <a:pPr marL="342900" indent="-342900">
              <a:buFont typeface="Arial" panose="020B0604020202020204" pitchFamily="34" charset="0"/>
              <a:buChar char="•"/>
            </a:pPr>
            <a:r>
              <a:rPr lang="sv-SE" dirty="0"/>
              <a:t>På vilket sätt kan vi underlätta för personen att alltid möta samma boendestödjare? </a:t>
            </a:r>
          </a:p>
          <a:p>
            <a:pPr marL="342900" indent="-342900">
              <a:buFont typeface="Arial" panose="020B0604020202020204" pitchFamily="34" charset="0"/>
              <a:buChar char="•"/>
            </a:pPr>
            <a:r>
              <a:rPr lang="sv-SE" dirty="0"/>
              <a:t>Diskutera balansen mellan den trygghet det kan ge och de begräsningar som kan uppstå ur personens synvinkel.</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a:p>
          <a:p>
            <a:endParaRPr lang="en-US" dirty="0"/>
          </a:p>
        </p:txBody>
      </p:sp>
      <p:pic>
        <p:nvPicPr>
          <p:cNvPr id="5" name="Bildobjekt 4" descr="Ikon - Personer runt ett bord">
            <a:extLst>
              <a:ext uri="{FF2B5EF4-FFF2-40B4-BE49-F238E27FC236}">
                <a16:creationId xmlns:a16="http://schemas.microsoft.com/office/drawing/2014/main" id="{B03A19D2-0126-A09E-A07C-F081170C7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2769" y="3257030"/>
            <a:ext cx="3060970" cy="3060970"/>
          </a:xfrm>
          <a:prstGeom prst="rect">
            <a:avLst/>
          </a:prstGeom>
        </p:spPr>
      </p:pic>
      <p:sp>
        <p:nvSpPr>
          <p:cNvPr id="6" name="Pratbubbla: oval 5">
            <a:extLst>
              <a:ext uri="{FF2B5EF4-FFF2-40B4-BE49-F238E27FC236}">
                <a16:creationId xmlns:a16="http://schemas.microsoft.com/office/drawing/2014/main" id="{7C92FE22-A25C-335D-B915-C688234D6EA1}"/>
              </a:ext>
            </a:extLst>
          </p:cNvPr>
          <p:cNvSpPr/>
          <p:nvPr/>
        </p:nvSpPr>
        <p:spPr>
          <a:xfrm>
            <a:off x="9416374" y="1391055"/>
            <a:ext cx="2373549" cy="2037945"/>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får man till en bra relation?</a:t>
            </a:r>
            <a:endParaRPr lang="en-US" dirty="0"/>
          </a:p>
        </p:txBody>
      </p:sp>
    </p:spTree>
    <p:extLst>
      <p:ext uri="{BB962C8B-B14F-4D97-AF65-F5344CB8AC3E}">
        <p14:creationId xmlns:p14="http://schemas.microsoft.com/office/powerpoint/2010/main" val="3967678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A69B62-5D07-1312-FF1F-75E34D49CB9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FD5F7D9-9541-498A-8FC1-A39FF5F42FA8}"/>
              </a:ext>
            </a:extLst>
          </p:cNvPr>
          <p:cNvSpPr>
            <a:spLocks noGrp="1"/>
          </p:cNvSpPr>
          <p:nvPr>
            <p:ph type="title"/>
          </p:nvPr>
        </p:nvSpPr>
        <p:spPr/>
        <p:txBody>
          <a:bodyPr/>
          <a:lstStyle/>
          <a:p>
            <a:r>
              <a:rPr lang="sv-SE" noProof="0" dirty="0"/>
              <a:t>Skattning av arbetssätt på tema </a:t>
            </a:r>
            <a:r>
              <a:rPr lang="sv-SE" i="1" noProof="0" dirty="0"/>
              <a:t>relationen </a:t>
            </a:r>
            <a:r>
              <a:rPr lang="sv-SE" noProof="0" dirty="0"/>
              <a:t>mellan boendestödjaren och personen</a:t>
            </a:r>
          </a:p>
        </p:txBody>
      </p:sp>
      <p:graphicFrame>
        <p:nvGraphicFramePr>
          <p:cNvPr id="3" name="Tabell 2">
            <a:extLst>
              <a:ext uri="{FF2B5EF4-FFF2-40B4-BE49-F238E27FC236}">
                <a16:creationId xmlns:a16="http://schemas.microsoft.com/office/drawing/2014/main" id="{7757E21D-49C1-8265-45BF-F997B927D859}"/>
              </a:ext>
            </a:extLst>
          </p:cNvPr>
          <p:cNvGraphicFramePr>
            <a:graphicFrameLocks noGrp="1"/>
          </p:cNvGraphicFramePr>
          <p:nvPr>
            <p:extLst>
              <p:ext uri="{D42A27DB-BD31-4B8C-83A1-F6EECF244321}">
                <p14:modId xmlns:p14="http://schemas.microsoft.com/office/powerpoint/2010/main" val="1439659202"/>
              </p:ext>
            </p:extLst>
          </p:nvPr>
        </p:nvGraphicFramePr>
        <p:xfrm>
          <a:off x="768821" y="1620000"/>
          <a:ext cx="10330979" cy="4472432"/>
        </p:xfrm>
        <a:graphic>
          <a:graphicData uri="http://schemas.openxmlformats.org/drawingml/2006/table">
            <a:tbl>
              <a:tblPr firstRow="1" bandRow="1">
                <a:tableStyleId>{5C22544A-7EE6-4342-B048-85BDC9FD1C3A}</a:tableStyleId>
              </a:tblPr>
              <a:tblGrid>
                <a:gridCol w="3425492">
                  <a:extLst>
                    <a:ext uri="{9D8B030D-6E8A-4147-A177-3AD203B41FA5}">
                      <a16:colId xmlns:a16="http://schemas.microsoft.com/office/drawing/2014/main" val="2151771714"/>
                    </a:ext>
                  </a:extLst>
                </a:gridCol>
                <a:gridCol w="2435087">
                  <a:extLst>
                    <a:ext uri="{9D8B030D-6E8A-4147-A177-3AD203B41FA5}">
                      <a16:colId xmlns:a16="http://schemas.microsoft.com/office/drawing/2014/main" val="3774280798"/>
                    </a:ext>
                  </a:extLst>
                </a:gridCol>
                <a:gridCol w="2217063">
                  <a:extLst>
                    <a:ext uri="{9D8B030D-6E8A-4147-A177-3AD203B41FA5}">
                      <a16:colId xmlns:a16="http://schemas.microsoft.com/office/drawing/2014/main" val="1223092520"/>
                    </a:ext>
                  </a:extLst>
                </a:gridCol>
                <a:gridCol w="2253337">
                  <a:extLst>
                    <a:ext uri="{9D8B030D-6E8A-4147-A177-3AD203B41FA5}">
                      <a16:colId xmlns:a16="http://schemas.microsoft.com/office/drawing/2014/main" val="1865952981"/>
                    </a:ext>
                  </a:extLst>
                </a:gridCol>
              </a:tblGrid>
              <a:tr h="292757">
                <a:tc>
                  <a:txBody>
                    <a:bodyPr/>
                    <a:lstStyle/>
                    <a:p>
                      <a:r>
                        <a:rPr lang="sv-SE" sz="1600" noProof="0" dirty="0">
                          <a:solidFill>
                            <a:schemeClr val="tx1"/>
                          </a:solidFill>
                        </a:rPr>
                        <a:t>Påstående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sz="1600" noProof="0" dirty="0">
                          <a:solidFill>
                            <a:schemeClr val="tx1"/>
                          </a:solidFill>
                        </a:rPr>
                        <a:t>Det här tycker vi fungerar bra och ska upprätthållas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sz="1600" noProof="0" dirty="0">
                          <a:solidFill>
                            <a:schemeClr val="tx1"/>
                          </a:solidFill>
                        </a:rPr>
                        <a:t>Det här behöver utvecklas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sz="1600" noProof="0" dirty="0">
                          <a:solidFill>
                            <a:schemeClr val="tx1"/>
                          </a:solidFill>
                        </a:rPr>
                        <a:t>Förslag på åtgärder för att ta oss dit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extLst>
                  <a:ext uri="{0D108BD9-81ED-4DB2-BD59-A6C34878D82A}">
                    <a16:rowId xmlns:a16="http://schemas.microsoft.com/office/drawing/2014/main" val="2183521266"/>
                  </a:ext>
                </a:extLst>
              </a:tr>
              <a:tr h="757936">
                <a:tc>
                  <a:txBody>
                    <a:bodyPr/>
                    <a:lstStyle/>
                    <a:p>
                      <a:r>
                        <a:rPr lang="sv-SE" sz="1600" spc="-10" baseline="0" noProof="0" dirty="0"/>
                        <a:t>Vi är medvetna om respekten som krävs för att arbeta i någons hem</a:t>
                      </a:r>
                      <a:r>
                        <a:rPr lang="sv-SE" sz="1600" noProof="0" dirty="0"/>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4598339"/>
                  </a:ext>
                </a:extLst>
              </a:tr>
              <a:tr h="701064">
                <a:tc>
                  <a:txBody>
                    <a:bodyPr/>
                    <a:lstStyle/>
                    <a:p>
                      <a:r>
                        <a:rPr lang="sv-SE" sz="1600" noProof="0" dirty="0"/>
                        <a:t>Boendestödjaren känner personen så pass bra att hen märker om det sker en förändring i måendet.</a:t>
                      </a:r>
                    </a:p>
                    <a:p>
                      <a:endParaRPr lang="sv-SE" sz="1600" noProof="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643286540"/>
                  </a:ext>
                </a:extLst>
              </a:tr>
              <a:tr h="757936">
                <a:tc>
                  <a:txBody>
                    <a:bodyPr/>
                    <a:lstStyle/>
                    <a:p>
                      <a:r>
                        <a:rPr lang="sv-SE" sz="1600" noProof="0" dirty="0"/>
                        <a:t>Vi försöker minimera antalet olika personer som ger stöd till enskilda eller familjer.</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6791409"/>
                  </a:ext>
                </a:extLst>
              </a:tr>
              <a:tr h="757936">
                <a:tc>
                  <a:txBody>
                    <a:bodyPr/>
                    <a:lstStyle/>
                    <a:p>
                      <a:endParaRPr lang="sv-SE" sz="1600" noProof="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sz="1600"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37277618"/>
                  </a:ext>
                </a:extLst>
              </a:tr>
            </a:tbl>
          </a:graphicData>
        </a:graphic>
      </p:graphicFrame>
    </p:spTree>
    <p:extLst>
      <p:ext uri="{BB962C8B-B14F-4D97-AF65-F5344CB8AC3E}">
        <p14:creationId xmlns:p14="http://schemas.microsoft.com/office/powerpoint/2010/main" val="1188054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84E8A8-CEB7-FD73-6AA0-DA284B80174B}"/>
              </a:ext>
            </a:extLst>
          </p:cNvPr>
          <p:cNvSpPr>
            <a:spLocks noGrp="1"/>
          </p:cNvSpPr>
          <p:nvPr>
            <p:ph type="title"/>
          </p:nvPr>
        </p:nvSpPr>
        <p:spPr/>
        <p:txBody>
          <a:bodyPr/>
          <a:lstStyle/>
          <a:p>
            <a:r>
              <a:rPr lang="sv-SE" dirty="0"/>
              <a:t>Kunskap och kompetens hos personalen</a:t>
            </a:r>
            <a:endParaRPr lang="en-US" dirty="0"/>
          </a:p>
        </p:txBody>
      </p:sp>
      <p:sp>
        <p:nvSpPr>
          <p:cNvPr id="3" name="Platshållare för text 2">
            <a:extLst>
              <a:ext uri="{FF2B5EF4-FFF2-40B4-BE49-F238E27FC236}">
                <a16:creationId xmlns:a16="http://schemas.microsoft.com/office/drawing/2014/main" id="{2B7BB85F-B334-666F-73B4-8CE156EA6DB3}"/>
              </a:ext>
            </a:extLst>
          </p:cNvPr>
          <p:cNvSpPr>
            <a:spLocks noGrp="1"/>
          </p:cNvSpPr>
          <p:nvPr>
            <p:ph type="body" idx="1"/>
          </p:nvPr>
        </p:nvSpPr>
        <p:spPr/>
        <p:txBody>
          <a:bodyPr/>
          <a:lstStyle/>
          <a:p>
            <a:r>
              <a:rPr lang="sv-SE" dirty="0"/>
              <a:t>4</a:t>
            </a:r>
            <a:endParaRPr lang="en-US" dirty="0"/>
          </a:p>
        </p:txBody>
      </p:sp>
      <p:pic>
        <p:nvPicPr>
          <p:cNvPr id="12" name="Bildobjekt 11">
            <a:extLst>
              <a:ext uri="{FF2B5EF4-FFF2-40B4-BE49-F238E27FC236}">
                <a16:creationId xmlns:a16="http://schemas.microsoft.com/office/drawing/2014/main" id="{EE07AFDB-3DC4-873B-B9F1-211BA8977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7536" y="2723221"/>
            <a:ext cx="2515173" cy="3137615"/>
          </a:xfrm>
          <a:prstGeom prst="rect">
            <a:avLst/>
          </a:prstGeom>
        </p:spPr>
      </p:pic>
      <p:pic>
        <p:nvPicPr>
          <p:cNvPr id="14" name="Bildobjekt 13">
            <a:extLst>
              <a:ext uri="{FF2B5EF4-FFF2-40B4-BE49-F238E27FC236}">
                <a16:creationId xmlns:a16="http://schemas.microsoft.com/office/drawing/2014/main" id="{2B93FCD9-2F03-3DCF-9456-5633A0A19E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5396" y="2857875"/>
            <a:ext cx="900000" cy="900000"/>
          </a:xfrm>
          <a:prstGeom prst="rect">
            <a:avLst/>
          </a:prstGeom>
        </p:spPr>
      </p:pic>
    </p:spTree>
    <p:extLst>
      <p:ext uri="{BB962C8B-B14F-4D97-AF65-F5344CB8AC3E}">
        <p14:creationId xmlns:p14="http://schemas.microsoft.com/office/powerpoint/2010/main" val="4251919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DB8AFD-1CAD-7AFA-CE4A-F1B4DA8BB6CF}"/>
              </a:ext>
            </a:extLst>
          </p:cNvPr>
          <p:cNvSpPr>
            <a:spLocks noGrp="1"/>
          </p:cNvSpPr>
          <p:nvPr>
            <p:ph type="title"/>
          </p:nvPr>
        </p:nvSpPr>
        <p:spPr>
          <a:xfrm>
            <a:off x="636889" y="540000"/>
            <a:ext cx="5987647" cy="1080000"/>
          </a:xfrm>
        </p:spPr>
        <p:txBody>
          <a:bodyPr/>
          <a:lstStyle/>
          <a:p>
            <a:r>
              <a:rPr lang="sv-SE" dirty="0"/>
              <a:t>Kompetens som är viktigt för boendestödjare är:</a:t>
            </a:r>
          </a:p>
        </p:txBody>
      </p:sp>
      <p:sp>
        <p:nvSpPr>
          <p:cNvPr id="3" name="Platshållare för text 2">
            <a:extLst>
              <a:ext uri="{FF2B5EF4-FFF2-40B4-BE49-F238E27FC236}">
                <a16:creationId xmlns:a16="http://schemas.microsoft.com/office/drawing/2014/main" id="{57E02883-CD8F-687F-CF1A-A5BFFC671A71}"/>
              </a:ext>
            </a:extLst>
          </p:cNvPr>
          <p:cNvSpPr>
            <a:spLocks noGrp="1"/>
          </p:cNvSpPr>
          <p:nvPr>
            <p:ph type="body" sz="quarter" idx="13"/>
          </p:nvPr>
        </p:nvSpPr>
        <p:spPr>
          <a:xfrm>
            <a:off x="636043" y="1634399"/>
            <a:ext cx="10862051" cy="4583838"/>
          </a:xfrm>
        </p:spPr>
        <p:txBody>
          <a:bodyPr/>
          <a:lstStyle/>
          <a:p>
            <a:pPr marL="342900" indent="-342900">
              <a:buFont typeface="Arial" panose="020B0604020202020204" pitchFamily="34" charset="0"/>
              <a:buChar char="•"/>
            </a:pPr>
            <a:r>
              <a:rPr lang="sv-SE" sz="2400" dirty="0"/>
              <a:t>förmåga att kommunicera på ett stödjande sätt</a:t>
            </a:r>
          </a:p>
          <a:p>
            <a:pPr marL="342900" indent="-342900">
              <a:buFont typeface="Arial" panose="020B0604020202020204" pitchFamily="34" charset="0"/>
              <a:buChar char="•"/>
            </a:pPr>
            <a:r>
              <a:rPr lang="sv-SE" sz="2400" dirty="0"/>
              <a:t>att kunna anpassa språk och arbetssätt efter personens förmåga och dagsform</a:t>
            </a:r>
          </a:p>
          <a:p>
            <a:pPr marL="342900" indent="-342900">
              <a:buFont typeface="Arial" panose="020B0604020202020204" pitchFamily="34" charset="0"/>
              <a:buChar char="•"/>
            </a:pPr>
            <a:r>
              <a:rPr lang="sv-SE" sz="2400" dirty="0"/>
              <a:t>förmåga att se och hantera maktobalansen mellan den som ger och den som tar emot stöd</a:t>
            </a:r>
          </a:p>
          <a:p>
            <a:pPr marL="342900" indent="-342900">
              <a:buFont typeface="Arial" panose="020B0604020202020204" pitchFamily="34" charset="0"/>
              <a:buChar char="•"/>
            </a:pPr>
            <a:r>
              <a:rPr lang="sv-SE" sz="2400" dirty="0"/>
              <a:t>förmåga att stötta personen att använda och utveckla sina egna resurser</a:t>
            </a:r>
          </a:p>
          <a:p>
            <a:pPr marL="342900" indent="-342900">
              <a:buFont typeface="Arial" panose="020B0604020202020204" pitchFamily="34" charset="0"/>
              <a:buChar char="•"/>
            </a:pPr>
            <a:r>
              <a:rPr lang="sv-SE" sz="2400" dirty="0"/>
              <a:t>förmåga att kunna tänka och reflektera kring sitt eget arbetssätt</a:t>
            </a:r>
          </a:p>
          <a:p>
            <a:r>
              <a:rPr lang="sv-SE" dirty="0"/>
              <a:t>	... </a:t>
            </a:r>
            <a:r>
              <a:rPr lang="sv-SE" b="1" dirty="0"/>
              <a:t>Vad behövs mer? </a:t>
            </a:r>
          </a:p>
        </p:txBody>
      </p:sp>
      <p:sp>
        <p:nvSpPr>
          <p:cNvPr id="4" name="Flödesschema: Koppling 3">
            <a:extLst>
              <a:ext uri="{FF2B5EF4-FFF2-40B4-BE49-F238E27FC236}">
                <a16:creationId xmlns:a16="http://schemas.microsoft.com/office/drawing/2014/main" id="{2695AE29-2B06-982B-DB8A-BB9BBD792408}"/>
              </a:ext>
            </a:extLst>
          </p:cNvPr>
          <p:cNvSpPr/>
          <p:nvPr/>
        </p:nvSpPr>
        <p:spPr>
          <a:xfrm>
            <a:off x="9617331" y="195130"/>
            <a:ext cx="1980000" cy="1980000"/>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Kunskap och kompetens</a:t>
            </a:r>
            <a:endParaRPr lang="en-US" dirty="0"/>
          </a:p>
        </p:txBody>
      </p:sp>
    </p:spTree>
    <p:extLst>
      <p:ext uri="{BB962C8B-B14F-4D97-AF65-F5344CB8AC3E}">
        <p14:creationId xmlns:p14="http://schemas.microsoft.com/office/powerpoint/2010/main" val="3208040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C49375-9009-6B62-E807-14530B2991A6}"/>
              </a:ext>
            </a:extLst>
          </p:cNvPr>
          <p:cNvSpPr>
            <a:spLocks noGrp="1"/>
          </p:cNvSpPr>
          <p:nvPr>
            <p:ph type="title"/>
          </p:nvPr>
        </p:nvSpPr>
        <p:spPr/>
        <p:txBody>
          <a:bodyPr/>
          <a:lstStyle/>
          <a:p>
            <a:r>
              <a:rPr lang="sv-SE" dirty="0"/>
              <a:t>Kunskap och kompetens i gruppen</a:t>
            </a:r>
            <a:endParaRPr lang="en-US" dirty="0"/>
          </a:p>
        </p:txBody>
      </p:sp>
      <p:sp>
        <p:nvSpPr>
          <p:cNvPr id="3" name="Platshållare för text 2">
            <a:extLst>
              <a:ext uri="{FF2B5EF4-FFF2-40B4-BE49-F238E27FC236}">
                <a16:creationId xmlns:a16="http://schemas.microsoft.com/office/drawing/2014/main" id="{0DF913EE-F8A9-42B3-D00B-759644E133A3}"/>
              </a:ext>
            </a:extLst>
          </p:cNvPr>
          <p:cNvSpPr>
            <a:spLocks noGrp="1"/>
          </p:cNvSpPr>
          <p:nvPr>
            <p:ph type="body" sz="quarter" idx="13"/>
          </p:nvPr>
        </p:nvSpPr>
        <p:spPr>
          <a:xfrm>
            <a:off x="636889" y="1441358"/>
            <a:ext cx="7826176" cy="4735705"/>
          </a:xfrm>
        </p:spPr>
        <p:txBody>
          <a:bodyPr/>
          <a:lstStyle/>
          <a:p>
            <a:pPr marL="342900" indent="-342900">
              <a:buFont typeface="Arial" panose="020B0604020202020204" pitchFamily="34" charset="0"/>
              <a:buChar char="•"/>
            </a:pPr>
            <a:r>
              <a:rPr lang="sv-SE" dirty="0"/>
              <a:t>Hur kan vi öka kunskapen om vilka konsekvenser i vardagen olika diagnoser och funktionedsättningar ger?</a:t>
            </a:r>
          </a:p>
          <a:p>
            <a:pPr marL="342900" indent="-342900">
              <a:buFont typeface="Arial" panose="020B0604020202020204" pitchFamily="34" charset="0"/>
              <a:buChar char="•"/>
            </a:pPr>
            <a:r>
              <a:rPr lang="sv-SE" dirty="0"/>
              <a:t>Finns det tid för reflektion? </a:t>
            </a:r>
          </a:p>
          <a:p>
            <a:pPr marL="342900" indent="-342900">
              <a:buFont typeface="Arial" panose="020B0604020202020204" pitchFamily="34" charset="0"/>
              <a:buChar char="•"/>
            </a:pPr>
            <a:r>
              <a:rPr lang="sv-SE" dirty="0"/>
              <a:t>Hur hanterar vi balansgången när vi vet att någon behöver stöd i ett visst sammanhang, men personen inte vill ta emot stödet? </a:t>
            </a:r>
          </a:p>
          <a:p>
            <a:pPr marL="342900" indent="-342900">
              <a:buFont typeface="Arial" panose="020B0604020202020204" pitchFamily="34" charset="0"/>
              <a:buChar char="•"/>
            </a:pPr>
            <a:r>
              <a:rPr lang="sv-SE" dirty="0"/>
              <a:t>När kan vi behöva handledning?</a:t>
            </a:r>
          </a:p>
          <a:p>
            <a:pPr marL="342900" indent="-342900">
              <a:buFont typeface="Arial" panose="020B0604020202020204" pitchFamily="34" charset="0"/>
              <a:buChar char="•"/>
            </a:pPr>
            <a:r>
              <a:rPr lang="sv-SE" dirty="0"/>
              <a:t>Är det tydligt var gränsen mellan regionens ansvar och kommunens ansvar går? Diskutera om det finns glapp och luckor.</a:t>
            </a:r>
          </a:p>
          <a:p>
            <a:endParaRPr lang="en-US" dirty="0"/>
          </a:p>
        </p:txBody>
      </p:sp>
      <p:pic>
        <p:nvPicPr>
          <p:cNvPr id="5" name="Bildobjekt 4" descr="Ikon - Personer runt ett bord">
            <a:extLst>
              <a:ext uri="{FF2B5EF4-FFF2-40B4-BE49-F238E27FC236}">
                <a16:creationId xmlns:a16="http://schemas.microsoft.com/office/drawing/2014/main" id="{80677605-9E04-3FFA-F02D-F468247535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4064" y="2828399"/>
            <a:ext cx="3105650" cy="3105650"/>
          </a:xfrm>
          <a:prstGeom prst="rect">
            <a:avLst/>
          </a:prstGeom>
        </p:spPr>
      </p:pic>
      <p:sp>
        <p:nvSpPr>
          <p:cNvPr id="7" name="Pratbubbla: oval 6">
            <a:extLst>
              <a:ext uri="{FF2B5EF4-FFF2-40B4-BE49-F238E27FC236}">
                <a16:creationId xmlns:a16="http://schemas.microsoft.com/office/drawing/2014/main" id="{34C25BD3-E8CA-1DA3-BC59-3140C9C30E90}"/>
              </a:ext>
            </a:extLst>
          </p:cNvPr>
          <p:cNvSpPr/>
          <p:nvPr/>
        </p:nvSpPr>
        <p:spPr>
          <a:xfrm>
            <a:off x="9105089" y="1080000"/>
            <a:ext cx="2286000" cy="166343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Ha kan vi öka vår kunskap?</a:t>
            </a:r>
            <a:endParaRPr lang="en-US" dirty="0"/>
          </a:p>
        </p:txBody>
      </p:sp>
    </p:spTree>
    <p:extLst>
      <p:ext uri="{BB962C8B-B14F-4D97-AF65-F5344CB8AC3E}">
        <p14:creationId xmlns:p14="http://schemas.microsoft.com/office/powerpoint/2010/main" val="3983829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1B56BA-2D7D-DF46-397F-4CC60AE8741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DB54F89-A60C-6042-B069-C96E190B18B3}"/>
              </a:ext>
            </a:extLst>
          </p:cNvPr>
          <p:cNvSpPr>
            <a:spLocks noGrp="1"/>
          </p:cNvSpPr>
          <p:nvPr>
            <p:ph type="title"/>
          </p:nvPr>
        </p:nvSpPr>
        <p:spPr/>
        <p:txBody>
          <a:bodyPr/>
          <a:lstStyle/>
          <a:p>
            <a:r>
              <a:rPr lang="sv-SE" noProof="0" dirty="0"/>
              <a:t>Skattning av arbetssätt på tema </a:t>
            </a:r>
            <a:r>
              <a:rPr lang="sv-SE" i="1" noProof="0" dirty="0"/>
              <a:t>kompetens och kunnande </a:t>
            </a:r>
            <a:r>
              <a:rPr lang="sv-SE" noProof="0" dirty="0"/>
              <a:t>hos personalen</a:t>
            </a:r>
          </a:p>
        </p:txBody>
      </p:sp>
      <p:graphicFrame>
        <p:nvGraphicFramePr>
          <p:cNvPr id="3" name="Tabell 2">
            <a:extLst>
              <a:ext uri="{FF2B5EF4-FFF2-40B4-BE49-F238E27FC236}">
                <a16:creationId xmlns:a16="http://schemas.microsoft.com/office/drawing/2014/main" id="{4A92FB3A-F9AA-33C0-72E4-48F60A236983}"/>
              </a:ext>
            </a:extLst>
          </p:cNvPr>
          <p:cNvGraphicFramePr>
            <a:graphicFrameLocks noGrp="1"/>
          </p:cNvGraphicFramePr>
          <p:nvPr>
            <p:extLst>
              <p:ext uri="{D42A27DB-BD31-4B8C-83A1-F6EECF244321}">
                <p14:modId xmlns:p14="http://schemas.microsoft.com/office/powerpoint/2010/main" val="2856842089"/>
              </p:ext>
            </p:extLst>
          </p:nvPr>
        </p:nvGraphicFramePr>
        <p:xfrm>
          <a:off x="636889" y="1620000"/>
          <a:ext cx="9975378" cy="4469816"/>
        </p:xfrm>
        <a:graphic>
          <a:graphicData uri="http://schemas.openxmlformats.org/drawingml/2006/table">
            <a:tbl>
              <a:tblPr firstRow="1" bandRow="1">
                <a:tableStyleId>{5C22544A-7EE6-4342-B048-85BDC9FD1C3A}</a:tableStyleId>
              </a:tblPr>
              <a:tblGrid>
                <a:gridCol w="3235864">
                  <a:extLst>
                    <a:ext uri="{9D8B030D-6E8A-4147-A177-3AD203B41FA5}">
                      <a16:colId xmlns:a16="http://schemas.microsoft.com/office/drawing/2014/main" val="2151771714"/>
                    </a:ext>
                  </a:extLst>
                </a:gridCol>
                <a:gridCol w="2295768">
                  <a:extLst>
                    <a:ext uri="{9D8B030D-6E8A-4147-A177-3AD203B41FA5}">
                      <a16:colId xmlns:a16="http://schemas.microsoft.com/office/drawing/2014/main" val="3774280798"/>
                    </a:ext>
                  </a:extLst>
                </a:gridCol>
                <a:gridCol w="2267971">
                  <a:extLst>
                    <a:ext uri="{9D8B030D-6E8A-4147-A177-3AD203B41FA5}">
                      <a16:colId xmlns:a16="http://schemas.microsoft.com/office/drawing/2014/main" val="1223092520"/>
                    </a:ext>
                  </a:extLst>
                </a:gridCol>
                <a:gridCol w="2175775">
                  <a:extLst>
                    <a:ext uri="{9D8B030D-6E8A-4147-A177-3AD203B41FA5}">
                      <a16:colId xmlns:a16="http://schemas.microsoft.com/office/drawing/2014/main" val="1865952981"/>
                    </a:ext>
                  </a:extLst>
                </a:gridCol>
              </a:tblGrid>
              <a:tr h="911339">
                <a:tc>
                  <a:txBody>
                    <a:bodyPr/>
                    <a:lstStyle/>
                    <a:p>
                      <a:r>
                        <a:rPr lang="sv-SE" noProof="0" dirty="0">
                          <a:solidFill>
                            <a:schemeClr val="tx1"/>
                          </a:solidFill>
                        </a:rPr>
                        <a:t>Påstående</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noProof="0" dirty="0">
                          <a:solidFill>
                            <a:schemeClr val="tx1"/>
                          </a:solidFill>
                        </a:rPr>
                        <a:t>Det här tycker vi fungerar bra och ska upprätthållas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noProof="0" dirty="0">
                          <a:solidFill>
                            <a:schemeClr val="tx1"/>
                          </a:solidFill>
                        </a:rPr>
                        <a:t>Det här behöver utvecklas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tc>
                  <a:txBody>
                    <a:bodyPr/>
                    <a:lstStyle/>
                    <a:p>
                      <a:r>
                        <a:rPr lang="sv-SE" noProof="0" dirty="0">
                          <a:solidFill>
                            <a:schemeClr val="tx1"/>
                          </a:solidFill>
                        </a:rPr>
                        <a:t>Förslag på åtgärder för att ta oss dit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0F6"/>
                    </a:solidFill>
                  </a:tcPr>
                </a:tc>
                <a:extLst>
                  <a:ext uri="{0D108BD9-81ED-4DB2-BD59-A6C34878D82A}">
                    <a16:rowId xmlns:a16="http://schemas.microsoft.com/office/drawing/2014/main" val="2183521266"/>
                  </a:ext>
                </a:extLst>
              </a:tr>
              <a:tr h="1172445">
                <a:tc>
                  <a:txBody>
                    <a:bodyPr/>
                    <a:lstStyle/>
                    <a:p>
                      <a:r>
                        <a:rPr lang="sv-SE" sz="1600" noProof="0" dirty="0"/>
                        <a:t>I arbetsgruppen finns en samlad kompetens så att vi kan ge gott och individanpassat stöd till alla vi jobbar hos.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4598339"/>
                  </a:ext>
                </a:extLst>
              </a:tr>
              <a:tr h="820205">
                <a:tc>
                  <a:txBody>
                    <a:bodyPr/>
                    <a:lstStyle/>
                    <a:p>
                      <a:r>
                        <a:rPr lang="sv-SE" sz="1600" noProof="0" dirty="0"/>
                        <a:t>På områden där vi saknar kunskap vet vi hur vi kan utveckla vårt kunnande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643286540"/>
                  </a:ext>
                </a:extLst>
              </a:tr>
              <a:tr h="952616">
                <a:tc>
                  <a:txBody>
                    <a:bodyPr/>
                    <a:lstStyle/>
                    <a:p>
                      <a:r>
                        <a:rPr lang="sv-SE" sz="1600" noProof="0" dirty="0"/>
                        <a:t>Boendestödjarna kan kontakta närmaste chef och få stöd i svåra etiska dilemman.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sv-SE"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6791409"/>
                  </a:ext>
                </a:extLst>
              </a:tr>
              <a:tr h="607395">
                <a:tc>
                  <a:txBody>
                    <a:bodyPr/>
                    <a:lstStyle/>
                    <a:p>
                      <a:endParaRPr lang="sv-SE" noProof="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sv-SE" noProof="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570483169"/>
                  </a:ext>
                </a:extLst>
              </a:tr>
            </a:tbl>
          </a:graphicData>
        </a:graphic>
      </p:graphicFrame>
    </p:spTree>
    <p:extLst>
      <p:ext uri="{BB962C8B-B14F-4D97-AF65-F5344CB8AC3E}">
        <p14:creationId xmlns:p14="http://schemas.microsoft.com/office/powerpoint/2010/main" val="776524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1B36FB-2445-C8DD-8098-BA5D991E3CEF}"/>
              </a:ext>
            </a:extLst>
          </p:cNvPr>
          <p:cNvSpPr>
            <a:spLocks noGrp="1"/>
          </p:cNvSpPr>
          <p:nvPr>
            <p:ph type="title"/>
          </p:nvPr>
        </p:nvSpPr>
        <p:spPr>
          <a:xfrm>
            <a:off x="636888" y="540000"/>
            <a:ext cx="8156916" cy="1080000"/>
          </a:xfrm>
        </p:spPr>
        <p:txBody>
          <a:bodyPr anchor="t">
            <a:normAutofit/>
          </a:bodyPr>
          <a:lstStyle/>
          <a:p>
            <a:r>
              <a:rPr lang="sv-SE" dirty="0"/>
              <a:t>Länkar till filmer på kunskapsguiden </a:t>
            </a:r>
            <a:endParaRPr lang="en-US" dirty="0"/>
          </a:p>
        </p:txBody>
      </p:sp>
      <p:sp>
        <p:nvSpPr>
          <p:cNvPr id="3" name="Platshållare för text 2">
            <a:extLst>
              <a:ext uri="{FF2B5EF4-FFF2-40B4-BE49-F238E27FC236}">
                <a16:creationId xmlns:a16="http://schemas.microsoft.com/office/drawing/2014/main" id="{501C5FCF-E531-2B4C-B9D4-5E20217D9950}"/>
              </a:ext>
            </a:extLst>
          </p:cNvPr>
          <p:cNvSpPr>
            <a:spLocks noGrp="1"/>
          </p:cNvSpPr>
          <p:nvPr>
            <p:ph type="body" sz="quarter" idx="13"/>
          </p:nvPr>
        </p:nvSpPr>
        <p:spPr>
          <a:xfrm>
            <a:off x="637200" y="1634401"/>
            <a:ext cx="7019687" cy="4574671"/>
          </a:xfrm>
        </p:spPr>
        <p:txBody>
          <a:bodyPr>
            <a:normAutofit/>
          </a:bodyPr>
          <a:lstStyle/>
          <a:p>
            <a:r>
              <a:rPr lang="en-US" dirty="0" err="1">
                <a:hlinkClick r:id="rId2"/>
              </a:rPr>
              <a:t>Delat</a:t>
            </a:r>
            <a:r>
              <a:rPr lang="en-US" dirty="0">
                <a:hlinkClick r:id="rId2"/>
              </a:rPr>
              <a:t> </a:t>
            </a:r>
            <a:r>
              <a:rPr lang="en-US" dirty="0" err="1">
                <a:hlinkClick r:id="rId2"/>
              </a:rPr>
              <a:t>beslutsfattande</a:t>
            </a:r>
            <a:r>
              <a:rPr lang="en-US" dirty="0">
                <a:hlinkClick r:id="rId2"/>
              </a:rPr>
              <a:t> </a:t>
            </a:r>
            <a:r>
              <a:rPr lang="en-US" dirty="0">
                <a:hlinkClick r:id="rId3"/>
              </a:rPr>
              <a:t>–</a:t>
            </a:r>
            <a:r>
              <a:rPr lang="en-US" dirty="0">
                <a:hlinkClick r:id="rId2"/>
              </a:rPr>
              <a:t> Kunskapsguiden</a:t>
            </a:r>
            <a:endParaRPr lang="en-US" dirty="0"/>
          </a:p>
          <a:p>
            <a:r>
              <a:rPr lang="sv-SE" dirty="0">
                <a:hlinkClick r:id="rId3"/>
              </a:rPr>
              <a:t>Filmer om Kevin som inte öppnar dörren – Kunskapsguiden</a:t>
            </a:r>
            <a:endParaRPr lang="sv-SE" dirty="0"/>
          </a:p>
          <a:p>
            <a:r>
              <a:rPr lang="sv-SE" dirty="0">
                <a:hlinkClick r:id="rId4"/>
              </a:rPr>
              <a:t>Filmer om Maria som uppfattas som hotfull - Kunskapsguiden</a:t>
            </a:r>
            <a:endParaRPr lang="sv-SE" dirty="0"/>
          </a:p>
          <a:p>
            <a:r>
              <a:rPr lang="sv-SE" dirty="0">
                <a:hlinkClick r:id="rId5"/>
              </a:rPr>
              <a:t>Filmer om professionellt omdöme och olika sorters kunskap – Kunskapsguiden</a:t>
            </a:r>
            <a:endParaRPr lang="sv-SE" dirty="0"/>
          </a:p>
          <a:p>
            <a:r>
              <a:rPr lang="en-US" dirty="0">
                <a:hlinkClick r:id="rId6"/>
              </a:rPr>
              <a:t>Om </a:t>
            </a:r>
            <a:r>
              <a:rPr lang="en-US" dirty="0" err="1">
                <a:hlinkClick r:id="rId6"/>
              </a:rPr>
              <a:t>personliga</a:t>
            </a:r>
            <a:r>
              <a:rPr lang="en-US" dirty="0">
                <a:hlinkClick r:id="rId6"/>
              </a:rPr>
              <a:t> </a:t>
            </a:r>
            <a:r>
              <a:rPr lang="en-US" dirty="0" err="1">
                <a:hlinkClick r:id="rId6"/>
              </a:rPr>
              <a:t>krisplaner</a:t>
            </a:r>
            <a:r>
              <a:rPr lang="en-US" dirty="0">
                <a:hlinkClick r:id="rId6"/>
              </a:rPr>
              <a:t> - Kunskapsguiden</a:t>
            </a:r>
            <a:endParaRPr lang="sv-SE" dirty="0"/>
          </a:p>
        </p:txBody>
      </p:sp>
      <p:pic>
        <p:nvPicPr>
          <p:cNvPr id="6" name="Bildobjekt 5">
            <a:extLst>
              <a:ext uri="{FF2B5EF4-FFF2-40B4-BE49-F238E27FC236}">
                <a16:creationId xmlns:a16="http://schemas.microsoft.com/office/drawing/2014/main" id="{0CC77D59-1171-02D7-CFBA-11D6FD1D18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71815" y="1396537"/>
            <a:ext cx="3960000" cy="3960000"/>
          </a:xfrm>
          <a:prstGeom prst="rect">
            <a:avLst/>
          </a:prstGeom>
        </p:spPr>
      </p:pic>
    </p:spTree>
    <p:extLst>
      <p:ext uri="{BB962C8B-B14F-4D97-AF65-F5344CB8AC3E}">
        <p14:creationId xmlns:p14="http://schemas.microsoft.com/office/powerpoint/2010/main" val="2842352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Möte med flera deltagare runt ett bord. Många post-it lappar. ">
            <a:extLst>
              <a:ext uri="{FF2B5EF4-FFF2-40B4-BE49-F238E27FC236}">
                <a16:creationId xmlns:a16="http://schemas.microsoft.com/office/drawing/2014/main" id="{4B93FBC5-2C8F-0577-EBD1-17FB390001D6}"/>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30000" r="30000"/>
          <a:stretch>
            <a:fillRect/>
          </a:stretch>
        </p:blipFill>
        <p:spPr>
          <a:xfrm>
            <a:off x="7978391" y="0"/>
            <a:ext cx="4213610" cy="6858000"/>
          </a:xfrm>
        </p:spPr>
      </p:pic>
      <p:sp>
        <p:nvSpPr>
          <p:cNvPr id="3" name="Rubrik 2">
            <a:extLst>
              <a:ext uri="{FF2B5EF4-FFF2-40B4-BE49-F238E27FC236}">
                <a16:creationId xmlns:a16="http://schemas.microsoft.com/office/drawing/2014/main" id="{D8683D4B-1633-86FD-4DE6-A2418318C1A6}"/>
              </a:ext>
            </a:extLst>
          </p:cNvPr>
          <p:cNvSpPr>
            <a:spLocks noGrp="1"/>
          </p:cNvSpPr>
          <p:nvPr>
            <p:ph type="title"/>
          </p:nvPr>
        </p:nvSpPr>
        <p:spPr/>
        <p:txBody>
          <a:bodyPr/>
          <a:lstStyle/>
          <a:p>
            <a:r>
              <a:rPr lang="sv-SE" dirty="0"/>
              <a:t>Hur går vi vidare?</a:t>
            </a:r>
            <a:endParaRPr lang="en-US" dirty="0"/>
          </a:p>
        </p:txBody>
      </p:sp>
      <p:sp>
        <p:nvSpPr>
          <p:cNvPr id="4" name="Platshållare för text 3">
            <a:extLst>
              <a:ext uri="{FF2B5EF4-FFF2-40B4-BE49-F238E27FC236}">
                <a16:creationId xmlns:a16="http://schemas.microsoft.com/office/drawing/2014/main" id="{C368A31B-9955-F011-0072-4DE04B033EEA}"/>
              </a:ext>
            </a:extLst>
          </p:cNvPr>
          <p:cNvSpPr>
            <a:spLocks noGrp="1"/>
          </p:cNvSpPr>
          <p:nvPr>
            <p:ph type="body" sz="quarter" idx="13"/>
          </p:nvPr>
        </p:nvSpPr>
        <p:spPr/>
        <p:txBody>
          <a:bodyPr/>
          <a:lstStyle/>
          <a:p>
            <a:pPr marL="342900" indent="-342900">
              <a:buFont typeface="Arial" panose="020B0604020202020204" pitchFamily="34" charset="0"/>
              <a:buChar char="•"/>
            </a:pPr>
            <a:r>
              <a:rPr lang="sv-SE" dirty="0"/>
              <a:t>Har vi kommit fram till att det finns områden som vi behöver utveckla?</a:t>
            </a:r>
          </a:p>
          <a:p>
            <a:pPr marL="342900" indent="-342900">
              <a:buFont typeface="Arial" panose="020B0604020202020204" pitchFamily="34" charset="0"/>
              <a:buChar char="•"/>
            </a:pPr>
            <a:r>
              <a:rPr lang="sv-SE" dirty="0"/>
              <a:t>Hur kan vi göra för att hålla frågorna levande?</a:t>
            </a:r>
          </a:p>
          <a:p>
            <a:pPr marL="342900" indent="-342900">
              <a:buFont typeface="Arial" panose="020B0604020202020204" pitchFamily="34" charset="0"/>
              <a:buChar char="•"/>
            </a:pPr>
            <a:r>
              <a:rPr lang="sv-SE" dirty="0"/>
              <a:t>Behöver vi mer kunskap? Hur får vi den?</a:t>
            </a:r>
          </a:p>
          <a:p>
            <a:pPr marL="342900" indent="-342900">
              <a:buFont typeface="Arial" panose="020B0604020202020204" pitchFamily="34" charset="0"/>
              <a:buChar char="•"/>
            </a:pPr>
            <a:r>
              <a:rPr lang="sv-SE" dirty="0"/>
              <a:t>Vad blir nästa steg? Vem gör vad?</a:t>
            </a:r>
          </a:p>
          <a:p>
            <a:pPr marL="342900" indent="-342900">
              <a:buFont typeface="Arial" panose="020B0604020202020204" pitchFamily="34" charset="0"/>
              <a:buChar char="•"/>
            </a:pPr>
            <a:r>
              <a:rPr lang="sv-SE" dirty="0"/>
              <a:t>När ska aktiviteter genomföras?</a:t>
            </a:r>
          </a:p>
          <a:p>
            <a:pPr marL="342900" indent="-342900">
              <a:buFont typeface="Arial" panose="020B0604020202020204" pitchFamily="34" charset="0"/>
              <a:buChar char="•"/>
            </a:pPr>
            <a:r>
              <a:rPr lang="sv-SE" dirty="0"/>
              <a:t>Vem ansvarar för att följa upp detta?</a:t>
            </a:r>
            <a:endParaRPr lang="en-US" dirty="0"/>
          </a:p>
        </p:txBody>
      </p:sp>
    </p:spTree>
    <p:extLst>
      <p:ext uri="{BB962C8B-B14F-4D97-AF65-F5344CB8AC3E}">
        <p14:creationId xmlns:p14="http://schemas.microsoft.com/office/powerpoint/2010/main" val="3953039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MLIB" val="True"/>
</p:tagLst>
</file>

<file path=ppt/theme/theme1.xml><?xml version="1.0" encoding="utf-8"?>
<a:theme xmlns:a="http://schemas.openxmlformats.org/drawingml/2006/main" name="SoS-tema">
  <a:themeElements>
    <a:clrScheme name="SoS">
      <a:dk1>
        <a:srgbClr val="000000"/>
      </a:dk1>
      <a:lt1>
        <a:srgbClr val="FFFFFF"/>
      </a:lt1>
      <a:dk2>
        <a:srgbClr val="F8F2E8"/>
      </a:dk2>
      <a:lt2>
        <a:srgbClr val="FCFAF7"/>
      </a:lt2>
      <a:accent1>
        <a:srgbClr val="002B45"/>
      </a:accent1>
      <a:accent2>
        <a:srgbClr val="00385C"/>
      </a:accent2>
      <a:accent3>
        <a:srgbClr val="005892"/>
      </a:accent3>
      <a:accent4>
        <a:srgbClr val="017CC1"/>
      </a:accent4>
      <a:accent5>
        <a:srgbClr val="DBF0F6"/>
      </a:accent5>
      <a:accent6>
        <a:srgbClr val="EBFAFC"/>
      </a:accent6>
      <a:hlink>
        <a:srgbClr val="0563C1"/>
      </a:hlink>
      <a:folHlink>
        <a:srgbClr val="954F72"/>
      </a:folHlink>
    </a:clrScheme>
    <a:fontScheme name="PPT SoS">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oS Mörkblå 1">
      <a:srgbClr val="002B45"/>
    </a:custClr>
    <a:custClr name="SoS Mörkblå 2">
      <a:srgbClr val="00385C"/>
    </a:custClr>
    <a:custClr name="SoS Blå 1">
      <a:srgbClr val="005892"/>
    </a:custClr>
    <a:custClr name="SoS Blå 2">
      <a:srgbClr val="017CC1"/>
    </a:custClr>
    <a:custClr name="SoS Ljusblå 1">
      <a:srgbClr val="DBF0F6"/>
    </a:custClr>
    <a:custClr name="SoS Ljusblå 2">
      <a:srgbClr val="EBFAFC"/>
    </a:custClr>
    <a:custClr name="Vit">
      <a:srgbClr val="FFFFFF"/>
    </a:custClr>
    <a:custClr name="Vit">
      <a:srgbClr val="FFFFFF"/>
    </a:custClr>
    <a:custClr name="SoS Beige 1">
      <a:srgbClr val="F8F2E8"/>
    </a:custClr>
    <a:custClr name="Sos Beige 2">
      <a:srgbClr val="FCFAF5"/>
    </a:custClr>
    <a:custClr name="SoS Gul 1">
      <a:srgbClr val="B27B2A"/>
    </a:custClr>
    <a:custClr name="SoS Gul 2">
      <a:srgbClr val="ECB94F"/>
    </a:custClr>
    <a:custClr name="SoS Gul 3">
      <a:srgbClr val="F9E0A7"/>
    </a:custClr>
    <a:custClr name="SoS Lila 1">
      <a:srgbClr val="9A4392"/>
    </a:custClr>
    <a:custClr name="SoS Lila 2">
      <a:srgbClr val="BE67C0"/>
    </a:custClr>
    <a:custClr name="SoS Lila 3">
      <a:srgbClr val="ECCFE9"/>
    </a:custClr>
    <a:custClr name="Vit">
      <a:srgbClr val="FFFFFF"/>
    </a:custClr>
    <a:custClr name="Vit">
      <a:srgbClr val="FFFFFF"/>
    </a:custClr>
    <a:custClr name="Vit">
      <a:srgbClr val="FFFFFF"/>
    </a:custClr>
    <a:custClr name="Vit">
      <a:srgbClr val="FFFFFF"/>
    </a:custClr>
    <a:custClr name="SoS Grön 1">
      <a:srgbClr val="008276"/>
    </a:custClr>
    <a:custClr name="SoS Grön 2">
      <a:srgbClr val="00A380"/>
    </a:custClr>
    <a:custClr name="SoS Grön 3">
      <a:srgbClr val="79D3C2"/>
    </a:custClr>
    <a:custClr name="SoS Orange 1">
      <a:srgbClr val="C75136"/>
    </a:custClr>
    <a:custClr name="SoS Orange 2">
      <a:srgbClr val="EA805F"/>
    </a:custClr>
    <a:custClr name="SoS Orange 3">
      <a:srgbClr val="F7CAAD"/>
    </a:custClr>
  </a:custClrLst>
  <a:extLst>
    <a:ext uri="{05A4C25C-085E-4340-85A3-A5531E510DB2}">
      <thm15:themeFamily xmlns:thm15="http://schemas.microsoft.com/office/thememl/2012/main" name="Blank 1.potx" id="{9B8A4F3E-DB00-45FE-BF45-1D4BDD58FF77}" vid="{6F384768-62E9-4036-B39A-A842919E8EA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3034</TotalTime>
  <Words>1540</Words>
  <Application>Microsoft Office PowerPoint</Application>
  <PresentationFormat>Bredbild</PresentationFormat>
  <Paragraphs>164</Paragraphs>
  <Slides>22</Slides>
  <Notes>18</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22</vt:i4>
      </vt:variant>
    </vt:vector>
  </HeadingPairs>
  <TitlesOfParts>
    <vt:vector size="27" baseType="lpstr">
      <vt:lpstr>Aptos</vt:lpstr>
      <vt:lpstr>Arial</vt:lpstr>
      <vt:lpstr>Noto Sans</vt:lpstr>
      <vt:lpstr>Wingdings</vt:lpstr>
      <vt:lpstr>SoS-tema</vt:lpstr>
      <vt:lpstr>Hur kan vi utveckla boendestöd?</vt:lpstr>
      <vt:lpstr>Innehåll</vt:lpstr>
      <vt:lpstr>Introduktion</vt:lpstr>
      <vt:lpstr>Vad är egentligen boendestöd?</vt:lpstr>
      <vt:lpstr>Beskriv insatsen boendestöd!</vt:lpstr>
      <vt:lpstr>Så här beskrivs stödet i Socialstyrelsens vägledning</vt:lpstr>
      <vt:lpstr>Vad innebär begreppen?  </vt:lpstr>
      <vt:lpstr>Balansen gränsdragning mot andra aktörer</vt:lpstr>
      <vt:lpstr>Delaktighet ger kvalitet i insatsen</vt:lpstr>
      <vt:lpstr>Delaktighet för individen är…</vt:lpstr>
      <vt:lpstr>Hur kan vi underlätta delaktighet?</vt:lpstr>
      <vt:lpstr>Skattning av arbetssätt på tema delaktighet</vt:lpstr>
      <vt:lpstr>Relationen mellan den som ger och den som får stöd</vt:lpstr>
      <vt:lpstr>Relation till den som får boendestöd präglas av</vt:lpstr>
      <vt:lpstr>Relationen mellan boendestödjare och personen som behöver stöd</vt:lpstr>
      <vt:lpstr>Skattning av arbetssätt på tema relationen mellan boendestödjaren och personen</vt:lpstr>
      <vt:lpstr>Kunskap och kompetens hos personalen</vt:lpstr>
      <vt:lpstr>Kompetens som är viktigt för boendestödjare är:</vt:lpstr>
      <vt:lpstr>Kunskap och kompetens i gruppen</vt:lpstr>
      <vt:lpstr>Skattning av arbetssätt på tema kompetens och kunnande hos personalen</vt:lpstr>
      <vt:lpstr>Länkar till filmer på kunskapsguiden </vt:lpstr>
      <vt:lpstr>Hur går vi vidare?</vt:lpstr>
    </vt:vector>
  </TitlesOfParts>
  <Company>Socialstyrelsen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Branting, Ylva</dc:creator>
  <cp:lastModifiedBy>Laukkanen, Tiina</cp:lastModifiedBy>
  <cp:revision>100</cp:revision>
  <cp:lastPrinted>2026-08-18T11:55:26Z</cp:lastPrinted>
  <dcterms:created xsi:type="dcterms:W3CDTF">2025-11-13T12:41:30Z</dcterms:created>
  <dcterms:modified xsi:type="dcterms:W3CDTF">2026-09-24T07:22:57Z</dcterms:modified>
</cp:coreProperties>
</file>