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2" r:id="rId2"/>
    <p:sldId id="330" r:id="rId3"/>
    <p:sldId id="326" r:id="rId4"/>
    <p:sldId id="331" r:id="rId5"/>
    <p:sldId id="332" r:id="rId6"/>
    <p:sldId id="333" r:id="rId7"/>
    <p:sldId id="334" r:id="rId8"/>
    <p:sldId id="335" r:id="rId9"/>
    <p:sldId id="336" r:id="rId10"/>
    <p:sldId id="338" r:id="rId11"/>
    <p:sldId id="337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46" autoAdjust="0"/>
    <p:restoredTop sz="96336" autoAdjust="0"/>
  </p:normalViewPr>
  <p:slideViewPr>
    <p:cSldViewPr snapToGrid="0">
      <p:cViewPr varScale="1">
        <p:scale>
          <a:sx n="106" d="100"/>
          <a:sy n="106" d="100"/>
        </p:scale>
        <p:origin x="1404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D2D12-81AC-D943-9EBA-03A4A656D2E0}" type="datetimeFigureOut">
              <a:rPr lang="sv-SE" smtClean="0"/>
              <a:t>2025-11-25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3548B-AF10-C945-8A69-0BF57EF7A3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187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3548B-AF10-C945-8A69-0BF57EF7A3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101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3548B-AF10-C945-8A69-0BF57EF7A38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7357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3548B-AF10-C945-8A69-0BF57EF7A38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18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1">
            <a:extLst>
              <a:ext uri="{FF2B5EF4-FFF2-40B4-BE49-F238E27FC236}">
                <a16:creationId xmlns:a16="http://schemas.microsoft.com/office/drawing/2014/main" id="{5DC4C6F0-D240-9B3A-CFE1-283585EF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9178D6E-2078-08E5-BAE6-8DC08A62D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00" y="1692000"/>
            <a:ext cx="9180000" cy="2520000"/>
          </a:xfrm>
        </p:spPr>
        <p:txBody>
          <a:bodyPr rIns="0" anchor="b"/>
          <a:lstStyle>
            <a:lvl1pPr algn="l">
              <a:lnSpc>
                <a:spcPct val="100000"/>
              </a:lnSpc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EAECA3-C0A1-88F4-B211-2BA6D75FC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199" y="4320000"/>
            <a:ext cx="9180000" cy="1404000"/>
          </a:xfrm>
        </p:spPr>
        <p:txBody>
          <a:bodyPr lIns="0" tIns="72000" rIns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pic>
        <p:nvPicPr>
          <p:cNvPr id="8" name="Bild 5" descr="Socialstyrelsen logotyp">
            <a:extLst>
              <a:ext uri="{FF2B5EF4-FFF2-40B4-BE49-F238E27FC236}">
                <a16:creationId xmlns:a16="http://schemas.microsoft.com/office/drawing/2014/main" id="{D3F05040-C74E-1D05-78D9-4CDBCBA617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490" y="620713"/>
            <a:ext cx="2438400" cy="524075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CEF9954-370C-4CBC-ACFA-B1E148113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7199" y="5892800"/>
            <a:ext cx="5220000" cy="360000"/>
          </a:xfrm>
        </p:spPr>
        <p:txBody>
          <a:bodyPr lIns="0" rIns="0" bIns="0" anchor="b" anchorCtr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Skapare, datum eller annan information</a:t>
            </a:r>
          </a:p>
        </p:txBody>
      </p:sp>
    </p:spTree>
    <p:extLst>
      <p:ext uri="{BB962C8B-B14F-4D97-AF65-F5344CB8AC3E}">
        <p14:creationId xmlns:p14="http://schemas.microsoft.com/office/powerpoint/2010/main" val="2417418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9" y="540000"/>
            <a:ext cx="97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2BE7BE2-043A-8F86-E133-CBC0667ED8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1" y="1634400"/>
            <a:ext cx="5157600" cy="4583838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" name="Platshållare för text 5">
            <a:extLst>
              <a:ext uri="{FF2B5EF4-FFF2-40B4-BE49-F238E27FC236}">
                <a16:creationId xmlns:a16="http://schemas.microsoft.com/office/drawing/2014/main" id="{A489BFAB-1838-E3DA-3086-31955668D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201" y="1634400"/>
            <a:ext cx="5157600" cy="4583838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155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2D0CF93-B1DD-D6D4-275B-D9885AE1D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1" y="1634401"/>
            <a:ext cx="5171462" cy="4574671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text 5">
            <a:extLst>
              <a:ext uri="{FF2B5EF4-FFF2-40B4-BE49-F238E27FC236}">
                <a16:creationId xmlns:a16="http://schemas.microsoft.com/office/drawing/2014/main" id="{56960885-E329-5FCA-2677-EAF2C56F90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340" y="1634400"/>
            <a:ext cx="5184774" cy="4583838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588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rerad lista 2-spal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2D0CF93-B1DD-D6D4-275B-D9885AE1D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" y="1634401"/>
            <a:ext cx="5171462" cy="4583838"/>
          </a:xfrm>
        </p:spPr>
        <p:txBody>
          <a:bodyPr lIns="0" rIns="0"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3" name="Platshållare för text 5">
            <a:extLst>
              <a:ext uri="{FF2B5EF4-FFF2-40B4-BE49-F238E27FC236}">
                <a16:creationId xmlns:a16="http://schemas.microsoft.com/office/drawing/2014/main" id="{8B2DEFEC-B058-47C3-04B8-57A68B1970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340" y="1634401"/>
            <a:ext cx="5171461" cy="4583838"/>
          </a:xfrm>
        </p:spPr>
        <p:txBody>
          <a:bodyPr lIns="0" rIns="0"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57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ild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2EFB50B-C8C2-AB32-73B8-5A65AF0BEF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7201" y="0"/>
            <a:ext cx="41148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r>
              <a:rPr lang="sv-SE" dirty="0"/>
              <a:t>Markera bildplatshållaren (den här rutan), klicka inte på ikonen. Infoga en bild. Kom ihåg att skriva in en alternativtext eller markera som dekorativ.</a:t>
            </a:r>
          </a:p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8" y="540000"/>
            <a:ext cx="70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2BE7BE2-043A-8F86-E133-CBC0667ED8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" y="1634400"/>
            <a:ext cx="7020000" cy="4582800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7280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bild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2EFB50B-C8C2-AB32-73B8-5A65AF0BEF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7201" y="0"/>
            <a:ext cx="4114800" cy="6858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r>
              <a:rPr lang="sv-SE" dirty="0"/>
              <a:t>Markera bildplatshållaren (den här rutan), klicka inte på ikonen. Infoga en bild. Kom ihåg att skriva in en alternativtext eller markera som dekorativ.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8" y="540000"/>
            <a:ext cx="70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text 5">
            <a:extLst>
              <a:ext uri="{FF2B5EF4-FFF2-40B4-BE49-F238E27FC236}">
                <a16:creationId xmlns:a16="http://schemas.microsoft.com/office/drawing/2014/main" id="{41027A83-3361-4A4B-AAAE-C303B08E9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" y="1634401"/>
            <a:ext cx="7019687" cy="4574671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40278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ild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9DBB08A-F0B4-9378-7585-53C095C29D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6096000" cy="68579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icon to add picture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9" y="540000"/>
            <a:ext cx="5171774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89260AC1-16F0-41EA-8B68-B8EBC4B41C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" y="1634400"/>
            <a:ext cx="5171463" cy="4582800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39153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bild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9DBB08A-F0B4-9378-7585-53C095C29D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0"/>
            <a:ext cx="6096000" cy="68579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r>
              <a:rPr lang="sv-SE" dirty="0"/>
              <a:t>Markera bildplatshållaren (den här rutan), klicka inte på ikonen. Infoga en bild. Kom ihåg att skriva in en alternativtext eller markera som dekorativ.</a:t>
            </a:r>
          </a:p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9" y="540000"/>
            <a:ext cx="5171774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2D0CF93-B1DD-D6D4-275B-D9885AE1D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1" y="1634400"/>
            <a:ext cx="5171463" cy="4583838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0749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ild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9DBB08A-F0B4-9378-7585-53C095C29D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87401" y="1"/>
            <a:ext cx="7704599" cy="68579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r>
              <a:rPr lang="sv-SE" dirty="0"/>
              <a:t>Markera bildplatshållaren (den här rutan), klicka inte på ikonen. Infoga en bild. Kom ihåg att skriva in en alternativtext eller markera som dekorativ.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0" y="539999"/>
            <a:ext cx="3771514" cy="152520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D9DD10FC-2BD9-4CDA-A6E6-410656069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" y="2065202"/>
            <a:ext cx="3771204" cy="4151998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63525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, bild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29DBB08A-F0B4-9378-7585-53C095C29DE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87401" y="1"/>
            <a:ext cx="7704599" cy="6857999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r>
              <a:rPr lang="sv-SE" dirty="0"/>
              <a:t>Markera bildplatshållaren (den här rutan), klicka inte på ikonen. Infoga en bild. Kom ihåg att skriva in en alternativtext eller markera som dekorativ.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0" y="539999"/>
            <a:ext cx="3771514" cy="152520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2D0CF93-B1DD-D6D4-275B-D9885AE1D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" y="2065204"/>
            <a:ext cx="3771514" cy="4153035"/>
          </a:xfrm>
        </p:spPr>
        <p:txBody>
          <a:bodyPr lIns="0" rIns="0"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8703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ild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2EFB50B-C8C2-AB32-73B8-5A65AF0BEF8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r>
              <a:rPr lang="sv-SE" dirty="0"/>
              <a:t>				Markera bildplatshållaren (den här rutan), klicka inte på ikonen). </a:t>
            </a:r>
            <a:br>
              <a:rPr lang="sv-SE" dirty="0"/>
            </a:br>
            <a:r>
              <a:rPr lang="sv-SE" dirty="0"/>
              <a:t>				Infoga en bild. Kom ihåg att skriva in en alternativtext </a:t>
            </a:r>
            <a:br>
              <a:rPr lang="sv-SE" dirty="0"/>
            </a:br>
            <a:r>
              <a:rPr lang="sv-SE" dirty="0"/>
              <a:t>				eller markera som dekorativ.</a:t>
            </a:r>
          </a:p>
          <a:p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9" y="540000"/>
            <a:ext cx="9720000" cy="108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2BE7BE2-043A-8F86-E133-CBC0667ED8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200" y="1634401"/>
            <a:ext cx="5280114" cy="1533605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7852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ens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>
            <a:extLst>
              <a:ext uri="{FF2B5EF4-FFF2-40B4-BE49-F238E27FC236}">
                <a16:creationId xmlns:a16="http://schemas.microsoft.com/office/drawing/2014/main" id="{9DC7BC62-FFDF-BE17-9318-7D2172EFB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176"/>
            <a:ext cx="12192000" cy="6861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pc="-40" baseline="0" dirty="0">
              <a:solidFill>
                <a:schemeClr val="bg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F7854F6-D131-B1BF-DCAE-DABC973D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0" y="540000"/>
            <a:ext cx="5459111" cy="288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F2614B1-4CE7-EEB1-7E09-6933EC11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5989B9-E41B-BD51-904F-F6A6880C9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E6AD8C-8D45-475A-88F1-A1ABBFDF6A1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47BC5CC-511A-C5C0-4273-7A1AF2941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540000"/>
            <a:ext cx="5184775" cy="5678238"/>
          </a:xfrm>
        </p:spPr>
        <p:txBody>
          <a:bodyPr/>
          <a:lstStyle>
            <a:lvl1pPr marL="457200" indent="-457200"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5800" indent="-2286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pic>
        <p:nvPicPr>
          <p:cNvPr id="10" name="Bild 6" descr="Socialstyrelsen logotyp">
            <a:extLst>
              <a:ext uri="{FF2B5EF4-FFF2-40B4-BE49-F238E27FC236}">
                <a16:creationId xmlns:a16="http://schemas.microsoft.com/office/drawing/2014/main" id="{9CC60EB5-256D-072D-0810-A12B5BA1C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6800" y="6332400"/>
            <a:ext cx="1440000" cy="3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4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cent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">
            <a:extLst>
              <a:ext uri="{FF2B5EF4-FFF2-40B4-BE49-F238E27FC236}">
                <a16:creationId xmlns:a16="http://schemas.microsoft.com/office/drawing/2014/main" id="{AE00FC94-731C-4487-F68E-51E079377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464FFB-21D6-470E-6B8B-7BD5C51B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248" y="1613916"/>
            <a:ext cx="7461504" cy="2356072"/>
          </a:xfrm>
        </p:spPr>
        <p:txBody>
          <a:bodyPr anchor="t" anchorCtr="0"/>
          <a:lstStyle>
            <a:lvl1pPr>
              <a:lnSpc>
                <a:spcPct val="100000"/>
              </a:lnSpc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1" name="Platshållare för text 10" descr="Citattecken">
            <a:extLst>
              <a:ext uri="{FF2B5EF4-FFF2-40B4-BE49-F238E27FC236}">
                <a16:creationId xmlns:a16="http://schemas.microsoft.com/office/drawing/2014/main" id="{662AA28D-E944-4700-BC14-792C9FF19A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68849" y="936530"/>
            <a:ext cx="792797" cy="1081722"/>
          </a:xfrm>
        </p:spPr>
        <p:txBody>
          <a:bodyPr/>
          <a:lstStyle>
            <a:lvl1pPr marL="0" indent="0">
              <a:buNone/>
              <a:defRPr sz="8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”</a:t>
            </a:r>
          </a:p>
        </p:txBody>
      </p:sp>
      <p:sp>
        <p:nvSpPr>
          <p:cNvPr id="3" name="Platshållare för text 3">
            <a:extLst>
              <a:ext uri="{FF2B5EF4-FFF2-40B4-BE49-F238E27FC236}">
                <a16:creationId xmlns:a16="http://schemas.microsoft.com/office/drawing/2014/main" id="{20AECAA3-CD22-0DFA-19FC-653726379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5248" y="3992415"/>
            <a:ext cx="7461504" cy="125166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3716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8288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sv-SE" dirty="0"/>
              <a:t>Klicka och skriv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41B79240-5AF4-B987-6456-E3446E8F2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2174" y="5266511"/>
            <a:ext cx="5371530" cy="951728"/>
          </a:xfrm>
          <a:prstGeom prst="rect">
            <a:avLst/>
          </a:prstGeom>
        </p:spPr>
        <p:txBody>
          <a:bodyPr lIns="90000" rIns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>
                <a:solidFill>
                  <a:schemeClr val="bg1"/>
                </a:solidFill>
              </a:rPr>
              <a:t>Namn/Källa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FBF1F4-C474-8781-D346-F257EC40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	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016464-DBE5-F6E9-FE56-B1BD67B0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E6AD8C-8D45-475A-88F1-A1ABBFDF6A1B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 7" descr="Socialstyrelsen logotyp">
            <a:extLst>
              <a:ext uri="{FF2B5EF4-FFF2-40B4-BE49-F238E27FC236}">
                <a16:creationId xmlns:a16="http://schemas.microsoft.com/office/drawing/2014/main" id="{B46BCB16-0BE3-50BE-D90A-CC43197FE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7618" y="6309204"/>
            <a:ext cx="1440000" cy="3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54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nsterställd cita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2DA5640-880C-4970-9969-589D5CE242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360000" indent="0">
              <a:lnSpc>
                <a:spcPct val="100000"/>
              </a:lnSpc>
              <a:spcBef>
                <a:spcPts val="300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Markera bildplatshållaren (klicka inte på ikonen). Infoga en bild. Kom ihåg att skriva in en alternativtext eller markera som dekorativ.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464FFB-21D6-470E-6B8B-7BD5C51B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2" y="981249"/>
            <a:ext cx="6004559" cy="2539857"/>
          </a:xfrm>
        </p:spPr>
        <p:txBody>
          <a:bodyPr rIns="0" anchor="t" anchorCtr="0"/>
          <a:lstStyle>
            <a:lvl1pPr>
              <a:lnSpc>
                <a:spcPct val="100000"/>
              </a:lnSpc>
              <a:defRPr sz="4000" spc="-4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12" name="Platshållare för text 10" descr="Citattecken">
            <a:extLst>
              <a:ext uri="{FF2B5EF4-FFF2-40B4-BE49-F238E27FC236}">
                <a16:creationId xmlns:a16="http://schemas.microsoft.com/office/drawing/2014/main" id="{A84D938D-EF47-457D-9244-7DB72A4045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4201" y="440387"/>
            <a:ext cx="792797" cy="1081722"/>
          </a:xfrm>
        </p:spPr>
        <p:txBody>
          <a:bodyPr/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”</a:t>
            </a:r>
          </a:p>
        </p:txBody>
      </p:sp>
      <p:sp>
        <p:nvSpPr>
          <p:cNvPr id="3" name="Platshållare för text 3">
            <a:extLst>
              <a:ext uri="{FF2B5EF4-FFF2-40B4-BE49-F238E27FC236}">
                <a16:creationId xmlns:a16="http://schemas.microsoft.com/office/drawing/2014/main" id="{20AECAA3-CD22-0DFA-19FC-653726379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0602" y="3670743"/>
            <a:ext cx="6004559" cy="125166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3716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828800" indent="0">
              <a:buNone/>
              <a:defRPr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sv-SE" dirty="0"/>
              <a:t>Klicka och skriv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41B79240-5AF4-B987-6456-E3446E8F24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90600" y="5072050"/>
            <a:ext cx="6004559" cy="804702"/>
          </a:xfrm>
          <a:prstGeom prst="rect">
            <a:avLst/>
          </a:prstGeom>
        </p:spPr>
        <p:txBody>
          <a:bodyPr lIns="90000" rIns="0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>
                <a:solidFill>
                  <a:schemeClr val="bg1"/>
                </a:solidFill>
              </a:rPr>
              <a:t>Namn/Källa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FBF1F4-C474-8781-D346-F257EC40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	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016464-DBE5-F6E9-FE56-B1BD67B0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E6AD8C-8D45-475A-88F1-A1ABBFDF6A1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0641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utsi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1">
            <a:extLst>
              <a:ext uri="{FF2B5EF4-FFF2-40B4-BE49-F238E27FC236}">
                <a16:creationId xmlns:a16="http://schemas.microsoft.com/office/drawing/2014/main" id="{5DC4C6F0-D240-9B3A-CFE1-283585EF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9178D6E-2078-08E5-BAE6-8DC08A62D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000" y="2404800"/>
            <a:ext cx="9180000" cy="1908000"/>
          </a:xfrm>
        </p:spPr>
        <p:txBody>
          <a:bodyPr rIns="0" anchor="ctr" anchorCtr="0"/>
          <a:lstStyle>
            <a:lvl1pPr algn="ctr">
              <a:defRPr sz="4400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EAECA3-C0A1-88F4-B211-2BA6D75FC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6000" y="4345200"/>
            <a:ext cx="9180000" cy="1116000"/>
          </a:xfrm>
        </p:spPr>
        <p:txBody>
          <a:bodyPr lIns="0" tIns="72000" rIns="0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pic>
        <p:nvPicPr>
          <p:cNvPr id="8" name="Bild 5" descr="Socialstyrelsen logotyp">
            <a:extLst>
              <a:ext uri="{FF2B5EF4-FFF2-40B4-BE49-F238E27FC236}">
                <a16:creationId xmlns:a16="http://schemas.microsoft.com/office/drawing/2014/main" id="{D3F05040-C74E-1D05-78D9-4CDBCBA617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6800" y="5710238"/>
            <a:ext cx="2438400" cy="5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4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1">
            <a:extLst>
              <a:ext uri="{FF2B5EF4-FFF2-40B4-BE49-F238E27FC236}">
                <a16:creationId xmlns:a16="http://schemas.microsoft.com/office/drawing/2014/main" id="{5DC4C6F0-D240-9B3A-CFE1-283585EF9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EAEAECA3-C0A1-88F4-B211-2BA6D75FC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1088" y="5506636"/>
            <a:ext cx="9143999" cy="711602"/>
          </a:xfrm>
        </p:spPr>
        <p:txBody>
          <a:bodyPr lIns="0" tIns="72000" rIns="0"/>
          <a:lstStyle>
            <a:lvl1pPr marL="0" indent="0" algn="ctr">
              <a:buNone/>
              <a:defRPr sz="22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pic>
        <p:nvPicPr>
          <p:cNvPr id="8" name="Bild 5" descr="Socialstyrelsen logotyp">
            <a:extLst>
              <a:ext uri="{FF2B5EF4-FFF2-40B4-BE49-F238E27FC236}">
                <a16:creationId xmlns:a16="http://schemas.microsoft.com/office/drawing/2014/main" id="{D3F05040-C74E-1D05-78D9-4CDBCBA617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40431" y="2678227"/>
            <a:ext cx="4911139" cy="105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60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ppbild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35895A3-CFBD-2DD7-0C6D-2EC2943D2F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6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6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>
            <a:extLst>
              <a:ext uri="{FF2B5EF4-FFF2-40B4-BE49-F238E27FC236}">
                <a16:creationId xmlns:a16="http://schemas.microsoft.com/office/drawing/2014/main" id="{A8BC795E-0211-60B3-4FEF-7B5792310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097" y="0"/>
            <a:ext cx="12192000" cy="6858000"/>
          </a:xfrm>
          <a:prstGeom prst="rect">
            <a:avLst/>
          </a:prstGeom>
          <a:solidFill>
            <a:srgbClr val="113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464FFB-21D6-470E-6B8B-7BD5C51B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691999"/>
            <a:ext cx="8968770" cy="2520000"/>
          </a:xfrm>
        </p:spPr>
        <p:txBody>
          <a:bodyPr rIns="0" anchor="b"/>
          <a:lstStyle>
            <a:lvl1pPr>
              <a:lnSpc>
                <a:spcPct val="100000"/>
              </a:lnSpc>
              <a:defRPr sz="4800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04384AE-3851-7BF4-93ED-FF5247D1385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7200" y="4333988"/>
            <a:ext cx="9000000" cy="1655763"/>
          </a:xfrm>
        </p:spPr>
        <p:txBody>
          <a:bodyPr lIns="0" tIns="72000" r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Avsnittsundertitel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016464-DBE5-F6E9-FE56-B1BD67B0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E6AD8C-8D45-475A-88F1-A1ABBFDF6A1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 7" descr="Socialstyrelsen logotyp">
            <a:extLst>
              <a:ext uri="{FF2B5EF4-FFF2-40B4-BE49-F238E27FC236}">
                <a16:creationId xmlns:a16="http://schemas.microsoft.com/office/drawing/2014/main" id="{B46BCB16-0BE3-50BE-D90A-CC43197FE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6800" y="6332400"/>
            <a:ext cx="1440000" cy="309490"/>
          </a:xfrm>
          <a:prstGeom prst="rect">
            <a:avLst/>
          </a:prstGeom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FBF1F4-C474-8781-D346-F257EC40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16220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 numre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">
            <a:extLst>
              <a:ext uri="{FF2B5EF4-FFF2-40B4-BE49-F238E27FC236}">
                <a16:creationId xmlns:a16="http://schemas.microsoft.com/office/drawing/2014/main" id="{8EEF72E6-1FD0-2040-A0AD-ADEF7150C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464FFB-21D6-470E-6B8B-7BD5C51B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540000"/>
            <a:ext cx="5199062" cy="2847601"/>
          </a:xfrm>
        </p:spPr>
        <p:txBody>
          <a:bodyPr rIns="0" anchor="t" anchorCtr="0"/>
          <a:lstStyle>
            <a:lvl1pPr>
              <a:lnSpc>
                <a:spcPct val="100000"/>
              </a:lnSpc>
              <a:defRPr sz="4000" spc="-4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04384AE-3851-7BF4-93ED-FF5247D1385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100948" y="-828000"/>
            <a:ext cx="6087433" cy="6215551"/>
          </a:xfrm>
        </p:spPr>
        <p:txBody>
          <a:bodyPr/>
          <a:lstStyle>
            <a:lvl1pPr marL="0" indent="0" algn="r">
              <a:buNone/>
              <a:defRPr sz="40000" b="1">
                <a:solidFill>
                  <a:srgbClr val="00385C">
                    <a:alpha val="50000"/>
                  </a:srgb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016464-DBE5-F6E9-FE56-B1BD67B0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E6AD8C-8D45-475A-88F1-A1ABBFDF6A1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8" name="Bild 7" descr="Socialstyrelsen logotyp">
            <a:extLst>
              <a:ext uri="{FF2B5EF4-FFF2-40B4-BE49-F238E27FC236}">
                <a16:creationId xmlns:a16="http://schemas.microsoft.com/office/drawing/2014/main" id="{B46BCB16-0BE3-50BE-D90A-CC43197FE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6800" y="6332400"/>
            <a:ext cx="1440000" cy="309490"/>
          </a:xfrm>
          <a:prstGeom prst="rect">
            <a:avLst/>
          </a:prstGeom>
        </p:spPr>
      </p:pic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FBF1F4-C474-8781-D346-F257EC40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1345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med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E14B9568-7C27-F74D-E439-0E60282880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7999"/>
          </a:xfrm>
        </p:spPr>
        <p:txBody>
          <a:bodyPr/>
          <a:lstStyle>
            <a:lvl1pPr marL="0" indent="0">
              <a:buNone/>
              <a:defRPr sz="1100">
                <a:solidFill>
                  <a:schemeClr val="accent4"/>
                </a:solidFill>
              </a:defRPr>
            </a:lvl1pPr>
          </a:lstStyle>
          <a:p>
            <a:br>
              <a:rPr lang="sv-SE" dirty="0"/>
            </a:br>
            <a:r>
              <a:rPr lang="sv-SE" dirty="0"/>
              <a:t>	Utfallande bild bakom text – 1) Klicka på vit yta 2) Infoga bild. Kom ihåg att skriva in en alternativtext eller markera som dekorativ.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C464FFB-21D6-470E-6B8B-7BD5C51BD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00" y="1691999"/>
            <a:ext cx="8968770" cy="2520000"/>
          </a:xfrm>
        </p:spPr>
        <p:txBody>
          <a:bodyPr rIns="0" anchor="b"/>
          <a:lstStyle>
            <a:lvl1pPr>
              <a:lnSpc>
                <a:spcPct val="100000"/>
              </a:lnSpc>
              <a:defRPr sz="4800" spc="-4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04384AE-3851-7BF4-93ED-FF5247D1385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7200" y="4333988"/>
            <a:ext cx="9000000" cy="1655763"/>
          </a:xfrm>
        </p:spPr>
        <p:txBody>
          <a:bodyPr lIns="0" tIns="72000" r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Avsnittsundertitel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1FBF1F4-C474-8781-D346-F257EC40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0000" tIns="468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	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7016464-DBE5-F6E9-FE56-B1BD67B0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E6AD8C-8D45-475A-88F1-A1ABBFDF6A1B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708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751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9" y="540000"/>
            <a:ext cx="9720000" cy="1080000"/>
          </a:xfrm>
        </p:spPr>
        <p:txBody>
          <a:bodyPr rIns="0"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2BE7BE2-043A-8F86-E133-CBC0667ED8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044" y="1634399"/>
            <a:ext cx="6840000" cy="4583838"/>
          </a:xfrm>
        </p:spPr>
        <p:txBody>
          <a:bodyPr lIns="0" rIns="0"/>
          <a:lstStyle>
            <a:lvl1pPr marL="0" indent="0">
              <a:spcBef>
                <a:spcPts val="1800"/>
              </a:spcBef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52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2D0CF93-B1DD-D6D4-275B-D9885AE1D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045" y="1634400"/>
            <a:ext cx="6840000" cy="4583838"/>
          </a:xfrm>
        </p:spPr>
        <p:txBody>
          <a:bodyPr lIns="0" rIns="0"/>
          <a:lstStyle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098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rerad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D55D55-708A-8FA4-917F-FB99CACD4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02D0CF93-B1DD-D6D4-275B-D9885AE1D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6045" y="1634400"/>
            <a:ext cx="6840000" cy="4583838"/>
          </a:xfrm>
        </p:spPr>
        <p:txBody>
          <a:bodyPr lIns="0" rIns="0"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89ED9DC-A147-02C8-8A8D-ABCBA04E3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88F5249-30B6-4068-3317-72A80A68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6AD8C-8D45-475A-88F1-A1ABBFDF6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602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9EF6AE06-7D0B-679D-DAEF-6C2C1D3A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89" y="540000"/>
            <a:ext cx="9720000" cy="10800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735A071-11A9-B41A-D9FC-FA9930040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045" y="1634097"/>
            <a:ext cx="7020000" cy="45828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296B71-03DD-80A4-6205-3713B583A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04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60F0521-EEC8-AA48-6F07-D6B78AAFDF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29258" y="6356350"/>
            <a:ext cx="933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2E6AD8C-8D45-475A-88F1-A1ABBFDF6A1B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 descr="Logotyp Socialstyrelsen">
            <a:extLst>
              <a:ext uri="{FF2B5EF4-FFF2-40B4-BE49-F238E27FC236}">
                <a16:creationId xmlns:a16="http://schemas.microsoft.com/office/drawing/2014/main" id="{B6600725-C256-4E21-B2CE-967977119CF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128113" y="6333464"/>
            <a:ext cx="1440000" cy="295715"/>
          </a:xfrm>
          <a:prstGeom prst="rect">
            <a:avLst/>
          </a:prstGeom>
        </p:spPr>
      </p:pic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0B3FD74-0299-3550-4E28-5ACB19E12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26357" y="-362857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15831CF-0745-C506-4100-FE148513A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808663" y="-362857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D0E0E85A-E94E-02CB-591B-5C472DFA2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383338" y="-362857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C02D0A55-E372-4B7F-403F-2E3DC6E83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68113" y="-362857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24B18876-DAF9-0CED-0C89-9EA95DA1D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2420684" y="489452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5EF01506-B404-7FAC-EF48-44D61E34C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2420684" y="3298372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0FA766C4-1E08-20C2-C14D-AD4AD732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2420684" y="6106660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DC70BE39-AE1C-A008-E5DE-EF68DC6EC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23887" y="6975492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2A6D88E5-9D1D-0299-0E23-7792F919E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808663" y="6975492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FFB69A4D-C031-4997-2CD8-3735C5CB3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383338" y="6975492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E98BF6E7-B0B5-A519-1C2F-BDF7C16E6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68113" y="6975492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89EA6B94-E30D-5779-F560-45F2A9F8D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42020" y="489453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>
            <a:extLst>
              <a:ext uri="{FF2B5EF4-FFF2-40B4-BE49-F238E27FC236}">
                <a16:creationId xmlns:a16="http://schemas.microsoft.com/office/drawing/2014/main" id="{608B746F-43F8-0E83-27C2-8B3D79142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42020" y="3298373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453CBA76-A7BD-F3F8-69A4-BD6E3B104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-242020" y="6106661"/>
            <a:ext cx="0" cy="2612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46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79" r:id="rId4"/>
    <p:sldLayoutId id="2147483660" r:id="rId5"/>
    <p:sldLayoutId id="2147483654" r:id="rId6"/>
    <p:sldLayoutId id="2147483661" r:id="rId7"/>
    <p:sldLayoutId id="2147483662" r:id="rId8"/>
    <p:sldLayoutId id="2147483667" r:id="rId9"/>
    <p:sldLayoutId id="2147483665" r:id="rId10"/>
    <p:sldLayoutId id="2147483666" r:id="rId11"/>
    <p:sldLayoutId id="2147483664" r:id="rId12"/>
    <p:sldLayoutId id="2147483668" r:id="rId13"/>
    <p:sldLayoutId id="2147483680" r:id="rId14"/>
    <p:sldLayoutId id="2147483669" r:id="rId15"/>
    <p:sldLayoutId id="2147483682" r:id="rId16"/>
    <p:sldLayoutId id="2147483681" r:id="rId17"/>
    <p:sldLayoutId id="2147483670" r:id="rId18"/>
    <p:sldLayoutId id="2147483671" r:id="rId19"/>
    <p:sldLayoutId id="2147483673" r:id="rId20"/>
    <p:sldLayoutId id="2147483674" r:id="rId21"/>
    <p:sldLayoutId id="2147483675" r:id="rId22"/>
    <p:sldLayoutId id="2147483676" r:id="rId23"/>
    <p:sldLayoutId id="2147483678" r:id="rId24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Noto Sans" panose="020B0502040504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Noto Sans" panose="020B0502040504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Noto Sans" panose="020B0502040504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Noto Sans" panose="020B0502040504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659" userDrawn="1">
          <p15:clr>
            <a:srgbClr val="F26B43"/>
          </p15:clr>
        </p15:guide>
        <p15:guide id="3" pos="4021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pos="393" userDrawn="1">
          <p15:clr>
            <a:srgbClr val="F26B43"/>
          </p15:clr>
        </p15:guide>
        <p15:guide id="6" orient="horz" pos="391" userDrawn="1">
          <p15:clr>
            <a:srgbClr val="F26B43"/>
          </p15:clr>
        </p15:guide>
        <p15:guide id="7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in a blue glove&#10;&#10;Description automatically generated">
            <a:extLst>
              <a:ext uri="{FF2B5EF4-FFF2-40B4-BE49-F238E27FC236}">
                <a16:creationId xmlns:a16="http://schemas.microsoft.com/office/drawing/2014/main" id="{B2A299CD-4302-337B-1F80-5ED554E37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2"/>
          </a:xfrm>
          <a:prstGeom prst="rect">
            <a:avLst/>
          </a:prstGeom>
        </p:spPr>
      </p:pic>
      <p:sp>
        <p:nvSpPr>
          <p:cNvPr id="16" name="Rubrik 15">
            <a:extLst>
              <a:ext uri="{FF2B5EF4-FFF2-40B4-BE49-F238E27FC236}">
                <a16:creationId xmlns:a16="http://schemas.microsoft.com/office/drawing/2014/main" id="{2E2AA013-1C60-4F11-A178-81752B6C2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00" y="2502876"/>
            <a:ext cx="7791692" cy="1060661"/>
          </a:xfrm>
        </p:spPr>
        <p:txBody>
          <a:bodyPr/>
          <a:lstStyle/>
          <a:p>
            <a:r>
              <a:rPr lang="sv-SE" sz="4200" dirty="0"/>
              <a:t>Handskar i äldreomsorgen?</a:t>
            </a:r>
          </a:p>
        </p:txBody>
      </p:sp>
      <p:sp>
        <p:nvSpPr>
          <p:cNvPr id="17" name="Underrubrik 16">
            <a:extLst>
              <a:ext uri="{FF2B5EF4-FFF2-40B4-BE49-F238E27FC236}">
                <a16:creationId xmlns:a16="http://schemas.microsoft.com/office/drawing/2014/main" id="{FCD190C8-9DBD-48AF-AE9E-D1ABC4D53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199" y="3647236"/>
            <a:ext cx="6119861" cy="1404000"/>
          </a:xfrm>
        </p:spPr>
        <p:txBody>
          <a:bodyPr/>
          <a:lstStyle/>
          <a:p>
            <a:r>
              <a:rPr lang="sv-SE" dirty="0"/>
              <a:t>Ett </a:t>
            </a:r>
            <a:r>
              <a:rPr lang="sv-SE" dirty="0" err="1"/>
              <a:t>quiz</a:t>
            </a:r>
            <a:r>
              <a:rPr lang="sv-SE" dirty="0"/>
              <a:t> där vi tillsammans testar våra kunskaper om basala hygienrutiner</a:t>
            </a:r>
          </a:p>
        </p:txBody>
      </p:sp>
      <p:pic>
        <p:nvPicPr>
          <p:cNvPr id="4" name="Bild 5" descr="Socialstyrelsen logotyp">
            <a:extLst>
              <a:ext uri="{FF2B5EF4-FFF2-40B4-BE49-F238E27FC236}">
                <a16:creationId xmlns:a16="http://schemas.microsoft.com/office/drawing/2014/main" id="{1996B044-7A80-A39E-1243-0F42A16CB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490" y="620713"/>
            <a:ext cx="2438400" cy="5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eelchair looking at a patient&#10;&#10;Description automatically generated">
            <a:extLst>
              <a:ext uri="{FF2B5EF4-FFF2-40B4-BE49-F238E27FC236}">
                <a16:creationId xmlns:a16="http://schemas.microsoft.com/office/drawing/2014/main" id="{35A9D4FD-B179-A2EB-40B6-42A1FCF21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" y="-8614"/>
            <a:ext cx="12205510" cy="6866614"/>
          </a:xfrm>
          <a:prstGeom prst="rect">
            <a:avLst/>
          </a:prstGeom>
        </p:spPr>
      </p:pic>
      <p:pic>
        <p:nvPicPr>
          <p:cNvPr id="45" name="Picture 44" descr="A person in a pink shirt and gloves looking at a dryer&#10;&#10;Description automatically generated">
            <a:extLst>
              <a:ext uri="{FF2B5EF4-FFF2-40B4-BE49-F238E27FC236}">
                <a16:creationId xmlns:a16="http://schemas.microsoft.com/office/drawing/2014/main" id="{663FC6A8-94C5-F4F3-1AEE-8EEF8FD4C8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10" y="0"/>
            <a:ext cx="12190199" cy="6858000"/>
          </a:xfrm>
          <a:prstGeom prst="rect">
            <a:avLst/>
          </a:prstGeom>
        </p:spPr>
      </p:pic>
      <p:pic>
        <p:nvPicPr>
          <p:cNvPr id="2" name="Picture 1" descr="A person pouring a liquid onto their hands&#10;&#10;Description automatically generated">
            <a:extLst>
              <a:ext uri="{FF2B5EF4-FFF2-40B4-BE49-F238E27FC236}">
                <a16:creationId xmlns:a16="http://schemas.microsoft.com/office/drawing/2014/main" id="{793E88FB-E7B9-2C22-22EF-86FA5AC7CB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07"/>
            <a:ext cx="12191100" cy="68585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CE338C-D3DC-577C-E17A-442DDC0C8847}"/>
              </a:ext>
            </a:extLst>
          </p:cNvPr>
          <p:cNvGrpSpPr/>
          <p:nvPr/>
        </p:nvGrpSpPr>
        <p:grpSpPr>
          <a:xfrm>
            <a:off x="608475" y="2029729"/>
            <a:ext cx="5147684" cy="2050078"/>
            <a:chOff x="3522157" y="2029729"/>
            <a:chExt cx="5147684" cy="2050078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2BDD662F-ABD1-683B-33D9-0583D71C63A1}"/>
                </a:ext>
              </a:extLst>
            </p:cNvPr>
            <p:cNvSpPr/>
            <p:nvPr/>
          </p:nvSpPr>
          <p:spPr>
            <a:xfrm>
              <a:off x="4917930" y="2029729"/>
              <a:ext cx="2356139" cy="428224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Reflektionsfråga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6FDED1-DD47-EF07-584F-3FB712AE9287}"/>
                </a:ext>
              </a:extLst>
            </p:cNvPr>
            <p:cNvGrpSpPr/>
            <p:nvPr/>
          </p:nvGrpSpPr>
          <p:grpSpPr>
            <a:xfrm>
              <a:off x="3522157" y="2603944"/>
              <a:ext cx="5147684" cy="1475863"/>
              <a:chOff x="408458" y="2603944"/>
              <a:chExt cx="5147684" cy="147586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421F6B4D-DD92-644A-A4B3-A5A512ED86F0}"/>
                  </a:ext>
                </a:extLst>
              </p:cNvPr>
              <p:cNvSpPr/>
              <p:nvPr/>
            </p:nvSpPr>
            <p:spPr>
              <a:xfrm>
                <a:off x="408458" y="2603944"/>
                <a:ext cx="5147684" cy="1475863"/>
              </a:xfrm>
              <a:prstGeom prst="roundRect">
                <a:avLst>
                  <a:gd name="adj" fmla="val 26059"/>
                </a:avLst>
              </a:prstGeom>
              <a:solidFill>
                <a:schemeClr val="accent4"/>
              </a:solidFill>
              <a:ln w="19050">
                <a:solidFill>
                  <a:schemeClr val="accent5"/>
                </a:solidFill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3000" b="1" dirty="0">
                  <a:latin typeface="+mj-lt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A2471E-C21B-0B7D-3512-97DF4ACE2DF7}"/>
                  </a:ext>
                </a:extLst>
              </p:cNvPr>
              <p:cNvSpPr txBox="1"/>
              <p:nvPr/>
            </p:nvSpPr>
            <p:spPr>
              <a:xfrm>
                <a:off x="714323" y="2879654"/>
                <a:ext cx="4535954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sv-SE" sz="2600" b="1" dirty="0">
                    <a:solidFill>
                      <a:schemeClr val="bg1"/>
                    </a:solidFill>
                    <a:latin typeface="+mj-lt"/>
                  </a:rPr>
                  <a:t>Hur använder vi handskar på vår arbetsplats? </a:t>
                </a:r>
              </a:p>
            </p:txBody>
          </p:sp>
        </p:grpSp>
      </p:grpSp>
      <p:pic>
        <p:nvPicPr>
          <p:cNvPr id="6" name="Bild 6" descr="Socialstyrelsen logotyp">
            <a:extLst>
              <a:ext uri="{FF2B5EF4-FFF2-40B4-BE49-F238E27FC236}">
                <a16:creationId xmlns:a16="http://schemas.microsoft.com/office/drawing/2014/main" id="{D2CA4F11-1B2C-0DA6-895B-B1F86FCA9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26800" y="6332400"/>
            <a:ext cx="1440000" cy="3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5528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0D74F513-25B6-5300-D29D-00F77D9C31B4}"/>
              </a:ext>
            </a:extLst>
          </p:cNvPr>
          <p:cNvSpPr txBox="1">
            <a:spLocks/>
          </p:cNvSpPr>
          <p:nvPr/>
        </p:nvSpPr>
        <p:spPr>
          <a:xfrm>
            <a:off x="3495903" y="4034344"/>
            <a:ext cx="5200186" cy="101473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800" b="0" dirty="0"/>
              <a:t>Ta reda på mer om att förhindra smittspridning i äldreomsorgen på </a:t>
            </a:r>
            <a:r>
              <a:rPr lang="sv-SE" sz="1800" b="0" dirty="0" err="1"/>
              <a:t>Kunskapsguiden.se</a:t>
            </a:r>
            <a:endParaRPr lang="sv-SE" sz="1800" b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6B381C-8BDB-B478-D8E5-4D9754CBA2C7}"/>
              </a:ext>
            </a:extLst>
          </p:cNvPr>
          <p:cNvGrpSpPr/>
          <p:nvPr/>
        </p:nvGrpSpPr>
        <p:grpSpPr>
          <a:xfrm>
            <a:off x="5370800" y="2210131"/>
            <a:ext cx="1450392" cy="1450390"/>
            <a:chOff x="7795224" y="2210131"/>
            <a:chExt cx="1450392" cy="145039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63C623-7225-276D-6930-4C8FBE8FEA28}"/>
                </a:ext>
              </a:extLst>
            </p:cNvPr>
            <p:cNvSpPr/>
            <p:nvPr/>
          </p:nvSpPr>
          <p:spPr>
            <a:xfrm>
              <a:off x="7795224" y="2210131"/>
              <a:ext cx="1450392" cy="1450390"/>
            </a:xfrm>
            <a:prstGeom prst="roundRect">
              <a:avLst>
                <a:gd name="adj" fmla="val 35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DB2AABC-8E88-C32C-EC7C-1000B0A8A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485" y="2313215"/>
              <a:ext cx="1271871" cy="1244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198432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11C644-683F-868B-2474-5F06EF6E77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-1015"/>
            <a:ext cx="12192000" cy="6859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C10A9D-0420-6FEE-EC11-FD27C9EC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903" y="-761"/>
            <a:ext cx="12191097" cy="685850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1F6B4D-DD92-644A-A4B3-A5A512ED86F0}"/>
              </a:ext>
            </a:extLst>
          </p:cNvPr>
          <p:cNvSpPr/>
          <p:nvPr/>
        </p:nvSpPr>
        <p:spPr>
          <a:xfrm>
            <a:off x="3387439" y="1071285"/>
            <a:ext cx="5378492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D662F-ABD1-683B-33D9-0583D71C63A1}"/>
              </a:ext>
            </a:extLst>
          </p:cNvPr>
          <p:cNvSpPr/>
          <p:nvPr/>
        </p:nvSpPr>
        <p:spPr>
          <a:xfrm>
            <a:off x="5297012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2471E-C21B-0B7D-3512-97DF4ACE2DF7}"/>
              </a:ext>
            </a:extLst>
          </p:cNvPr>
          <p:cNvSpPr txBox="1"/>
          <p:nvPr/>
        </p:nvSpPr>
        <p:spPr>
          <a:xfrm>
            <a:off x="3691841" y="1320190"/>
            <a:ext cx="4800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bg1"/>
                </a:solidFill>
                <a:latin typeface="+mj-lt"/>
              </a:rPr>
              <a:t>Vad är allra viktigast för att inte sprida smitta? 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0228069-9AC6-F840-9204-B336A3C390C7}"/>
              </a:ext>
            </a:extLst>
          </p:cNvPr>
          <p:cNvSpPr/>
          <p:nvPr/>
        </p:nvSpPr>
        <p:spPr>
          <a:xfrm>
            <a:off x="3792799" y="4000452"/>
            <a:ext cx="4598682" cy="8517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D9A97A3-5925-C90C-C0DC-38C2F4EB3C79}"/>
              </a:ext>
            </a:extLst>
          </p:cNvPr>
          <p:cNvSpPr/>
          <p:nvPr/>
        </p:nvSpPr>
        <p:spPr>
          <a:xfrm>
            <a:off x="3792798" y="5057484"/>
            <a:ext cx="4598682" cy="79820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6175FBE-0F25-5FCA-CF3B-A09803E70E8A}"/>
              </a:ext>
            </a:extLst>
          </p:cNvPr>
          <p:cNvSpPr/>
          <p:nvPr/>
        </p:nvSpPr>
        <p:spPr>
          <a:xfrm>
            <a:off x="3792799" y="2979015"/>
            <a:ext cx="4598682" cy="7982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11B3893F-5B40-9D61-FC99-E1E5B08B03A2}"/>
              </a:ext>
            </a:extLst>
          </p:cNvPr>
          <p:cNvSpPr txBox="1">
            <a:spLocks/>
          </p:cNvSpPr>
          <p:nvPr/>
        </p:nvSpPr>
        <p:spPr>
          <a:xfrm>
            <a:off x="4835166" y="3095374"/>
            <a:ext cx="3166675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/>
              <a:t>Att använda handskar.</a:t>
            </a:r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E4D9BD6B-5AEE-C929-633E-8D54C96E5A6E}"/>
              </a:ext>
            </a:extLst>
          </p:cNvPr>
          <p:cNvSpPr txBox="1">
            <a:spLocks/>
          </p:cNvSpPr>
          <p:nvPr/>
        </p:nvSpPr>
        <p:spPr>
          <a:xfrm>
            <a:off x="4835167" y="4045778"/>
            <a:ext cx="3166674" cy="78149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200" b="0" dirty="0"/>
              <a:t>Att ha rena händer</a:t>
            </a:r>
            <a:r>
              <a:rPr lang="sv-SE" sz="1800" b="0" dirty="0"/>
              <a:t>.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212E9A20-4F7D-D3B0-830E-72EE01D8B753}"/>
              </a:ext>
            </a:extLst>
          </p:cNvPr>
          <p:cNvSpPr txBox="1">
            <a:spLocks/>
          </p:cNvSpPr>
          <p:nvPr/>
        </p:nvSpPr>
        <p:spPr>
          <a:xfrm>
            <a:off x="4835167" y="5171213"/>
            <a:ext cx="3113008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/>
              <a:t>Att använda förkläde.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16186B-F424-DD88-FD99-D63138BC6347}"/>
              </a:ext>
            </a:extLst>
          </p:cNvPr>
          <p:cNvSpPr/>
          <p:nvPr/>
        </p:nvSpPr>
        <p:spPr>
          <a:xfrm>
            <a:off x="3945757" y="3135120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7ED080-4A23-21FC-091B-1E33BC692FA6}"/>
              </a:ext>
            </a:extLst>
          </p:cNvPr>
          <p:cNvSpPr/>
          <p:nvPr/>
        </p:nvSpPr>
        <p:spPr>
          <a:xfrm>
            <a:off x="3945757" y="4187596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b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97C2E65-F928-F3F6-1528-B3130224D92D}"/>
              </a:ext>
            </a:extLst>
          </p:cNvPr>
          <p:cNvSpPr/>
          <p:nvPr/>
        </p:nvSpPr>
        <p:spPr>
          <a:xfrm>
            <a:off x="3945757" y="5224630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9DBA2AC-ADC7-16B2-D4AC-509ED0D69BA5}"/>
              </a:ext>
            </a:extLst>
          </p:cNvPr>
          <p:cNvSpPr/>
          <p:nvPr/>
        </p:nvSpPr>
        <p:spPr>
          <a:xfrm>
            <a:off x="3945756" y="4185396"/>
            <a:ext cx="463911" cy="463911"/>
          </a:xfrm>
          <a:prstGeom prst="ellipse">
            <a:avLst/>
          </a:prstGeom>
          <a:solidFill>
            <a:schemeClr val="accent4">
              <a:alpha val="0"/>
            </a:schemeClr>
          </a:solidFill>
          <a:ln w="19050">
            <a:solidFill>
              <a:schemeClr val="accent5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6B1548-8495-B3A7-6D52-E550833E22F1}"/>
              </a:ext>
            </a:extLst>
          </p:cNvPr>
          <p:cNvSpPr txBox="1"/>
          <p:nvPr/>
        </p:nvSpPr>
        <p:spPr>
          <a:xfrm>
            <a:off x="3863157" y="4195515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>
                    <a:alpha val="0"/>
                  </a:schemeClr>
                </a:solidFill>
              </a:rPr>
              <a:t>Rätt svar</a:t>
            </a:r>
          </a:p>
        </p:txBody>
      </p:sp>
    </p:spTree>
    <p:extLst>
      <p:ext uri="{BB962C8B-B14F-4D97-AF65-F5344CB8AC3E}">
        <p14:creationId xmlns:p14="http://schemas.microsoft.com/office/powerpoint/2010/main" val="115772907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6CF3F4E-81CB-DF69-B16E-27F15E256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" y="-761"/>
            <a:ext cx="12191097" cy="6858507"/>
          </a:xfrm>
          <a:prstGeom prst="rect">
            <a:avLst/>
          </a:prstGeom>
        </p:spPr>
      </p:pic>
      <p:pic>
        <p:nvPicPr>
          <p:cNvPr id="9" name="Bild 6" descr="Socialstyrelsen logotyp">
            <a:extLst>
              <a:ext uri="{FF2B5EF4-FFF2-40B4-BE49-F238E27FC236}">
                <a16:creationId xmlns:a16="http://schemas.microsoft.com/office/drawing/2014/main" id="{E94DCB63-1C22-5C29-15F9-3BAC46E6C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800" y="6332400"/>
            <a:ext cx="1440000" cy="309490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24243AE-E5F4-0B75-BEF7-8D54C2BDFCFA}"/>
              </a:ext>
            </a:extLst>
          </p:cNvPr>
          <p:cNvSpPr/>
          <p:nvPr/>
        </p:nvSpPr>
        <p:spPr>
          <a:xfrm>
            <a:off x="929649" y="1071285"/>
            <a:ext cx="5378492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B0545F-A914-0DA8-BB42-4CD6AFB4EA25}"/>
              </a:ext>
            </a:extLst>
          </p:cNvPr>
          <p:cNvSpPr/>
          <p:nvPr/>
        </p:nvSpPr>
        <p:spPr>
          <a:xfrm>
            <a:off x="2839222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9EAFCD-AE2F-6F8A-3CA6-AA777E58EE12}"/>
              </a:ext>
            </a:extLst>
          </p:cNvPr>
          <p:cNvSpPr txBox="1"/>
          <p:nvPr/>
        </p:nvSpPr>
        <p:spPr>
          <a:xfrm>
            <a:off x="1234051" y="1320190"/>
            <a:ext cx="48005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bg1"/>
                </a:solidFill>
                <a:latin typeface="+mj-lt"/>
              </a:rPr>
              <a:t>Vad är allra viktigast för att inte sprida smitta?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1F816CDF-3D47-2072-62DF-D4F32D91A3A4}"/>
              </a:ext>
            </a:extLst>
          </p:cNvPr>
          <p:cNvSpPr/>
          <p:nvPr/>
        </p:nvSpPr>
        <p:spPr>
          <a:xfrm>
            <a:off x="1335009" y="4000452"/>
            <a:ext cx="4598682" cy="8517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79D3C2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59089F0-BAE0-B68F-1AC4-A249F7D61A4F}"/>
              </a:ext>
            </a:extLst>
          </p:cNvPr>
          <p:cNvSpPr/>
          <p:nvPr/>
        </p:nvSpPr>
        <p:spPr>
          <a:xfrm>
            <a:off x="1335008" y="5057484"/>
            <a:ext cx="4598682" cy="798202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81A1C30-08A2-2366-5C66-EB1E6BB73601}"/>
              </a:ext>
            </a:extLst>
          </p:cNvPr>
          <p:cNvSpPr/>
          <p:nvPr/>
        </p:nvSpPr>
        <p:spPr>
          <a:xfrm>
            <a:off x="1335009" y="2979015"/>
            <a:ext cx="4598682" cy="798203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1" name="Rubrik 1">
            <a:extLst>
              <a:ext uri="{FF2B5EF4-FFF2-40B4-BE49-F238E27FC236}">
                <a16:creationId xmlns:a16="http://schemas.microsoft.com/office/drawing/2014/main" id="{6B13429D-C603-FA28-E7BF-66FA7B7B8216}"/>
              </a:ext>
            </a:extLst>
          </p:cNvPr>
          <p:cNvSpPr txBox="1">
            <a:spLocks/>
          </p:cNvSpPr>
          <p:nvPr/>
        </p:nvSpPr>
        <p:spPr>
          <a:xfrm>
            <a:off x="2377376" y="3095374"/>
            <a:ext cx="3166675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>
                <a:solidFill>
                  <a:schemeClr val="bg1">
                    <a:alpha val="50000"/>
                  </a:schemeClr>
                </a:solidFill>
              </a:rPr>
              <a:t>Att använda handskar.</a:t>
            </a:r>
          </a:p>
        </p:txBody>
      </p:sp>
      <p:sp>
        <p:nvSpPr>
          <p:cNvPr id="52" name="Rubrik 1">
            <a:extLst>
              <a:ext uri="{FF2B5EF4-FFF2-40B4-BE49-F238E27FC236}">
                <a16:creationId xmlns:a16="http://schemas.microsoft.com/office/drawing/2014/main" id="{57C5664E-0CFB-C376-8E21-498C9F5E9FD5}"/>
              </a:ext>
            </a:extLst>
          </p:cNvPr>
          <p:cNvSpPr txBox="1">
            <a:spLocks/>
          </p:cNvSpPr>
          <p:nvPr/>
        </p:nvSpPr>
        <p:spPr>
          <a:xfrm>
            <a:off x="2377377" y="4045778"/>
            <a:ext cx="3166674" cy="78149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200" b="0" dirty="0"/>
              <a:t>Att ha rena händer.</a:t>
            </a:r>
          </a:p>
        </p:txBody>
      </p:sp>
      <p:sp>
        <p:nvSpPr>
          <p:cNvPr id="53" name="Rubrik 1">
            <a:extLst>
              <a:ext uri="{FF2B5EF4-FFF2-40B4-BE49-F238E27FC236}">
                <a16:creationId xmlns:a16="http://schemas.microsoft.com/office/drawing/2014/main" id="{45DB51C8-F47C-EA41-9F47-A60BF8915F0A}"/>
              </a:ext>
            </a:extLst>
          </p:cNvPr>
          <p:cNvSpPr txBox="1">
            <a:spLocks/>
          </p:cNvSpPr>
          <p:nvPr/>
        </p:nvSpPr>
        <p:spPr>
          <a:xfrm>
            <a:off x="2377377" y="5171213"/>
            <a:ext cx="3113008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>
                <a:solidFill>
                  <a:schemeClr val="bg1">
                    <a:alpha val="50000"/>
                  </a:schemeClr>
                </a:solidFill>
              </a:rPr>
              <a:t>Att använda förkläde.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AFA1C3-A6E7-0484-6C9E-D551C866B81B}"/>
              </a:ext>
            </a:extLst>
          </p:cNvPr>
          <p:cNvSpPr/>
          <p:nvPr/>
        </p:nvSpPr>
        <p:spPr>
          <a:xfrm>
            <a:off x="1487967" y="3135120"/>
            <a:ext cx="463911" cy="463911"/>
          </a:xfrm>
          <a:prstGeom prst="ellipse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>
                <a:solidFill>
                  <a:schemeClr val="lt1">
                    <a:alpha val="50000"/>
                  </a:schemeClr>
                </a:solidFill>
              </a:rPr>
              <a:t>a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7882520-D893-7F3D-5C64-0F6242B2003C}"/>
              </a:ext>
            </a:extLst>
          </p:cNvPr>
          <p:cNvSpPr/>
          <p:nvPr/>
        </p:nvSpPr>
        <p:spPr>
          <a:xfrm>
            <a:off x="1487967" y="4187596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b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20DFFE3-860D-CAC0-C6F7-DF840B6AA6DB}"/>
              </a:ext>
            </a:extLst>
          </p:cNvPr>
          <p:cNvSpPr/>
          <p:nvPr/>
        </p:nvSpPr>
        <p:spPr>
          <a:xfrm>
            <a:off x="1487967" y="5224630"/>
            <a:ext cx="463911" cy="463911"/>
          </a:xfrm>
          <a:prstGeom prst="ellipse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>
                <a:solidFill>
                  <a:schemeClr val="lt1">
                    <a:alpha val="50000"/>
                  </a:schemeClr>
                </a:solidFill>
              </a:rPr>
              <a:t>c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1BDA805-A86F-F711-22AF-EF3BB1B832E4}"/>
              </a:ext>
            </a:extLst>
          </p:cNvPr>
          <p:cNvSpPr/>
          <p:nvPr/>
        </p:nvSpPr>
        <p:spPr>
          <a:xfrm>
            <a:off x="396492" y="4045778"/>
            <a:ext cx="726554" cy="726554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D84E95A-0625-B239-D866-DB38948EF8C3}"/>
              </a:ext>
            </a:extLst>
          </p:cNvPr>
          <p:cNvSpPr txBox="1"/>
          <p:nvPr/>
        </p:nvSpPr>
        <p:spPr>
          <a:xfrm>
            <a:off x="447113" y="4177100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Rätt svar</a:t>
            </a:r>
          </a:p>
        </p:txBody>
      </p:sp>
    </p:spTree>
    <p:extLst>
      <p:ext uri="{BB962C8B-B14F-4D97-AF65-F5344CB8AC3E}">
        <p14:creationId xmlns:p14="http://schemas.microsoft.com/office/powerpoint/2010/main" val="183898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0EDE2B-0D4B-DC35-3199-F89469A75A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8491" y="0"/>
            <a:ext cx="12190196" cy="6858000"/>
          </a:xfrm>
          <a:prstGeom prst="rect">
            <a:avLst/>
          </a:prstGeom>
        </p:spPr>
      </p:pic>
      <p:pic>
        <p:nvPicPr>
          <p:cNvPr id="45" name="Picture 44" descr="A person in a pink shirt and gloves looking at a dryer&#10;&#10;Description automatically generated">
            <a:extLst>
              <a:ext uri="{FF2B5EF4-FFF2-40B4-BE49-F238E27FC236}">
                <a16:creationId xmlns:a16="http://schemas.microsoft.com/office/drawing/2014/main" id="{663FC6A8-94C5-F4F3-1AEE-8EEF8FD4C8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10" y="0"/>
            <a:ext cx="12190199" cy="6858000"/>
          </a:xfrm>
          <a:prstGeom prst="rect">
            <a:avLst/>
          </a:prstGeom>
        </p:spPr>
      </p:pic>
      <p:pic>
        <p:nvPicPr>
          <p:cNvPr id="2" name="Picture 1" descr="A person pouring a liquid onto their hands&#10;&#10;Description automatically generated">
            <a:extLst>
              <a:ext uri="{FF2B5EF4-FFF2-40B4-BE49-F238E27FC236}">
                <a16:creationId xmlns:a16="http://schemas.microsoft.com/office/drawing/2014/main" id="{793E88FB-E7B9-2C22-22EF-86FA5AC7CB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07"/>
            <a:ext cx="12191100" cy="685850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1F6B4D-DD92-644A-A4B3-A5A512ED86F0}"/>
              </a:ext>
            </a:extLst>
          </p:cNvPr>
          <p:cNvSpPr/>
          <p:nvPr/>
        </p:nvSpPr>
        <p:spPr>
          <a:xfrm>
            <a:off x="3213652" y="1085110"/>
            <a:ext cx="5764696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D662F-ABD1-683B-33D9-0583D71C63A1}"/>
              </a:ext>
            </a:extLst>
          </p:cNvPr>
          <p:cNvSpPr/>
          <p:nvPr/>
        </p:nvSpPr>
        <p:spPr>
          <a:xfrm>
            <a:off x="5377515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2471E-C21B-0B7D-3512-97DF4ACE2DF7}"/>
              </a:ext>
            </a:extLst>
          </p:cNvPr>
          <p:cNvSpPr txBox="1"/>
          <p:nvPr/>
        </p:nvSpPr>
        <p:spPr>
          <a:xfrm>
            <a:off x="3422426" y="1360820"/>
            <a:ext cx="537849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bg1"/>
                </a:solidFill>
                <a:latin typeface="+mj-lt"/>
              </a:rPr>
              <a:t>I vilken av de här situationerna ska jag använda handskar?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DED6D3-CC95-5DEA-6E3B-07EC9C613CC8}"/>
              </a:ext>
            </a:extLst>
          </p:cNvPr>
          <p:cNvSpPr/>
          <p:nvPr/>
        </p:nvSpPr>
        <p:spPr>
          <a:xfrm>
            <a:off x="3598614" y="3958210"/>
            <a:ext cx="5024609" cy="8517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BDD1CA-B367-7023-FCBD-60794A81BAE6}"/>
              </a:ext>
            </a:extLst>
          </p:cNvPr>
          <p:cNvSpPr/>
          <p:nvPr/>
        </p:nvSpPr>
        <p:spPr>
          <a:xfrm>
            <a:off x="3568776" y="4993227"/>
            <a:ext cx="5054447" cy="9663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93CE419-A435-582B-A400-3FD8C70E5B9F}"/>
              </a:ext>
            </a:extLst>
          </p:cNvPr>
          <p:cNvSpPr/>
          <p:nvPr/>
        </p:nvSpPr>
        <p:spPr>
          <a:xfrm>
            <a:off x="3598614" y="2970183"/>
            <a:ext cx="5024609" cy="7982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ubrik 1">
            <a:extLst>
              <a:ext uri="{FF2B5EF4-FFF2-40B4-BE49-F238E27FC236}">
                <a16:creationId xmlns:a16="http://schemas.microsoft.com/office/drawing/2014/main" id="{4CF05940-C676-F307-F6CF-68B57BDE75CF}"/>
              </a:ext>
            </a:extLst>
          </p:cNvPr>
          <p:cNvSpPr txBox="1">
            <a:spLocks/>
          </p:cNvSpPr>
          <p:nvPr/>
        </p:nvSpPr>
        <p:spPr>
          <a:xfrm>
            <a:off x="4469796" y="3086542"/>
            <a:ext cx="3554981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/>
              <a:t>När jag serverar mat.</a:t>
            </a: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1A7A1502-A3C5-7161-5A76-017FE425BE93}"/>
              </a:ext>
            </a:extLst>
          </p:cNvPr>
          <p:cNvSpPr txBox="1">
            <a:spLocks/>
          </p:cNvSpPr>
          <p:nvPr/>
        </p:nvSpPr>
        <p:spPr>
          <a:xfrm>
            <a:off x="4469796" y="4003536"/>
            <a:ext cx="3880740" cy="78149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200" b="0" dirty="0"/>
              <a:t>När jag kammar någons hår. </a:t>
            </a:r>
          </a:p>
        </p:txBody>
      </p:sp>
      <p:sp>
        <p:nvSpPr>
          <p:cNvPr id="37" name="Rubrik 1">
            <a:extLst>
              <a:ext uri="{FF2B5EF4-FFF2-40B4-BE49-F238E27FC236}">
                <a16:creationId xmlns:a16="http://schemas.microsoft.com/office/drawing/2014/main" id="{9C72EA19-6EEA-C014-FF57-17186ADAB368}"/>
              </a:ext>
            </a:extLst>
          </p:cNvPr>
          <p:cNvSpPr txBox="1">
            <a:spLocks/>
          </p:cNvSpPr>
          <p:nvPr/>
        </p:nvSpPr>
        <p:spPr>
          <a:xfrm>
            <a:off x="4469797" y="5198766"/>
            <a:ext cx="3519606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/>
              <a:t>När jag tar hand om blöt och smutsig tvätt.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769777-0D6B-405A-1500-979F8CFAD364}"/>
              </a:ext>
            </a:extLst>
          </p:cNvPr>
          <p:cNvSpPr/>
          <p:nvPr/>
        </p:nvSpPr>
        <p:spPr>
          <a:xfrm>
            <a:off x="3751573" y="3126288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a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F2F0BB64-3570-3666-D60A-4D296F0FECC6}"/>
              </a:ext>
            </a:extLst>
          </p:cNvPr>
          <p:cNvSpPr txBox="1">
            <a:spLocks/>
          </p:cNvSpPr>
          <p:nvPr/>
        </p:nvSpPr>
        <p:spPr>
          <a:xfrm>
            <a:off x="3568776" y="3071792"/>
            <a:ext cx="225717" cy="36766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CA76F7-A27E-179E-4117-51B871E57B13}"/>
              </a:ext>
            </a:extLst>
          </p:cNvPr>
          <p:cNvSpPr/>
          <p:nvPr/>
        </p:nvSpPr>
        <p:spPr>
          <a:xfrm>
            <a:off x="3751573" y="4145354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b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BC3B9C-AFE1-724D-B5A5-FD8707211F20}"/>
              </a:ext>
            </a:extLst>
          </p:cNvPr>
          <p:cNvSpPr/>
          <p:nvPr/>
        </p:nvSpPr>
        <p:spPr>
          <a:xfrm>
            <a:off x="3751573" y="5244434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c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021D9DC-A970-3FD5-17A2-33A753166CAB}"/>
              </a:ext>
            </a:extLst>
          </p:cNvPr>
          <p:cNvSpPr/>
          <p:nvPr/>
        </p:nvSpPr>
        <p:spPr>
          <a:xfrm>
            <a:off x="3751573" y="5265224"/>
            <a:ext cx="463911" cy="463911"/>
          </a:xfrm>
          <a:prstGeom prst="ellipse">
            <a:avLst/>
          </a:prstGeom>
          <a:solidFill>
            <a:schemeClr val="accent4">
              <a:alpha val="0"/>
            </a:schemeClr>
          </a:solidFill>
          <a:ln w="19050">
            <a:solidFill>
              <a:schemeClr val="accent5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2023B7-F61C-D10F-A9D4-12D8FC87EEE7}"/>
              </a:ext>
            </a:extLst>
          </p:cNvPr>
          <p:cNvSpPr txBox="1"/>
          <p:nvPr/>
        </p:nvSpPr>
        <p:spPr>
          <a:xfrm>
            <a:off x="3704733" y="5232108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>
                    <a:alpha val="0"/>
                  </a:schemeClr>
                </a:solidFill>
              </a:rPr>
              <a:t>Rätt svar</a:t>
            </a:r>
          </a:p>
        </p:txBody>
      </p:sp>
    </p:spTree>
    <p:extLst>
      <p:ext uri="{BB962C8B-B14F-4D97-AF65-F5344CB8AC3E}">
        <p14:creationId xmlns:p14="http://schemas.microsoft.com/office/powerpoint/2010/main" val="1104856975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2E9D4D-5432-958C-E10A-FB5277C45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" y="0"/>
            <a:ext cx="12190196" cy="6858000"/>
          </a:xfrm>
          <a:prstGeom prst="rect">
            <a:avLst/>
          </a:prstGeom>
        </p:spPr>
      </p:pic>
      <p:pic>
        <p:nvPicPr>
          <p:cNvPr id="2" name="Picture 1" descr="A person pouring a liquid onto their hands&#10;&#10;Description automatically generated">
            <a:extLst>
              <a:ext uri="{FF2B5EF4-FFF2-40B4-BE49-F238E27FC236}">
                <a16:creationId xmlns:a16="http://schemas.microsoft.com/office/drawing/2014/main" id="{793E88FB-E7B9-2C22-22EF-86FA5AC7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07"/>
            <a:ext cx="12191100" cy="685850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1F6B4D-DD92-644A-A4B3-A5A512ED86F0}"/>
              </a:ext>
            </a:extLst>
          </p:cNvPr>
          <p:cNvSpPr/>
          <p:nvPr/>
        </p:nvSpPr>
        <p:spPr>
          <a:xfrm>
            <a:off x="760598" y="1085110"/>
            <a:ext cx="5764696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D662F-ABD1-683B-33D9-0583D71C63A1}"/>
              </a:ext>
            </a:extLst>
          </p:cNvPr>
          <p:cNvSpPr/>
          <p:nvPr/>
        </p:nvSpPr>
        <p:spPr>
          <a:xfrm>
            <a:off x="2924461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2471E-C21B-0B7D-3512-97DF4ACE2DF7}"/>
              </a:ext>
            </a:extLst>
          </p:cNvPr>
          <p:cNvSpPr txBox="1"/>
          <p:nvPr/>
        </p:nvSpPr>
        <p:spPr>
          <a:xfrm>
            <a:off x="969372" y="1360820"/>
            <a:ext cx="537849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bg1"/>
                </a:solidFill>
                <a:latin typeface="+mj-lt"/>
              </a:rPr>
              <a:t>I vilken av de här situationerna ska jag använda handskar?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DED6D3-CC95-5DEA-6E3B-07EC9C613CC8}"/>
              </a:ext>
            </a:extLst>
          </p:cNvPr>
          <p:cNvSpPr/>
          <p:nvPr/>
        </p:nvSpPr>
        <p:spPr>
          <a:xfrm>
            <a:off x="1145560" y="3958210"/>
            <a:ext cx="5024609" cy="851793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19050">
            <a:solidFill>
              <a:schemeClr val="accent4">
                <a:alpha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BDD1CA-B367-7023-FCBD-60794A81BAE6}"/>
              </a:ext>
            </a:extLst>
          </p:cNvPr>
          <p:cNvSpPr/>
          <p:nvPr/>
        </p:nvSpPr>
        <p:spPr>
          <a:xfrm>
            <a:off x="1115722" y="4993227"/>
            <a:ext cx="5054447" cy="9663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79D3C2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93CE419-A435-582B-A400-3FD8C70E5B9F}"/>
              </a:ext>
            </a:extLst>
          </p:cNvPr>
          <p:cNvSpPr/>
          <p:nvPr/>
        </p:nvSpPr>
        <p:spPr>
          <a:xfrm>
            <a:off x="1145560" y="2970183"/>
            <a:ext cx="5024609" cy="798203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19050">
            <a:solidFill>
              <a:schemeClr val="accent4">
                <a:alpha val="5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ubrik 1">
            <a:extLst>
              <a:ext uri="{FF2B5EF4-FFF2-40B4-BE49-F238E27FC236}">
                <a16:creationId xmlns:a16="http://schemas.microsoft.com/office/drawing/2014/main" id="{4CF05940-C676-F307-F6CF-68B57BDE75CF}"/>
              </a:ext>
            </a:extLst>
          </p:cNvPr>
          <p:cNvSpPr txBox="1">
            <a:spLocks/>
          </p:cNvSpPr>
          <p:nvPr/>
        </p:nvSpPr>
        <p:spPr>
          <a:xfrm>
            <a:off x="2016742" y="3086542"/>
            <a:ext cx="3554981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>
                <a:solidFill>
                  <a:schemeClr val="bg1">
                    <a:alpha val="50000"/>
                  </a:schemeClr>
                </a:solidFill>
              </a:rPr>
              <a:t>När jag serverar mat.</a:t>
            </a: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1A7A1502-A3C5-7161-5A76-017FE425BE93}"/>
              </a:ext>
            </a:extLst>
          </p:cNvPr>
          <p:cNvSpPr txBox="1">
            <a:spLocks/>
          </p:cNvSpPr>
          <p:nvPr/>
        </p:nvSpPr>
        <p:spPr>
          <a:xfrm>
            <a:off x="2016742" y="4003536"/>
            <a:ext cx="3880740" cy="78149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200" b="0" dirty="0">
                <a:solidFill>
                  <a:schemeClr val="bg1">
                    <a:alpha val="50000"/>
                  </a:schemeClr>
                </a:solidFill>
              </a:rPr>
              <a:t>När jag kammar någons hår.</a:t>
            </a:r>
          </a:p>
        </p:txBody>
      </p:sp>
      <p:sp>
        <p:nvSpPr>
          <p:cNvPr id="37" name="Rubrik 1">
            <a:extLst>
              <a:ext uri="{FF2B5EF4-FFF2-40B4-BE49-F238E27FC236}">
                <a16:creationId xmlns:a16="http://schemas.microsoft.com/office/drawing/2014/main" id="{9C72EA19-6EEA-C014-FF57-17186ADAB368}"/>
              </a:ext>
            </a:extLst>
          </p:cNvPr>
          <p:cNvSpPr txBox="1">
            <a:spLocks/>
          </p:cNvSpPr>
          <p:nvPr/>
        </p:nvSpPr>
        <p:spPr>
          <a:xfrm>
            <a:off x="2016743" y="5205772"/>
            <a:ext cx="3519606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200" b="0" dirty="0"/>
              <a:t>När jag tar hand om blöt och smutsig tvätt.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769777-0D6B-405A-1500-979F8CFAD364}"/>
              </a:ext>
            </a:extLst>
          </p:cNvPr>
          <p:cNvSpPr/>
          <p:nvPr/>
        </p:nvSpPr>
        <p:spPr>
          <a:xfrm>
            <a:off x="1298519" y="3126288"/>
            <a:ext cx="463911" cy="463911"/>
          </a:xfrm>
          <a:prstGeom prst="ellipse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>
                <a:solidFill>
                  <a:schemeClr val="lt1">
                    <a:alpha val="50000"/>
                  </a:schemeClr>
                </a:solidFill>
              </a:rPr>
              <a:t>a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F2F0BB64-3570-3666-D60A-4D296F0FECC6}"/>
              </a:ext>
            </a:extLst>
          </p:cNvPr>
          <p:cNvSpPr txBox="1">
            <a:spLocks/>
          </p:cNvSpPr>
          <p:nvPr/>
        </p:nvSpPr>
        <p:spPr>
          <a:xfrm>
            <a:off x="1115722" y="3071792"/>
            <a:ext cx="225717" cy="36766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CA76F7-A27E-179E-4117-51B871E57B13}"/>
              </a:ext>
            </a:extLst>
          </p:cNvPr>
          <p:cNvSpPr/>
          <p:nvPr/>
        </p:nvSpPr>
        <p:spPr>
          <a:xfrm>
            <a:off x="1298519" y="4145354"/>
            <a:ext cx="463911" cy="463911"/>
          </a:xfrm>
          <a:prstGeom prst="ellipse">
            <a:avLst/>
          </a:prstGeom>
          <a:solidFill>
            <a:schemeClr val="accent4">
              <a:alpha val="49872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>
                <a:solidFill>
                  <a:schemeClr val="lt1">
                    <a:alpha val="50000"/>
                  </a:schemeClr>
                </a:solidFill>
              </a:rPr>
              <a:t>b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BC3B9C-AFE1-724D-B5A5-FD8707211F20}"/>
              </a:ext>
            </a:extLst>
          </p:cNvPr>
          <p:cNvSpPr/>
          <p:nvPr/>
        </p:nvSpPr>
        <p:spPr>
          <a:xfrm>
            <a:off x="1298519" y="5244434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7F52D3-1F21-84CE-D980-ADBFE9F1C911}"/>
              </a:ext>
            </a:extLst>
          </p:cNvPr>
          <p:cNvSpPr/>
          <p:nvPr/>
        </p:nvSpPr>
        <p:spPr>
          <a:xfrm>
            <a:off x="242172" y="5110656"/>
            <a:ext cx="726554" cy="726554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C2508-45E3-0A77-C2B5-A89C0FD60D2F}"/>
              </a:ext>
            </a:extLst>
          </p:cNvPr>
          <p:cNvSpPr txBox="1"/>
          <p:nvPr/>
        </p:nvSpPr>
        <p:spPr>
          <a:xfrm>
            <a:off x="292793" y="5241978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Rätt svar</a:t>
            </a:r>
          </a:p>
        </p:txBody>
      </p:sp>
    </p:spTree>
    <p:extLst>
      <p:ext uri="{BB962C8B-B14F-4D97-AF65-F5344CB8AC3E}">
        <p14:creationId xmlns:p14="http://schemas.microsoft.com/office/powerpoint/2010/main" val="343333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4132FD-31D7-44C0-C2E9-8A225CC7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3" y="0"/>
            <a:ext cx="12204606" cy="6866107"/>
          </a:xfrm>
          <a:prstGeom prst="rect">
            <a:avLst/>
          </a:prstGeom>
        </p:spPr>
      </p:pic>
      <p:pic>
        <p:nvPicPr>
          <p:cNvPr id="2" name="Picture 1" descr="A person pouring a liquid onto their hands&#10;&#10;Description automatically generated">
            <a:extLst>
              <a:ext uri="{FF2B5EF4-FFF2-40B4-BE49-F238E27FC236}">
                <a16:creationId xmlns:a16="http://schemas.microsoft.com/office/drawing/2014/main" id="{793E88FB-E7B9-2C22-22EF-86FA5AC7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07"/>
            <a:ext cx="12191100" cy="6858507"/>
          </a:xfrm>
          <a:prstGeom prst="rect">
            <a:avLst/>
          </a:prstGeom>
        </p:spPr>
      </p:pic>
      <p:pic>
        <p:nvPicPr>
          <p:cNvPr id="9" name="Picture 8" descr="A person pouring liquid onto their hands&#10;&#10;Description automatically generated">
            <a:extLst>
              <a:ext uri="{FF2B5EF4-FFF2-40B4-BE49-F238E27FC236}">
                <a16:creationId xmlns:a16="http://schemas.microsoft.com/office/drawing/2014/main" id="{247B74F5-F727-C596-2582-0ED2FC347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4" b="5802"/>
          <a:stretch/>
        </p:blipFill>
        <p:spPr>
          <a:xfrm>
            <a:off x="12192000" y="-1"/>
            <a:ext cx="12204609" cy="6858001"/>
          </a:xfrm>
          <a:prstGeom prst="rect">
            <a:avLst/>
          </a:prstGeom>
        </p:spPr>
      </p:pic>
      <p:pic>
        <p:nvPicPr>
          <p:cNvPr id="14" name="Picture 13" descr="A person and person standing with canes&#10;&#10;Description automatically generated">
            <a:extLst>
              <a:ext uri="{FF2B5EF4-FFF2-40B4-BE49-F238E27FC236}">
                <a16:creationId xmlns:a16="http://schemas.microsoft.com/office/drawing/2014/main" id="{9CB147C5-00F1-D0A1-4C75-E7D3B53F55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10" y="0"/>
            <a:ext cx="12204609" cy="686610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1F6B4D-DD92-644A-A4B3-A5A512ED86F0}"/>
              </a:ext>
            </a:extLst>
          </p:cNvPr>
          <p:cNvSpPr/>
          <p:nvPr/>
        </p:nvSpPr>
        <p:spPr>
          <a:xfrm>
            <a:off x="3297431" y="1085110"/>
            <a:ext cx="5597134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D662F-ABD1-683B-33D9-0583D71C63A1}"/>
              </a:ext>
            </a:extLst>
          </p:cNvPr>
          <p:cNvSpPr/>
          <p:nvPr/>
        </p:nvSpPr>
        <p:spPr>
          <a:xfrm>
            <a:off x="5377515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2471E-C21B-0B7D-3512-97DF4ACE2DF7}"/>
              </a:ext>
            </a:extLst>
          </p:cNvPr>
          <p:cNvSpPr txBox="1"/>
          <p:nvPr/>
        </p:nvSpPr>
        <p:spPr>
          <a:xfrm>
            <a:off x="3599073" y="1360820"/>
            <a:ext cx="50241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bg1"/>
                </a:solidFill>
                <a:latin typeface="+mj-lt"/>
              </a:rPr>
              <a:t>Vid vilka tillfällen ska dubbla handskar användas?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F60767-C259-A0D4-E7CC-90FD93507A3F}"/>
              </a:ext>
            </a:extLst>
          </p:cNvPr>
          <p:cNvGrpSpPr/>
          <p:nvPr/>
        </p:nvGrpSpPr>
        <p:grpSpPr>
          <a:xfrm>
            <a:off x="3282514" y="2970183"/>
            <a:ext cx="5626972" cy="2877150"/>
            <a:chOff x="3282514" y="2970183"/>
            <a:chExt cx="5626972" cy="287715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53B8EB7-0DCA-E70E-4ECB-92E3A40321D4}"/>
                </a:ext>
              </a:extLst>
            </p:cNvPr>
            <p:cNvSpPr/>
            <p:nvPr/>
          </p:nvSpPr>
          <p:spPr>
            <a:xfrm>
              <a:off x="3312352" y="4995540"/>
              <a:ext cx="5597134" cy="85179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BDED6D3-CC95-5DEA-6E3B-07EC9C613CC8}"/>
                </a:ext>
              </a:extLst>
            </p:cNvPr>
            <p:cNvSpPr/>
            <p:nvPr/>
          </p:nvSpPr>
          <p:spPr>
            <a:xfrm>
              <a:off x="3312352" y="3958210"/>
              <a:ext cx="5597134" cy="85179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93CE419-A435-582B-A400-3FD8C70E5B9F}"/>
                </a:ext>
              </a:extLst>
            </p:cNvPr>
            <p:cNvSpPr/>
            <p:nvPr/>
          </p:nvSpPr>
          <p:spPr>
            <a:xfrm>
              <a:off x="3312352" y="2970183"/>
              <a:ext cx="5597134" cy="798203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5" name="Rubrik 1">
              <a:extLst>
                <a:ext uri="{FF2B5EF4-FFF2-40B4-BE49-F238E27FC236}">
                  <a16:creationId xmlns:a16="http://schemas.microsoft.com/office/drawing/2014/main" id="{4CF05940-C676-F307-F6CF-68B57BDE75CF}"/>
                </a:ext>
              </a:extLst>
            </p:cNvPr>
            <p:cNvSpPr txBox="1">
              <a:spLocks/>
            </p:cNvSpPr>
            <p:nvPr/>
          </p:nvSpPr>
          <p:spPr>
            <a:xfrm>
              <a:off x="4183534" y="3086542"/>
              <a:ext cx="3554981" cy="570743"/>
            </a:xfrm>
            <a:prstGeom prst="rect">
              <a:avLst/>
            </a:prstGeom>
          </p:spPr>
          <p:txBody>
            <a:bodyPr vert="horz" lIns="0" tIns="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2000" b="0" dirty="0"/>
                <a:t>När det går magsjuka. </a:t>
              </a:r>
            </a:p>
          </p:txBody>
        </p:sp>
        <p:sp>
          <p:nvSpPr>
            <p:cNvPr id="36" name="Rubrik 1">
              <a:extLst>
                <a:ext uri="{FF2B5EF4-FFF2-40B4-BE49-F238E27FC236}">
                  <a16:creationId xmlns:a16="http://schemas.microsoft.com/office/drawing/2014/main" id="{1A7A1502-A3C5-7161-5A76-017FE425BE93}"/>
                </a:ext>
              </a:extLst>
            </p:cNvPr>
            <p:cNvSpPr txBox="1">
              <a:spLocks/>
            </p:cNvSpPr>
            <p:nvPr/>
          </p:nvSpPr>
          <p:spPr>
            <a:xfrm>
              <a:off x="4183534" y="4003536"/>
              <a:ext cx="4306386" cy="781493"/>
            </a:xfrm>
            <a:prstGeom prst="rect">
              <a:avLst/>
            </a:prstGeom>
          </p:spPr>
          <p:txBody>
            <a:bodyPr vert="horz" lIns="0" tIns="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sv-SE" sz="2000" b="0" dirty="0"/>
                <a:t>När jag hanterar vassa föremål. </a:t>
              </a:r>
            </a:p>
          </p:txBody>
        </p:sp>
        <p:sp>
          <p:nvSpPr>
            <p:cNvPr id="37" name="Rubrik 1">
              <a:extLst>
                <a:ext uri="{FF2B5EF4-FFF2-40B4-BE49-F238E27FC236}">
                  <a16:creationId xmlns:a16="http://schemas.microsoft.com/office/drawing/2014/main" id="{9C72EA19-6EEA-C014-FF57-17186ADAB368}"/>
                </a:ext>
              </a:extLst>
            </p:cNvPr>
            <p:cNvSpPr txBox="1">
              <a:spLocks/>
            </p:cNvSpPr>
            <p:nvPr/>
          </p:nvSpPr>
          <p:spPr>
            <a:xfrm>
              <a:off x="4183534" y="5136063"/>
              <a:ext cx="4617565" cy="570743"/>
            </a:xfrm>
            <a:prstGeom prst="rect">
              <a:avLst/>
            </a:prstGeom>
          </p:spPr>
          <p:txBody>
            <a:bodyPr vert="horz" lIns="0" tIns="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2000" b="0" dirty="0"/>
                <a:t>När jag vill skydda mina egna händer.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3769777-0D6B-405A-1500-979F8CFAD364}"/>
                </a:ext>
              </a:extLst>
            </p:cNvPr>
            <p:cNvSpPr/>
            <p:nvPr/>
          </p:nvSpPr>
          <p:spPr>
            <a:xfrm>
              <a:off x="3465311" y="3126288"/>
              <a:ext cx="463911" cy="463911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200" b="1" dirty="0"/>
                <a:t>a</a:t>
              </a:r>
            </a:p>
          </p:txBody>
        </p:sp>
        <p:sp>
          <p:nvSpPr>
            <p:cNvPr id="39" name="Rubrik 1">
              <a:extLst>
                <a:ext uri="{FF2B5EF4-FFF2-40B4-BE49-F238E27FC236}">
                  <a16:creationId xmlns:a16="http://schemas.microsoft.com/office/drawing/2014/main" id="{F2F0BB64-3570-3666-D60A-4D296F0FECC6}"/>
                </a:ext>
              </a:extLst>
            </p:cNvPr>
            <p:cNvSpPr txBox="1">
              <a:spLocks/>
            </p:cNvSpPr>
            <p:nvPr/>
          </p:nvSpPr>
          <p:spPr>
            <a:xfrm>
              <a:off x="3282514" y="3071792"/>
              <a:ext cx="225717" cy="367664"/>
            </a:xfrm>
            <a:prstGeom prst="rect">
              <a:avLst/>
            </a:prstGeom>
          </p:spPr>
          <p:txBody>
            <a:bodyPr vert="horz" lIns="0" tIns="0" rIns="91440" bIns="4572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CA76F7-A27E-179E-4117-51B871E57B13}"/>
                </a:ext>
              </a:extLst>
            </p:cNvPr>
            <p:cNvSpPr/>
            <p:nvPr/>
          </p:nvSpPr>
          <p:spPr>
            <a:xfrm>
              <a:off x="3465311" y="4145354"/>
              <a:ext cx="463911" cy="463911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200" b="1" dirty="0"/>
                <a:t>b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BBC3B9C-AFE1-724D-B5A5-FD8707211F20}"/>
                </a:ext>
              </a:extLst>
            </p:cNvPr>
            <p:cNvSpPr/>
            <p:nvPr/>
          </p:nvSpPr>
          <p:spPr>
            <a:xfrm>
              <a:off x="3465311" y="5189480"/>
              <a:ext cx="463911" cy="463911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200" b="1" dirty="0"/>
                <a:t>c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84C621-A090-7108-1FFF-D9505FE13AAA}"/>
              </a:ext>
            </a:extLst>
          </p:cNvPr>
          <p:cNvSpPr/>
          <p:nvPr/>
        </p:nvSpPr>
        <p:spPr>
          <a:xfrm>
            <a:off x="1277074" y="7034340"/>
            <a:ext cx="6038126" cy="849461"/>
          </a:xfrm>
          <a:prstGeom prst="roundRect">
            <a:avLst>
              <a:gd name="adj" fmla="val 50000"/>
            </a:avLst>
          </a:prstGeom>
          <a:solidFill>
            <a:schemeClr val="accent2">
              <a:alpha val="0"/>
            </a:schemeClr>
          </a:solidFill>
          <a:ln w="28575">
            <a:solidFill>
              <a:srgbClr val="79D3C2">
                <a:alpha val="0"/>
              </a:srgb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959E5B30-010D-DEB7-2339-26A29BFB82B9}"/>
              </a:ext>
            </a:extLst>
          </p:cNvPr>
          <p:cNvSpPr txBox="1">
            <a:spLocks/>
          </p:cNvSpPr>
          <p:nvPr/>
        </p:nvSpPr>
        <p:spPr>
          <a:xfrm>
            <a:off x="1616010" y="7189014"/>
            <a:ext cx="5544207" cy="56843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700" b="0" dirty="0">
                <a:solidFill>
                  <a:schemeClr val="bg1">
                    <a:alpha val="0"/>
                  </a:schemeClr>
                </a:solidFill>
              </a:rPr>
              <a:t>Inget av alternativen! </a:t>
            </a:r>
          </a:p>
          <a:p>
            <a:r>
              <a:rPr lang="sv-SE" sz="1400" b="0" dirty="0">
                <a:solidFill>
                  <a:schemeClr val="bg1">
                    <a:alpha val="0"/>
                  </a:schemeClr>
                </a:solidFill>
              </a:rPr>
              <a:t>Dubbla handskar ska aldrig användas. Det ger inget extra skydd.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CE9172-7674-2A4E-6B03-47E77D3A4EB7}"/>
              </a:ext>
            </a:extLst>
          </p:cNvPr>
          <p:cNvSpPr/>
          <p:nvPr/>
        </p:nvSpPr>
        <p:spPr>
          <a:xfrm>
            <a:off x="356711" y="7096917"/>
            <a:ext cx="726554" cy="726554"/>
          </a:xfrm>
          <a:prstGeom prst="ellipse">
            <a:avLst/>
          </a:prstGeom>
          <a:solidFill>
            <a:schemeClr val="accent4">
              <a:alpha val="0"/>
            </a:schemeClr>
          </a:solidFill>
          <a:ln w="19050">
            <a:solidFill>
              <a:srgbClr val="79D3C2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F4683-3AC7-CAF6-1179-E8E62C5BA7CE}"/>
              </a:ext>
            </a:extLst>
          </p:cNvPr>
          <p:cNvSpPr txBox="1"/>
          <p:nvPr/>
        </p:nvSpPr>
        <p:spPr>
          <a:xfrm>
            <a:off x="407332" y="7228239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>
                    <a:alpha val="0"/>
                  </a:schemeClr>
                </a:solidFill>
              </a:rPr>
              <a:t>Rätt svar</a:t>
            </a:r>
          </a:p>
        </p:txBody>
      </p:sp>
    </p:spTree>
    <p:extLst>
      <p:ext uri="{BB962C8B-B14F-4D97-AF65-F5344CB8AC3E}">
        <p14:creationId xmlns:p14="http://schemas.microsoft.com/office/powerpoint/2010/main" val="69755462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34F32F6D-E093-3DCE-4FDF-73A3753E5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" y="0"/>
            <a:ext cx="12204606" cy="6866107"/>
          </a:xfrm>
          <a:prstGeom prst="rect">
            <a:avLst/>
          </a:prstGeom>
        </p:spPr>
      </p:pic>
      <p:pic>
        <p:nvPicPr>
          <p:cNvPr id="45" name="Picture 44" descr="A person in a pink shirt and gloves looking at a dryer&#10;&#10;Description automatically generated">
            <a:extLst>
              <a:ext uri="{FF2B5EF4-FFF2-40B4-BE49-F238E27FC236}">
                <a16:creationId xmlns:a16="http://schemas.microsoft.com/office/drawing/2014/main" id="{663FC6A8-94C5-F4F3-1AEE-8EEF8FD4C8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10" y="0"/>
            <a:ext cx="12190199" cy="6858000"/>
          </a:xfrm>
          <a:prstGeom prst="rect">
            <a:avLst/>
          </a:prstGeom>
        </p:spPr>
      </p:pic>
      <p:pic>
        <p:nvPicPr>
          <p:cNvPr id="2" name="Picture 1" descr="A person pouring a liquid onto their hands&#10;&#10;Description automatically generated">
            <a:extLst>
              <a:ext uri="{FF2B5EF4-FFF2-40B4-BE49-F238E27FC236}">
                <a16:creationId xmlns:a16="http://schemas.microsoft.com/office/drawing/2014/main" id="{793E88FB-E7B9-2C22-22EF-86FA5AC7CB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07"/>
            <a:ext cx="12191100" cy="685850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1F6B4D-DD92-644A-A4B3-A5A512ED86F0}"/>
              </a:ext>
            </a:extLst>
          </p:cNvPr>
          <p:cNvSpPr/>
          <p:nvPr/>
        </p:nvSpPr>
        <p:spPr>
          <a:xfrm>
            <a:off x="929649" y="1085110"/>
            <a:ext cx="5597134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D662F-ABD1-683B-33D9-0583D71C63A1}"/>
              </a:ext>
            </a:extLst>
          </p:cNvPr>
          <p:cNvSpPr/>
          <p:nvPr/>
        </p:nvSpPr>
        <p:spPr>
          <a:xfrm>
            <a:off x="3009733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2471E-C21B-0B7D-3512-97DF4ACE2DF7}"/>
              </a:ext>
            </a:extLst>
          </p:cNvPr>
          <p:cNvSpPr txBox="1"/>
          <p:nvPr/>
        </p:nvSpPr>
        <p:spPr>
          <a:xfrm>
            <a:off x="1231291" y="1360820"/>
            <a:ext cx="50241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bg1"/>
                </a:solidFill>
                <a:latin typeface="+mj-lt"/>
              </a:rPr>
              <a:t>Vid vilka tillfällen ska dubbla handskar användas?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2FA2E4-3863-A1EA-1A2A-8B3BFF15141A}"/>
              </a:ext>
            </a:extLst>
          </p:cNvPr>
          <p:cNvGrpSpPr/>
          <p:nvPr/>
        </p:nvGrpSpPr>
        <p:grpSpPr>
          <a:xfrm>
            <a:off x="1250800" y="2836683"/>
            <a:ext cx="4954835" cy="2533477"/>
            <a:chOff x="1250800" y="2836683"/>
            <a:chExt cx="4954835" cy="253347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DFEE818-C001-8083-92F4-F451ACEFA4FB}"/>
                </a:ext>
              </a:extLst>
            </p:cNvPr>
            <p:cNvSpPr/>
            <p:nvPr/>
          </p:nvSpPr>
          <p:spPr>
            <a:xfrm>
              <a:off x="1277074" y="4620113"/>
              <a:ext cx="4928561" cy="75004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50000"/>
              </a:schemeClr>
            </a:solidFill>
            <a:ln w="19050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lt1">
                    <a:alpha val="50000"/>
                  </a:schemeClr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A6ACF34-D8F3-E5C5-86C2-67B4BC40FB8C}"/>
                </a:ext>
              </a:extLst>
            </p:cNvPr>
            <p:cNvSpPr/>
            <p:nvPr/>
          </p:nvSpPr>
          <p:spPr>
            <a:xfrm>
              <a:off x="1277074" y="3706691"/>
              <a:ext cx="4928561" cy="75004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50000"/>
              </a:schemeClr>
            </a:solidFill>
            <a:ln w="19050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lt1">
                    <a:alpha val="50000"/>
                  </a:schemeClr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3F83A2D-975A-7697-1633-B98C4F05FDD1}"/>
                </a:ext>
              </a:extLst>
            </p:cNvPr>
            <p:cNvSpPr/>
            <p:nvPr/>
          </p:nvSpPr>
          <p:spPr>
            <a:xfrm>
              <a:off x="1277074" y="2836683"/>
              <a:ext cx="4928561" cy="70285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50000"/>
              </a:schemeClr>
            </a:solidFill>
            <a:ln w="19050">
              <a:solidFill>
                <a:schemeClr val="accent4">
                  <a:alpha val="5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lt1">
                    <a:alpha val="50000"/>
                  </a:schemeClr>
                </a:solidFill>
              </a:endParaRPr>
            </a:p>
          </p:txBody>
        </p:sp>
        <p:sp>
          <p:nvSpPr>
            <p:cNvPr id="13" name="Rubrik 1">
              <a:extLst>
                <a:ext uri="{FF2B5EF4-FFF2-40B4-BE49-F238E27FC236}">
                  <a16:creationId xmlns:a16="http://schemas.microsoft.com/office/drawing/2014/main" id="{8B07D40A-9170-E9E8-F239-4B8B9175B1E7}"/>
                </a:ext>
              </a:extLst>
            </p:cNvPr>
            <p:cNvSpPr txBox="1">
              <a:spLocks/>
            </p:cNvSpPr>
            <p:nvPr/>
          </p:nvSpPr>
          <p:spPr>
            <a:xfrm>
              <a:off x="2044194" y="2939143"/>
              <a:ext cx="3130342" cy="502568"/>
            </a:xfrm>
            <a:prstGeom prst="rect">
              <a:avLst/>
            </a:prstGeom>
          </p:spPr>
          <p:txBody>
            <a:bodyPr vert="horz" lIns="0" tIns="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1700" b="0" dirty="0">
                  <a:solidFill>
                    <a:schemeClr val="bg1">
                      <a:alpha val="50000"/>
                    </a:schemeClr>
                  </a:solidFill>
                </a:rPr>
                <a:t>När det går magsjuka. </a:t>
              </a:r>
            </a:p>
          </p:txBody>
        </p:sp>
        <p:sp>
          <p:nvSpPr>
            <p:cNvPr id="14" name="Rubrik 1">
              <a:extLst>
                <a:ext uri="{FF2B5EF4-FFF2-40B4-BE49-F238E27FC236}">
                  <a16:creationId xmlns:a16="http://schemas.microsoft.com/office/drawing/2014/main" id="{E7009BE7-C0BD-F4C7-AA51-880E576DE38B}"/>
                </a:ext>
              </a:extLst>
            </p:cNvPr>
            <p:cNvSpPr txBox="1">
              <a:spLocks/>
            </p:cNvSpPr>
            <p:nvPr/>
          </p:nvSpPr>
          <p:spPr>
            <a:xfrm>
              <a:off x="2044194" y="3746603"/>
              <a:ext cx="3791992" cy="688144"/>
            </a:xfrm>
            <a:prstGeom prst="rect">
              <a:avLst/>
            </a:prstGeom>
          </p:spPr>
          <p:txBody>
            <a:bodyPr vert="horz" lIns="0" tIns="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sv-SE" sz="1700" b="0" dirty="0">
                  <a:solidFill>
                    <a:schemeClr val="bg1">
                      <a:alpha val="50000"/>
                    </a:schemeClr>
                  </a:solidFill>
                </a:rPr>
                <a:t>När jag hanterar vassa föremål. </a:t>
              </a:r>
            </a:p>
          </p:txBody>
        </p:sp>
        <p:sp>
          <p:nvSpPr>
            <p:cNvPr id="15" name="Rubrik 1">
              <a:extLst>
                <a:ext uri="{FF2B5EF4-FFF2-40B4-BE49-F238E27FC236}">
                  <a16:creationId xmlns:a16="http://schemas.microsoft.com/office/drawing/2014/main" id="{38E8AFBC-8077-F9E2-B560-B3815FA3C76E}"/>
                </a:ext>
              </a:extLst>
            </p:cNvPr>
            <p:cNvSpPr txBox="1">
              <a:spLocks/>
            </p:cNvSpPr>
            <p:nvPr/>
          </p:nvSpPr>
          <p:spPr>
            <a:xfrm>
              <a:off x="2044195" y="4743851"/>
              <a:ext cx="3993050" cy="502568"/>
            </a:xfrm>
            <a:prstGeom prst="rect">
              <a:avLst/>
            </a:prstGeom>
          </p:spPr>
          <p:txBody>
            <a:bodyPr vert="horz" lIns="0" tIns="0" rIns="91440" bIns="45720" rtlCol="0" anchor="ctr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sv-SE" sz="1700" b="0" dirty="0">
                  <a:solidFill>
                    <a:schemeClr val="bg1">
                      <a:alpha val="50000"/>
                    </a:schemeClr>
                  </a:solidFill>
                </a:rPr>
                <a:t>När jag vill skydda mina egna händer.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287BDE-F314-96B0-14E2-AC8001FE0E8D}"/>
                </a:ext>
              </a:extLst>
            </p:cNvPr>
            <p:cNvSpPr/>
            <p:nvPr/>
          </p:nvSpPr>
          <p:spPr>
            <a:xfrm>
              <a:off x="1411762" y="2974141"/>
              <a:ext cx="408497" cy="408497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9050">
              <a:solidFill>
                <a:schemeClr val="accent4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000" b="1" dirty="0">
                  <a:solidFill>
                    <a:schemeClr val="lt1">
                      <a:alpha val="50000"/>
                    </a:schemeClr>
                  </a:solidFill>
                </a:rPr>
                <a:t>a</a:t>
              </a:r>
            </a:p>
          </p:txBody>
        </p:sp>
        <p:sp>
          <p:nvSpPr>
            <p:cNvPr id="17" name="Rubrik 1">
              <a:extLst>
                <a:ext uri="{FF2B5EF4-FFF2-40B4-BE49-F238E27FC236}">
                  <a16:creationId xmlns:a16="http://schemas.microsoft.com/office/drawing/2014/main" id="{1B075C4E-A9E1-8918-8C30-FD0D2B40A6D6}"/>
                </a:ext>
              </a:extLst>
            </p:cNvPr>
            <p:cNvSpPr txBox="1">
              <a:spLocks/>
            </p:cNvSpPr>
            <p:nvPr/>
          </p:nvSpPr>
          <p:spPr>
            <a:xfrm>
              <a:off x="1250800" y="2926155"/>
              <a:ext cx="198755" cy="323747"/>
            </a:xfrm>
            <a:prstGeom prst="rect">
              <a:avLst/>
            </a:prstGeom>
          </p:spPr>
          <p:txBody>
            <a:bodyPr vert="horz" lIns="0" tIns="0" rIns="91440" bIns="45720" rtlCol="0" anchor="t" anchorCtr="0">
              <a:noAutofit/>
            </a:bodyPr>
            <a:lstStyle>
              <a:lvl1pPr algn="l" defTabSz="914400" rtl="0" eaLnBrk="1" latinLnBrk="0" hangingPunct="1">
                <a:lnSpc>
                  <a:spcPct val="11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sv-SE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71B89C6-4A47-7C2F-731B-FB2B3128151C}"/>
                </a:ext>
              </a:extLst>
            </p:cNvPr>
            <p:cNvSpPr/>
            <p:nvPr/>
          </p:nvSpPr>
          <p:spPr>
            <a:xfrm>
              <a:off x="1411762" y="3871481"/>
              <a:ext cx="408497" cy="408497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9050">
              <a:solidFill>
                <a:schemeClr val="accent4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000" b="1" dirty="0">
                  <a:solidFill>
                    <a:schemeClr val="lt1">
                      <a:alpha val="50000"/>
                    </a:schemeClr>
                  </a:solidFill>
                </a:rPr>
                <a:t>b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A2FA4A-E1C3-4306-AD36-557C282F4503}"/>
                </a:ext>
              </a:extLst>
            </p:cNvPr>
            <p:cNvSpPr/>
            <p:nvPr/>
          </p:nvSpPr>
          <p:spPr>
            <a:xfrm>
              <a:off x="1411762" y="4790887"/>
              <a:ext cx="408497" cy="408497"/>
            </a:xfrm>
            <a:prstGeom prst="ellipse">
              <a:avLst/>
            </a:prstGeom>
            <a:solidFill>
              <a:schemeClr val="accent4">
                <a:alpha val="50000"/>
              </a:schemeClr>
            </a:solidFill>
            <a:ln w="19050">
              <a:solidFill>
                <a:schemeClr val="accent4">
                  <a:alpha val="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2000" b="1" dirty="0">
                  <a:solidFill>
                    <a:schemeClr val="lt1">
                      <a:alpha val="50000"/>
                    </a:schemeClr>
                  </a:solidFill>
                </a:rPr>
                <a:t>c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1916A2-BF8F-D19B-C1EE-681FD482B65A}"/>
              </a:ext>
            </a:extLst>
          </p:cNvPr>
          <p:cNvSpPr/>
          <p:nvPr/>
        </p:nvSpPr>
        <p:spPr>
          <a:xfrm>
            <a:off x="1277074" y="5569751"/>
            <a:ext cx="6038126" cy="84946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79D3C2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ubrik 1">
            <a:extLst>
              <a:ext uri="{FF2B5EF4-FFF2-40B4-BE49-F238E27FC236}">
                <a16:creationId xmlns:a16="http://schemas.microsoft.com/office/drawing/2014/main" id="{61CC029E-1639-5932-476A-304BBD6D4B11}"/>
              </a:ext>
            </a:extLst>
          </p:cNvPr>
          <p:cNvSpPr txBox="1">
            <a:spLocks/>
          </p:cNvSpPr>
          <p:nvPr/>
        </p:nvSpPr>
        <p:spPr>
          <a:xfrm>
            <a:off x="1616010" y="5724425"/>
            <a:ext cx="5544207" cy="56843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700" b="0" dirty="0"/>
              <a:t>Inget av alternativen! </a:t>
            </a:r>
          </a:p>
          <a:p>
            <a:r>
              <a:rPr lang="sv-SE" sz="1400" b="0" dirty="0"/>
              <a:t>Dubbla handskar ska aldrig användas. Det ger inget extra skydd.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0270EE8-2D7A-88A4-8CF7-204142E8EC73}"/>
              </a:ext>
            </a:extLst>
          </p:cNvPr>
          <p:cNvSpPr/>
          <p:nvPr/>
        </p:nvSpPr>
        <p:spPr>
          <a:xfrm>
            <a:off x="356711" y="5632328"/>
            <a:ext cx="726554" cy="726554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07054-FE5C-30CD-76E9-0C9722D9B3E2}"/>
              </a:ext>
            </a:extLst>
          </p:cNvPr>
          <p:cNvSpPr txBox="1"/>
          <p:nvPr/>
        </p:nvSpPr>
        <p:spPr>
          <a:xfrm>
            <a:off x="407332" y="5763650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Rätt svar</a:t>
            </a:r>
          </a:p>
        </p:txBody>
      </p:sp>
    </p:spTree>
    <p:extLst>
      <p:ext uri="{BB962C8B-B14F-4D97-AF65-F5344CB8AC3E}">
        <p14:creationId xmlns:p14="http://schemas.microsoft.com/office/powerpoint/2010/main" val="419974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wheelchair and a nurse&#10;&#10;Description automatically generated">
            <a:extLst>
              <a:ext uri="{FF2B5EF4-FFF2-40B4-BE49-F238E27FC236}">
                <a16:creationId xmlns:a16="http://schemas.microsoft.com/office/drawing/2014/main" id="{0D6D4B4A-DD64-6124-7353-EFAFFE0E3A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101" y="0"/>
            <a:ext cx="12205508" cy="6866613"/>
          </a:xfrm>
          <a:prstGeom prst="rect">
            <a:avLst/>
          </a:prstGeom>
        </p:spPr>
      </p:pic>
      <p:pic>
        <p:nvPicPr>
          <p:cNvPr id="45" name="Picture 44" descr="A person in a pink shirt and gloves looking at a dryer&#10;&#10;Description automatically generated">
            <a:extLst>
              <a:ext uri="{FF2B5EF4-FFF2-40B4-BE49-F238E27FC236}">
                <a16:creationId xmlns:a16="http://schemas.microsoft.com/office/drawing/2014/main" id="{663FC6A8-94C5-F4F3-1AEE-8EEF8FD4C8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10" y="0"/>
            <a:ext cx="12190199" cy="6858000"/>
          </a:xfrm>
          <a:prstGeom prst="rect">
            <a:avLst/>
          </a:prstGeom>
        </p:spPr>
      </p:pic>
      <p:pic>
        <p:nvPicPr>
          <p:cNvPr id="2" name="Picture 1" descr="A person pouring a liquid onto their hands&#10;&#10;Description automatically generated">
            <a:extLst>
              <a:ext uri="{FF2B5EF4-FFF2-40B4-BE49-F238E27FC236}">
                <a16:creationId xmlns:a16="http://schemas.microsoft.com/office/drawing/2014/main" id="{793E88FB-E7B9-2C22-22EF-86FA5AC7CB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07"/>
            <a:ext cx="12191100" cy="685850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1F6B4D-DD92-644A-A4B3-A5A512ED86F0}"/>
              </a:ext>
            </a:extLst>
          </p:cNvPr>
          <p:cNvSpPr/>
          <p:nvPr/>
        </p:nvSpPr>
        <p:spPr>
          <a:xfrm>
            <a:off x="3598614" y="1085110"/>
            <a:ext cx="5054447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D662F-ABD1-683B-33D9-0583D71C63A1}"/>
              </a:ext>
            </a:extLst>
          </p:cNvPr>
          <p:cNvSpPr/>
          <p:nvPr/>
        </p:nvSpPr>
        <p:spPr>
          <a:xfrm>
            <a:off x="5377515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2471E-C21B-0B7D-3512-97DF4ACE2DF7}"/>
              </a:ext>
            </a:extLst>
          </p:cNvPr>
          <p:cNvSpPr txBox="1"/>
          <p:nvPr/>
        </p:nvSpPr>
        <p:spPr>
          <a:xfrm>
            <a:off x="4399394" y="1376765"/>
            <a:ext cx="345288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bg1"/>
                </a:solidFill>
                <a:latin typeface="+mj-lt"/>
              </a:rPr>
              <a:t>När ska jag </a:t>
            </a:r>
            <a:r>
              <a:rPr lang="sv-SE" sz="2600" b="1" u="sng" dirty="0">
                <a:solidFill>
                  <a:schemeClr val="bg1"/>
                </a:solidFill>
                <a:latin typeface="+mj-lt"/>
              </a:rPr>
              <a:t>alltid</a:t>
            </a:r>
            <a:r>
              <a:rPr lang="sv-SE" sz="2600" b="1" dirty="0">
                <a:solidFill>
                  <a:schemeClr val="bg1"/>
                </a:solidFill>
                <a:latin typeface="+mj-lt"/>
              </a:rPr>
              <a:t> använda handskar?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DED6D3-CC95-5DEA-6E3B-07EC9C613CC8}"/>
              </a:ext>
            </a:extLst>
          </p:cNvPr>
          <p:cNvSpPr/>
          <p:nvPr/>
        </p:nvSpPr>
        <p:spPr>
          <a:xfrm>
            <a:off x="3324218" y="3958210"/>
            <a:ext cx="5573397" cy="85179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BDD1CA-B367-7023-FCBD-60794A81BAE6}"/>
              </a:ext>
            </a:extLst>
          </p:cNvPr>
          <p:cNvSpPr/>
          <p:nvPr/>
        </p:nvSpPr>
        <p:spPr>
          <a:xfrm>
            <a:off x="3294380" y="4993227"/>
            <a:ext cx="5603235" cy="9663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93CE419-A435-582B-A400-3FD8C70E5B9F}"/>
              </a:ext>
            </a:extLst>
          </p:cNvPr>
          <p:cNvSpPr/>
          <p:nvPr/>
        </p:nvSpPr>
        <p:spPr>
          <a:xfrm>
            <a:off x="3324218" y="2970183"/>
            <a:ext cx="5573397" cy="79820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Rubrik 1">
            <a:extLst>
              <a:ext uri="{FF2B5EF4-FFF2-40B4-BE49-F238E27FC236}">
                <a16:creationId xmlns:a16="http://schemas.microsoft.com/office/drawing/2014/main" id="{4CF05940-C676-F307-F6CF-68B57BDE75CF}"/>
              </a:ext>
            </a:extLst>
          </p:cNvPr>
          <p:cNvSpPr txBox="1">
            <a:spLocks/>
          </p:cNvSpPr>
          <p:nvPr/>
        </p:nvSpPr>
        <p:spPr>
          <a:xfrm>
            <a:off x="4195400" y="3086542"/>
            <a:ext cx="4702215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dirty="0"/>
              <a:t>När jag är orolig för att bli smittad. </a:t>
            </a: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1A7A1502-A3C5-7161-5A76-017FE425BE93}"/>
              </a:ext>
            </a:extLst>
          </p:cNvPr>
          <p:cNvSpPr txBox="1">
            <a:spLocks/>
          </p:cNvSpPr>
          <p:nvPr/>
        </p:nvSpPr>
        <p:spPr>
          <a:xfrm>
            <a:off x="4195399" y="4003536"/>
            <a:ext cx="4702216" cy="78149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000" b="0" dirty="0"/>
              <a:t>När jag hjälper någon att klä på sig.</a:t>
            </a:r>
          </a:p>
        </p:txBody>
      </p:sp>
      <p:sp>
        <p:nvSpPr>
          <p:cNvPr id="37" name="Rubrik 1">
            <a:extLst>
              <a:ext uri="{FF2B5EF4-FFF2-40B4-BE49-F238E27FC236}">
                <a16:creationId xmlns:a16="http://schemas.microsoft.com/office/drawing/2014/main" id="{9C72EA19-6EEA-C014-FF57-17186ADAB368}"/>
              </a:ext>
            </a:extLst>
          </p:cNvPr>
          <p:cNvSpPr txBox="1">
            <a:spLocks/>
          </p:cNvSpPr>
          <p:nvPr/>
        </p:nvSpPr>
        <p:spPr>
          <a:xfrm>
            <a:off x="4195401" y="5198766"/>
            <a:ext cx="4534720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dirty="0"/>
              <a:t>När jag riskerar att komma i kontakt med kroppsvätskor.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769777-0D6B-405A-1500-979F8CFAD364}"/>
              </a:ext>
            </a:extLst>
          </p:cNvPr>
          <p:cNvSpPr/>
          <p:nvPr/>
        </p:nvSpPr>
        <p:spPr>
          <a:xfrm>
            <a:off x="3477177" y="3126288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a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F2F0BB64-3570-3666-D60A-4D296F0FECC6}"/>
              </a:ext>
            </a:extLst>
          </p:cNvPr>
          <p:cNvSpPr txBox="1">
            <a:spLocks/>
          </p:cNvSpPr>
          <p:nvPr/>
        </p:nvSpPr>
        <p:spPr>
          <a:xfrm>
            <a:off x="3294380" y="3071792"/>
            <a:ext cx="225717" cy="36766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CA76F7-A27E-179E-4117-51B871E57B13}"/>
              </a:ext>
            </a:extLst>
          </p:cNvPr>
          <p:cNvSpPr/>
          <p:nvPr/>
        </p:nvSpPr>
        <p:spPr>
          <a:xfrm>
            <a:off x="3477177" y="4145354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b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BC3B9C-AFE1-724D-B5A5-FD8707211F20}"/>
              </a:ext>
            </a:extLst>
          </p:cNvPr>
          <p:cNvSpPr/>
          <p:nvPr/>
        </p:nvSpPr>
        <p:spPr>
          <a:xfrm>
            <a:off x="3477177" y="5244434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c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021D9DC-A970-3FD5-17A2-33A753166CAB}"/>
              </a:ext>
            </a:extLst>
          </p:cNvPr>
          <p:cNvSpPr/>
          <p:nvPr/>
        </p:nvSpPr>
        <p:spPr>
          <a:xfrm>
            <a:off x="3477177" y="5265224"/>
            <a:ext cx="463911" cy="463911"/>
          </a:xfrm>
          <a:prstGeom prst="ellipse">
            <a:avLst/>
          </a:prstGeom>
          <a:solidFill>
            <a:schemeClr val="accent4">
              <a:alpha val="0"/>
            </a:schemeClr>
          </a:solidFill>
          <a:ln w="19050">
            <a:solidFill>
              <a:schemeClr val="accent5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2023B7-F61C-D10F-A9D4-12D8FC87EEE7}"/>
              </a:ext>
            </a:extLst>
          </p:cNvPr>
          <p:cNvSpPr txBox="1"/>
          <p:nvPr/>
        </p:nvSpPr>
        <p:spPr>
          <a:xfrm>
            <a:off x="3430337" y="5232108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>
                    <a:alpha val="0"/>
                  </a:schemeClr>
                </a:solidFill>
              </a:rPr>
              <a:t>Rätt svar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9E51BC-6262-9C77-1D59-D100EC57BAB1}"/>
              </a:ext>
            </a:extLst>
          </p:cNvPr>
          <p:cNvSpPr/>
          <p:nvPr/>
        </p:nvSpPr>
        <p:spPr>
          <a:xfrm>
            <a:off x="3477177" y="5242188"/>
            <a:ext cx="463911" cy="463911"/>
          </a:xfrm>
          <a:prstGeom prst="ellipse">
            <a:avLst/>
          </a:prstGeom>
          <a:solidFill>
            <a:schemeClr val="accent4">
              <a:alpha val="0"/>
            </a:schemeClr>
          </a:solidFill>
          <a:ln w="19050">
            <a:solidFill>
              <a:schemeClr val="accent5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2621D-819D-CE22-543C-7FF1B175354E}"/>
              </a:ext>
            </a:extLst>
          </p:cNvPr>
          <p:cNvSpPr txBox="1"/>
          <p:nvPr/>
        </p:nvSpPr>
        <p:spPr>
          <a:xfrm>
            <a:off x="3394578" y="5257075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>
                    <a:alpha val="0"/>
                  </a:schemeClr>
                </a:solidFill>
              </a:rPr>
              <a:t>Rätt svar</a:t>
            </a:r>
          </a:p>
        </p:txBody>
      </p:sp>
    </p:spTree>
    <p:extLst>
      <p:ext uri="{BB962C8B-B14F-4D97-AF65-F5344CB8AC3E}">
        <p14:creationId xmlns:p14="http://schemas.microsoft.com/office/powerpoint/2010/main" val="3331070035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in a wheelchair and a nurse&#10;&#10;Description automatically generated">
            <a:extLst>
              <a:ext uri="{FF2B5EF4-FFF2-40B4-BE49-F238E27FC236}">
                <a16:creationId xmlns:a16="http://schemas.microsoft.com/office/drawing/2014/main" id="{0E62BD30-51B6-7335-5BB5-B1416C782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" y="0"/>
            <a:ext cx="12205508" cy="6866613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21F6B4D-DD92-644A-A4B3-A5A512ED86F0}"/>
              </a:ext>
            </a:extLst>
          </p:cNvPr>
          <p:cNvSpPr/>
          <p:nvPr/>
        </p:nvSpPr>
        <p:spPr>
          <a:xfrm>
            <a:off x="1467597" y="1085110"/>
            <a:ext cx="5054447" cy="1475863"/>
          </a:xfrm>
          <a:prstGeom prst="roundRect">
            <a:avLst>
              <a:gd name="adj" fmla="val 26059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3000" b="1" dirty="0">
              <a:latin typeface="+mj-l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DD662F-ABD1-683B-33D9-0583D71C63A1}"/>
              </a:ext>
            </a:extLst>
          </p:cNvPr>
          <p:cNvSpPr/>
          <p:nvPr/>
        </p:nvSpPr>
        <p:spPr>
          <a:xfrm>
            <a:off x="3246498" y="510895"/>
            <a:ext cx="1436967" cy="42822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Fråga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A2471E-C21B-0B7D-3512-97DF4ACE2DF7}"/>
              </a:ext>
            </a:extLst>
          </p:cNvPr>
          <p:cNvSpPr txBox="1"/>
          <p:nvPr/>
        </p:nvSpPr>
        <p:spPr>
          <a:xfrm>
            <a:off x="2268087" y="1376765"/>
            <a:ext cx="345346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bg1"/>
                </a:solidFill>
                <a:latin typeface="+mj-lt"/>
              </a:rPr>
              <a:t>När ska jag </a:t>
            </a:r>
            <a:r>
              <a:rPr lang="sv-SE" sz="2600" b="1" u="sng" dirty="0">
                <a:solidFill>
                  <a:schemeClr val="bg1"/>
                </a:solidFill>
                <a:latin typeface="+mj-lt"/>
              </a:rPr>
              <a:t>alltid</a:t>
            </a:r>
            <a:r>
              <a:rPr lang="sv-SE" sz="2600" b="1" dirty="0">
                <a:solidFill>
                  <a:schemeClr val="bg1"/>
                </a:solidFill>
                <a:latin typeface="+mj-lt"/>
              </a:rPr>
              <a:t> använda handskar? 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DED6D3-CC95-5DEA-6E3B-07EC9C613CC8}"/>
              </a:ext>
            </a:extLst>
          </p:cNvPr>
          <p:cNvSpPr/>
          <p:nvPr/>
        </p:nvSpPr>
        <p:spPr>
          <a:xfrm>
            <a:off x="1193201" y="3958210"/>
            <a:ext cx="5573397" cy="851793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0BDD1CA-B367-7023-FCBD-60794A81BAE6}"/>
              </a:ext>
            </a:extLst>
          </p:cNvPr>
          <p:cNvSpPr/>
          <p:nvPr/>
        </p:nvSpPr>
        <p:spPr>
          <a:xfrm>
            <a:off x="1163363" y="4993227"/>
            <a:ext cx="5603235" cy="9663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>
            <a:solidFill>
              <a:srgbClr val="79D3C2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93CE419-A435-582B-A400-3FD8C70E5B9F}"/>
              </a:ext>
            </a:extLst>
          </p:cNvPr>
          <p:cNvSpPr/>
          <p:nvPr/>
        </p:nvSpPr>
        <p:spPr>
          <a:xfrm>
            <a:off x="1193201" y="2970183"/>
            <a:ext cx="5573397" cy="798203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35" name="Rubrik 1">
            <a:extLst>
              <a:ext uri="{FF2B5EF4-FFF2-40B4-BE49-F238E27FC236}">
                <a16:creationId xmlns:a16="http://schemas.microsoft.com/office/drawing/2014/main" id="{4CF05940-C676-F307-F6CF-68B57BDE75CF}"/>
              </a:ext>
            </a:extLst>
          </p:cNvPr>
          <p:cNvSpPr txBox="1">
            <a:spLocks/>
          </p:cNvSpPr>
          <p:nvPr/>
        </p:nvSpPr>
        <p:spPr>
          <a:xfrm>
            <a:off x="2064383" y="3086542"/>
            <a:ext cx="4702215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dirty="0">
                <a:solidFill>
                  <a:schemeClr val="bg1">
                    <a:alpha val="50000"/>
                  </a:schemeClr>
                </a:solidFill>
              </a:rPr>
              <a:t>När jag är orolig för att bli smittad. </a:t>
            </a:r>
          </a:p>
        </p:txBody>
      </p:sp>
      <p:sp>
        <p:nvSpPr>
          <p:cNvPr id="36" name="Rubrik 1">
            <a:extLst>
              <a:ext uri="{FF2B5EF4-FFF2-40B4-BE49-F238E27FC236}">
                <a16:creationId xmlns:a16="http://schemas.microsoft.com/office/drawing/2014/main" id="{1A7A1502-A3C5-7161-5A76-017FE425BE93}"/>
              </a:ext>
            </a:extLst>
          </p:cNvPr>
          <p:cNvSpPr txBox="1">
            <a:spLocks/>
          </p:cNvSpPr>
          <p:nvPr/>
        </p:nvSpPr>
        <p:spPr>
          <a:xfrm>
            <a:off x="2064383" y="4003536"/>
            <a:ext cx="4616972" cy="78149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sv-SE" sz="2000" b="0" dirty="0">
                <a:solidFill>
                  <a:schemeClr val="bg1">
                    <a:alpha val="50000"/>
                  </a:schemeClr>
                </a:solidFill>
              </a:rPr>
              <a:t>När jag hjälper någon att klä på sig.</a:t>
            </a:r>
          </a:p>
        </p:txBody>
      </p:sp>
      <p:sp>
        <p:nvSpPr>
          <p:cNvPr id="37" name="Rubrik 1">
            <a:extLst>
              <a:ext uri="{FF2B5EF4-FFF2-40B4-BE49-F238E27FC236}">
                <a16:creationId xmlns:a16="http://schemas.microsoft.com/office/drawing/2014/main" id="{9C72EA19-6EEA-C014-FF57-17186ADAB368}"/>
              </a:ext>
            </a:extLst>
          </p:cNvPr>
          <p:cNvSpPr txBox="1">
            <a:spLocks/>
          </p:cNvSpPr>
          <p:nvPr/>
        </p:nvSpPr>
        <p:spPr>
          <a:xfrm>
            <a:off x="2064384" y="5198766"/>
            <a:ext cx="4534720" cy="570743"/>
          </a:xfrm>
          <a:prstGeom prst="rect">
            <a:avLst/>
          </a:prstGeom>
        </p:spPr>
        <p:txBody>
          <a:bodyPr vert="horz" lIns="0" tIns="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000" b="0" dirty="0"/>
              <a:t>När jag riskerar att komma i kontakt med kroppsvätskor.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769777-0D6B-405A-1500-979F8CFAD364}"/>
              </a:ext>
            </a:extLst>
          </p:cNvPr>
          <p:cNvSpPr/>
          <p:nvPr/>
        </p:nvSpPr>
        <p:spPr>
          <a:xfrm>
            <a:off x="1346160" y="3126288"/>
            <a:ext cx="463911" cy="463911"/>
          </a:xfrm>
          <a:prstGeom prst="ellipse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>
                <a:solidFill>
                  <a:schemeClr val="lt1">
                    <a:alpha val="50000"/>
                  </a:schemeClr>
                </a:solidFill>
              </a:rPr>
              <a:t>a</a:t>
            </a:r>
          </a:p>
        </p:txBody>
      </p:sp>
      <p:sp>
        <p:nvSpPr>
          <p:cNvPr id="39" name="Rubrik 1">
            <a:extLst>
              <a:ext uri="{FF2B5EF4-FFF2-40B4-BE49-F238E27FC236}">
                <a16:creationId xmlns:a16="http://schemas.microsoft.com/office/drawing/2014/main" id="{F2F0BB64-3570-3666-D60A-4D296F0FECC6}"/>
              </a:ext>
            </a:extLst>
          </p:cNvPr>
          <p:cNvSpPr txBox="1">
            <a:spLocks/>
          </p:cNvSpPr>
          <p:nvPr/>
        </p:nvSpPr>
        <p:spPr>
          <a:xfrm>
            <a:off x="1163363" y="3071792"/>
            <a:ext cx="225717" cy="367664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dirty="0">
              <a:solidFill>
                <a:schemeClr val="bg1">
                  <a:alpha val="50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CA76F7-A27E-179E-4117-51B871E57B13}"/>
              </a:ext>
            </a:extLst>
          </p:cNvPr>
          <p:cNvSpPr/>
          <p:nvPr/>
        </p:nvSpPr>
        <p:spPr>
          <a:xfrm>
            <a:off x="1346160" y="4145354"/>
            <a:ext cx="463911" cy="463911"/>
          </a:xfrm>
          <a:prstGeom prst="ellipse">
            <a:avLst/>
          </a:prstGeom>
          <a:solidFill>
            <a:schemeClr val="accent4">
              <a:alpha val="50000"/>
            </a:schemeClr>
          </a:solidFill>
          <a:ln w="19050">
            <a:solidFill>
              <a:schemeClr val="accent4">
                <a:alpha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>
                <a:solidFill>
                  <a:schemeClr val="lt1">
                    <a:alpha val="50000"/>
                  </a:schemeClr>
                </a:solidFill>
              </a:rPr>
              <a:t>b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BC3B9C-AFE1-724D-B5A5-FD8707211F20}"/>
              </a:ext>
            </a:extLst>
          </p:cNvPr>
          <p:cNvSpPr/>
          <p:nvPr/>
        </p:nvSpPr>
        <p:spPr>
          <a:xfrm>
            <a:off x="1346160" y="5244434"/>
            <a:ext cx="463911" cy="463911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200" b="1" dirty="0"/>
              <a:t>c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E81AEF2-EAA6-040C-DDD8-C47A50814D41}"/>
              </a:ext>
            </a:extLst>
          </p:cNvPr>
          <p:cNvSpPr/>
          <p:nvPr/>
        </p:nvSpPr>
        <p:spPr>
          <a:xfrm>
            <a:off x="242172" y="5110656"/>
            <a:ext cx="726554" cy="726554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2321A1-2546-D886-9FBC-DC588F92A9B3}"/>
              </a:ext>
            </a:extLst>
          </p:cNvPr>
          <p:cNvSpPr txBox="1"/>
          <p:nvPr/>
        </p:nvSpPr>
        <p:spPr>
          <a:xfrm>
            <a:off x="292793" y="5241978"/>
            <a:ext cx="629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200" dirty="0">
                <a:solidFill>
                  <a:schemeClr val="bg1"/>
                </a:solidFill>
              </a:rPr>
              <a:t>Rätt svar</a:t>
            </a:r>
          </a:p>
        </p:txBody>
      </p:sp>
      <p:pic>
        <p:nvPicPr>
          <p:cNvPr id="8" name="Bild 6" descr="Socialstyrelsen logotyp">
            <a:extLst>
              <a:ext uri="{FF2B5EF4-FFF2-40B4-BE49-F238E27FC236}">
                <a16:creationId xmlns:a16="http://schemas.microsoft.com/office/drawing/2014/main" id="{8BE22719-69F0-7F47-9D06-950725BC8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6800" y="6332400"/>
            <a:ext cx="1440000" cy="30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6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oS-tema">
  <a:themeElements>
    <a:clrScheme name="SoS">
      <a:dk1>
        <a:srgbClr val="000000"/>
      </a:dk1>
      <a:lt1>
        <a:srgbClr val="FFFFFF"/>
      </a:lt1>
      <a:dk2>
        <a:srgbClr val="F8F2E8"/>
      </a:dk2>
      <a:lt2>
        <a:srgbClr val="FCFAF7"/>
      </a:lt2>
      <a:accent1>
        <a:srgbClr val="002B45"/>
      </a:accent1>
      <a:accent2>
        <a:srgbClr val="00385C"/>
      </a:accent2>
      <a:accent3>
        <a:srgbClr val="005892"/>
      </a:accent3>
      <a:accent4>
        <a:srgbClr val="017CC1"/>
      </a:accent4>
      <a:accent5>
        <a:srgbClr val="DBF0F6"/>
      </a:accent5>
      <a:accent6>
        <a:srgbClr val="EBFAFC"/>
      </a:accent6>
      <a:hlink>
        <a:srgbClr val="0563C1"/>
      </a:hlink>
      <a:folHlink>
        <a:srgbClr val="954F72"/>
      </a:folHlink>
    </a:clrScheme>
    <a:fontScheme name="PPT SoS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oS Mörkblå 1">
      <a:srgbClr val="002B45"/>
    </a:custClr>
    <a:custClr name="SoS Mörkblå 2">
      <a:srgbClr val="00385C"/>
    </a:custClr>
    <a:custClr name="SoS Blå 1">
      <a:srgbClr val="005892"/>
    </a:custClr>
    <a:custClr name="SoS Blå 2">
      <a:srgbClr val="017CC1"/>
    </a:custClr>
    <a:custClr name="SoS Ljusblå 1">
      <a:srgbClr val="DBF0F6"/>
    </a:custClr>
    <a:custClr name="SoS Ljusblå 2">
      <a:srgbClr val="EBFAFC"/>
    </a:custClr>
    <a:custClr name="Vit">
      <a:srgbClr val="FFFFFF"/>
    </a:custClr>
    <a:custClr name="Vit">
      <a:srgbClr val="FFFFFF"/>
    </a:custClr>
    <a:custClr name="SoS Beige 1">
      <a:srgbClr val="F8F2E8"/>
    </a:custClr>
    <a:custClr name="Sos Beige 2">
      <a:srgbClr val="FCFAF5"/>
    </a:custClr>
    <a:custClr name="SoS Gul 1">
      <a:srgbClr val="B27B2A"/>
    </a:custClr>
    <a:custClr name="SoS Gul 2">
      <a:srgbClr val="ECB94F"/>
    </a:custClr>
    <a:custClr name="SoS Gul 3">
      <a:srgbClr val="F9E0A7"/>
    </a:custClr>
    <a:custClr name="SoS Lila 1">
      <a:srgbClr val="9A4392"/>
    </a:custClr>
    <a:custClr name="SoS Lila 2">
      <a:srgbClr val="BE67C0"/>
    </a:custClr>
    <a:custClr name="SoS Lila 3">
      <a:srgbClr val="ECCFE9"/>
    </a:custClr>
    <a:custClr name="Vit">
      <a:srgbClr val="FFFFFF"/>
    </a:custClr>
    <a:custClr name="Vit">
      <a:srgbClr val="FFFFFF"/>
    </a:custClr>
    <a:custClr name="Vit">
      <a:srgbClr val="FFFFFF"/>
    </a:custClr>
    <a:custClr name="Vit">
      <a:srgbClr val="FFFFFF"/>
    </a:custClr>
    <a:custClr name="SoS Grön 1">
      <a:srgbClr val="008276"/>
    </a:custClr>
    <a:custClr name="SoS Grön 2">
      <a:srgbClr val="00A380"/>
    </a:custClr>
    <a:custClr name="SoS Grön 3">
      <a:srgbClr val="79D3C2"/>
    </a:custClr>
    <a:custClr name="SoS Orange 1">
      <a:srgbClr val="C75136"/>
    </a:custClr>
    <a:custClr name="SoS Orange 2">
      <a:srgbClr val="EA805F"/>
    </a:custClr>
    <a:custClr name="SoS Orange 3">
      <a:srgbClr val="F7CAAD"/>
    </a:custClr>
  </a:custClrLst>
  <a:extLst>
    <a:ext uri="{05A4C25C-085E-4340-85A3-A5531E510DB2}">
      <thm15:themeFamily xmlns:thm15="http://schemas.microsoft.com/office/thememl/2012/main" name="Standardmall 1.potx" id="{41C20034-6941-4AB3-8567-09B6C4667272}" vid="{CAD0FA33-64CE-4B3C-989A-865C0EC620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SoS-tema</Template>
  <TotalTime>1236</TotalTime>
  <Words>365</Words>
  <Application>Microsoft Office PowerPoint</Application>
  <PresentationFormat>Bredbild</PresentationFormat>
  <Paragraphs>85</Paragraphs>
  <Slides>11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Calibri</vt:lpstr>
      <vt:lpstr>Noto Sans</vt:lpstr>
      <vt:lpstr>SoS-tema</vt:lpstr>
      <vt:lpstr>Handskar i äldreomsorgen?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Quiz: När ska vi använda handskar på jobbet?</dc:title>
  <dc:creator>Ossian Rossland Lindvall</dc:creator>
  <cp:lastModifiedBy>Nylén, Ulrika</cp:lastModifiedBy>
  <cp:revision>23</cp:revision>
  <dcterms:created xsi:type="dcterms:W3CDTF">2025-10-29T13:10:08Z</dcterms:created>
  <dcterms:modified xsi:type="dcterms:W3CDTF">2025-11-25T15:46:10Z</dcterms:modified>
</cp:coreProperties>
</file>