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77" r:id="rId2"/>
    <p:sldId id="386" r:id="rId3"/>
    <p:sldId id="352" r:id="rId4"/>
    <p:sldId id="295" r:id="rId5"/>
    <p:sldId id="298" r:id="rId6"/>
    <p:sldId id="316" r:id="rId7"/>
    <p:sldId id="317" r:id="rId8"/>
    <p:sldId id="351" r:id="rId9"/>
    <p:sldId id="318" r:id="rId10"/>
    <p:sldId id="319" r:id="rId11"/>
    <p:sldId id="347" r:id="rId12"/>
    <p:sldId id="321" r:id="rId13"/>
    <p:sldId id="322" r:id="rId14"/>
    <p:sldId id="323" r:id="rId15"/>
    <p:sldId id="324" r:id="rId16"/>
    <p:sldId id="325" r:id="rId17"/>
    <p:sldId id="326" r:id="rId18"/>
    <p:sldId id="328" r:id="rId19"/>
    <p:sldId id="329" r:id="rId20"/>
    <p:sldId id="348" r:id="rId21"/>
    <p:sldId id="331" r:id="rId22"/>
    <p:sldId id="332" r:id="rId23"/>
    <p:sldId id="349" r:id="rId24"/>
    <p:sldId id="333" r:id="rId25"/>
    <p:sldId id="334" r:id="rId26"/>
    <p:sldId id="335" r:id="rId27"/>
    <p:sldId id="337" r:id="rId28"/>
    <p:sldId id="338" r:id="rId29"/>
    <p:sldId id="336" r:id="rId30"/>
    <p:sldId id="339" r:id="rId31"/>
    <p:sldId id="341" r:id="rId32"/>
    <p:sldId id="340" r:id="rId33"/>
    <p:sldId id="342" r:id="rId34"/>
    <p:sldId id="343" r:id="rId35"/>
    <p:sldId id="344" r:id="rId36"/>
    <p:sldId id="345" r:id="rId37"/>
    <p:sldId id="346" r:id="rId38"/>
    <p:sldId id="451" r:id="rId39"/>
    <p:sldId id="353" r:id="rId40"/>
  </p:sldIdLst>
  <p:sldSz cx="12192000" cy="6858000"/>
  <p:notesSz cx="6781800"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userDrawn="1">
          <p15:clr>
            <a:srgbClr val="A4A3A4"/>
          </p15:clr>
        </p15:guide>
        <p15:guide id="2" orient="horz" pos="3908" userDrawn="1">
          <p15:clr>
            <a:srgbClr val="A4A3A4"/>
          </p15:clr>
        </p15:guide>
        <p15:guide id="3" orient="horz" pos="3566" userDrawn="1">
          <p15:clr>
            <a:srgbClr val="A4A3A4"/>
          </p15:clr>
        </p15:guide>
        <p15:guide id="4" orient="horz" pos="1341" userDrawn="1">
          <p15:clr>
            <a:srgbClr val="A4A3A4"/>
          </p15:clr>
        </p15:guide>
        <p15:guide id="5" orient="horz" pos="443" userDrawn="1">
          <p15:clr>
            <a:srgbClr val="A4A3A4"/>
          </p15:clr>
        </p15:guide>
        <p15:guide id="6" pos="681" userDrawn="1">
          <p15:clr>
            <a:srgbClr val="A4A3A4"/>
          </p15:clr>
        </p15:guide>
        <p15:guide id="7" pos="6519" userDrawn="1">
          <p15:clr>
            <a:srgbClr val="A4A3A4"/>
          </p15:clr>
        </p15:guide>
        <p15:guide id="8" pos="2857"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ndgren, Gudrun" initials="LG" lastIdx="26" clrIdx="0">
    <p:extLst>
      <p:ext uri="{19B8F6BF-5375-455C-9EA6-DF929625EA0E}">
        <p15:presenceInfo xmlns:p15="http://schemas.microsoft.com/office/powerpoint/2012/main" userId="S-1-5-21-2075942658-1792417684-393963531-35700" providerId="AD"/>
      </p:ext>
    </p:extLst>
  </p:cmAuthor>
  <p:cmAuthor id="2" name="Malmquist, Ylva" initials="MY" lastIdx="4" clrIdx="1">
    <p:extLst>
      <p:ext uri="{19B8F6BF-5375-455C-9EA6-DF929625EA0E}">
        <p15:presenceInfo xmlns:p15="http://schemas.microsoft.com/office/powerpoint/2012/main" userId="S-1-5-21-2075942658-1792417684-393963531-29283" providerId="AD"/>
      </p:ext>
    </p:extLst>
  </p:cmAuthor>
  <p:cmAuthor id="3" name="Jonsland, Thomas" initials="JT" lastIdx="30" clrIdx="2">
    <p:extLst>
      <p:ext uri="{19B8F6BF-5375-455C-9EA6-DF929625EA0E}">
        <p15:presenceInfo xmlns:p15="http://schemas.microsoft.com/office/powerpoint/2012/main" userId="S-1-5-21-2075942658-1792417684-393963531-282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llanmörkt format 3 - Dekorfärg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57423" autoAdjust="0"/>
  </p:normalViewPr>
  <p:slideViewPr>
    <p:cSldViewPr snapToGrid="0" showGuides="1">
      <p:cViewPr varScale="1">
        <p:scale>
          <a:sx n="49" d="100"/>
          <a:sy n="49" d="100"/>
        </p:scale>
        <p:origin x="1915" y="67"/>
      </p:cViewPr>
      <p:guideLst>
        <p:guide orient="horz" pos="1256"/>
        <p:guide orient="horz" pos="3908"/>
        <p:guide orient="horz" pos="3566"/>
        <p:guide orient="horz" pos="1341"/>
        <p:guide orient="horz" pos="443"/>
        <p:guide pos="681"/>
        <p:guide pos="6519"/>
        <p:guide pos="2857"/>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672" y="72"/>
      </p:cViewPr>
      <p:guideLst>
        <p:guide orient="horz" pos="3126"/>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630AA-1773-4010-8FE8-876ABE79C25E}"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sv-SE"/>
        </a:p>
      </dgm:t>
    </dgm:pt>
    <dgm:pt modelId="{41731C35-46DB-4CDC-8FC3-B79800F42299}">
      <dgm:prSet phldrT="[Text]" custT="1"/>
      <dgm:spPr>
        <a:solidFill>
          <a:schemeClr val="accent4">
            <a:alpha val="90000"/>
          </a:schemeClr>
        </a:solidFill>
        <a:ln>
          <a:noFill/>
        </a:ln>
      </dgm:spPr>
      <dgm:t>
        <a:bodyPr/>
        <a:lstStyle/>
        <a:p>
          <a:pPr>
            <a:buAutoNum type="arabicPeriod"/>
          </a:pPr>
          <a:r>
            <a:rPr lang="sv-SE" sz="2400" dirty="0">
              <a:solidFill>
                <a:srgbClr val="FFFFFF"/>
              </a:solidFill>
            </a:rPr>
            <a:t>Del 1: </a:t>
          </a:r>
          <a:br>
            <a:rPr lang="sv-SE" sz="2400" dirty="0">
              <a:solidFill>
                <a:srgbClr val="FFFFFF"/>
              </a:solidFill>
            </a:rPr>
          </a:br>
          <a:r>
            <a:rPr lang="sv-SE" sz="2400" b="1" dirty="0">
              <a:solidFill>
                <a:srgbClr val="FFFFFF"/>
              </a:solidFill>
            </a:rPr>
            <a:t>Introduktion</a:t>
          </a:r>
        </a:p>
      </dgm:t>
    </dgm:pt>
    <dgm:pt modelId="{89385AB7-40D4-40AF-9D39-C9AFDE7779F1}" type="parTrans" cxnId="{2B4CEF84-BEFE-42C7-87B2-BFA086C281F3}">
      <dgm:prSet/>
      <dgm:spPr/>
      <dgm:t>
        <a:bodyPr/>
        <a:lstStyle/>
        <a:p>
          <a:endParaRPr lang="sv-SE"/>
        </a:p>
      </dgm:t>
    </dgm:pt>
    <dgm:pt modelId="{20756A44-F463-426F-A761-39006975CFF9}" type="sibTrans" cxnId="{2B4CEF84-BEFE-42C7-87B2-BFA086C281F3}">
      <dgm:prSet/>
      <dgm:spPr/>
      <dgm:t>
        <a:bodyPr/>
        <a:lstStyle/>
        <a:p>
          <a:endParaRPr lang="sv-SE"/>
        </a:p>
      </dgm:t>
    </dgm:pt>
    <dgm:pt modelId="{B6EF414E-717C-459D-88BF-9A34ECE2DB18}">
      <dgm:prSet phldrT="[Text]"/>
      <dgm:spPr>
        <a:solidFill>
          <a:srgbClr val="FFFFFF"/>
        </a:solidFill>
        <a:ln>
          <a:noFill/>
        </a:ln>
      </dgm:spPr>
      <dgm:t>
        <a:bodyPr/>
        <a:lstStyle/>
        <a:p>
          <a:pPr algn="l"/>
          <a:endParaRPr lang="sv-SE" dirty="0"/>
        </a:p>
      </dgm:t>
    </dgm:pt>
    <dgm:pt modelId="{5877E26C-52F3-4999-BB24-4BDD17569DAF}" type="parTrans" cxnId="{72E7C51B-568B-473A-B5C9-B1FE992F0D06}">
      <dgm:prSet/>
      <dgm:spPr/>
      <dgm:t>
        <a:bodyPr/>
        <a:lstStyle/>
        <a:p>
          <a:endParaRPr lang="sv-SE"/>
        </a:p>
      </dgm:t>
    </dgm:pt>
    <dgm:pt modelId="{28B8DD6A-526D-4FD3-9208-526D65895FD3}" type="sibTrans" cxnId="{72E7C51B-568B-473A-B5C9-B1FE992F0D06}">
      <dgm:prSet/>
      <dgm:spPr/>
      <dgm:t>
        <a:bodyPr/>
        <a:lstStyle/>
        <a:p>
          <a:endParaRPr lang="sv-SE"/>
        </a:p>
      </dgm:t>
    </dgm:pt>
    <dgm:pt modelId="{2360A383-0E44-4775-8A57-39219D8B04BC}">
      <dgm:prSet phldrT="[Text]" custT="1"/>
      <dgm:spPr>
        <a:solidFill>
          <a:schemeClr val="accent4">
            <a:lumMod val="50000"/>
            <a:lumOff val="50000"/>
            <a:alpha val="90000"/>
          </a:schemeClr>
        </a:solidFill>
        <a:ln>
          <a:noFill/>
        </a:ln>
      </dgm:spPr>
      <dgm:t>
        <a:bodyPr/>
        <a:lstStyle/>
        <a:p>
          <a:pPr marL="0" lvl="0" indent="0" algn="ctr" defTabSz="1066800">
            <a:lnSpc>
              <a:spcPct val="90000"/>
            </a:lnSpc>
            <a:spcBef>
              <a:spcPct val="0"/>
            </a:spcBef>
            <a:spcAft>
              <a:spcPct val="35000"/>
            </a:spcAft>
            <a:buNone/>
          </a:pPr>
          <a:r>
            <a:rPr lang="sv-SE" sz="2400" kern="1200" dirty="0">
              <a:solidFill>
                <a:srgbClr val="FFFFFF"/>
              </a:solidFill>
              <a:latin typeface="Arial" panose="020B0604020202020204"/>
              <a:ea typeface="+mn-ea"/>
              <a:cs typeface="+mn-cs"/>
            </a:rPr>
            <a:t>Del 2: </a:t>
          </a:r>
        </a:p>
        <a:p>
          <a:pPr marL="0" lvl="0" indent="0" algn="ctr" defTabSz="1066800">
            <a:lnSpc>
              <a:spcPct val="90000"/>
            </a:lnSpc>
            <a:spcBef>
              <a:spcPct val="0"/>
            </a:spcBef>
            <a:spcAft>
              <a:spcPct val="35000"/>
            </a:spcAft>
            <a:buNone/>
          </a:pPr>
          <a:r>
            <a:rPr lang="sv-SE" sz="2400" b="1" kern="1200" dirty="0">
              <a:solidFill>
                <a:srgbClr val="FFFFFF"/>
              </a:solidFill>
              <a:latin typeface="Arial" panose="020B0604020202020204"/>
              <a:ea typeface="+mn-ea"/>
              <a:cs typeface="+mn-cs"/>
            </a:rPr>
            <a:t>Reflektionspass (8 </a:t>
          </a:r>
          <a:r>
            <a:rPr lang="sv-SE" sz="2400" b="1" kern="1200" dirty="0" err="1">
              <a:solidFill>
                <a:srgbClr val="FFFFFF"/>
              </a:solidFill>
              <a:latin typeface="Arial" panose="020B0604020202020204"/>
              <a:ea typeface="+mn-ea"/>
              <a:cs typeface="+mn-cs"/>
            </a:rPr>
            <a:t>st</a:t>
          </a:r>
          <a:r>
            <a:rPr lang="sv-SE" sz="2400" b="1" kern="1200">
              <a:solidFill>
                <a:srgbClr val="FFFFFF"/>
              </a:solidFill>
              <a:latin typeface="Arial" panose="020B0604020202020204"/>
              <a:ea typeface="+mn-ea"/>
              <a:cs typeface="+mn-cs"/>
            </a:rPr>
            <a:t>)</a:t>
          </a:r>
          <a:endParaRPr lang="sv-SE" sz="2400" b="1" kern="1200" dirty="0">
            <a:solidFill>
              <a:srgbClr val="FFFFFF"/>
            </a:solidFill>
            <a:latin typeface="Arial" panose="020B0604020202020204"/>
            <a:ea typeface="+mn-ea"/>
            <a:cs typeface="+mn-cs"/>
          </a:endParaRPr>
        </a:p>
      </dgm:t>
    </dgm:pt>
    <dgm:pt modelId="{DDDE6402-0B04-4ED7-929B-581EFC78F1B4}" type="parTrans" cxnId="{826BD37D-ECF5-4758-905E-1710DE468B1C}">
      <dgm:prSet/>
      <dgm:spPr/>
      <dgm:t>
        <a:bodyPr/>
        <a:lstStyle/>
        <a:p>
          <a:endParaRPr lang="sv-SE"/>
        </a:p>
      </dgm:t>
    </dgm:pt>
    <dgm:pt modelId="{4EB60504-62A7-4FBC-80C2-861CA82BCCE8}" type="sibTrans" cxnId="{826BD37D-ECF5-4758-905E-1710DE468B1C}">
      <dgm:prSet/>
      <dgm:spPr/>
      <dgm:t>
        <a:bodyPr/>
        <a:lstStyle/>
        <a:p>
          <a:endParaRPr lang="sv-SE"/>
        </a:p>
      </dgm:t>
    </dgm:pt>
    <dgm:pt modelId="{11D8081C-FBEC-4C95-B4A6-AEA935DD43D0}">
      <dgm:prSet phldrT="[Text]"/>
      <dgm:spPr>
        <a:solidFill>
          <a:srgbClr val="FFFFFF"/>
        </a:solidFill>
        <a:ln>
          <a:noFill/>
        </a:ln>
      </dgm:spPr>
      <dgm:t>
        <a:bodyPr/>
        <a:lstStyle/>
        <a:p>
          <a:pPr algn="l"/>
          <a:r>
            <a:rPr lang="sv-SE" dirty="0"/>
            <a:t> </a:t>
          </a:r>
        </a:p>
      </dgm:t>
    </dgm:pt>
    <dgm:pt modelId="{0F70B4CE-0993-41C9-9316-0A9EFF2AEE9D}" type="sibTrans" cxnId="{77569FF5-6441-44A1-9B29-E253AF296A3B}">
      <dgm:prSet/>
      <dgm:spPr/>
      <dgm:t>
        <a:bodyPr/>
        <a:lstStyle/>
        <a:p>
          <a:endParaRPr lang="sv-SE"/>
        </a:p>
      </dgm:t>
    </dgm:pt>
    <dgm:pt modelId="{A2B5DDA3-A28B-41DD-9139-A0588981E46C}" type="parTrans" cxnId="{77569FF5-6441-44A1-9B29-E253AF296A3B}">
      <dgm:prSet/>
      <dgm:spPr/>
      <dgm:t>
        <a:bodyPr/>
        <a:lstStyle/>
        <a:p>
          <a:endParaRPr lang="sv-SE"/>
        </a:p>
      </dgm:t>
    </dgm:pt>
    <dgm:pt modelId="{BAD4BBDB-CE03-4E5E-85D3-C205F5734456}" type="pres">
      <dgm:prSet presAssocID="{157630AA-1773-4010-8FE8-876ABE79C25E}" presName="Name0" presStyleCnt="0">
        <dgm:presLayoutVars>
          <dgm:dir/>
          <dgm:animLvl val="lvl"/>
          <dgm:resizeHandles val="exact"/>
        </dgm:presLayoutVars>
      </dgm:prSet>
      <dgm:spPr/>
    </dgm:pt>
    <dgm:pt modelId="{F97124B9-D056-4B48-8D10-6FAA9338F625}" type="pres">
      <dgm:prSet presAssocID="{11D8081C-FBEC-4C95-B4A6-AEA935DD43D0}" presName="vertFlow" presStyleCnt="0"/>
      <dgm:spPr/>
    </dgm:pt>
    <dgm:pt modelId="{DE2797E8-9AD9-46F3-9C7D-35EDAB0E6D0A}" type="pres">
      <dgm:prSet presAssocID="{11D8081C-FBEC-4C95-B4A6-AEA935DD43D0}" presName="header" presStyleLbl="node1" presStyleIdx="0" presStyleCnt="2" custScaleX="36571" custScaleY="116362"/>
      <dgm:spPr>
        <a:prstGeom prst="ellipse">
          <a:avLst/>
        </a:prstGeom>
      </dgm:spPr>
    </dgm:pt>
    <dgm:pt modelId="{A63300AC-65D0-4C5D-9628-F898B855A94E}" type="pres">
      <dgm:prSet presAssocID="{89385AB7-40D4-40AF-9D39-C9AFDE7779F1}" presName="parTrans" presStyleLbl="sibTrans2D1" presStyleIdx="0" presStyleCnt="2" custScaleX="189979" custScaleY="284969" custLinFactNeighborX="-18416" custLinFactNeighborY="-25398"/>
      <dgm:spPr/>
    </dgm:pt>
    <dgm:pt modelId="{D1CBC8AA-E176-42BF-9BB6-7E8EA527E277}" type="pres">
      <dgm:prSet presAssocID="{41731C35-46DB-4CDC-8FC3-B79800F42299}" presName="child" presStyleLbl="alignAccFollowNode1" presStyleIdx="0" presStyleCnt="2" custScaleX="62282">
        <dgm:presLayoutVars>
          <dgm:chMax val="0"/>
          <dgm:bulletEnabled val="1"/>
        </dgm:presLayoutVars>
      </dgm:prSet>
      <dgm:spPr/>
    </dgm:pt>
    <dgm:pt modelId="{B4003FC3-7F59-45D7-9659-0529F42D9480}" type="pres">
      <dgm:prSet presAssocID="{11D8081C-FBEC-4C95-B4A6-AEA935DD43D0}" presName="hSp" presStyleCnt="0"/>
      <dgm:spPr/>
    </dgm:pt>
    <dgm:pt modelId="{5C8C6A72-F343-4516-B3B4-51EC6FF21158}" type="pres">
      <dgm:prSet presAssocID="{B6EF414E-717C-459D-88BF-9A34ECE2DB18}" presName="vertFlow" presStyleCnt="0"/>
      <dgm:spPr/>
    </dgm:pt>
    <dgm:pt modelId="{EBEEB7DE-F922-4376-8FBA-0AC89660ED4B}" type="pres">
      <dgm:prSet presAssocID="{B6EF414E-717C-459D-88BF-9A34ECE2DB18}" presName="header" presStyleLbl="node1" presStyleIdx="1" presStyleCnt="2" custScaleX="36571" custScaleY="116362"/>
      <dgm:spPr>
        <a:prstGeom prst="ellipse">
          <a:avLst/>
        </a:prstGeom>
      </dgm:spPr>
    </dgm:pt>
    <dgm:pt modelId="{41F85BBB-6672-44A3-B426-3BD620448A62}" type="pres">
      <dgm:prSet presAssocID="{DDDE6402-0B04-4ED7-929B-581EFC78F1B4}" presName="parTrans" presStyleLbl="sibTrans2D1" presStyleIdx="1" presStyleCnt="2" custScaleX="189979" custScaleY="284969" custLinFactNeighborY="-25398"/>
      <dgm:spPr/>
    </dgm:pt>
    <dgm:pt modelId="{EEB1CD3C-51CF-4FA0-B572-55E6858FA385}" type="pres">
      <dgm:prSet presAssocID="{2360A383-0E44-4775-8A57-39219D8B04BC}" presName="child" presStyleLbl="alignAccFollowNode1" presStyleIdx="1" presStyleCnt="2" custScaleX="62282">
        <dgm:presLayoutVars>
          <dgm:chMax val="0"/>
          <dgm:bulletEnabled val="1"/>
        </dgm:presLayoutVars>
      </dgm:prSet>
      <dgm:spPr/>
    </dgm:pt>
  </dgm:ptLst>
  <dgm:cxnLst>
    <dgm:cxn modelId="{B3922C0D-9EFF-4F78-BBBF-9F4870B4A584}" type="presOf" srcId="{DDDE6402-0B04-4ED7-929B-581EFC78F1B4}" destId="{41F85BBB-6672-44A3-B426-3BD620448A62}" srcOrd="0" destOrd="0" presId="urn:microsoft.com/office/officeart/2005/8/layout/lProcess1"/>
    <dgm:cxn modelId="{72E7C51B-568B-473A-B5C9-B1FE992F0D06}" srcId="{157630AA-1773-4010-8FE8-876ABE79C25E}" destId="{B6EF414E-717C-459D-88BF-9A34ECE2DB18}" srcOrd="1" destOrd="0" parTransId="{5877E26C-52F3-4999-BB24-4BDD17569DAF}" sibTransId="{28B8DD6A-526D-4FD3-9208-526D65895FD3}"/>
    <dgm:cxn modelId="{AFE3D430-BBDE-4838-BD61-9FA0F5EA3377}" type="presOf" srcId="{11D8081C-FBEC-4C95-B4A6-AEA935DD43D0}" destId="{DE2797E8-9AD9-46F3-9C7D-35EDAB0E6D0A}" srcOrd="0" destOrd="0" presId="urn:microsoft.com/office/officeart/2005/8/layout/lProcess1"/>
    <dgm:cxn modelId="{E45FA238-C68C-4F51-B1F0-20506982B70B}" type="presOf" srcId="{157630AA-1773-4010-8FE8-876ABE79C25E}" destId="{BAD4BBDB-CE03-4E5E-85D3-C205F5734456}" srcOrd="0" destOrd="0" presId="urn:microsoft.com/office/officeart/2005/8/layout/lProcess1"/>
    <dgm:cxn modelId="{72579C73-1B7C-4265-BBDD-C12D387926B1}" type="presOf" srcId="{41731C35-46DB-4CDC-8FC3-B79800F42299}" destId="{D1CBC8AA-E176-42BF-9BB6-7E8EA527E277}" srcOrd="0" destOrd="0" presId="urn:microsoft.com/office/officeart/2005/8/layout/lProcess1"/>
    <dgm:cxn modelId="{826BD37D-ECF5-4758-905E-1710DE468B1C}" srcId="{B6EF414E-717C-459D-88BF-9A34ECE2DB18}" destId="{2360A383-0E44-4775-8A57-39219D8B04BC}" srcOrd="0" destOrd="0" parTransId="{DDDE6402-0B04-4ED7-929B-581EFC78F1B4}" sibTransId="{4EB60504-62A7-4FBC-80C2-861CA82BCCE8}"/>
    <dgm:cxn modelId="{2B4CEF84-BEFE-42C7-87B2-BFA086C281F3}" srcId="{11D8081C-FBEC-4C95-B4A6-AEA935DD43D0}" destId="{41731C35-46DB-4CDC-8FC3-B79800F42299}" srcOrd="0" destOrd="0" parTransId="{89385AB7-40D4-40AF-9D39-C9AFDE7779F1}" sibTransId="{20756A44-F463-426F-A761-39006975CFF9}"/>
    <dgm:cxn modelId="{3EA0A3A1-451D-4935-9C6D-348DC6738280}" type="presOf" srcId="{2360A383-0E44-4775-8A57-39219D8B04BC}" destId="{EEB1CD3C-51CF-4FA0-B572-55E6858FA385}" srcOrd="0" destOrd="0" presId="urn:microsoft.com/office/officeart/2005/8/layout/lProcess1"/>
    <dgm:cxn modelId="{BA9ECEDB-144D-4A08-85B5-431D6E5B932B}" type="presOf" srcId="{B6EF414E-717C-459D-88BF-9A34ECE2DB18}" destId="{EBEEB7DE-F922-4376-8FBA-0AC89660ED4B}" srcOrd="0" destOrd="0" presId="urn:microsoft.com/office/officeart/2005/8/layout/lProcess1"/>
    <dgm:cxn modelId="{56B2EDF2-A301-4E45-8AAE-2991B228AB8E}" type="presOf" srcId="{89385AB7-40D4-40AF-9D39-C9AFDE7779F1}" destId="{A63300AC-65D0-4C5D-9628-F898B855A94E}" srcOrd="0" destOrd="0" presId="urn:microsoft.com/office/officeart/2005/8/layout/lProcess1"/>
    <dgm:cxn modelId="{77569FF5-6441-44A1-9B29-E253AF296A3B}" srcId="{157630AA-1773-4010-8FE8-876ABE79C25E}" destId="{11D8081C-FBEC-4C95-B4A6-AEA935DD43D0}" srcOrd="0" destOrd="0" parTransId="{A2B5DDA3-A28B-41DD-9139-A0588981E46C}" sibTransId="{0F70B4CE-0993-41C9-9316-0A9EFF2AEE9D}"/>
    <dgm:cxn modelId="{6F2F9B55-5637-4E84-870A-9644AF9F6C47}" type="presParOf" srcId="{BAD4BBDB-CE03-4E5E-85D3-C205F5734456}" destId="{F97124B9-D056-4B48-8D10-6FAA9338F625}" srcOrd="0" destOrd="0" presId="urn:microsoft.com/office/officeart/2005/8/layout/lProcess1"/>
    <dgm:cxn modelId="{3C275CC1-3863-471D-B83E-24D52986B026}" type="presParOf" srcId="{F97124B9-D056-4B48-8D10-6FAA9338F625}" destId="{DE2797E8-9AD9-46F3-9C7D-35EDAB0E6D0A}" srcOrd="0" destOrd="0" presId="urn:microsoft.com/office/officeart/2005/8/layout/lProcess1"/>
    <dgm:cxn modelId="{AB536EF9-C061-4737-A52D-C0C98BA239FE}" type="presParOf" srcId="{F97124B9-D056-4B48-8D10-6FAA9338F625}" destId="{A63300AC-65D0-4C5D-9628-F898B855A94E}" srcOrd="1" destOrd="0" presId="urn:microsoft.com/office/officeart/2005/8/layout/lProcess1"/>
    <dgm:cxn modelId="{19FE33A3-3943-4D7E-8E7E-16A02AADD340}" type="presParOf" srcId="{F97124B9-D056-4B48-8D10-6FAA9338F625}" destId="{D1CBC8AA-E176-42BF-9BB6-7E8EA527E277}" srcOrd="2" destOrd="0" presId="urn:microsoft.com/office/officeart/2005/8/layout/lProcess1"/>
    <dgm:cxn modelId="{2527E454-A167-4538-B785-9A942791F263}" type="presParOf" srcId="{BAD4BBDB-CE03-4E5E-85D3-C205F5734456}" destId="{B4003FC3-7F59-45D7-9659-0529F42D9480}" srcOrd="1" destOrd="0" presId="urn:microsoft.com/office/officeart/2005/8/layout/lProcess1"/>
    <dgm:cxn modelId="{85830740-47E4-4D8A-A87B-926BD93EB5DE}" type="presParOf" srcId="{BAD4BBDB-CE03-4E5E-85D3-C205F5734456}" destId="{5C8C6A72-F343-4516-B3B4-51EC6FF21158}" srcOrd="2" destOrd="0" presId="urn:microsoft.com/office/officeart/2005/8/layout/lProcess1"/>
    <dgm:cxn modelId="{0E154BD5-3757-4660-A461-687EDCD806CF}" type="presParOf" srcId="{5C8C6A72-F343-4516-B3B4-51EC6FF21158}" destId="{EBEEB7DE-F922-4376-8FBA-0AC89660ED4B}" srcOrd="0" destOrd="0" presId="urn:microsoft.com/office/officeart/2005/8/layout/lProcess1"/>
    <dgm:cxn modelId="{B39F618A-0D9C-40DE-A00D-7DA7D53A5F52}" type="presParOf" srcId="{5C8C6A72-F343-4516-B3B4-51EC6FF21158}" destId="{41F85BBB-6672-44A3-B426-3BD620448A62}" srcOrd="1" destOrd="0" presId="urn:microsoft.com/office/officeart/2005/8/layout/lProcess1"/>
    <dgm:cxn modelId="{0D6F5062-DB32-48C9-84B6-A29A80D8D1CB}" type="presParOf" srcId="{5C8C6A72-F343-4516-B3B4-51EC6FF21158}" destId="{EEB1CD3C-51CF-4FA0-B572-55E6858FA385}"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797E8-9AD9-46F3-9C7D-35EDAB0E6D0A}">
      <dsp:nvSpPr>
        <dsp:cNvPr id="0" name=""/>
        <dsp:cNvSpPr/>
      </dsp:nvSpPr>
      <dsp:spPr>
        <a:xfrm>
          <a:off x="1312953" y="1732"/>
          <a:ext cx="2156144" cy="1715110"/>
        </a:xfrm>
        <a:prstGeom prst="ellipse">
          <a:avLst/>
        </a:prstGeom>
        <a:solidFill>
          <a:srgbClr val="FFFF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l" defTabSz="2889250">
            <a:lnSpc>
              <a:spcPct val="90000"/>
            </a:lnSpc>
            <a:spcBef>
              <a:spcPct val="0"/>
            </a:spcBef>
            <a:spcAft>
              <a:spcPct val="35000"/>
            </a:spcAft>
            <a:buNone/>
          </a:pPr>
          <a:r>
            <a:rPr lang="sv-SE" sz="6500" kern="1200" dirty="0"/>
            <a:t> </a:t>
          </a:r>
        </a:p>
      </dsp:txBody>
      <dsp:txXfrm>
        <a:off x="1628713" y="252904"/>
        <a:ext cx="1524624" cy="1212766"/>
      </dsp:txXfrm>
    </dsp:sp>
    <dsp:sp modelId="{A63300AC-65D0-4C5D-9628-F898B855A94E}">
      <dsp:nvSpPr>
        <dsp:cNvPr id="0" name=""/>
        <dsp:cNvSpPr/>
      </dsp:nvSpPr>
      <dsp:spPr>
        <a:xfrm rot="5400000">
          <a:off x="2098506" y="1541746"/>
          <a:ext cx="490032" cy="73504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CBC8AA-E176-42BF-9BB6-7E8EA527E277}">
      <dsp:nvSpPr>
        <dsp:cNvPr id="0" name=""/>
        <dsp:cNvSpPr/>
      </dsp:nvSpPr>
      <dsp:spPr>
        <a:xfrm>
          <a:off x="555021" y="2232723"/>
          <a:ext cx="3672007" cy="1473944"/>
        </a:xfrm>
        <a:prstGeom prst="roundRect">
          <a:avLst>
            <a:gd name="adj" fmla="val 10000"/>
          </a:avLst>
        </a:prstGeom>
        <a:solidFill>
          <a:schemeClr val="accent4">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sv-SE" sz="2400" kern="1200" dirty="0">
              <a:solidFill>
                <a:srgbClr val="FFFFFF"/>
              </a:solidFill>
            </a:rPr>
            <a:t>Del 1: </a:t>
          </a:r>
          <a:br>
            <a:rPr lang="sv-SE" sz="2400" kern="1200" dirty="0">
              <a:solidFill>
                <a:srgbClr val="FFFFFF"/>
              </a:solidFill>
            </a:rPr>
          </a:br>
          <a:r>
            <a:rPr lang="sv-SE" sz="2400" b="1" kern="1200" dirty="0">
              <a:solidFill>
                <a:srgbClr val="FFFFFF"/>
              </a:solidFill>
            </a:rPr>
            <a:t>Introduktion</a:t>
          </a:r>
        </a:p>
      </dsp:txBody>
      <dsp:txXfrm>
        <a:off x="598191" y="2275893"/>
        <a:ext cx="3585667" cy="1387604"/>
      </dsp:txXfrm>
    </dsp:sp>
    <dsp:sp modelId="{EBEEB7DE-F922-4376-8FBA-0AC89660ED4B}">
      <dsp:nvSpPr>
        <dsp:cNvPr id="0" name=""/>
        <dsp:cNvSpPr/>
      </dsp:nvSpPr>
      <dsp:spPr>
        <a:xfrm>
          <a:off x="5810369" y="1732"/>
          <a:ext cx="2156144" cy="1715110"/>
        </a:xfrm>
        <a:prstGeom prst="ellipse">
          <a:avLst/>
        </a:prstGeom>
        <a:solidFill>
          <a:srgbClr val="FFFF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l" defTabSz="2889250">
            <a:lnSpc>
              <a:spcPct val="90000"/>
            </a:lnSpc>
            <a:spcBef>
              <a:spcPct val="0"/>
            </a:spcBef>
            <a:spcAft>
              <a:spcPct val="35000"/>
            </a:spcAft>
            <a:buNone/>
          </a:pPr>
          <a:endParaRPr lang="sv-SE" sz="6500" kern="1200" dirty="0"/>
        </a:p>
      </dsp:txBody>
      <dsp:txXfrm>
        <a:off x="6126129" y="252904"/>
        <a:ext cx="1524624" cy="1212766"/>
      </dsp:txXfrm>
    </dsp:sp>
    <dsp:sp modelId="{41F85BBB-6672-44A3-B426-3BD620448A62}">
      <dsp:nvSpPr>
        <dsp:cNvPr id="0" name=""/>
        <dsp:cNvSpPr/>
      </dsp:nvSpPr>
      <dsp:spPr>
        <a:xfrm rot="5400000">
          <a:off x="6643425" y="1541746"/>
          <a:ext cx="490032" cy="73504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B1CD3C-51CF-4FA0-B572-55E6858FA385}">
      <dsp:nvSpPr>
        <dsp:cNvPr id="0" name=""/>
        <dsp:cNvSpPr/>
      </dsp:nvSpPr>
      <dsp:spPr>
        <a:xfrm>
          <a:off x="5052437" y="2232723"/>
          <a:ext cx="3672007" cy="1473944"/>
        </a:xfrm>
        <a:prstGeom prst="roundRect">
          <a:avLst>
            <a:gd name="adj" fmla="val 10000"/>
          </a:avLst>
        </a:prstGeom>
        <a:solidFill>
          <a:schemeClr val="accent4">
            <a:lumMod val="50000"/>
            <a:lumOff val="5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sv-SE" sz="2400" kern="1200" dirty="0">
              <a:solidFill>
                <a:srgbClr val="FFFFFF"/>
              </a:solidFill>
              <a:latin typeface="Arial" panose="020B0604020202020204"/>
              <a:ea typeface="+mn-ea"/>
              <a:cs typeface="+mn-cs"/>
            </a:rPr>
            <a:t>Del 2: </a:t>
          </a:r>
        </a:p>
        <a:p>
          <a:pPr marL="0" lvl="0" indent="0" algn="ctr" defTabSz="1066800">
            <a:lnSpc>
              <a:spcPct val="90000"/>
            </a:lnSpc>
            <a:spcBef>
              <a:spcPct val="0"/>
            </a:spcBef>
            <a:spcAft>
              <a:spcPct val="35000"/>
            </a:spcAft>
            <a:buNone/>
          </a:pPr>
          <a:r>
            <a:rPr lang="sv-SE" sz="2400" b="1" kern="1200" dirty="0">
              <a:solidFill>
                <a:srgbClr val="FFFFFF"/>
              </a:solidFill>
              <a:latin typeface="Arial" panose="020B0604020202020204"/>
              <a:ea typeface="+mn-ea"/>
              <a:cs typeface="+mn-cs"/>
            </a:rPr>
            <a:t>Reflektionspass (8 </a:t>
          </a:r>
          <a:r>
            <a:rPr lang="sv-SE" sz="2400" b="1" kern="1200" dirty="0" err="1">
              <a:solidFill>
                <a:srgbClr val="FFFFFF"/>
              </a:solidFill>
              <a:latin typeface="Arial" panose="020B0604020202020204"/>
              <a:ea typeface="+mn-ea"/>
              <a:cs typeface="+mn-cs"/>
            </a:rPr>
            <a:t>st</a:t>
          </a:r>
          <a:r>
            <a:rPr lang="sv-SE" sz="2400" b="1" kern="1200">
              <a:solidFill>
                <a:srgbClr val="FFFFFF"/>
              </a:solidFill>
              <a:latin typeface="Arial" panose="020B0604020202020204"/>
              <a:ea typeface="+mn-ea"/>
              <a:cs typeface="+mn-cs"/>
            </a:rPr>
            <a:t>)</a:t>
          </a:r>
          <a:endParaRPr lang="sv-SE" sz="2400" b="1" kern="1200" dirty="0">
            <a:solidFill>
              <a:srgbClr val="FFFFFF"/>
            </a:solidFill>
            <a:latin typeface="Arial" panose="020B0604020202020204"/>
            <a:ea typeface="+mn-ea"/>
            <a:cs typeface="+mn-cs"/>
          </a:endParaRPr>
        </a:p>
      </dsp:txBody>
      <dsp:txXfrm>
        <a:off x="5095607" y="2275893"/>
        <a:ext cx="3585667" cy="138760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38463"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1750" y="0"/>
            <a:ext cx="2938463" cy="496888"/>
          </a:xfrm>
          <a:prstGeom prst="rect">
            <a:avLst/>
          </a:prstGeom>
        </p:spPr>
        <p:txBody>
          <a:bodyPr vert="horz" lIns="91440" tIns="45720" rIns="91440" bIns="45720" rtlCol="0"/>
          <a:lstStyle>
            <a:lvl1pPr algn="r">
              <a:defRPr sz="1200"/>
            </a:lvl1pPr>
          </a:lstStyle>
          <a:p>
            <a:fld id="{2626941D-6ED6-4480-B48D-D720ADA45BFB}" type="datetimeFigureOut">
              <a:rPr lang="sv-SE" smtClean="0"/>
              <a:t>2023-09-21</a:t>
            </a:fld>
            <a:endParaRPr lang="sv-SE"/>
          </a:p>
        </p:txBody>
      </p:sp>
      <p:sp>
        <p:nvSpPr>
          <p:cNvPr id="4" name="Platshållare för sidfot 3"/>
          <p:cNvSpPr>
            <a:spLocks noGrp="1"/>
          </p:cNvSpPr>
          <p:nvPr>
            <p:ph type="ftr" sz="quarter" idx="2"/>
          </p:nvPr>
        </p:nvSpPr>
        <p:spPr>
          <a:xfrm>
            <a:off x="0" y="9428163"/>
            <a:ext cx="2938463"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1750" y="9428163"/>
            <a:ext cx="2938463" cy="496887"/>
          </a:xfrm>
          <a:prstGeom prst="rect">
            <a:avLst/>
          </a:prstGeom>
        </p:spPr>
        <p:txBody>
          <a:bodyPr vert="horz" lIns="91440" tIns="45720" rIns="91440" bIns="45720" rtlCol="0" anchor="b"/>
          <a:lstStyle>
            <a:lvl1pPr algn="r">
              <a:defRPr sz="1200"/>
            </a:lvl1pPr>
          </a:lstStyle>
          <a:p>
            <a:fld id="{4BCD1ED4-416D-4DD7-8370-109B0FEA21A2}" type="slidenum">
              <a:rPr lang="sv-SE" smtClean="0"/>
              <a:t>‹#›</a:t>
            </a:fld>
            <a:endParaRPr lang="sv-SE"/>
          </a:p>
        </p:txBody>
      </p:sp>
    </p:spTree>
    <p:extLst>
      <p:ext uri="{BB962C8B-B14F-4D97-AF65-F5344CB8AC3E}">
        <p14:creationId xmlns:p14="http://schemas.microsoft.com/office/powerpoint/2010/main" val="2197464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38780" cy="496332"/>
          </a:xfrm>
          <a:prstGeom prst="rect">
            <a:avLst/>
          </a:prstGeom>
        </p:spPr>
        <p:txBody>
          <a:bodyPr vert="horz" lIns="95470" tIns="47736" rIns="95470" bIns="47736" rtlCol="0"/>
          <a:lstStyle>
            <a:lvl1pPr algn="l">
              <a:defRPr sz="1200"/>
            </a:lvl1pPr>
          </a:lstStyle>
          <a:p>
            <a:endParaRPr lang="sv-SE"/>
          </a:p>
        </p:txBody>
      </p:sp>
      <p:sp>
        <p:nvSpPr>
          <p:cNvPr id="3" name="Platshållare för datum 2"/>
          <p:cNvSpPr>
            <a:spLocks noGrp="1"/>
          </p:cNvSpPr>
          <p:nvPr>
            <p:ph type="dt" idx="1"/>
          </p:nvPr>
        </p:nvSpPr>
        <p:spPr>
          <a:xfrm>
            <a:off x="3841451" y="1"/>
            <a:ext cx="2938780" cy="496332"/>
          </a:xfrm>
          <a:prstGeom prst="rect">
            <a:avLst/>
          </a:prstGeom>
        </p:spPr>
        <p:txBody>
          <a:bodyPr vert="horz" lIns="95470" tIns="47736" rIns="95470" bIns="47736" rtlCol="0"/>
          <a:lstStyle>
            <a:lvl1pPr algn="r">
              <a:defRPr sz="1200"/>
            </a:lvl1pPr>
          </a:lstStyle>
          <a:p>
            <a:fld id="{00F28322-9E50-4BFC-ADA5-24FE44B8EB92}" type="datetimeFigureOut">
              <a:rPr lang="sv-SE" smtClean="0"/>
              <a:t>2023-09-21</a:t>
            </a:fld>
            <a:endParaRPr lang="sv-SE"/>
          </a:p>
        </p:txBody>
      </p:sp>
      <p:sp>
        <p:nvSpPr>
          <p:cNvPr id="4" name="Platshållare för bildobjekt 3"/>
          <p:cNvSpPr>
            <a:spLocks noGrp="1" noRot="1" noChangeAspect="1"/>
          </p:cNvSpPr>
          <p:nvPr>
            <p:ph type="sldImg" idx="2"/>
          </p:nvPr>
        </p:nvSpPr>
        <p:spPr>
          <a:xfrm>
            <a:off x="85725" y="746125"/>
            <a:ext cx="6610350" cy="3719513"/>
          </a:xfrm>
          <a:prstGeom prst="rect">
            <a:avLst/>
          </a:prstGeom>
          <a:noFill/>
          <a:ln w="12700">
            <a:solidFill>
              <a:prstClr val="black"/>
            </a:solidFill>
          </a:ln>
        </p:spPr>
        <p:txBody>
          <a:bodyPr vert="horz" lIns="95470" tIns="47736" rIns="95470" bIns="47736" rtlCol="0" anchor="ctr"/>
          <a:lstStyle/>
          <a:p>
            <a:endParaRPr lang="sv-SE"/>
          </a:p>
        </p:txBody>
      </p:sp>
      <p:sp>
        <p:nvSpPr>
          <p:cNvPr id="5" name="Platshållare för anteckningar 4"/>
          <p:cNvSpPr>
            <a:spLocks noGrp="1"/>
          </p:cNvSpPr>
          <p:nvPr>
            <p:ph type="body" sz="quarter" idx="3"/>
          </p:nvPr>
        </p:nvSpPr>
        <p:spPr>
          <a:xfrm>
            <a:off x="678180" y="4715153"/>
            <a:ext cx="5425440" cy="4466987"/>
          </a:xfrm>
          <a:prstGeom prst="rect">
            <a:avLst/>
          </a:prstGeom>
        </p:spPr>
        <p:txBody>
          <a:bodyPr vert="horz" lIns="95470" tIns="47736" rIns="95470" bIns="47736"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38780" cy="496332"/>
          </a:xfrm>
          <a:prstGeom prst="rect">
            <a:avLst/>
          </a:prstGeom>
        </p:spPr>
        <p:txBody>
          <a:bodyPr vert="horz" lIns="95470" tIns="47736" rIns="95470" bIns="47736" rtlCol="0" anchor="b"/>
          <a:lstStyle>
            <a:lvl1pPr algn="l">
              <a:defRPr sz="1200"/>
            </a:lvl1pPr>
          </a:lstStyle>
          <a:p>
            <a:endParaRPr lang="sv-SE"/>
          </a:p>
        </p:txBody>
      </p:sp>
      <p:sp>
        <p:nvSpPr>
          <p:cNvPr id="7" name="Platshållare för bildnummer 6"/>
          <p:cNvSpPr>
            <a:spLocks noGrp="1"/>
          </p:cNvSpPr>
          <p:nvPr>
            <p:ph type="sldNum" sz="quarter" idx="5"/>
          </p:nvPr>
        </p:nvSpPr>
        <p:spPr>
          <a:xfrm>
            <a:off x="3841451" y="9428584"/>
            <a:ext cx="2938780" cy="496332"/>
          </a:xfrm>
          <a:prstGeom prst="rect">
            <a:avLst/>
          </a:prstGeom>
        </p:spPr>
        <p:txBody>
          <a:bodyPr vert="horz" lIns="95470" tIns="47736" rIns="95470" bIns="47736" rtlCol="0" anchor="b"/>
          <a:lstStyle>
            <a:lvl1pPr algn="r">
              <a:defRPr sz="1200"/>
            </a:lvl1pPr>
          </a:lstStyle>
          <a:p>
            <a:fld id="{D4045FB0-5EAC-49C2-A7A1-C763FDD81356}" type="slidenum">
              <a:rPr lang="sv-SE" smtClean="0"/>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p:txBody>
      </p:sp>
      <p:sp>
        <p:nvSpPr>
          <p:cNvPr id="4" name="Platshållare för bildnummer 3"/>
          <p:cNvSpPr>
            <a:spLocks noGrp="1"/>
          </p:cNvSpPr>
          <p:nvPr>
            <p:ph type="sldNum" sz="quarter" idx="10"/>
          </p:nvPr>
        </p:nvSpPr>
        <p:spPr/>
        <p:txBody>
          <a:bodyPr/>
          <a:lstStyle/>
          <a:p>
            <a:fld id="{D4045FB0-5EAC-49C2-A7A1-C763FDD81356}" type="slidenum">
              <a:rPr lang="sv-SE" smtClean="0"/>
              <a:t>1</a:t>
            </a:fld>
            <a:endParaRPr lang="sv-SE" dirty="0"/>
          </a:p>
        </p:txBody>
      </p:sp>
    </p:spTree>
    <p:extLst>
      <p:ext uri="{BB962C8B-B14F-4D97-AF65-F5344CB8AC3E}">
        <p14:creationId xmlns:p14="http://schemas.microsoft.com/office/powerpoint/2010/main" val="3445007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a:t>En bedömning av barnets mognad har stor betydelse för samtalet och görs både inför samtalet och kontinuerligt medan det pågår.</a:t>
            </a:r>
          </a:p>
          <a:p>
            <a:endParaRPr lang="sv-SE" i="0" dirty="0"/>
          </a:p>
          <a:p>
            <a:r>
              <a:rPr lang="sv-SE" i="0" dirty="0"/>
              <a:t>Ge exempel på hur du kan gå till väga för att göra en bedömning av barnets mognad </a:t>
            </a:r>
            <a:r>
              <a:rPr lang="sv-SE" i="0" u="sng" dirty="0"/>
              <a:t>inför </a:t>
            </a:r>
            <a:r>
              <a:rPr lang="sv-SE" i="0" dirty="0"/>
              <a:t>samtalet.</a:t>
            </a:r>
          </a:p>
          <a:p>
            <a:endParaRPr lang="sv-SE" i="0" dirty="0"/>
          </a:p>
          <a:p>
            <a:r>
              <a:rPr lang="sv-SE" i="0" dirty="0"/>
              <a:t>Ge exempel på hur du gör en bedömning av barnets mognad </a:t>
            </a:r>
            <a:r>
              <a:rPr lang="sv-SE" i="0" u="sng" dirty="0"/>
              <a:t>medan samtalet pågår</a:t>
            </a:r>
            <a:r>
              <a:rPr lang="sv-SE" i="0" dirty="0"/>
              <a:t>.</a:t>
            </a:r>
          </a:p>
          <a:p>
            <a:endParaRPr lang="sv-SE" i="0" dirty="0"/>
          </a:p>
          <a:p>
            <a:pPr marL="0" marR="0" lvl="0" indent="0" algn="l" defTabSz="914400" rtl="0" eaLnBrk="1" fontAlgn="auto" latinLnBrk="0" hangingPunct="1">
              <a:lnSpc>
                <a:spcPct val="100000"/>
              </a:lnSpc>
              <a:spcBef>
                <a:spcPts val="0"/>
              </a:spcBef>
              <a:spcAft>
                <a:spcPts val="800"/>
              </a:spcAft>
              <a:buClrTx/>
              <a:buSzPct val="115000"/>
              <a:buFont typeface="Arial" panose="020B0604020202020204" pitchFamily="34" charset="0"/>
              <a:buNone/>
              <a:tabLst/>
              <a:defRPr/>
            </a:pPr>
            <a:r>
              <a:rPr kumimoji="0" lang="sv-SE" sz="26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rPr>
              <a:t>Vilken betydelse har barnets ålder i bedömningen av barnets mognad?</a:t>
            </a:r>
          </a:p>
          <a:p>
            <a:endParaRPr lang="sv-SE" i="0" dirty="0"/>
          </a:p>
          <a:p>
            <a:endParaRPr lang="sv-SE" i="0" dirty="0"/>
          </a:p>
          <a:p>
            <a:endParaRPr lang="sv-SE" i="1" dirty="0"/>
          </a:p>
          <a:p>
            <a:r>
              <a:rPr lang="sv-SE" i="1" dirty="0"/>
              <a:t>Låt gruppen diskutera ca 20 minuter eller utifrån behov.</a:t>
            </a:r>
          </a:p>
          <a:p>
            <a:endParaRPr lang="sv-SE" dirty="0"/>
          </a:p>
          <a:p>
            <a:r>
              <a:rPr lang="sv-SE" i="1" dirty="0"/>
              <a:t>Eventuellt kan man inleda med .att gruppen delas in i bikupor med 2 personer i varje, i 5-10 minuter. Därefter fortsätter diskussionen i helgrupp.</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67451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Ett barns tystnad i ett samtal kan ha många orsaker. På bilden ser ni två exempel från kunskapsstödet om hur ett tyst barn kan hanteras.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Vad tänker ni om dessa exempel?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Ge andra förslag på hur du skulle kunna uttrycka dig.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Låt gruppen diskutera ca 20 minuter eller utifrån behov.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Eventuellt kan man inleda med att gruppen delas in i bikupor med 2 personer i varje, i 5-10 minuter. Därefter fortsätter diskussionen i helgrupp.</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61632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var det dags för det nästa reflektionspass utifrån kunskapsstödet Att samtala med barn, med rubriken Vara snäll – skapa en förtroendefull relation. Ni har alla fått till uppgift att läsa sidorna 33-38 i kunskapsstödet. Det är kunskapen och exemplen där vi kommer att utgå ifrån, men syftet är framför allt att ni ska dela egna erfarenheter och exempel med varandra.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33575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a:t>I kunskapsstödet konstaterar man att minska maktobalansen är en viktig del i att uppfattas som snäll och skapa en förtroendefull relation.</a:t>
            </a:r>
          </a:p>
          <a:p>
            <a:endParaRPr lang="sv-SE" i="0" dirty="0"/>
          </a:p>
          <a:p>
            <a:r>
              <a:rPr lang="sv-SE" i="0" dirty="0"/>
              <a:t>Diskutera hur maktobalansen kan påverka din möjlighet att skapa en förtroendefull relation med barnet.</a:t>
            </a:r>
          </a:p>
          <a:p>
            <a:endParaRPr lang="sv-SE" i="0" dirty="0"/>
          </a:p>
          <a:p>
            <a:r>
              <a:rPr lang="sv-SE" i="0" dirty="0"/>
              <a:t>Diskutera vad du kan göra för att minska din dominans och barnets känsla av underordning.</a:t>
            </a:r>
          </a:p>
          <a:p>
            <a:endParaRPr lang="sv-SE" i="0" dirty="0"/>
          </a:p>
          <a:p>
            <a:endParaRPr lang="sv-SE" i="1" dirty="0"/>
          </a:p>
          <a:p>
            <a:r>
              <a:rPr lang="sv-SE" i="1" dirty="0"/>
              <a:t>Låt gruppen diskutera ca 20 minuter eller utifrån behov.</a:t>
            </a:r>
          </a:p>
          <a:p>
            <a:endParaRPr lang="sv-SE" i="1" dirty="0"/>
          </a:p>
          <a:p>
            <a:r>
              <a:rPr lang="sv-SE" i="1" dirty="0"/>
              <a:t>Eventuellt kan man inleda med att gruppen delas in i bikupor med 2 personer i varje, i 5-10 </a:t>
            </a:r>
            <a:r>
              <a:rPr lang="sv-SE" i="1" dirty="0" err="1"/>
              <a:t>inuter</a:t>
            </a:r>
            <a:r>
              <a:rPr lang="sv-SE" i="1" dirty="0"/>
              <a:t>. Därefter fortsätter diskussionen i helgrupp.</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85190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a:t>I kunskapsstödet beskriver man att etableringen av en förtroendefull relation till stor del sker i början av samtalet. I den inledande fasen kan man bland annat ställa några enkla, vardagliga frågor anpassade efter om man har träffat barnet tidigare eller om det är första gången. Här ser ni exempel på sådana enkla, vardagliga frågor  och fraser hämtade från kunskapsstödet.  </a:t>
            </a:r>
          </a:p>
          <a:p>
            <a:endParaRPr lang="sv-SE" i="0" dirty="0"/>
          </a:p>
          <a:p>
            <a:r>
              <a:rPr lang="sv-SE" i="0" dirty="0"/>
              <a:t>Vad tänker ni om dessa exempel?</a:t>
            </a:r>
          </a:p>
          <a:p>
            <a:endParaRPr lang="sv-SE" i="0" dirty="0"/>
          </a:p>
          <a:p>
            <a:r>
              <a:rPr lang="sv-SE" i="0" dirty="0"/>
              <a:t>Beskriv några egna exempel på sådana enkla, vardagliga frågor och fraser att använda inledningsvis i ett samtal</a:t>
            </a:r>
          </a:p>
          <a:p>
            <a:endParaRPr lang="sv-SE" i="0" dirty="0"/>
          </a:p>
          <a:p>
            <a:endParaRPr lang="sv-SE" i="0" dirty="0"/>
          </a:p>
          <a:p>
            <a:r>
              <a:rPr lang="sv-SE" i="1" dirty="0"/>
              <a:t>Låt gruppen diskutera ca 20 minuter eller utifrån behov.</a:t>
            </a:r>
          </a:p>
          <a:p>
            <a:endParaRPr lang="sv-SE" i="1" dirty="0"/>
          </a:p>
          <a:p>
            <a:r>
              <a:rPr lang="sv-SE" i="1" dirty="0"/>
              <a:t>Eventuellt kan man inleda med .att gruppen delas in i bikupor med 2 personer i varje, i 5-10 minuter. Därefter fortsätter diskussionen i helgrupp</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5363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Att skapa ett lugn och en trygghet för barnet i samtalet kan ses som centralt.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Hur </a:t>
            </a:r>
            <a:r>
              <a:rPr kumimoji="0" lang="sv-SE" sz="1200" b="0" i="0" u="none" strike="noStrike" kern="1200" cap="none" spc="0" normalizeH="0" baseline="0" noProof="0" dirty="0" err="1">
                <a:ln>
                  <a:noFill/>
                </a:ln>
                <a:solidFill>
                  <a:prstClr val="black"/>
                </a:solidFill>
                <a:effectLst/>
                <a:uLnTx/>
                <a:uFillTx/>
                <a:latin typeface="+mn-lt"/>
                <a:ea typeface="+mn-ea"/>
                <a:cs typeface="+mn-cs"/>
              </a:rPr>
              <a:t>hur</a:t>
            </a:r>
            <a:r>
              <a:rPr kumimoji="0" lang="sv-SE" sz="1200" b="0" i="0" u="none" strike="noStrike" kern="1200" cap="none" spc="0" normalizeH="0" baseline="0" noProof="0" dirty="0">
                <a:ln>
                  <a:noFill/>
                </a:ln>
                <a:solidFill>
                  <a:prstClr val="black"/>
                </a:solidFill>
                <a:effectLst/>
                <a:uLnTx/>
                <a:uFillTx/>
                <a:latin typeface="+mn-lt"/>
                <a:ea typeface="+mn-ea"/>
                <a:cs typeface="+mn-cs"/>
              </a:rPr>
              <a:t> ser du till att barnet känner sig tryggt i samtalssituationen?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Hur kan du kontrollera att barnet verkligen känner sig tryggt?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När barn och professionella ska beskriva vad det är som gör att ett samtal blir bra så är det många som beskriver vikten av att vara sådant empatisk, äkta, ärlig, varm och personlig.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Hur gör du i praktiken för att vara empatisk, äkta, ärlig, varm och personlig?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Låt gruppen diskutera ca 20 minuter eller utifrån behov.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Eventuellt kan man inleda med .att gruppen delas in i bikupor med 2 personer i varje, i 5-10 minuter. Därefter fortsätter diskussionen i helgrupp.</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06412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var det dags för det nästa reflektionspass utifrån kunskapsstödet Att samtala med barn, med rubriken </a:t>
            </a:r>
            <a:r>
              <a:rPr lang="sv-SE" i="1" dirty="0"/>
              <a:t>Förberedelser inför samtal</a:t>
            </a:r>
            <a:r>
              <a:rPr lang="sv-SE" dirty="0"/>
              <a:t>. Ni har alla fått till uppgift att läsa sidorna 56-65 i kunskapsstödet. Det är kunskapen och exemplen där vi kommer att utgå ifrån, men syftet är framför allt att ni ska dela egna erfarenheter och exempel med varandra.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38712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a:t>I kunskapsstödet konstaterar man att både behov av och möjligheter till förberedelser inför ett samtal kan variera mycket mellan olika verksamheter och sammanhang.</a:t>
            </a:r>
          </a:p>
          <a:p>
            <a:endParaRPr lang="sv-SE" i="0" dirty="0"/>
          </a:p>
          <a:p>
            <a:r>
              <a:rPr lang="sv-SE" i="0" dirty="0"/>
              <a:t>Vilka behov av och möjligheter till förberedelser inför ett samtal med ett barn finns på din arbetsplats?</a:t>
            </a:r>
          </a:p>
          <a:p>
            <a:endParaRPr lang="sv-SE" sz="1200" i="0" dirty="0">
              <a:solidFill>
                <a:srgbClr val="000000"/>
              </a:solidFill>
              <a:effectLst/>
              <a:latin typeface="Times New Roman" panose="02020603050405020304" pitchFamily="18" charset="0"/>
              <a:ea typeface="Times New Roman" panose="02020603050405020304" pitchFamily="18" charset="0"/>
            </a:endParaRPr>
          </a:p>
          <a:p>
            <a:r>
              <a:rPr lang="sv-SE" sz="1200" i="0" dirty="0">
                <a:solidFill>
                  <a:srgbClr val="000000"/>
                </a:solidFill>
                <a:effectLst/>
                <a:latin typeface="Times New Roman" panose="02020603050405020304" pitchFamily="18" charset="0"/>
                <a:ea typeface="Times New Roman" panose="02020603050405020304" pitchFamily="18" charset="0"/>
              </a:rPr>
              <a:t>I kunskapsstödet beskriver man ett antal frågor som kan vara viktiga delar av förberedelsen inför ett samtal med ett barn. </a:t>
            </a:r>
          </a:p>
          <a:p>
            <a:endParaRPr lang="sv-SE" sz="1200" i="0" dirty="0">
              <a:solidFill>
                <a:srgbClr val="000000"/>
              </a:solidFill>
              <a:effectLst/>
              <a:latin typeface="Times New Roman" panose="02020603050405020304" pitchFamily="18" charset="0"/>
              <a:ea typeface="Times New Roman" panose="02020603050405020304" pitchFamily="18" charset="0"/>
            </a:endParaRPr>
          </a:p>
          <a:p>
            <a:r>
              <a:rPr lang="sv-SE" sz="1200" i="0" dirty="0">
                <a:solidFill>
                  <a:srgbClr val="000000"/>
                </a:solidFill>
                <a:effectLst/>
                <a:latin typeface="Times New Roman" panose="02020603050405020304" pitchFamily="18" charset="0"/>
                <a:ea typeface="Times New Roman" panose="02020603050405020304" pitchFamily="18" charset="0"/>
              </a:rPr>
              <a:t>Vilka frågor tänker du att du kan behöva ställa dig, som en del av förberedelsen, inför ett samtal med ett barn?</a:t>
            </a:r>
          </a:p>
          <a:p>
            <a:endParaRPr lang="sv-SE" sz="1200" i="0" dirty="0">
              <a:solidFill>
                <a:srgbClr val="000000"/>
              </a:solidFill>
              <a:effectLst/>
              <a:latin typeface="Times New Roman" panose="02020603050405020304" pitchFamily="18" charset="0"/>
              <a:ea typeface="Times New Roman" panose="02020603050405020304" pitchFamily="18" charset="0"/>
            </a:endParaRPr>
          </a:p>
          <a:p>
            <a:r>
              <a:rPr lang="sv-SE" sz="1200" i="0" dirty="0">
                <a:solidFill>
                  <a:srgbClr val="000000"/>
                </a:solidFill>
                <a:effectLst/>
                <a:latin typeface="Times New Roman" panose="02020603050405020304" pitchFamily="18" charset="0"/>
                <a:ea typeface="Times New Roman" panose="02020603050405020304" pitchFamily="18" charset="0"/>
              </a:rPr>
              <a:t>Vad tänker du är den allra viktigaste förberedelsen för dig  inför ett samtal med ett barn?</a:t>
            </a:r>
          </a:p>
          <a:p>
            <a:endParaRPr lang="sv-SE" sz="1200" i="0" dirty="0">
              <a:solidFill>
                <a:srgbClr val="000000"/>
              </a:solidFill>
              <a:effectLst/>
              <a:latin typeface="Times New Roman" panose="02020603050405020304" pitchFamily="18" charset="0"/>
              <a:ea typeface="Times New Roman" panose="02020603050405020304" pitchFamily="18" charset="0"/>
            </a:endParaRPr>
          </a:p>
          <a:p>
            <a:endParaRPr lang="sv-SE" i="1" dirty="0"/>
          </a:p>
          <a:p>
            <a:r>
              <a:rPr lang="sv-SE" i="1" dirty="0"/>
              <a:t>Låt gruppen diskutera ca 20 minuter eller utifrån behov.</a:t>
            </a:r>
          </a:p>
          <a:p>
            <a:endParaRPr lang="sv-SE" dirty="0"/>
          </a:p>
          <a:p>
            <a:r>
              <a:rPr lang="sv-SE" i="1" dirty="0"/>
              <a:t>Eventuellt kan man inleda med att gruppen delas in i bikupor med 2 personer i varje, i 5-10 minuter. Därefter fortsätter diskussionen i helgrupp</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5691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I kunskapsstödet konstaterar man att en barnvänlig miljö kan underlätta för barnet att berätta.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Vad kan en barnvänlig miljö vara för dig och din arbetsplats?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Vilka möjligheter har du till att anpassa rum och miljö när du ska ha ett samtal med ett barn? Hur skulle du kunna göra?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Låt gruppen diskutera ca 20 minuter eller utifrån behov.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Eventuellt kan man inleda med att gruppen delas in i bikupor med 2 personer i varje, i 5-10 minuter. Därefter fortsätter diskussionen i helgrupp.</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09785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En viktig förberedelse inför ett samtal kan vara att träna på hur man för barnet ska presentera sig själv, sin yrkesroll och sammanhanget/arbetsplatsen man är 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Ge exempel på hur du skulle kunna presentera dig själv, din yrkesroll och sammanhanget/arbetsplatsen du är 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Varför och på vilket sätt kan en sådan presentation skilja sig åt från gång till gång?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Låt gruppen diskutera ca 20 minuter eller utifrån behov.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Eventuellt kan man inleda med att gruppen delas in i bikupor med 2 personer i varje, i 5-10 minuter. Därefter fortsätter diskussionen i helgrupp.</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4719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Detta stöd till reflektionspass är den andra delen av Socialstyrelsens material </a:t>
            </a:r>
            <a:r>
              <a:rPr kumimoji="0" lang="sv-SE" sz="1200" b="0" i="1" u="none" strike="noStrike" kern="1200" cap="none" spc="0" normalizeH="0" baseline="0" noProof="0" dirty="0">
                <a:ln>
                  <a:noFill/>
                </a:ln>
                <a:solidFill>
                  <a:prstClr val="black"/>
                </a:solidFill>
                <a:effectLst/>
                <a:uLnTx/>
                <a:uFillTx/>
                <a:latin typeface="+mn-lt"/>
                <a:ea typeface="+mn-ea"/>
                <a:cs typeface="+mn-cs"/>
              </a:rPr>
              <a:t>Samtal med barn − stöd för att öka kunskap och inspirera till övning.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Den första delen är en introduktion av kunskapsstödet. En introduktion som framför allt innebär en beskrivning av vad kunskapsstödet innehåller. Stöd för den delen finns i en separat </a:t>
            </a:r>
            <a:r>
              <a:rPr kumimoji="0" lang="sv-SE" sz="1200" b="0" i="0" u="none" strike="noStrike" kern="1200" cap="none" spc="0" normalizeH="0" baseline="0" noProof="0" dirty="0" err="1">
                <a:ln>
                  <a:noFill/>
                </a:ln>
                <a:solidFill>
                  <a:prstClr val="black"/>
                </a:solidFill>
                <a:effectLst/>
                <a:uLnTx/>
                <a:uFillTx/>
                <a:latin typeface="+mn-lt"/>
                <a:ea typeface="+mn-ea"/>
                <a:cs typeface="+mn-cs"/>
              </a:rPr>
              <a:t>ppt</a:t>
            </a:r>
            <a:r>
              <a:rPr kumimoji="0" lang="sv-SE"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Den andra delen består av reflektionspass utifrån kunskapsstödet. Reflektionspassen är tänka att genomföras i mindre grupper och syftet är att genom reflektion och erfarenhetsutbyte fördjupa sig i några teman ur kunskapsstödet. Socialstyrelsen har tagit fram stöd för åtta olika sådana pass, som var och en är planerade att ta ca en timme.  Denna </a:t>
            </a:r>
            <a:r>
              <a:rPr kumimoji="0" lang="sv-SE" sz="1200" b="0" i="0" u="none" strike="noStrike" kern="1200" cap="none" spc="0" normalizeH="0" baseline="0" noProof="0" dirty="0" err="1">
                <a:ln>
                  <a:noFill/>
                </a:ln>
                <a:solidFill>
                  <a:prstClr val="black"/>
                </a:solidFill>
                <a:effectLst/>
                <a:uLnTx/>
                <a:uFillTx/>
                <a:latin typeface="+mn-lt"/>
                <a:ea typeface="+mn-ea"/>
                <a:cs typeface="+mn-cs"/>
              </a:rPr>
              <a:t>ppt</a:t>
            </a:r>
            <a:r>
              <a:rPr kumimoji="0" lang="sv-SE" sz="1200" b="0" i="0" u="none" strike="noStrike" kern="1200" cap="none" spc="0" normalizeH="0" baseline="0" noProof="0" dirty="0">
                <a:ln>
                  <a:noFill/>
                </a:ln>
                <a:solidFill>
                  <a:prstClr val="black"/>
                </a:solidFill>
                <a:effectLst/>
                <a:uLnTx/>
                <a:uFillTx/>
                <a:latin typeface="+mn-lt"/>
                <a:ea typeface="+mn-ea"/>
                <a:cs typeface="+mn-cs"/>
              </a:rPr>
              <a:t> består av stöd för att genomföra var och en av dessa åtta pass.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Bild 1-3 i denna </a:t>
            </a:r>
            <a:r>
              <a:rPr kumimoji="0" lang="sv-SE" sz="1200" b="0" i="1" u="none" strike="noStrike" kern="1200" cap="none" spc="0" normalizeH="0" baseline="0" noProof="0" dirty="0" err="1">
                <a:ln>
                  <a:noFill/>
                </a:ln>
                <a:solidFill>
                  <a:prstClr val="black"/>
                </a:solidFill>
                <a:effectLst/>
                <a:uLnTx/>
                <a:uFillTx/>
                <a:latin typeface="+mn-lt"/>
                <a:ea typeface="+mn-ea"/>
                <a:cs typeface="+mn-cs"/>
              </a:rPr>
              <a:t>ppt</a:t>
            </a:r>
            <a:r>
              <a:rPr kumimoji="0" lang="sv-SE" sz="1200" b="0" i="1" u="none" strike="noStrike" kern="1200" cap="none" spc="0" normalizeH="0" baseline="0" noProof="0" dirty="0">
                <a:ln>
                  <a:noFill/>
                </a:ln>
                <a:solidFill>
                  <a:prstClr val="black"/>
                </a:solidFill>
                <a:effectLst/>
                <a:uLnTx/>
                <a:uFillTx/>
                <a:latin typeface="+mn-lt"/>
                <a:ea typeface="+mn-ea"/>
                <a:cs typeface="+mn-cs"/>
              </a:rPr>
              <a:t> kan man eventuellt använda som inledning till det första reflektionspasset. Alternativt så mejlar man ut denna information inför första reflektionspasset. Annars så består stödet inför varje enskilt reflektionspass av de bilder som följer nedan efter var och en av de inledande bilderna.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Platshållare för bildnummer 3"/>
          <p:cNvSpPr>
            <a:spLocks noGrp="1"/>
          </p:cNvSpPr>
          <p:nvPr>
            <p:ph type="sldNum" sz="quarter" idx="10"/>
          </p:nvPr>
        </p:nvSpPr>
        <p:spPr/>
        <p:txBody>
          <a:bodyPr/>
          <a:lstStyle/>
          <a:p>
            <a:fld id="{D4045FB0-5EAC-49C2-A7A1-C763FDD81356}" type="slidenum">
              <a:rPr lang="sv-SE" smtClean="0"/>
              <a:t>2</a:t>
            </a:fld>
            <a:endParaRPr lang="sv-SE" dirty="0"/>
          </a:p>
        </p:txBody>
      </p:sp>
    </p:spTree>
    <p:extLst>
      <p:ext uri="{BB962C8B-B14F-4D97-AF65-F5344CB8AC3E}">
        <p14:creationId xmlns:p14="http://schemas.microsoft.com/office/powerpoint/2010/main" val="3624381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var det dags för det nästa reflektionspass utifrån kunskapsstödet Att samtala med barn, med rubriken </a:t>
            </a:r>
            <a:r>
              <a:rPr lang="sv-SE" i="1" dirty="0"/>
              <a:t>Inleda samtal</a:t>
            </a:r>
            <a:r>
              <a:rPr lang="sv-SE" dirty="0"/>
              <a:t>. Ni har alla fått till uppgift att läsa sidorna 66-72 i kunskapsstödet. Det är kunskapen och exemplen där vi kommer att utgå ifrån, men syftet är framför allt att ni ska dela egna erfarenheter och exempel med varandra.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86410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a:t>På sid 67 i kunskapsstödet beskrivs ett antal grundprinciper </a:t>
            </a:r>
            <a:r>
              <a:rPr lang="sv-SE" i="1" dirty="0"/>
              <a:t>(se kommande bild) </a:t>
            </a:r>
            <a:r>
              <a:rPr lang="sv-SE" i="0" dirty="0"/>
              <a:t>som kan vara bra att beskriva för barnet i inledningen av ett samtal. </a:t>
            </a:r>
          </a:p>
          <a:p>
            <a:endParaRPr lang="sv-SE" i="0" dirty="0"/>
          </a:p>
          <a:p>
            <a:r>
              <a:rPr lang="sv-SE" i="0" dirty="0"/>
              <a:t>Är det någon av dessa grundprinciper som du brukar beskriva för ett barn i början av samtalet? Berätta hur du brukar göra.</a:t>
            </a:r>
          </a:p>
          <a:p>
            <a:endParaRPr lang="sv-SE" i="0" dirty="0"/>
          </a:p>
          <a:p>
            <a:r>
              <a:rPr lang="sv-SE" i="0" dirty="0"/>
              <a:t>Är det någon av dessa grundprinciper som du tänker är viktigare än någon annan? Berätta vad det är som gör den viktig för dig.</a:t>
            </a:r>
          </a:p>
          <a:p>
            <a:endParaRPr lang="sv-SE" i="0" dirty="0"/>
          </a:p>
          <a:p>
            <a:r>
              <a:rPr lang="sv-SE" i="0" dirty="0"/>
              <a:t>Finns det någon ytterligare grundprincip som du skulle vilja lägga till? Berätta</a:t>
            </a:r>
          </a:p>
          <a:p>
            <a:endParaRPr lang="sv-SE" i="0" dirty="0"/>
          </a:p>
          <a:p>
            <a:endParaRPr lang="sv-SE" i="1" dirty="0"/>
          </a:p>
          <a:p>
            <a:r>
              <a:rPr lang="sv-SE" i="1" dirty="0"/>
              <a:t>Låt gruppen diskutera ca 20 minuter eller utifrån behov.</a:t>
            </a:r>
          </a:p>
          <a:p>
            <a:endParaRPr lang="sv-SE" i="1" dirty="0"/>
          </a:p>
          <a:p>
            <a:r>
              <a:rPr lang="sv-SE" i="1" dirty="0"/>
              <a:t>Eventuellt kan man inleda med att gruppen delas in i bikupor med 2 personer i varje, i 5-10 minuter. Därefter fortsätter diskussionen i helgrupp.</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79051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Här är grundprinciperna, som refereras till i föregående bild. Visa eller skriv ut denna bild, om deltagarna inte har tillgång till kunskapsstödet på plats.</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8274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a:t>I kunskapsstödet beskriver man vikten av att inledningsvis beskriva syftet med samtalet för barnet. </a:t>
            </a:r>
          </a:p>
          <a:p>
            <a:endParaRPr lang="sv-SE" i="0" dirty="0"/>
          </a:p>
          <a:p>
            <a:r>
              <a:rPr lang="sv-SE" i="0" dirty="0"/>
              <a:t>Ge exempel på hur det skulle kunna låta när du beskriver syftet med ett samtal på din arbetsplats för ett barn?</a:t>
            </a:r>
          </a:p>
          <a:p>
            <a:endParaRPr lang="sv-SE" i="0" dirty="0"/>
          </a:p>
          <a:p>
            <a:r>
              <a:rPr lang="sv-SE" i="0" dirty="0"/>
              <a:t>Det kan vara viktigt att låta barnet reflektera och tycka till om syftet med samtalet</a:t>
            </a:r>
          </a:p>
          <a:p>
            <a:endParaRPr lang="sv-SE" i="0" dirty="0"/>
          </a:p>
          <a:p>
            <a:r>
              <a:rPr lang="sv-SE" i="0" dirty="0"/>
              <a:t>Varför kan det vara viktigt och vad kan man få insikt om då?</a:t>
            </a:r>
          </a:p>
          <a:p>
            <a:endParaRPr lang="sv-SE" i="0" dirty="0"/>
          </a:p>
          <a:p>
            <a:endParaRPr lang="sv-SE" i="1" dirty="0"/>
          </a:p>
          <a:p>
            <a:r>
              <a:rPr lang="sv-SE" i="1" dirty="0"/>
              <a:t>Låt gruppen diskutera ca 20 minuter eller utifrån behov.</a:t>
            </a:r>
          </a:p>
          <a:p>
            <a:endParaRPr lang="sv-SE" dirty="0"/>
          </a:p>
          <a:p>
            <a:r>
              <a:rPr lang="sv-SE" i="1" dirty="0"/>
              <a:t>Eventuellt kan man inleda med .att gruppen delas in i bikupor med 2 personer i varje, i 5-10 minuter. Därefter fortsätter diskussionen i helgrupp</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88216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En viktig del av inledningen av ett samtal kan ofta vara att informera om tystnads- och anmälningsplikt. Här är ett exempel från kunskapsstödet om hur man skulle kunna uttrycka sig.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Det som du berättar för mig får jag inte berätta för någon annan – inte heller för dina föräldrar. Det kan jag bara göra om jag får tillåtelse av dig. Det finns undantag, om du eller din hälsa är i fara, då gäller andra regler.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Vad tänker du om det här exemplet?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När brukar du informera om tystnads- och anmälningsplikten? Hur gör du då? Vad säger du?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Hur tänker du att man annars skulle kunna göra och säga?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Låt gruppen diskutera ca 20 minuter eller utifrån behov.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Eventuellt kan man inleda med .att gruppen delas in i bikupor med 2 personer i varje, i 5-10 minuter. Därefter fortsätter diskussionen i helgrupp.</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38773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var det dags för det nästa reflektionspass utifrån kunskapsstödet Att samtala med barn, med rubriken </a:t>
            </a:r>
            <a:r>
              <a:rPr lang="sv-SE" i="1" dirty="0"/>
              <a:t>Avslutning och återkoppling. </a:t>
            </a:r>
            <a:r>
              <a:rPr lang="sv-SE" dirty="0"/>
              <a:t>Ni har alla fått till uppgift att läsa sidorna 91-96 i kunskapsstödet. Det är kunskapen och exemplen där vi kommer att utgå ifrån, men syftet är framför allt att ni ska dela egna erfarenheter och exempel med varandra.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34744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a:t>I synnerhet mot slutet av ett samtal är det viktigt att sträva efter att skapa trygghet och inge hopp hos barnet.</a:t>
            </a:r>
          </a:p>
          <a:p>
            <a:endParaRPr lang="sv-SE" i="0" dirty="0"/>
          </a:p>
          <a:p>
            <a:r>
              <a:rPr lang="sv-SE" i="0" dirty="0"/>
              <a:t>Ge exempel hur du kan göra och vad du kan säga för att skapa trygghet och inge hopp hos barnet mot slutet av ett samtal.</a:t>
            </a:r>
          </a:p>
          <a:p>
            <a:endParaRPr lang="sv-SE" i="0" dirty="0"/>
          </a:p>
          <a:p>
            <a:r>
              <a:rPr lang="sv-SE" i="0" dirty="0"/>
              <a:t>Strax innan man säger ”Hej då” är det bra att helt lämna den djupare och allvarligare nivån och hjälpa barnet att lugna sig känslomässigt och återvända till vardagen. </a:t>
            </a:r>
          </a:p>
          <a:p>
            <a:endParaRPr lang="sv-SE" i="0" dirty="0"/>
          </a:p>
          <a:p>
            <a:r>
              <a:rPr lang="sv-SE" i="0" dirty="0"/>
              <a:t>Ge exempel på hur du kan hjälpa barnet att lugna sig känslomässigt och återvända till vardagen.</a:t>
            </a:r>
          </a:p>
          <a:p>
            <a:endParaRPr lang="sv-SE" i="0" dirty="0"/>
          </a:p>
          <a:p>
            <a:endParaRPr lang="sv-SE" i="0" dirty="0"/>
          </a:p>
          <a:p>
            <a:r>
              <a:rPr lang="sv-SE" i="1" dirty="0"/>
              <a:t>Låt gruppen diskutera ca 20 minuter eller utifrån behov.</a:t>
            </a:r>
          </a:p>
          <a:p>
            <a:endParaRPr lang="sv-SE" dirty="0"/>
          </a:p>
          <a:p>
            <a:r>
              <a:rPr lang="sv-SE" i="1" dirty="0"/>
              <a:t>Eventuellt kan man inleda med .att gruppen delas in i bikupor med 2 personer i varje, i 5-10 minuter. Därefter fortsätter diskussionen i helgrupp</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73462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0" dirty="0"/>
              <a:t>Vid samtal med barn behöver man lägga tid på att prata om sådant som händer efter samtalet.</a:t>
            </a:r>
          </a:p>
          <a:p>
            <a:pPr marL="0" indent="0">
              <a:buNone/>
            </a:pPr>
            <a:endParaRPr lang="sv-SE" sz="1200" b="0" dirty="0"/>
          </a:p>
          <a:p>
            <a:pPr marL="0" indent="0">
              <a:buNone/>
            </a:pPr>
            <a:r>
              <a:rPr lang="sv-SE" sz="1200" b="0" dirty="0"/>
              <a:t>Vad är det som kan vara viktigt att prata med barnet om som händer efter samtalet?</a:t>
            </a:r>
          </a:p>
          <a:p>
            <a:pPr marL="0" indent="0">
              <a:buNone/>
            </a:pPr>
            <a:endParaRPr lang="sv-SE" sz="1200" b="0" dirty="0"/>
          </a:p>
          <a:p>
            <a:pPr marL="0" indent="0">
              <a:buNone/>
            </a:pPr>
            <a:r>
              <a:rPr lang="sv-SE" sz="1200" b="0" dirty="0"/>
              <a:t>Du kan bland annat behöva prata om hur återkopplingen ska göras till barnet och eventuellt föräldrarna efter samtalet</a:t>
            </a:r>
          </a:p>
          <a:p>
            <a:pPr marL="0" indent="0">
              <a:buNone/>
            </a:pPr>
            <a:endParaRPr lang="sv-SE" sz="1200" b="0" dirty="0"/>
          </a:p>
          <a:p>
            <a:pPr marL="0" indent="0">
              <a:buFont typeface="Arial" panose="020B0604020202020204" pitchFamily="34" charset="0"/>
              <a:buNone/>
            </a:pPr>
            <a:r>
              <a:rPr lang="sv-SE" sz="1200" b="0" dirty="0"/>
              <a:t>Ge exempel på hur en återkoppling till barnet efter samtalet kan göras.</a:t>
            </a:r>
          </a:p>
          <a:p>
            <a:pPr marL="0" indent="0">
              <a:buFont typeface="Arial" panose="020B0604020202020204" pitchFamily="34" charset="0"/>
              <a:buNone/>
            </a:pPr>
            <a:endParaRPr lang="sv-SE" sz="1200" b="0" dirty="0"/>
          </a:p>
          <a:p>
            <a:pPr marL="0" indent="0">
              <a:buFont typeface="Arial" panose="020B0604020202020204" pitchFamily="34" charset="0"/>
              <a:buNone/>
            </a:pPr>
            <a:r>
              <a:rPr lang="sv-SE" sz="1200" b="0" dirty="0"/>
              <a:t>Ge exempel på hur en återkoppling till föräldrarna efter ett samtal med barn kan göras.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Låt gruppen diskutera ca 20 minuter eller utifrån behov.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Eventuellt kan man inleda med .att gruppen delas in i bikupor med 2 personer i varje, i 5-10 minuter. Därefter fortsätter diskussionen i helgrupp.</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00822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a:t>Innan man skiljs åt är det ofta av betydelse att barnet får kontaktuppgifter och information om hur och när det går att nå den barnet pratat med.</a:t>
            </a:r>
          </a:p>
          <a:p>
            <a:endParaRPr lang="sv-SE" i="0" dirty="0"/>
          </a:p>
          <a:p>
            <a:r>
              <a:rPr lang="sv-SE" i="0" dirty="0"/>
              <a:t>Hur kan du hantera detta på din arbetsplats? </a:t>
            </a:r>
          </a:p>
          <a:p>
            <a:endParaRPr lang="sv-SE" i="0" dirty="0"/>
          </a:p>
          <a:p>
            <a:r>
              <a:rPr lang="sv-SE" i="0" dirty="0"/>
              <a:t>Vilka möjligheter finns för barnet att kontakta dig i efterhand?</a:t>
            </a:r>
          </a:p>
          <a:p>
            <a:endParaRPr lang="sv-SE" i="0" dirty="0"/>
          </a:p>
          <a:p>
            <a:r>
              <a:rPr lang="sv-SE" i="0" dirty="0"/>
              <a:t>Ge exempel på när ett barn har kontaktat dig i efterhand</a:t>
            </a:r>
          </a:p>
          <a:p>
            <a:endParaRPr lang="sv-SE" i="0" dirty="0"/>
          </a:p>
          <a:p>
            <a:endParaRPr lang="sv-SE" i="1" dirty="0"/>
          </a:p>
          <a:p>
            <a:r>
              <a:rPr lang="sv-SE" i="1" dirty="0"/>
              <a:t>Låt gruppen diskutera ca 20 minuter eller utifrån behov.</a:t>
            </a:r>
          </a:p>
          <a:p>
            <a:endParaRPr lang="sv-SE" i="1" dirty="0"/>
          </a:p>
          <a:p>
            <a:r>
              <a:rPr lang="sv-SE" i="1" dirty="0"/>
              <a:t>Eventuellt kan man inleda med att gruppen delas in i bikupor med 2 personer i varje, i 5-10 minuter. Därefter fortsätter diskussionen i helgrupp.</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99657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var det dags för nästa reflektionspass utifrån kunskapsstödet Att samtala med barn, med rubriken </a:t>
            </a:r>
            <a:r>
              <a:rPr lang="sv-SE" i="1" dirty="0"/>
              <a:t>Tekniker, metoder och förhållningssätt. </a:t>
            </a:r>
            <a:r>
              <a:rPr lang="sv-SE" dirty="0"/>
              <a:t>Ni har alla fått till uppgift att läsa sidorna 73-82 i kunskapsstödet. Det är kunskapen och exemplen där vi kommer att utgå ifrån, men syftet är framför allt att ni ska dela egna erfarenheter och exempel med varandra.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04484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åtta olika reflektionspassen har följande teman.</a:t>
            </a:r>
          </a:p>
          <a:p>
            <a:endParaRPr lang="sv-SE" dirty="0"/>
          </a:p>
          <a:p>
            <a:pPr marL="514350" indent="-514350">
              <a:buAutoNum type="arabicPeriod"/>
            </a:pPr>
            <a:r>
              <a:rPr lang="sv-SE" dirty="0">
                <a:solidFill>
                  <a:srgbClr val="002B45"/>
                </a:solidFill>
              </a:rPr>
              <a:t>Övergripande om samtal med barn</a:t>
            </a:r>
          </a:p>
          <a:p>
            <a:pPr marL="514350" indent="-514350">
              <a:buAutoNum type="arabicPeriod"/>
            </a:pPr>
            <a:r>
              <a:rPr lang="sv-SE" dirty="0">
                <a:solidFill>
                  <a:srgbClr val="002B45"/>
                </a:solidFill>
              </a:rPr>
              <a:t>Lyhördhet inför barnets förmågor och erfarenheter</a:t>
            </a:r>
          </a:p>
          <a:p>
            <a:pPr marL="514350" indent="-514350">
              <a:buAutoNum type="arabicPeriod"/>
            </a:pPr>
            <a:r>
              <a:rPr lang="sv-SE" dirty="0">
                <a:solidFill>
                  <a:srgbClr val="002B45"/>
                </a:solidFill>
              </a:rPr>
              <a:t>Vara snäll – skapa en förtroendefull relation</a:t>
            </a:r>
          </a:p>
          <a:p>
            <a:pPr marL="514350" indent="-514350">
              <a:buAutoNum type="arabicPeriod"/>
            </a:pPr>
            <a:r>
              <a:rPr lang="sv-SE" dirty="0">
                <a:solidFill>
                  <a:srgbClr val="002B45"/>
                </a:solidFill>
              </a:rPr>
              <a:t>Förberedelser inför samtal</a:t>
            </a:r>
          </a:p>
          <a:p>
            <a:pPr marL="514350" indent="-514350">
              <a:buAutoNum type="arabicPeriod"/>
            </a:pPr>
            <a:r>
              <a:rPr lang="sv-SE" dirty="0">
                <a:solidFill>
                  <a:srgbClr val="002B45"/>
                </a:solidFill>
              </a:rPr>
              <a:t>Inleda samtal</a:t>
            </a:r>
          </a:p>
          <a:p>
            <a:pPr marL="514350" indent="-514350">
              <a:buAutoNum type="arabicPeriod"/>
            </a:pPr>
            <a:r>
              <a:rPr lang="sv-SE" dirty="0">
                <a:solidFill>
                  <a:srgbClr val="002B45"/>
                </a:solidFill>
              </a:rPr>
              <a:t>Avslutning och återkoppling</a:t>
            </a:r>
          </a:p>
          <a:p>
            <a:pPr marL="514350" indent="-514350">
              <a:buAutoNum type="arabicPeriod"/>
            </a:pPr>
            <a:r>
              <a:rPr lang="sv-SE" dirty="0">
                <a:solidFill>
                  <a:srgbClr val="002B45"/>
                </a:solidFill>
              </a:rPr>
              <a:t>Tekniker, metoder och förhållningssätt</a:t>
            </a:r>
          </a:p>
          <a:p>
            <a:pPr marL="514350" indent="-514350">
              <a:buAutoNum type="arabicPeriod"/>
            </a:pPr>
            <a:r>
              <a:rPr lang="sv-SE" dirty="0">
                <a:solidFill>
                  <a:srgbClr val="002B45"/>
                </a:solidFill>
              </a:rPr>
              <a:t>Samtalet med barnet i relation till föräldrarna</a:t>
            </a:r>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3</a:t>
            </a:fld>
            <a:endParaRPr lang="sv-SE"/>
          </a:p>
        </p:txBody>
      </p:sp>
    </p:spTree>
    <p:extLst>
      <p:ext uri="{BB962C8B-B14F-4D97-AF65-F5344CB8AC3E}">
        <p14:creationId xmlns:p14="http://schemas.microsoft.com/office/powerpoint/2010/main" val="3162551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I kunskapsstödet redogörs för olika typar av frågor och samtalstekniker, så som öppna och ledande frågor, sammanfattningar, reflektioner, verbaliseringar mm.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Ge exempel på några typer av frågor och samtalstekniker som du främst brukar använda dig av i samtal med barn?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Ge exempel på typer av frågor eller samtalstekniker som du sällan eller aldrig använder.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Öppna frågor kan vara mer som invitationer till att berätta.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Ge exempel på olika typer av öppna frågor som du brukar använda.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Låt gruppen diskutera ca 20 minuter eller utifrån behov.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Eventuellt kan man inleda med .att gruppen delas in i bikupor med 2 personer i varje, i 5-10 minuter. Därefter fortsätter diskussionen i helgrupp.</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19373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a:t>Om och hur du använder material, verktyg och hjälpmedel i samtalet är delvis beroende av samtalets syfte och sammanhang. </a:t>
            </a:r>
          </a:p>
          <a:p>
            <a:endParaRPr lang="sv-SE" i="0" dirty="0"/>
          </a:p>
          <a:p>
            <a:r>
              <a:rPr lang="sv-SE" i="0" dirty="0"/>
              <a:t>När kan det vara relevant att använda olika material eller hjälpmedel i samtal med barn på din arbetsplats?</a:t>
            </a:r>
          </a:p>
          <a:p>
            <a:endParaRPr lang="sv-SE" i="0" dirty="0"/>
          </a:p>
          <a:p>
            <a:r>
              <a:rPr lang="sv-SE" i="0" dirty="0"/>
              <a:t>Vad finns det för material, verktyg och hjälpmedel som du tänker kan vara relevanta i dina samtal med barn?</a:t>
            </a:r>
          </a:p>
          <a:p>
            <a:endParaRPr lang="sv-SE" i="0" dirty="0"/>
          </a:p>
          <a:p>
            <a:r>
              <a:rPr lang="sv-SE" i="0" dirty="0"/>
              <a:t>På vilka sätt tänker du att dessa material, verktyg och hjälpmedel kan påverka barnets möjlighet att berätta fritt?</a:t>
            </a:r>
          </a:p>
          <a:p>
            <a:endParaRPr lang="sv-SE" i="0" dirty="0"/>
          </a:p>
          <a:p>
            <a:endParaRPr lang="sv-SE" i="0" dirty="0"/>
          </a:p>
          <a:p>
            <a:r>
              <a:rPr lang="sv-SE" i="1" dirty="0"/>
              <a:t>Låt gruppen diskutera ca 20 minuter eller utifrån behov.</a:t>
            </a:r>
          </a:p>
          <a:p>
            <a:endParaRPr lang="sv-SE" dirty="0"/>
          </a:p>
          <a:p>
            <a:r>
              <a:rPr lang="sv-SE" i="1" dirty="0"/>
              <a:t>Eventuellt kan man inleda med .att gruppen delas in i bikupor med 2 personer i varje, i 5-10 minuter. Därefter fortsätter diskussionen i helgrupp</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09463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a:t>För barn med i vissa funktionsnedsättningar kan det krävas specifika stöd och hjälpmedel för att de ska kunna ha samtal på samma villkor som alla andra. </a:t>
            </a:r>
          </a:p>
          <a:p>
            <a:endParaRPr lang="sv-SE" i="0" dirty="0"/>
          </a:p>
          <a:p>
            <a:r>
              <a:rPr lang="sv-SE" i="0" dirty="0"/>
              <a:t>Hur kan du inför ett samtal med ett funktionsnedsatt barn ta reda på vilka stöd och hjälpmedel som barnet har behov av?</a:t>
            </a:r>
          </a:p>
          <a:p>
            <a:endParaRPr lang="sv-SE" i="0" dirty="0"/>
          </a:p>
          <a:p>
            <a:r>
              <a:rPr lang="sv-SE" i="0" dirty="0"/>
              <a:t>Var hittar du generell kunskap och vägledning som avser hjälpmedel och metoder för barn med kommunikativa svårigheter?</a:t>
            </a:r>
          </a:p>
          <a:p>
            <a:endParaRPr lang="sv-SE" i="0" dirty="0"/>
          </a:p>
          <a:p>
            <a:r>
              <a:rPr lang="sv-SE" i="0" dirty="0"/>
              <a:t>Vilka egna erfarenheter har du av samtal med barn med kommunikativa svårigheter eller andra funktionsnedsättningar? Berätta.</a:t>
            </a:r>
          </a:p>
          <a:p>
            <a:endParaRPr lang="sv-SE" i="0" dirty="0"/>
          </a:p>
          <a:p>
            <a:endParaRPr lang="sv-SE" i="1" dirty="0"/>
          </a:p>
          <a:p>
            <a:r>
              <a:rPr lang="sv-SE" i="1" dirty="0"/>
              <a:t>Låt gruppen diskutera ca 20 minuter eller utifrån behov.</a:t>
            </a:r>
          </a:p>
          <a:p>
            <a:endParaRPr lang="sv-SE" i="1" dirty="0"/>
          </a:p>
          <a:p>
            <a:r>
              <a:rPr lang="sv-SE" i="1" dirty="0"/>
              <a:t>Eventuellt kan man inleda med att gruppen delas in i bikupor med 2 personer i varje, i 5-10 minuter. Därefter fortsätter diskussionen i helgrupp.</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545908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var det dags för nästa reflektionspass utifrån kunskapsstödet Att samtala med barn, med rubrik </a:t>
            </a:r>
            <a:r>
              <a:rPr lang="sv-SE" i="1" dirty="0"/>
              <a:t>Samtalet med barnet i relation till föräldrarna</a:t>
            </a:r>
            <a:r>
              <a:rPr lang="sv-SE" dirty="0"/>
              <a:t>. Ni har alla fått till uppgift att läsa sidorna 83-90 i kunskapsstödet. Det är kunskapen och exemplen där vi kommer att utgå ifrån, men syftet är framför allt att ni ska dela egna erfarenheter och exempel med varandra.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06258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Barnet behöver vara fortsatt i centrum oavsett föräldrars närvaro under ett samtal.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Ge exempel på när du upplever att föräldrars närvaro har hindrat barnet att berätta fritt.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Ge exempel på hur föräldrars närvaro kan ha betydelse för barnets trygghet under samtalet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Ge exempel på hur du kan göra i praktiken under ett samtal för att hålla fokus på barnet och inte föräldrarna, när föräldrarna sitter intill?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Låt gruppen diskutera ca 20 minuter eller utifrån behov.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Eventuellt kan man inleda med .att gruppen delas in i bikupor med 2 personer i varje, i 5-10 minuter. Därefter fortsätter diskussionen i helgrupp.</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454941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a:t>När det gäller att prata med barnet själv eller inte beskriver kunskapsstödet att det görs väldigt olika och att rutinerna för detta kan skifta.</a:t>
            </a:r>
          </a:p>
          <a:p>
            <a:endParaRPr lang="sv-SE" i="0" dirty="0"/>
          </a:p>
          <a:p>
            <a:r>
              <a:rPr lang="sv-SE" i="0" dirty="0"/>
              <a:t>Har du någon regel eller rutin för detta som du brukar följa eller som du tänker vore bra att följa? Berätta. (tex att vid en viss ålder alltid prata barnet själv, eller att alltid dels prata med barnet själv och dels tillsammans med föräldern osv)</a:t>
            </a:r>
          </a:p>
          <a:p>
            <a:endParaRPr lang="sv-SE" i="0" dirty="0"/>
          </a:p>
          <a:p>
            <a:r>
              <a:rPr lang="sv-SE" i="0" dirty="0"/>
              <a:t>Är det något annat som du tycker är viktigt att tänka på inför att komma fram till om man ska prata med barnet själv eller inte.</a:t>
            </a:r>
          </a:p>
          <a:p>
            <a:endParaRPr lang="sv-SE" i="0" dirty="0"/>
          </a:p>
          <a:p>
            <a:endParaRPr lang="sv-SE" i="0" dirty="0"/>
          </a:p>
          <a:p>
            <a:r>
              <a:rPr lang="sv-SE" i="1" dirty="0"/>
              <a:t>Låt gruppen diskutera ca 20 minuter eller utifrån behov.</a:t>
            </a:r>
          </a:p>
          <a:p>
            <a:endParaRPr lang="sv-SE" dirty="0"/>
          </a:p>
          <a:p>
            <a:r>
              <a:rPr lang="sv-SE" i="1" dirty="0"/>
              <a:t>Eventuellt kan man inleda med .att gruppen delas in i bikupor med 2 personer i varje, i 5-10 minuter. Därefter fortsätter diskussionen i helgrupp</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06978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a:t>I kunskapsstödet lyfter man vikten av att alltid rikta sig direkt till barnet, även när det gäller de allra yngsta barnen. </a:t>
            </a:r>
          </a:p>
          <a:p>
            <a:endParaRPr lang="sv-SE" i="0" dirty="0"/>
          </a:p>
          <a:p>
            <a:r>
              <a:rPr lang="sv-SE" i="0" dirty="0"/>
              <a:t>Beskriv vad det kan innebära i praktiken att vända sig direkt till ett barn i ett samtal – hur gör du?</a:t>
            </a:r>
          </a:p>
          <a:p>
            <a:endParaRPr lang="sv-SE" i="0" dirty="0"/>
          </a:p>
          <a:p>
            <a:r>
              <a:rPr lang="sv-SE" i="0" dirty="0"/>
              <a:t>Hur blir det när barnet är ett spädbarn? Hur kan man tänka då för att rikta sig direkt till barnet? Hur gör du?</a:t>
            </a:r>
          </a:p>
          <a:p>
            <a:endParaRPr lang="sv-SE" i="0" dirty="0"/>
          </a:p>
          <a:p>
            <a:endParaRPr lang="sv-SE" i="1" dirty="0"/>
          </a:p>
          <a:p>
            <a:r>
              <a:rPr lang="sv-SE" i="1" dirty="0"/>
              <a:t>Låt gruppen diskutera ca 20 minuter eller utifrån behov.</a:t>
            </a:r>
          </a:p>
          <a:p>
            <a:endParaRPr lang="sv-SE" i="1" dirty="0"/>
          </a:p>
          <a:p>
            <a:r>
              <a:rPr lang="sv-SE" i="1" dirty="0"/>
              <a:t>Eventuellt kan man inleda med att gruppen delas in i bikupor med 2 personer i varje, i 5 10min. Därefter fortsätter diskussionen i helgrupp.</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389194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p:txBody>
      </p:sp>
      <p:sp>
        <p:nvSpPr>
          <p:cNvPr id="4" name="Platshållare för bildnummer 3"/>
          <p:cNvSpPr>
            <a:spLocks noGrp="1"/>
          </p:cNvSpPr>
          <p:nvPr>
            <p:ph type="sldNum" sz="quarter" idx="5"/>
          </p:nvPr>
        </p:nvSpPr>
        <p:spPr/>
        <p:txBody>
          <a:bodyPr/>
          <a:lstStyle/>
          <a:p>
            <a:fld id="{D4045FB0-5EAC-49C2-A7A1-C763FDD81356}" type="slidenum">
              <a:rPr lang="sv-SE" smtClean="0"/>
              <a:t>38</a:t>
            </a:fld>
            <a:endParaRPr lang="sv-SE"/>
          </a:p>
        </p:txBody>
      </p:sp>
    </p:spTree>
    <p:extLst>
      <p:ext uri="{BB962C8B-B14F-4D97-AF65-F5344CB8AC3E}">
        <p14:creationId xmlns:p14="http://schemas.microsoft.com/office/powerpoint/2010/main" val="1949749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39</a:t>
            </a:fld>
            <a:endParaRPr lang="sv-SE"/>
          </a:p>
        </p:txBody>
      </p:sp>
    </p:spTree>
    <p:extLst>
      <p:ext uri="{BB962C8B-B14F-4D97-AF65-F5344CB8AC3E}">
        <p14:creationId xmlns:p14="http://schemas.microsoft.com/office/powerpoint/2010/main" val="3615888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var det dags för det första reflektionspasset utifrån kunskapsstödet Att samtala med barn, med rubriken </a:t>
            </a:r>
            <a:r>
              <a:rPr lang="sv-SE" i="1" dirty="0"/>
              <a:t>Övergripande om samtal med barn</a:t>
            </a:r>
            <a:r>
              <a:rPr lang="sv-SE" dirty="0"/>
              <a:t>. Ni har alla fått till uppgift att läsa sidorna 14-20 i kunskapsstödet. Det är kunskapen och exemplen där vi kommer att utgå ifrån, men syftet är framför allt att ni ska dela egna erfarenheter och exempel med varandra. </a:t>
            </a:r>
          </a:p>
        </p:txBody>
      </p:sp>
      <p:sp>
        <p:nvSpPr>
          <p:cNvPr id="4" name="Platshållare för bildnummer 3"/>
          <p:cNvSpPr>
            <a:spLocks noGrp="1"/>
          </p:cNvSpPr>
          <p:nvPr>
            <p:ph type="sldNum" sz="quarter" idx="10"/>
          </p:nvPr>
        </p:nvSpPr>
        <p:spPr/>
        <p:txBody>
          <a:bodyPr/>
          <a:lstStyle/>
          <a:p>
            <a:fld id="{D4045FB0-5EAC-49C2-A7A1-C763FDD81356}" type="slidenum">
              <a:rPr lang="sv-SE" smtClean="0"/>
              <a:t>4</a:t>
            </a:fld>
            <a:endParaRPr lang="sv-SE" dirty="0"/>
          </a:p>
        </p:txBody>
      </p:sp>
    </p:spTree>
    <p:extLst>
      <p:ext uri="{BB962C8B-B14F-4D97-AF65-F5344CB8AC3E}">
        <p14:creationId xmlns:p14="http://schemas.microsoft.com/office/powerpoint/2010/main" val="38729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a:t>I kunskapsstödet ges tre huvudsakliga skäl till att personal inom socialtjänst, hälso- och sjukvård och tandvård behöver ha samtal med barn: </a:t>
            </a:r>
          </a:p>
          <a:p>
            <a:r>
              <a:rPr lang="sv-SE" i="0" dirty="0"/>
              <a:t>•	säkerställa barnets rätt till delaktighet </a:t>
            </a:r>
          </a:p>
          <a:p>
            <a:r>
              <a:rPr lang="sv-SE" i="0" dirty="0"/>
              <a:t>•	säkra kvaliteten i det arbete som utförs</a:t>
            </a:r>
          </a:p>
          <a:p>
            <a:r>
              <a:rPr lang="sv-SE" i="0" dirty="0"/>
              <a:t>•	stärka och utveckla barnet</a:t>
            </a:r>
          </a:p>
          <a:p>
            <a:endParaRPr lang="sv-SE" i="0" dirty="0"/>
          </a:p>
          <a:p>
            <a:r>
              <a:rPr lang="sv-SE" i="0" dirty="0"/>
              <a:t>Hur väl stämmer dessa skäl överens med samtal med barn på er arbetsplats? Är det något av skälen som är mer eller mindre centralt för er. Diskutera.</a:t>
            </a:r>
          </a:p>
          <a:p>
            <a:endParaRPr lang="sv-SE" i="0" dirty="0"/>
          </a:p>
          <a:p>
            <a:r>
              <a:rPr lang="sv-SE" i="0" dirty="0"/>
              <a:t>Finns det något skäl som du skulle vilja lägga till?</a:t>
            </a:r>
          </a:p>
          <a:p>
            <a:endParaRPr lang="sv-SE" i="0" dirty="0"/>
          </a:p>
          <a:p>
            <a:endParaRPr lang="sv-SE" i="1" dirty="0"/>
          </a:p>
          <a:p>
            <a:r>
              <a:rPr lang="sv-SE" i="1" dirty="0"/>
              <a:t>Låt gruppen diskutera ca 20 minuter eller utifrån behov.</a:t>
            </a:r>
          </a:p>
          <a:p>
            <a:endParaRPr lang="sv-SE" i="1" dirty="0"/>
          </a:p>
          <a:p>
            <a:r>
              <a:rPr lang="sv-SE" i="1" dirty="0"/>
              <a:t>Eventuellt kan man inleda med att gruppen delas in i bikupor med 2 personer i varje, i 5-10 minuter. Därefter fortsätter diskussionen i helgrupp.</a:t>
            </a:r>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5</a:t>
            </a:fld>
            <a:endParaRPr lang="sv-SE" dirty="0"/>
          </a:p>
        </p:txBody>
      </p:sp>
    </p:spTree>
    <p:extLst>
      <p:ext uri="{BB962C8B-B14F-4D97-AF65-F5344CB8AC3E}">
        <p14:creationId xmlns:p14="http://schemas.microsoft.com/office/powerpoint/2010/main" val="2806578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a:t>Många inom socialtjänst, hälso- och sjukvård och tandvård upplever både hinder och svårigheter inför att samtala med barn.</a:t>
            </a:r>
          </a:p>
          <a:p>
            <a:endParaRPr lang="sv-SE" i="0" dirty="0"/>
          </a:p>
          <a:p>
            <a:r>
              <a:rPr lang="sv-SE" i="0" dirty="0"/>
              <a:t>Finns det tillfällen då du upplevt att det har funnits hinder till att samtala med ett barn på din arbetsplats? </a:t>
            </a:r>
          </a:p>
          <a:p>
            <a:endParaRPr lang="sv-SE" i="0" dirty="0"/>
          </a:p>
          <a:p>
            <a:r>
              <a:rPr lang="sv-SE" i="0" dirty="0"/>
              <a:t>Beskriv ett sådant tillfälle och beskriv vad du tror det var som gjorde att du hindrades.</a:t>
            </a:r>
          </a:p>
          <a:p>
            <a:endParaRPr lang="sv-SE" i="0" dirty="0"/>
          </a:p>
          <a:p>
            <a:r>
              <a:rPr lang="sv-SE" i="0" dirty="0"/>
              <a:t>Vad på din arbetsplats eller i din yrkesroll kan göra det svårt att samtala med barn? Hur gör du för att övervinna dessa svårigheter?</a:t>
            </a:r>
          </a:p>
          <a:p>
            <a:endParaRPr lang="sv-SE" i="1" dirty="0"/>
          </a:p>
          <a:p>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Låt gruppen diskutera ca 20 minuter eller utifrån behov.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Eventuellt kan man inleda med att gruppen delas in i bikupor med 2 personer i varje, i 5-10 minuter. Därefter fortsätter diskussionen i helgrupp.</a:t>
            </a:r>
          </a:p>
        </p:txBody>
      </p:sp>
      <p:sp>
        <p:nvSpPr>
          <p:cNvPr id="4" name="Platshållare för bildnummer 3"/>
          <p:cNvSpPr>
            <a:spLocks noGrp="1"/>
          </p:cNvSpPr>
          <p:nvPr>
            <p:ph type="sldNum" sz="quarter" idx="10"/>
          </p:nvPr>
        </p:nvSpPr>
        <p:spPr/>
        <p:txBody>
          <a:bodyPr/>
          <a:lstStyle/>
          <a:p>
            <a:fld id="{D4045FB0-5EAC-49C2-A7A1-C763FDD81356}" type="slidenum">
              <a:rPr lang="sv-SE" smtClean="0"/>
              <a:t>6</a:t>
            </a:fld>
            <a:endParaRPr lang="sv-SE" dirty="0"/>
          </a:p>
        </p:txBody>
      </p:sp>
    </p:spTree>
    <p:extLst>
      <p:ext uri="{BB962C8B-B14F-4D97-AF65-F5344CB8AC3E}">
        <p14:creationId xmlns:p14="http://schemas.microsoft.com/office/powerpoint/2010/main" val="1658435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En viktig del i att komma fram till vilken grad av och vilken typ av delaktighet som kan passa ett visst barn är att helt enkelt fråga barnet. På nästa bild finns tre exempel från kunskapsstödet på hur man skulle kunna uttrycka sig.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Läs igenom exemplen.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Beskriv vad du tänker om dessa exempel och beskriv något annat exempel på hur du skulle kunna utrycka dig.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Låt gruppen diskutera ca 20 minuter eller utifrån behov.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Eventuellt kan man inleda med att gruppen delas in i bikupor med 2 personer i varje, i 5-10 minuter. Därefter fortsätter diskussionen i helgrupp.</a:t>
            </a:r>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7</a:t>
            </a:fld>
            <a:endParaRPr lang="sv-SE" dirty="0"/>
          </a:p>
        </p:txBody>
      </p:sp>
    </p:spTree>
    <p:extLst>
      <p:ext uri="{BB962C8B-B14F-4D97-AF65-F5344CB8AC3E}">
        <p14:creationId xmlns:p14="http://schemas.microsoft.com/office/powerpoint/2010/main" val="1187277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var det dags för det nästa reflektionspass utifrån kunskapsstödet Att samtala med barn, med rubriken </a:t>
            </a:r>
            <a:r>
              <a:rPr lang="sv-SE" i="1" dirty="0"/>
              <a:t>Lyhördhet inför barnets förmågor och erfarenheter</a:t>
            </a:r>
            <a:r>
              <a:rPr lang="sv-SE" dirty="0"/>
              <a:t>. Ni har alla fått till uppgift att läsa sidorna 21-32 i kunskapsstödet. Det är kunskapen och exemplen där vi kommer att utgå ifrån, men syftet är framför allt att ni ska dela egna erfarenheter och exempel med varandra.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73251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a:t>Kunskap och förståelse för det unika barnet kan du både skaffa dig inför samtalet och genom att vara lyhörd inför barnets förutsättningar och erfarenheter under samtalet.</a:t>
            </a:r>
          </a:p>
          <a:p>
            <a:endParaRPr lang="sv-SE" i="0" dirty="0"/>
          </a:p>
          <a:p>
            <a:r>
              <a:rPr lang="sv-SE" i="0" dirty="0"/>
              <a:t>Vad kan det kan innebära i praktiken att i ett samtal vara lyhörd inför barnets förutsättningar och erfarenheter under ett samtal? </a:t>
            </a:r>
          </a:p>
          <a:p>
            <a:endParaRPr lang="sv-SE" i="0" dirty="0"/>
          </a:p>
          <a:p>
            <a:r>
              <a:rPr lang="sv-SE" i="0" dirty="0"/>
              <a:t>Hur gör du för att vara lyhörd under ett samtal?</a:t>
            </a:r>
          </a:p>
          <a:p>
            <a:endParaRPr lang="sv-SE" i="0" dirty="0"/>
          </a:p>
          <a:p>
            <a:r>
              <a:rPr lang="sv-SE" i="0" dirty="0"/>
              <a:t>På vilket sätt har kännedom om barnets förutsättningar och erfarenheter betydelse för själva samtalet?</a:t>
            </a:r>
          </a:p>
          <a:p>
            <a:endParaRPr lang="sv-SE" i="0" dirty="0"/>
          </a:p>
          <a:p>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Låt gruppen diskutera ca 20 minuter eller utifrån behov.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Eventuellt kan man inleda med att gruppen delas in i bikupor med 2 personer i varje, i 5-10 minuter. Därefter fortsätter diskussionen i helgrupp.</a:t>
            </a:r>
          </a:p>
          <a:p>
            <a:r>
              <a:rPr lang="sv-SE" i="1" dirty="0"/>
              <a:t>.</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84156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9" name="Platshållare för bild 8"/>
          <p:cNvSpPr>
            <a:spLocks noGrp="1"/>
          </p:cNvSpPr>
          <p:nvPr>
            <p:ph type="pic" sz="quarter" idx="13"/>
          </p:nvPr>
        </p:nvSpPr>
        <p:spPr>
          <a:xfrm>
            <a:off x="0" y="4173580"/>
            <a:ext cx="121968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1045789" y="2059055"/>
            <a:ext cx="10363200" cy="1104900"/>
          </a:xfrm>
        </p:spPr>
        <p:txBody>
          <a:bodyPr/>
          <a:lstStyle>
            <a:lvl1pPr>
              <a:defRPr sz="3400">
                <a:solidFill>
                  <a:srgbClr val="E98300"/>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068918" y="4266502"/>
            <a:ext cx="7811357"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a:xfrm>
            <a:off x="1090120" y="5380363"/>
            <a:ext cx="1536171" cy="267235"/>
          </a:xfrm>
        </p:spPr>
        <p:txBody>
          <a:bodyPr/>
          <a:lstStyle>
            <a:lvl1pPr>
              <a:defRPr sz="900" b="1">
                <a:solidFill>
                  <a:srgbClr val="FFFFFF"/>
                </a:solidFill>
              </a:defRPr>
            </a:lvl1pPr>
          </a:lstStyle>
          <a:p>
            <a:endParaRPr lang="sv-SE" dirty="0"/>
          </a:p>
        </p:txBody>
      </p:sp>
      <p:sp>
        <p:nvSpPr>
          <p:cNvPr id="14" name="Platshållare för text 13"/>
          <p:cNvSpPr>
            <a:spLocks noGrp="1"/>
          </p:cNvSpPr>
          <p:nvPr>
            <p:ph type="body" sz="quarter" idx="14"/>
          </p:nvPr>
        </p:nvSpPr>
        <p:spPr>
          <a:xfrm>
            <a:off x="1068917" y="4475023"/>
            <a:ext cx="7811392" cy="722312"/>
          </a:xfrm>
        </p:spPr>
        <p:txBody>
          <a:bodyPr/>
          <a:lstStyle>
            <a:lvl1pPr marL="0" indent="0">
              <a:spcBef>
                <a:spcPts val="0"/>
              </a:spcBef>
              <a:spcAft>
                <a:spcPts val="0"/>
              </a:spcAft>
              <a:buNone/>
              <a:defRPr sz="1400" b="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Redigera format för bakgrundstext</a:t>
            </a:r>
          </a:p>
        </p:txBody>
      </p:sp>
      <p:pic>
        <p:nvPicPr>
          <p:cNvPr id="11" name="Bildobjekt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9509" y="800438"/>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5807968" y="2060206"/>
            <a:ext cx="4540416" cy="3708400"/>
          </a:xfrm>
        </p:spPr>
        <p:txBody>
          <a:bodyPr/>
          <a:lstStyle>
            <a:lvl1pPr>
              <a:spcBef>
                <a:spcPts val="800"/>
              </a:spcBef>
              <a:defRPr sz="2600" b="0"/>
            </a:lvl1pPr>
            <a:lvl2pPr>
              <a:defRPr sz="2000"/>
            </a:lvl2pPr>
            <a:lvl3pPr>
              <a:defRPr sz="1600"/>
            </a:lvl3pPr>
            <a:lvl4pPr>
              <a:defRPr sz="1400"/>
            </a:lvl4pPr>
            <a:lvl5pPr marL="9271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hasCustomPrompt="1"/>
          </p:nvPr>
        </p:nvSpPr>
        <p:spPr>
          <a:xfrm>
            <a:off x="1" y="2113906"/>
            <a:ext cx="5422900" cy="3455988"/>
          </a:xfrm>
          <a:solidFill>
            <a:schemeClr val="accent4"/>
          </a:solidFill>
          <a:ln>
            <a:noFill/>
          </a:ln>
        </p:spPr>
        <p:txBody>
          <a:bodyPr lIns="180000" tIns="180000" rIns="180000" bIns="180000" anchor="ctr" anchorCtr="1"/>
          <a:lstStyle>
            <a:lvl1pPr marL="0" indent="0" algn="ctr">
              <a:buNone/>
              <a:defRPr sz="2600" b="0" i="1">
                <a:solidFill>
                  <a:srgbClr val="FFFFFF"/>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dirty="0"/>
              <a:t>Klicka här för att </a:t>
            </a:r>
            <a:br>
              <a:rPr lang="sv-SE" dirty="0"/>
            </a:br>
            <a:r>
              <a:rPr lang="sv-SE" dirty="0"/>
              <a:t>ändra format på bakgrundstexten</a:t>
            </a:r>
          </a:p>
        </p:txBody>
      </p:sp>
    </p:spTree>
    <p:extLst>
      <p:ext uri="{BB962C8B-B14F-4D97-AF65-F5344CB8AC3E}">
        <p14:creationId xmlns:p14="http://schemas.microsoft.com/office/powerpoint/2010/main" val="306351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punktlista och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8872"/>
            <a:ext cx="4399721" cy="3095625"/>
          </a:xfrm>
        </p:spPr>
        <p:txBody>
          <a:bodyPr/>
          <a:lstStyle>
            <a:lvl1pPr marL="0" indent="0">
              <a:buNone/>
              <a:defRPr sz="1400" b="0" baseline="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5764964" y="5299365"/>
            <a:ext cx="4416293"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1068918"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2587689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punktlista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8" y="2139351"/>
            <a:ext cx="4547029" cy="3632799"/>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3354468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text och bild höger - 1">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6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2968046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 2">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3253887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1068918" y="2130425"/>
            <a:ext cx="4336969" cy="3054050"/>
          </a:xfrm>
        </p:spPr>
        <p:txBody>
          <a:bodyPr/>
          <a:lstStyle>
            <a:lvl1pPr marL="0" indent="0">
              <a:buNone/>
              <a:defRPr sz="2600" b="1"/>
            </a:lvl1pPr>
            <a:lvl2pPr marL="285750" indent="0">
              <a:buNone/>
              <a:defRPr/>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2719816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Tree>
    <p:extLst>
      <p:ext uri="{BB962C8B-B14F-4D97-AF65-F5344CB8AC3E}">
        <p14:creationId xmlns:p14="http://schemas.microsoft.com/office/powerpoint/2010/main" val="2587608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punktlista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490163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punktlista och stor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3"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2210588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text och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93034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9" name="Platshållare för bild 8"/>
          <p:cNvSpPr>
            <a:spLocks noGrp="1"/>
          </p:cNvSpPr>
          <p:nvPr>
            <p:ph type="pic" sz="quarter" idx="13"/>
          </p:nvPr>
        </p:nvSpPr>
        <p:spPr>
          <a:xfrm>
            <a:off x="0" y="1548842"/>
            <a:ext cx="121968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text och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spTree>
    <p:extLst>
      <p:ext uri="{BB962C8B-B14F-4D97-AF65-F5344CB8AC3E}">
        <p14:creationId xmlns:p14="http://schemas.microsoft.com/office/powerpoint/2010/main" val="930349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1803616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spTree>
    <p:extLst>
      <p:ext uri="{BB962C8B-B14F-4D97-AF65-F5344CB8AC3E}">
        <p14:creationId xmlns:p14="http://schemas.microsoft.com/office/powerpoint/2010/main" val="1803616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bild 7"/>
          <p:cNvSpPr>
            <a:spLocks noGrp="1"/>
          </p:cNvSpPr>
          <p:nvPr>
            <p:ph type="pic" sz="quarter" idx="13"/>
          </p:nvPr>
        </p:nvSpPr>
        <p:spPr>
          <a:xfrm>
            <a:off x="1068918" y="2074073"/>
            <a:ext cx="9110133" cy="3438525"/>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2569715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och  utfallande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bild 7"/>
          <p:cNvSpPr>
            <a:spLocks noGrp="1"/>
          </p:cNvSpPr>
          <p:nvPr>
            <p:ph type="pic" sz="quarter" idx="13"/>
          </p:nvPr>
        </p:nvSpPr>
        <p:spPr>
          <a:xfrm>
            <a:off x="0" y="2066926"/>
            <a:ext cx="12192000" cy="3438525"/>
          </a:xfrm>
        </p:spPr>
        <p:txBody>
          <a:bodyPr/>
          <a:lstStyle>
            <a:lvl1pPr marL="0" indent="0">
              <a:buNone/>
              <a:defRPr b="0"/>
            </a:lvl1pPr>
          </a:lstStyle>
          <a:p>
            <a:r>
              <a:rPr lang="sv-SE"/>
              <a:t>Klicka på ikonen för att lägga till en bild</a:t>
            </a:r>
            <a:endParaRPr lang="sv-SE" dirty="0"/>
          </a:p>
        </p:txBody>
      </p:sp>
      <p:sp>
        <p:nvSpPr>
          <p:cNvPr id="13"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2792280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tfallande bild utan rubri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dirty="0"/>
          </a:p>
        </p:txBody>
      </p:sp>
      <p:sp>
        <p:nvSpPr>
          <p:cNvPr id="3" name="Platshållare för sidfot 2"/>
          <p:cNvSpPr>
            <a:spLocks noGrp="1"/>
          </p:cNvSpPr>
          <p:nvPr>
            <p:ph type="ftr" sz="quarter" idx="11"/>
          </p:nvPr>
        </p:nvSpPr>
        <p:spPr/>
        <p:txBody>
          <a:bodyPr/>
          <a:lstStyle/>
          <a:p>
            <a:r>
              <a:rPr lang="sv-SE"/>
              <a:t>Sveriges kunskapsmyndighet för vård och omsorg </a:t>
            </a:r>
            <a:endParaRPr lang="sv-SE" dirty="0"/>
          </a:p>
        </p:txBody>
      </p:sp>
      <p:sp>
        <p:nvSpPr>
          <p:cNvPr id="4" name="Platshållare för bildnummer 3"/>
          <p:cNvSpPr>
            <a:spLocks noGrp="1"/>
          </p:cNvSpPr>
          <p:nvPr>
            <p:ph type="sldNum" sz="quarter" idx="12"/>
          </p:nvPr>
        </p:nvSpPr>
        <p:spPr/>
        <p:txBody>
          <a:bodyPr/>
          <a:lstStyle/>
          <a:p>
            <a:fld id="{F3A1DABF-CD59-47A1-8187-10F3203EF599}" type="slidenum">
              <a:rPr lang="sv-SE" smtClean="0"/>
              <a:t>‹#›</a:t>
            </a:fld>
            <a:endParaRPr lang="sv-SE" dirty="0"/>
          </a:p>
        </p:txBody>
      </p:sp>
      <p:sp>
        <p:nvSpPr>
          <p:cNvPr id="5" name="Platshållare för bild 7"/>
          <p:cNvSpPr>
            <a:spLocks noGrp="1"/>
          </p:cNvSpPr>
          <p:nvPr>
            <p:ph type="pic" sz="quarter" idx="13"/>
          </p:nvPr>
        </p:nvSpPr>
        <p:spPr>
          <a:xfrm>
            <a:off x="0" y="664235"/>
            <a:ext cx="12192000" cy="5003320"/>
          </a:xfrm>
        </p:spPr>
        <p:txBody>
          <a:bodyPr/>
          <a:lstStyle>
            <a:lvl1pPr marL="0" indent="0">
              <a:buNone/>
              <a:defRPr b="0"/>
            </a:lvl1pPr>
          </a:lstStyle>
          <a:p>
            <a:r>
              <a:rPr lang="sv-SE"/>
              <a:t>Klicka på ikonen för att lägga till en bild</a:t>
            </a:r>
            <a:endParaRPr lang="sv-SE" dirty="0"/>
          </a:p>
        </p:txBody>
      </p:sp>
    </p:spTree>
    <p:extLst>
      <p:ext uri="{BB962C8B-B14F-4D97-AF65-F5344CB8AC3E}">
        <p14:creationId xmlns:p14="http://schemas.microsoft.com/office/powerpoint/2010/main" val="3755418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Tree>
    <p:extLst>
      <p:ext uri="{BB962C8B-B14F-4D97-AF65-F5344CB8AC3E}">
        <p14:creationId xmlns:p14="http://schemas.microsoft.com/office/powerpoint/2010/main" val="4265631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8" name="Rektangel 2"/>
          <p:cNvSpPr/>
          <p:nvPr userDrawn="1"/>
        </p:nvSpPr>
        <p:spPr>
          <a:xfrm>
            <a:off x="0" y="1543050"/>
            <a:ext cx="12192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dirty="0">
              <a:solidFill>
                <a:schemeClr val="tx1"/>
              </a:solidFill>
            </a:endParaRPr>
          </a:p>
        </p:txBody>
      </p:sp>
      <p:sp>
        <p:nvSpPr>
          <p:cNvPr id="9"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mall för rubrikformat</a:t>
            </a:r>
            <a:endParaRPr lang="sv-SE" dirty="0"/>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9097"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Kapitelsida utan bild - 2">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8" name="Rektangel 2"/>
          <p:cNvSpPr/>
          <p:nvPr userDrawn="1"/>
        </p:nvSpPr>
        <p:spPr>
          <a:xfrm>
            <a:off x="0" y="1543050"/>
            <a:ext cx="12192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3DB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dirty="0">
              <a:solidFill>
                <a:schemeClr val="tx1"/>
              </a:solidFill>
            </a:endParaRPr>
          </a:p>
        </p:txBody>
      </p:sp>
      <p:sp>
        <p:nvSpPr>
          <p:cNvPr id="9" name="Rubrik 1"/>
          <p:cNvSpPr>
            <a:spLocks noGrp="1"/>
          </p:cNvSpPr>
          <p:nvPr>
            <p:ph type="ctrTitle"/>
          </p:nvPr>
        </p:nvSpPr>
        <p:spPr>
          <a:xfrm>
            <a:off x="1045789" y="725701"/>
            <a:ext cx="10363200" cy="1408385"/>
          </a:xfrm>
        </p:spPr>
        <p:txBody>
          <a:bodyPr/>
          <a:lstStyle>
            <a:lvl1pPr>
              <a:defRPr sz="2600">
                <a:solidFill>
                  <a:srgbClr val="FFFFFF"/>
                </a:solidFill>
              </a:defRPr>
            </a:lvl1pPr>
          </a:lstStyle>
          <a:p>
            <a:r>
              <a:rPr lang="sv-SE"/>
              <a:t>Klicka här för att ändra mall för rubrikformat</a:t>
            </a:r>
            <a:endParaRPr lang="sv-SE" dirty="0"/>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9097" y="6210000"/>
            <a:ext cx="1396800" cy="293233"/>
          </a:xfrm>
          <a:prstGeom prst="rect">
            <a:avLst/>
          </a:prstGeom>
        </p:spPr>
      </p:pic>
    </p:spTree>
    <p:extLst>
      <p:ext uri="{BB962C8B-B14F-4D97-AF65-F5344CB8AC3E}">
        <p14:creationId xmlns:p14="http://schemas.microsoft.com/office/powerpoint/2010/main" val="152074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1"/>
            </a:lvl1pPr>
            <a:lvl2pPr>
              <a:defRPr sz="2000"/>
            </a:lvl2pPr>
            <a:lvl3pPr>
              <a:defRPr sz="1600"/>
            </a:lvl3pPr>
            <a:lvl4pPr>
              <a:defRPr sz="14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6222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0"/>
            </a:lvl1pPr>
            <a:lvl2pPr>
              <a:defRPr sz="20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14054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text 8"/>
          <p:cNvSpPr>
            <a:spLocks noGrp="1"/>
          </p:cNvSpPr>
          <p:nvPr>
            <p:ph type="body" sz="quarter" idx="13"/>
          </p:nvPr>
        </p:nvSpPr>
        <p:spPr>
          <a:xfrm>
            <a:off x="1068917" y="2059200"/>
            <a:ext cx="9279467" cy="3708400"/>
          </a:xfrm>
        </p:spPr>
        <p:txBody>
          <a:bodyPr/>
          <a:lstStyle>
            <a:lvl1pPr marL="0" indent="0">
              <a:spcBef>
                <a:spcPts val="800"/>
              </a:spcBef>
              <a:spcAft>
                <a:spcPts val="0"/>
              </a:spcAft>
              <a:buFontTx/>
              <a:buNone/>
              <a:defRPr sz="2600"/>
            </a:lvl1pPr>
            <a:lvl2pPr marL="0" indent="0">
              <a:buFontTx/>
              <a:buNone/>
              <a:defRPr sz="2000"/>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Redigera format för bakgrundstext</a:t>
            </a:r>
          </a:p>
          <a:p>
            <a:pPr lvl="1"/>
            <a:r>
              <a:rPr lang="sv-SE"/>
              <a:t>Nivå två</a:t>
            </a:r>
          </a:p>
        </p:txBody>
      </p:sp>
    </p:spTree>
    <p:extLst>
      <p:ext uri="{BB962C8B-B14F-4D97-AF65-F5344CB8AC3E}">
        <p14:creationId xmlns:p14="http://schemas.microsoft.com/office/powerpoint/2010/main" val="1026846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5"/>
            <a:ext cx="121968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1353267"/>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414110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dast punktlista">
    <p:spTree>
      <p:nvGrpSpPr>
        <p:cNvPr id="1" name=""/>
        <p:cNvGrpSpPr/>
        <p:nvPr/>
      </p:nvGrpSpPr>
      <p:grpSpPr>
        <a:xfrm>
          <a:off x="0" y="0"/>
          <a:ext cx="0" cy="0"/>
          <a:chOff x="0" y="0"/>
          <a:chExt cx="0" cy="0"/>
        </a:xfrm>
      </p:grpSpPr>
      <p:sp>
        <p:nvSpPr>
          <p:cNvPr id="7" name="Rektangel 6"/>
          <p:cNvSpPr/>
          <p:nvPr userDrawn="1"/>
        </p:nvSpPr>
        <p:spPr>
          <a:xfrm>
            <a:off x="0" y="801505"/>
            <a:ext cx="12196800" cy="47928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1353267"/>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44465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71792" y="686594"/>
            <a:ext cx="92688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1068918" y="2057400"/>
            <a:ext cx="9268485"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9896121" y="6295896"/>
            <a:ext cx="1536170" cy="267235"/>
          </a:xfrm>
          <a:prstGeom prst="rect">
            <a:avLst/>
          </a:prstGeom>
        </p:spPr>
        <p:txBody>
          <a:bodyPr vert="horz" lIns="0" tIns="0" rIns="0" bIns="0" rtlCol="0" anchor="ctr"/>
          <a:lstStyle>
            <a:lvl1pPr algn="l">
              <a:defRPr sz="800">
                <a:solidFill>
                  <a:schemeClr val="accent4"/>
                </a:solidFill>
                <a:latin typeface="Arial" panose="020B0604020202020204" pitchFamily="34" charset="0"/>
                <a:cs typeface="Arial" panose="020B0604020202020204" pitchFamily="34" charset="0"/>
              </a:defRPr>
            </a:lvl1pPr>
          </a:lstStyle>
          <a:p>
            <a:endParaRPr lang="sv-SE" dirty="0"/>
          </a:p>
        </p:txBody>
      </p:sp>
      <p:sp>
        <p:nvSpPr>
          <p:cNvPr id="5" name="Platshållare för sidfot 4"/>
          <p:cNvSpPr>
            <a:spLocks noGrp="1"/>
          </p:cNvSpPr>
          <p:nvPr>
            <p:ph type="ftr" sz="quarter" idx="3"/>
          </p:nvPr>
        </p:nvSpPr>
        <p:spPr>
          <a:xfrm>
            <a:off x="2753728" y="6295894"/>
            <a:ext cx="5400000" cy="267235"/>
          </a:xfrm>
          <a:prstGeom prst="rect">
            <a:avLst/>
          </a:prstGeom>
        </p:spPr>
        <p:txBody>
          <a:bodyPr vert="horz" lIns="0" tIns="0" rIns="0" bIns="0" rtlCol="0" anchor="ctr"/>
          <a:lstStyle>
            <a:lvl1pPr algn="l">
              <a:defRPr sz="800">
                <a:solidFill>
                  <a:schemeClr val="accent4"/>
                </a:solidFill>
                <a:latin typeface="Arial" panose="020B0604020202020204" pitchFamily="34" charset="0"/>
                <a:cs typeface="Arial" panose="020B0604020202020204" pitchFamily="34" charset="0"/>
              </a:defRPr>
            </a:lvl1pPr>
          </a:lstStyle>
          <a:p>
            <a:r>
              <a:rPr lang="sv-SE" dirty="0"/>
              <a:t>Sveriges kunskapsmyndighet för vård och omsorg </a:t>
            </a:r>
          </a:p>
        </p:txBody>
      </p:sp>
      <p:sp>
        <p:nvSpPr>
          <p:cNvPr id="6" name="Platshållare för bildnummer 5"/>
          <p:cNvSpPr>
            <a:spLocks noGrp="1"/>
          </p:cNvSpPr>
          <p:nvPr>
            <p:ph type="sldNum" sz="quarter" idx="4"/>
          </p:nvPr>
        </p:nvSpPr>
        <p:spPr>
          <a:xfrm>
            <a:off x="11211984" y="6295895"/>
            <a:ext cx="576725" cy="267235"/>
          </a:xfrm>
          <a:prstGeom prst="rect">
            <a:avLst/>
          </a:prstGeom>
        </p:spPr>
        <p:txBody>
          <a:bodyPr vert="horz" lIns="0" tIns="0" rIns="0" bIns="0" rtlCol="0" anchor="ctr"/>
          <a:lstStyle>
            <a:lvl1pPr algn="r">
              <a:defRPr sz="800">
                <a:solidFill>
                  <a:schemeClr val="accent4"/>
                </a:solidFill>
                <a:latin typeface="Arial" panose="020B0604020202020204" pitchFamily="34" charset="0"/>
                <a:cs typeface="Arial" panose="020B0604020202020204" pitchFamily="34" charset="0"/>
              </a:defRPr>
            </a:lvl1pPr>
          </a:lstStyle>
          <a:p>
            <a:fld id="{F3A1DABF-CD59-47A1-8187-10F3203EF599}" type="slidenum">
              <a:rPr lang="sv-SE" smtClean="0"/>
              <a:pPr/>
              <a:t>‹#›</a:t>
            </a:fld>
            <a:endParaRPr lang="sv-SE" dirty="0"/>
          </a:p>
        </p:txBody>
      </p:sp>
      <p:cxnSp>
        <p:nvCxnSpPr>
          <p:cNvPr id="9" name="Rak 8"/>
          <p:cNvCxnSpPr/>
          <p:nvPr/>
        </p:nvCxnSpPr>
        <p:spPr>
          <a:xfrm>
            <a:off x="-483079" y="5652398"/>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483079" y="6195324"/>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483079" y="2120322"/>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3" name="Rak 12"/>
          <p:cNvCxnSpPr/>
          <p:nvPr/>
        </p:nvCxnSpPr>
        <p:spPr>
          <a:xfrm>
            <a:off x="-483079" y="702175"/>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4" name="Rak 13"/>
          <p:cNvCxnSpPr/>
          <p:nvPr/>
        </p:nvCxnSpPr>
        <p:spPr>
          <a:xfrm>
            <a:off x="12353029" y="5652398"/>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5" name="Rak 14"/>
          <p:cNvCxnSpPr/>
          <p:nvPr/>
        </p:nvCxnSpPr>
        <p:spPr>
          <a:xfrm>
            <a:off x="12353029" y="6195324"/>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6" name="Rak 15"/>
          <p:cNvCxnSpPr/>
          <p:nvPr/>
        </p:nvCxnSpPr>
        <p:spPr>
          <a:xfrm>
            <a:off x="12353029" y="2120322"/>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7" name="Rak 16"/>
          <p:cNvCxnSpPr/>
          <p:nvPr/>
        </p:nvCxnSpPr>
        <p:spPr>
          <a:xfrm>
            <a:off x="12353029" y="702175"/>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flipV="1">
            <a:off x="1070115"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9" name="Rak 18"/>
          <p:cNvCxnSpPr/>
          <p:nvPr/>
        </p:nvCxnSpPr>
        <p:spPr>
          <a:xfrm flipV="1">
            <a:off x="10335684"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flipV="1">
            <a:off x="1070115"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1" name="Rak 20"/>
          <p:cNvCxnSpPr/>
          <p:nvPr/>
        </p:nvCxnSpPr>
        <p:spPr>
          <a:xfrm flipV="1">
            <a:off x="10335684"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pic>
        <p:nvPicPr>
          <p:cNvPr id="23" name="Bildobjekt 22"/>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099097" y="6210000"/>
            <a:ext cx="1396800" cy="293233"/>
          </a:xfrm>
          <a:prstGeom prst="rect">
            <a:avLst/>
          </a:prstGeom>
        </p:spPr>
      </p:pic>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701" r:id="rId4"/>
    <p:sldLayoutId id="2147483650" r:id="rId5"/>
    <p:sldLayoutId id="2147483665" r:id="rId6"/>
    <p:sldLayoutId id="2147483661" r:id="rId7"/>
    <p:sldLayoutId id="2147483662" r:id="rId8"/>
    <p:sldLayoutId id="2147483700" r:id="rId9"/>
    <p:sldLayoutId id="2147483663" r:id="rId10"/>
    <p:sldLayoutId id="2147483664" r:id="rId11"/>
    <p:sldLayoutId id="2147483703" r:id="rId12"/>
    <p:sldLayoutId id="2147483702" r:id="rId13"/>
    <p:sldLayoutId id="2147483704" r:id="rId14"/>
    <p:sldLayoutId id="2147483667" r:id="rId15"/>
    <p:sldLayoutId id="2147483705" r:id="rId16"/>
    <p:sldLayoutId id="2147483670" r:id="rId17"/>
    <p:sldLayoutId id="2147483668" r:id="rId18"/>
    <p:sldLayoutId id="2147483707" r:id="rId19"/>
    <p:sldLayoutId id="2147483706" r:id="rId20"/>
    <p:sldLayoutId id="2147483708" r:id="rId21"/>
    <p:sldLayoutId id="2147483709" r:id="rId22"/>
    <p:sldLayoutId id="2147483666" r:id="rId23"/>
    <p:sldLayoutId id="2147483669" r:id="rId24"/>
    <p:sldLayoutId id="2147483655" r:id="rId25"/>
    <p:sldLayoutId id="2147483654" r:id="rId26"/>
  </p:sldLayoutIdLst>
  <p:hf sldNum="0" hdr="0"/>
  <p:txStyles>
    <p:title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a:spLocks noGrp="1"/>
          </p:cNvSpPr>
          <p:nvPr>
            <p:ph type="ctrTitle"/>
          </p:nvPr>
        </p:nvSpPr>
        <p:spPr>
          <a:xfrm>
            <a:off x="926631" y="3172668"/>
            <a:ext cx="10248050" cy="1762478"/>
          </a:xfrm>
        </p:spPr>
        <p:txBody>
          <a:bodyPr/>
          <a:lstStyle/>
          <a:p>
            <a:r>
              <a:rPr lang="sv-SE" dirty="0">
                <a:solidFill>
                  <a:srgbClr val="ED8B00"/>
                </a:solidFill>
              </a:rPr>
              <a:t>Samtal med barn − stöd för att öka kunskap och inspirera till övning</a:t>
            </a:r>
            <a:br>
              <a:rPr lang="sv-SE" sz="3200" dirty="0">
                <a:solidFill>
                  <a:srgbClr val="ED8B00"/>
                </a:solidFill>
              </a:rPr>
            </a:br>
            <a:r>
              <a:rPr lang="sv-SE" sz="3200" b="0" dirty="0">
                <a:solidFill>
                  <a:srgbClr val="ED8B00"/>
                </a:solidFill>
              </a:rPr>
              <a:t>Del 2: Reflektionspass</a:t>
            </a:r>
          </a:p>
        </p:txBody>
      </p:sp>
      <p:sp>
        <p:nvSpPr>
          <p:cNvPr id="5" name="Frihandsfigur: Form 4" descr="Alla kan prata med barn. &#10;Alla kan också utveckla sin förmåga&#10;att prata med barn.&#10;">
            <a:extLst>
              <a:ext uri="{FF2B5EF4-FFF2-40B4-BE49-F238E27FC236}">
                <a16:creationId xmlns:a16="http://schemas.microsoft.com/office/drawing/2014/main" id="{A1F6F9F4-0273-4AEF-BF36-DAAEAB41A3A9}"/>
              </a:ext>
            </a:extLst>
          </p:cNvPr>
          <p:cNvSpPr/>
          <p:nvPr/>
        </p:nvSpPr>
        <p:spPr>
          <a:xfrm flipH="1">
            <a:off x="4548249" y="947706"/>
            <a:ext cx="6483928" cy="1856388"/>
          </a:xfrm>
          <a:custGeom>
            <a:avLst/>
            <a:gdLst>
              <a:gd name="connsiteX0" fmla="*/ 1232513 w 5191610"/>
              <a:gd name="connsiteY0" fmla="*/ 3153722 h 3156633"/>
              <a:gd name="connsiteX1" fmla="*/ 1219813 w 5191610"/>
              <a:gd name="connsiteY1" fmla="*/ 2823522 h 3156633"/>
              <a:gd name="connsiteX2" fmla="*/ 902313 w 5191610"/>
              <a:gd name="connsiteY2" fmla="*/ 2594922 h 3156633"/>
              <a:gd name="connsiteX3" fmla="*/ 368913 w 5191610"/>
              <a:gd name="connsiteY3" fmla="*/ 2302822 h 3156633"/>
              <a:gd name="connsiteX4" fmla="*/ 114913 w 5191610"/>
              <a:gd name="connsiteY4" fmla="*/ 1744022 h 3156633"/>
              <a:gd name="connsiteX5" fmla="*/ 64113 w 5191610"/>
              <a:gd name="connsiteY5" fmla="*/ 867722 h 3156633"/>
              <a:gd name="connsiteX6" fmla="*/ 1003913 w 5191610"/>
              <a:gd name="connsiteY6" fmla="*/ 143822 h 3156633"/>
              <a:gd name="connsiteX7" fmla="*/ 2096113 w 5191610"/>
              <a:gd name="connsiteY7" fmla="*/ 118422 h 3156633"/>
              <a:gd name="connsiteX8" fmla="*/ 3543913 w 5191610"/>
              <a:gd name="connsiteY8" fmla="*/ 16822 h 3156633"/>
              <a:gd name="connsiteX9" fmla="*/ 5042513 w 5191610"/>
              <a:gd name="connsiteY9" fmla="*/ 512122 h 3156633"/>
              <a:gd name="connsiteX10" fmla="*/ 5093313 w 5191610"/>
              <a:gd name="connsiteY10" fmla="*/ 1642422 h 3156633"/>
              <a:gd name="connsiteX11" fmla="*/ 4648813 w 5191610"/>
              <a:gd name="connsiteY11" fmla="*/ 2379022 h 3156633"/>
              <a:gd name="connsiteX12" fmla="*/ 3239113 w 5191610"/>
              <a:gd name="connsiteY12" fmla="*/ 2480622 h 3156633"/>
              <a:gd name="connsiteX13" fmla="*/ 1804013 w 5191610"/>
              <a:gd name="connsiteY13" fmla="*/ 2620322 h 3156633"/>
              <a:gd name="connsiteX14" fmla="*/ 1232513 w 5191610"/>
              <a:gd name="connsiteY14" fmla="*/ 3153722 h 31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91610" h="3156633">
                <a:moveTo>
                  <a:pt x="1232513" y="3153722"/>
                </a:moveTo>
                <a:cubicBezTo>
                  <a:pt x="1135146" y="3187589"/>
                  <a:pt x="1274846" y="2916655"/>
                  <a:pt x="1219813" y="2823522"/>
                </a:cubicBezTo>
                <a:cubicBezTo>
                  <a:pt x="1164780" y="2730389"/>
                  <a:pt x="1044130" y="2681705"/>
                  <a:pt x="902313" y="2594922"/>
                </a:cubicBezTo>
                <a:cubicBezTo>
                  <a:pt x="760496" y="2508139"/>
                  <a:pt x="500146" y="2444639"/>
                  <a:pt x="368913" y="2302822"/>
                </a:cubicBezTo>
                <a:cubicBezTo>
                  <a:pt x="237680" y="2161005"/>
                  <a:pt x="165713" y="1983205"/>
                  <a:pt x="114913" y="1744022"/>
                </a:cubicBezTo>
                <a:cubicBezTo>
                  <a:pt x="64113" y="1504839"/>
                  <a:pt x="-84054" y="1134422"/>
                  <a:pt x="64113" y="867722"/>
                </a:cubicBezTo>
                <a:cubicBezTo>
                  <a:pt x="212280" y="601022"/>
                  <a:pt x="665246" y="268705"/>
                  <a:pt x="1003913" y="143822"/>
                </a:cubicBezTo>
                <a:cubicBezTo>
                  <a:pt x="1342580" y="18939"/>
                  <a:pt x="1672780" y="139589"/>
                  <a:pt x="2096113" y="118422"/>
                </a:cubicBezTo>
                <a:cubicBezTo>
                  <a:pt x="2519446" y="97255"/>
                  <a:pt x="3052846" y="-48795"/>
                  <a:pt x="3543913" y="16822"/>
                </a:cubicBezTo>
                <a:cubicBezTo>
                  <a:pt x="4034980" y="82439"/>
                  <a:pt x="4784280" y="241189"/>
                  <a:pt x="5042513" y="512122"/>
                </a:cubicBezTo>
                <a:cubicBezTo>
                  <a:pt x="5300746" y="783055"/>
                  <a:pt x="5158930" y="1331272"/>
                  <a:pt x="5093313" y="1642422"/>
                </a:cubicBezTo>
                <a:cubicBezTo>
                  <a:pt x="5027696" y="1953572"/>
                  <a:pt x="4957846" y="2239322"/>
                  <a:pt x="4648813" y="2379022"/>
                </a:cubicBezTo>
                <a:cubicBezTo>
                  <a:pt x="4339780" y="2518722"/>
                  <a:pt x="3713246" y="2440405"/>
                  <a:pt x="3239113" y="2480622"/>
                </a:cubicBezTo>
                <a:cubicBezTo>
                  <a:pt x="2764980" y="2520839"/>
                  <a:pt x="2136330" y="2510255"/>
                  <a:pt x="1804013" y="2620322"/>
                </a:cubicBezTo>
                <a:cubicBezTo>
                  <a:pt x="1471696" y="2730389"/>
                  <a:pt x="1329880" y="3119855"/>
                  <a:pt x="1232513" y="315372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55600" lvl="1">
              <a:buNone/>
            </a:pPr>
            <a:br>
              <a:rPr lang="sv-SE" sz="2200" dirty="0">
                <a:solidFill>
                  <a:srgbClr val="002B45"/>
                </a:solidFill>
              </a:rPr>
            </a:br>
            <a:r>
              <a:rPr lang="sv-SE" sz="2200" dirty="0">
                <a:solidFill>
                  <a:srgbClr val="002B45"/>
                </a:solidFill>
              </a:rPr>
              <a:t>	Alla kan prata med barn. </a:t>
            </a:r>
          </a:p>
          <a:p>
            <a:pPr marL="355600" lvl="1">
              <a:buNone/>
            </a:pPr>
            <a:r>
              <a:rPr lang="sv-SE" sz="2200" dirty="0">
                <a:solidFill>
                  <a:srgbClr val="002B45"/>
                </a:solidFill>
              </a:rPr>
              <a:t>	Alla kan också utveckla sin förmåga</a:t>
            </a:r>
          </a:p>
          <a:p>
            <a:pPr marL="355600" lvl="1">
              <a:buNone/>
            </a:pPr>
            <a:r>
              <a:rPr lang="sv-SE" sz="2200" dirty="0">
                <a:solidFill>
                  <a:srgbClr val="002B45"/>
                </a:solidFill>
              </a:rPr>
              <a:t>	att prata med barn.</a:t>
            </a:r>
          </a:p>
        </p:txBody>
      </p:sp>
      <p:pic>
        <p:nvPicPr>
          <p:cNvPr id="9" name="Platshållare för bild 8" descr="Sjukvårdspersonal i samtal med ett barn">
            <a:extLst>
              <a:ext uri="{FF2B5EF4-FFF2-40B4-BE49-F238E27FC236}">
                <a16:creationId xmlns:a16="http://schemas.microsoft.com/office/drawing/2014/main" id="{F36FE601-646B-4027-9E0B-711979C1E95B}"/>
              </a:ext>
            </a:extLst>
          </p:cNvPr>
          <p:cNvPicPr>
            <a:picLocks noGrp="1" noChangeAspect="1"/>
          </p:cNvPicPr>
          <p:nvPr>
            <p:ph type="pic" sz="quarter" idx="13"/>
          </p:nvPr>
        </p:nvPicPr>
        <p:blipFill rotWithShape="1">
          <a:blip r:embed="rId3"/>
          <a:srcRect l="-26925" t="29019" r="26925" b="37967"/>
          <a:stretch/>
        </p:blipFill>
        <p:spPr>
          <a:xfrm>
            <a:off x="9832" y="4173580"/>
            <a:ext cx="12196800" cy="2684421"/>
          </a:xfrm>
          <a:solidFill>
            <a:srgbClr val="DFD9D0"/>
          </a:solidFill>
        </p:spPr>
      </p:pic>
      <p:pic>
        <p:nvPicPr>
          <p:cNvPr id="4" name="Platshållare för bild 6" descr="Sjukvårdspersonal i samtal med ett barn">
            <a:extLst>
              <a:ext uri="{FF2B5EF4-FFF2-40B4-BE49-F238E27FC236}">
                <a16:creationId xmlns:a16="http://schemas.microsoft.com/office/drawing/2014/main" id="{43BAC56E-4A3A-4590-B575-A47A7A12A897}"/>
              </a:ext>
            </a:extLst>
          </p:cNvPr>
          <p:cNvPicPr>
            <a:picLocks noChangeAspect="1"/>
          </p:cNvPicPr>
          <p:nvPr/>
        </p:nvPicPr>
        <p:blipFill rotWithShape="1">
          <a:blip r:embed="rId4"/>
          <a:srcRect l="-10963" t="14146" r="10963" b="52840"/>
          <a:stretch/>
        </p:blipFill>
        <p:spPr>
          <a:xfrm>
            <a:off x="10510" y="4174925"/>
            <a:ext cx="121968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E3DAD3"/>
          </a:solidFill>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C64B68-E8C3-4D05-B404-2F6FEB23DF31}"/>
              </a:ext>
            </a:extLst>
          </p:cNvPr>
          <p:cNvSpPr>
            <a:spLocks noGrp="1"/>
          </p:cNvSpPr>
          <p:nvPr>
            <p:ph type="title"/>
          </p:nvPr>
        </p:nvSpPr>
        <p:spPr/>
        <p:txBody>
          <a:bodyPr/>
          <a:lstStyle/>
          <a:p>
            <a:r>
              <a:rPr lang="sv-SE" dirty="0"/>
              <a:t>Lyhördhet under samtal</a:t>
            </a:r>
          </a:p>
        </p:txBody>
      </p:sp>
      <p:sp>
        <p:nvSpPr>
          <p:cNvPr id="4" name="Platshållare för text 3"/>
          <p:cNvSpPr>
            <a:spLocks noGrp="1"/>
          </p:cNvSpPr>
          <p:nvPr>
            <p:ph sz="quarter" idx="13"/>
          </p:nvPr>
        </p:nvSpPr>
        <p:spPr/>
        <p:txBody>
          <a:bodyPr/>
          <a:lstStyle/>
          <a:p>
            <a:pPr marL="0" indent="0">
              <a:buNone/>
            </a:pPr>
            <a:r>
              <a:rPr lang="sv-SE" dirty="0"/>
              <a:t>Kunskap och förståelse för det unika barnet kan du både skaffa dig inför samtalet och genom att vara lyhörd inför barnets förutsättningar och erfarenheter under samtalet.</a:t>
            </a:r>
          </a:p>
          <a:p>
            <a:pPr marL="457200" indent="-457200">
              <a:buFont typeface="Arial" panose="020B0604020202020204" pitchFamily="34" charset="0"/>
              <a:buChar char="•"/>
            </a:pPr>
            <a:r>
              <a:rPr lang="sv-SE" dirty="0"/>
              <a:t>Vad kan det kan innebära i praktiken att vara lyhörd inför barnets förutsättningar och erfarenheter under ett samtal? </a:t>
            </a:r>
          </a:p>
          <a:p>
            <a:pPr marL="457200" indent="-457200">
              <a:buFont typeface="Arial" panose="020B0604020202020204" pitchFamily="34" charset="0"/>
              <a:buChar char="•"/>
            </a:pPr>
            <a:r>
              <a:rPr lang="sv-SE" dirty="0"/>
              <a:t>Hur gör du för att vara lyhörd under ett samtal?</a:t>
            </a:r>
          </a:p>
          <a:p>
            <a:pPr marL="457200" indent="-457200">
              <a:buFont typeface="Arial" panose="020B0604020202020204" pitchFamily="34" charset="0"/>
              <a:buChar char="•"/>
            </a:pPr>
            <a:r>
              <a:rPr lang="sv-SE" dirty="0"/>
              <a:t>På vilket sätt har kännedom om barnets förutsättningar och erfarenheter betydelse för själva samtalet?</a:t>
            </a:r>
          </a:p>
          <a:p>
            <a:endParaRPr lang="sv-SE" dirty="0"/>
          </a:p>
          <a:p>
            <a:endParaRPr lang="sv-SE" dirty="0"/>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p>
        </p:txBody>
      </p:sp>
    </p:spTree>
    <p:extLst>
      <p:ext uri="{BB962C8B-B14F-4D97-AF65-F5344CB8AC3E}">
        <p14:creationId xmlns:p14="http://schemas.microsoft.com/office/powerpoint/2010/main" val="3150478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6437BC-2EC1-46A7-8DDA-387023D8D856}"/>
              </a:ext>
            </a:extLst>
          </p:cNvPr>
          <p:cNvSpPr>
            <a:spLocks noGrp="1"/>
          </p:cNvSpPr>
          <p:nvPr>
            <p:ph type="title"/>
          </p:nvPr>
        </p:nvSpPr>
        <p:spPr/>
        <p:txBody>
          <a:bodyPr/>
          <a:lstStyle/>
          <a:p>
            <a:r>
              <a:rPr lang="sv-SE" dirty="0"/>
              <a:t>Bedöma barnets mognad</a:t>
            </a:r>
          </a:p>
        </p:txBody>
      </p:sp>
      <p:sp>
        <p:nvSpPr>
          <p:cNvPr id="4" name="Platshållare för text 3"/>
          <p:cNvSpPr>
            <a:spLocks noGrp="1"/>
          </p:cNvSpPr>
          <p:nvPr>
            <p:ph sz="quarter" idx="13"/>
          </p:nvPr>
        </p:nvSpPr>
        <p:spPr/>
        <p:txBody>
          <a:bodyPr/>
          <a:lstStyle/>
          <a:p>
            <a:pPr marL="0" indent="0">
              <a:buNone/>
            </a:pPr>
            <a:r>
              <a:rPr lang="sv-SE" b="0" dirty="0"/>
              <a:t>Bedömningen av barnets mognad har stor betydelse för samtalet och görs både inför och kontinuerligt under samtalet.</a:t>
            </a:r>
          </a:p>
          <a:p>
            <a:pPr>
              <a:buFont typeface="Arial" panose="020B0604020202020204" pitchFamily="34" charset="0"/>
              <a:buChar char="•"/>
            </a:pPr>
            <a:r>
              <a:rPr lang="sv-SE" b="0" dirty="0"/>
              <a:t>Ge exempel på hur du kan gå till väga för att göra en bedömning av barnets mognad </a:t>
            </a:r>
            <a:r>
              <a:rPr lang="sv-SE" b="0" u="sng" dirty="0"/>
              <a:t>inför</a:t>
            </a:r>
            <a:r>
              <a:rPr lang="sv-SE" b="0" dirty="0"/>
              <a:t> samtalet.</a:t>
            </a:r>
          </a:p>
          <a:p>
            <a:pPr>
              <a:buFont typeface="Arial" panose="020B0604020202020204" pitchFamily="34" charset="0"/>
              <a:buChar char="•"/>
            </a:pPr>
            <a:r>
              <a:rPr lang="sv-SE" b="0" dirty="0"/>
              <a:t>Ge exempel på hur du kan göra en bedömning av barnets mognad </a:t>
            </a:r>
            <a:r>
              <a:rPr lang="sv-SE" b="0" u="sng" dirty="0"/>
              <a:t>medan samtalet pågår.</a:t>
            </a:r>
          </a:p>
          <a:p>
            <a:pPr>
              <a:buFont typeface="Arial" panose="020B0604020202020204" pitchFamily="34" charset="0"/>
              <a:buChar char="•"/>
            </a:pPr>
            <a:r>
              <a:rPr lang="sv-SE" b="0" dirty="0"/>
              <a:t>Vilken betydelse har barnets ålder i bedömningen av barnets mognad?</a:t>
            </a:r>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p>
        </p:txBody>
      </p:sp>
    </p:spTree>
    <p:extLst>
      <p:ext uri="{BB962C8B-B14F-4D97-AF65-F5344CB8AC3E}">
        <p14:creationId xmlns:p14="http://schemas.microsoft.com/office/powerpoint/2010/main" val="4183088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A88140-FA5B-4A30-BF3A-B7DC3320939E}"/>
              </a:ext>
            </a:extLst>
          </p:cNvPr>
          <p:cNvSpPr>
            <a:spLocks noGrp="1"/>
          </p:cNvSpPr>
          <p:nvPr>
            <p:ph type="title"/>
          </p:nvPr>
        </p:nvSpPr>
        <p:spPr/>
        <p:txBody>
          <a:bodyPr/>
          <a:lstStyle/>
          <a:p>
            <a:r>
              <a:rPr lang="sv-SE" dirty="0"/>
              <a:t>Hantera barns tystnad</a:t>
            </a:r>
          </a:p>
        </p:txBody>
      </p:sp>
      <p:sp>
        <p:nvSpPr>
          <p:cNvPr id="4" name="Platshållare för text 3"/>
          <p:cNvSpPr>
            <a:spLocks noGrp="1"/>
          </p:cNvSpPr>
          <p:nvPr>
            <p:ph sz="quarter" idx="13"/>
          </p:nvPr>
        </p:nvSpPr>
        <p:spPr>
          <a:xfrm>
            <a:off x="1071792" y="1730587"/>
            <a:ext cx="9535748" cy="3708400"/>
          </a:xfrm>
        </p:spPr>
        <p:txBody>
          <a:bodyPr/>
          <a:lstStyle/>
          <a:p>
            <a:pPr marL="0" indent="0">
              <a:buNone/>
            </a:pPr>
            <a:r>
              <a:rPr lang="sv-SE" b="0" dirty="0"/>
              <a:t>Ett barns tystnad i samtal kan ha många orsaker. </a:t>
            </a:r>
          </a:p>
          <a:p>
            <a:pPr marL="0" indent="0">
              <a:buNone/>
            </a:pPr>
            <a:br>
              <a:rPr lang="sv-SE" b="0" i="1" dirty="0"/>
            </a:br>
            <a:r>
              <a:rPr lang="sv-SE" b="0" i="1" dirty="0"/>
              <a:t>Du pratar inte så mycket idag. Kan du hjälpa mig att förstå hur det är för dig? Vill du berätta vad du tänker? </a:t>
            </a:r>
            <a:br>
              <a:rPr lang="sv-SE" b="0" i="1" dirty="0"/>
            </a:br>
            <a:r>
              <a:rPr lang="sv-SE" b="0" i="1" dirty="0"/>
              <a:t>---</a:t>
            </a:r>
            <a:br>
              <a:rPr lang="sv-SE" b="0" i="1" dirty="0"/>
            </a:br>
            <a:r>
              <a:rPr lang="sv-SE" sz="2600" b="0" i="1" dirty="0"/>
              <a:t>Jag vill verkligen förstå hur det är för dig. Det är därför jag frågar så mycket. Hur kommer det sig att du inte pratar så mycket?</a:t>
            </a:r>
            <a:br>
              <a:rPr lang="sv-SE" sz="2600" b="0" i="1" dirty="0"/>
            </a:br>
            <a:r>
              <a:rPr lang="sv-SE" b="0" i="1" dirty="0"/>
              <a:t>---</a:t>
            </a:r>
            <a:br>
              <a:rPr lang="sv-SE" b="0" i="1" dirty="0"/>
            </a:br>
            <a:r>
              <a:rPr lang="sv-SE" b="0" dirty="0"/>
              <a:t>Vad tänker ni om exemplen? Ge andra förslag på hur du skulle kunna uttrycka dig.</a:t>
            </a:r>
          </a:p>
          <a:p>
            <a:pPr marL="0" indent="0">
              <a:buNone/>
            </a:pPr>
            <a:endParaRPr lang="sv-SE" sz="2200" b="0" dirty="0"/>
          </a:p>
        </p:txBody>
      </p:sp>
      <p:sp>
        <p:nvSpPr>
          <p:cNvPr id="6" name="Frihandsfigur: Form 5" descr="Tom pratbubbla">
            <a:extLst>
              <a:ext uri="{FF2B5EF4-FFF2-40B4-BE49-F238E27FC236}">
                <a16:creationId xmlns:a16="http://schemas.microsoft.com/office/drawing/2014/main" id="{BBDF4595-29DD-489B-A6E7-FDD2C3C27E49}"/>
              </a:ext>
            </a:extLst>
          </p:cNvPr>
          <p:cNvSpPr/>
          <p:nvPr/>
        </p:nvSpPr>
        <p:spPr>
          <a:xfrm flipH="1">
            <a:off x="8573985" y="406472"/>
            <a:ext cx="3087584" cy="1856388"/>
          </a:xfrm>
          <a:custGeom>
            <a:avLst/>
            <a:gdLst>
              <a:gd name="connsiteX0" fmla="*/ 1232513 w 5191610"/>
              <a:gd name="connsiteY0" fmla="*/ 3153722 h 3156633"/>
              <a:gd name="connsiteX1" fmla="*/ 1219813 w 5191610"/>
              <a:gd name="connsiteY1" fmla="*/ 2823522 h 3156633"/>
              <a:gd name="connsiteX2" fmla="*/ 902313 w 5191610"/>
              <a:gd name="connsiteY2" fmla="*/ 2594922 h 3156633"/>
              <a:gd name="connsiteX3" fmla="*/ 368913 w 5191610"/>
              <a:gd name="connsiteY3" fmla="*/ 2302822 h 3156633"/>
              <a:gd name="connsiteX4" fmla="*/ 114913 w 5191610"/>
              <a:gd name="connsiteY4" fmla="*/ 1744022 h 3156633"/>
              <a:gd name="connsiteX5" fmla="*/ 64113 w 5191610"/>
              <a:gd name="connsiteY5" fmla="*/ 867722 h 3156633"/>
              <a:gd name="connsiteX6" fmla="*/ 1003913 w 5191610"/>
              <a:gd name="connsiteY6" fmla="*/ 143822 h 3156633"/>
              <a:gd name="connsiteX7" fmla="*/ 2096113 w 5191610"/>
              <a:gd name="connsiteY7" fmla="*/ 118422 h 3156633"/>
              <a:gd name="connsiteX8" fmla="*/ 3543913 w 5191610"/>
              <a:gd name="connsiteY8" fmla="*/ 16822 h 3156633"/>
              <a:gd name="connsiteX9" fmla="*/ 5042513 w 5191610"/>
              <a:gd name="connsiteY9" fmla="*/ 512122 h 3156633"/>
              <a:gd name="connsiteX10" fmla="*/ 5093313 w 5191610"/>
              <a:gd name="connsiteY10" fmla="*/ 1642422 h 3156633"/>
              <a:gd name="connsiteX11" fmla="*/ 4648813 w 5191610"/>
              <a:gd name="connsiteY11" fmla="*/ 2379022 h 3156633"/>
              <a:gd name="connsiteX12" fmla="*/ 3239113 w 5191610"/>
              <a:gd name="connsiteY12" fmla="*/ 2480622 h 3156633"/>
              <a:gd name="connsiteX13" fmla="*/ 1804013 w 5191610"/>
              <a:gd name="connsiteY13" fmla="*/ 2620322 h 3156633"/>
              <a:gd name="connsiteX14" fmla="*/ 1232513 w 5191610"/>
              <a:gd name="connsiteY14" fmla="*/ 3153722 h 31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91610" h="3156633">
                <a:moveTo>
                  <a:pt x="1232513" y="3153722"/>
                </a:moveTo>
                <a:cubicBezTo>
                  <a:pt x="1135146" y="3187589"/>
                  <a:pt x="1274846" y="2916655"/>
                  <a:pt x="1219813" y="2823522"/>
                </a:cubicBezTo>
                <a:cubicBezTo>
                  <a:pt x="1164780" y="2730389"/>
                  <a:pt x="1044130" y="2681705"/>
                  <a:pt x="902313" y="2594922"/>
                </a:cubicBezTo>
                <a:cubicBezTo>
                  <a:pt x="760496" y="2508139"/>
                  <a:pt x="500146" y="2444639"/>
                  <a:pt x="368913" y="2302822"/>
                </a:cubicBezTo>
                <a:cubicBezTo>
                  <a:pt x="237680" y="2161005"/>
                  <a:pt x="165713" y="1983205"/>
                  <a:pt x="114913" y="1744022"/>
                </a:cubicBezTo>
                <a:cubicBezTo>
                  <a:pt x="64113" y="1504839"/>
                  <a:pt x="-84054" y="1134422"/>
                  <a:pt x="64113" y="867722"/>
                </a:cubicBezTo>
                <a:cubicBezTo>
                  <a:pt x="212280" y="601022"/>
                  <a:pt x="665246" y="268705"/>
                  <a:pt x="1003913" y="143822"/>
                </a:cubicBezTo>
                <a:cubicBezTo>
                  <a:pt x="1342580" y="18939"/>
                  <a:pt x="1672780" y="139589"/>
                  <a:pt x="2096113" y="118422"/>
                </a:cubicBezTo>
                <a:cubicBezTo>
                  <a:pt x="2519446" y="97255"/>
                  <a:pt x="3052846" y="-48795"/>
                  <a:pt x="3543913" y="16822"/>
                </a:cubicBezTo>
                <a:cubicBezTo>
                  <a:pt x="4034980" y="82439"/>
                  <a:pt x="4784280" y="241189"/>
                  <a:pt x="5042513" y="512122"/>
                </a:cubicBezTo>
                <a:cubicBezTo>
                  <a:pt x="5300746" y="783055"/>
                  <a:pt x="5158930" y="1331272"/>
                  <a:pt x="5093313" y="1642422"/>
                </a:cubicBezTo>
                <a:cubicBezTo>
                  <a:pt x="5027696" y="1953572"/>
                  <a:pt x="4957846" y="2239322"/>
                  <a:pt x="4648813" y="2379022"/>
                </a:cubicBezTo>
                <a:cubicBezTo>
                  <a:pt x="4339780" y="2518722"/>
                  <a:pt x="3713246" y="2440405"/>
                  <a:pt x="3239113" y="2480622"/>
                </a:cubicBezTo>
                <a:cubicBezTo>
                  <a:pt x="2764980" y="2520839"/>
                  <a:pt x="2136330" y="2510255"/>
                  <a:pt x="1804013" y="2620322"/>
                </a:cubicBezTo>
                <a:cubicBezTo>
                  <a:pt x="1471696" y="2730389"/>
                  <a:pt x="1329880" y="3119855"/>
                  <a:pt x="1232513" y="315372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55600" lvl="1">
              <a:buNone/>
            </a:pPr>
            <a:endParaRPr lang="sv-SE" dirty="0">
              <a:solidFill>
                <a:srgbClr val="FFFFFF"/>
              </a:solidFill>
            </a:endParaRPr>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p>
        </p:txBody>
      </p:sp>
    </p:spTree>
    <p:extLst>
      <p:ext uri="{BB962C8B-B14F-4D97-AF65-F5344CB8AC3E}">
        <p14:creationId xmlns:p14="http://schemas.microsoft.com/office/powerpoint/2010/main" val="1179881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604434"/>
            <a:ext cx="10363200" cy="1215327"/>
          </a:xfrm>
        </p:spPr>
        <p:txBody>
          <a:bodyPr/>
          <a:lstStyle/>
          <a:p>
            <a:r>
              <a:rPr lang="sv-SE" sz="3400" dirty="0"/>
              <a:t>Vara snäll – skapa en förtroendefull relation</a:t>
            </a:r>
            <a:br>
              <a:rPr lang="sv-SE" sz="3400" dirty="0"/>
            </a:br>
            <a:r>
              <a:rPr lang="sv-SE" sz="3400" b="0" dirty="0"/>
              <a:t>Reflektionspass 3</a:t>
            </a:r>
            <a:br>
              <a:rPr lang="sv-SE" sz="3400" dirty="0"/>
            </a:br>
            <a:br>
              <a:rPr lang="sv-SE" sz="3400" dirty="0"/>
            </a:br>
            <a:endParaRPr lang="sv-SE" dirty="0"/>
          </a:p>
        </p:txBody>
      </p:sp>
    </p:spTree>
    <p:extLst>
      <p:ext uri="{BB962C8B-B14F-4D97-AF65-F5344CB8AC3E}">
        <p14:creationId xmlns:p14="http://schemas.microsoft.com/office/powerpoint/2010/main" val="3688487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35A704-0E23-41C0-9FB4-7F6AFFBC94D3}"/>
              </a:ext>
            </a:extLst>
          </p:cNvPr>
          <p:cNvSpPr>
            <a:spLocks noGrp="1"/>
          </p:cNvSpPr>
          <p:nvPr>
            <p:ph type="title"/>
          </p:nvPr>
        </p:nvSpPr>
        <p:spPr/>
        <p:txBody>
          <a:bodyPr/>
          <a:lstStyle/>
          <a:p>
            <a:r>
              <a:rPr lang="sv-SE" dirty="0"/>
              <a:t>Maktobalans mellan dig och barnet</a:t>
            </a:r>
          </a:p>
        </p:txBody>
      </p:sp>
      <p:sp>
        <p:nvSpPr>
          <p:cNvPr id="4" name="Platshållare för text 3"/>
          <p:cNvSpPr>
            <a:spLocks noGrp="1"/>
          </p:cNvSpPr>
          <p:nvPr>
            <p:ph sz="quarter" idx="13"/>
          </p:nvPr>
        </p:nvSpPr>
        <p:spPr>
          <a:xfrm>
            <a:off x="1068918" y="2059200"/>
            <a:ext cx="5847380" cy="3708400"/>
          </a:xfrm>
        </p:spPr>
        <p:txBody>
          <a:bodyPr/>
          <a:lstStyle/>
          <a:p>
            <a:pPr marL="0" indent="0">
              <a:buNone/>
            </a:pPr>
            <a:r>
              <a:rPr lang="sv-SE" b="0" dirty="0"/>
              <a:t>Att minska maktobalansen är en viktig </a:t>
            </a:r>
            <a:br>
              <a:rPr lang="sv-SE" b="0" dirty="0"/>
            </a:br>
            <a:r>
              <a:rPr lang="sv-SE" b="0" dirty="0"/>
              <a:t>del i att uppfattas som snäll och skapa </a:t>
            </a:r>
            <a:br>
              <a:rPr lang="sv-SE" b="0" dirty="0"/>
            </a:br>
            <a:r>
              <a:rPr lang="sv-SE" b="0" dirty="0"/>
              <a:t>en förtroendefull relation.</a:t>
            </a:r>
          </a:p>
          <a:p>
            <a:pPr marL="457200" indent="-457200">
              <a:buFont typeface="Arial" panose="020B0604020202020204" pitchFamily="34" charset="0"/>
              <a:buChar char="•"/>
            </a:pPr>
            <a:r>
              <a:rPr lang="sv-SE" b="0" dirty="0"/>
              <a:t>Diskutera hur maktobalansen kan </a:t>
            </a:r>
            <a:br>
              <a:rPr lang="sv-SE" b="0" dirty="0"/>
            </a:br>
            <a:r>
              <a:rPr lang="sv-SE" b="0" dirty="0"/>
              <a:t>påverka din möjlighet att skapa en </a:t>
            </a:r>
            <a:br>
              <a:rPr lang="sv-SE" b="0" dirty="0"/>
            </a:br>
            <a:r>
              <a:rPr lang="sv-SE" b="0" dirty="0"/>
              <a:t>förtroendefull relation med barnet.</a:t>
            </a:r>
          </a:p>
          <a:p>
            <a:pPr marL="457200" indent="-457200">
              <a:buFont typeface="Arial" panose="020B0604020202020204" pitchFamily="34" charset="0"/>
              <a:buChar char="•"/>
            </a:pPr>
            <a:r>
              <a:rPr lang="sv-SE" b="0" dirty="0"/>
              <a:t>Diskutera vad du kan göra för att </a:t>
            </a:r>
            <a:br>
              <a:rPr lang="sv-SE" b="0" dirty="0"/>
            </a:br>
            <a:r>
              <a:rPr lang="sv-SE" b="0" dirty="0"/>
              <a:t>minska din dominans och barnets </a:t>
            </a:r>
            <a:br>
              <a:rPr lang="sv-SE" b="0" dirty="0"/>
            </a:br>
            <a:r>
              <a:rPr lang="sv-SE" b="0" dirty="0"/>
              <a:t>känsla av underordning.</a:t>
            </a:r>
          </a:p>
          <a:p>
            <a:endParaRPr lang="sv-SE" dirty="0"/>
          </a:p>
          <a:p>
            <a:endParaRPr lang="sv-SE" dirty="0"/>
          </a:p>
          <a:p>
            <a:endParaRPr lang="sv-SE" dirty="0"/>
          </a:p>
          <a:p>
            <a:endParaRPr lang="sv-SE" dirty="0"/>
          </a:p>
        </p:txBody>
      </p:sp>
      <p:pic>
        <p:nvPicPr>
          <p:cNvPr id="6" name="Bildobjekt 5" descr="Barn och vuxen i samtal">
            <a:extLst>
              <a:ext uri="{FF2B5EF4-FFF2-40B4-BE49-F238E27FC236}">
                <a16:creationId xmlns:a16="http://schemas.microsoft.com/office/drawing/2014/main" id="{CF17D3F8-24BA-4F52-8025-D5AF28F3700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1968" t="23084" r="27933" b="11841"/>
          <a:stretch/>
        </p:blipFill>
        <p:spPr>
          <a:xfrm>
            <a:off x="6916297" y="2049365"/>
            <a:ext cx="5275703" cy="3808289"/>
          </a:xfrm>
          <a:prstGeom prst="rect">
            <a:avLst/>
          </a:prstGeom>
        </p:spPr>
      </p:pic>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p>
        </p:txBody>
      </p:sp>
    </p:spTree>
    <p:extLst>
      <p:ext uri="{BB962C8B-B14F-4D97-AF65-F5344CB8AC3E}">
        <p14:creationId xmlns:p14="http://schemas.microsoft.com/office/powerpoint/2010/main" val="2223748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4D12EA-9F50-4847-8670-72196F7EE981}"/>
              </a:ext>
            </a:extLst>
          </p:cNvPr>
          <p:cNvSpPr>
            <a:spLocks noGrp="1"/>
          </p:cNvSpPr>
          <p:nvPr>
            <p:ph type="title"/>
          </p:nvPr>
        </p:nvSpPr>
        <p:spPr/>
        <p:txBody>
          <a:bodyPr/>
          <a:lstStyle/>
          <a:p>
            <a:r>
              <a:rPr lang="sv-SE" dirty="0"/>
              <a:t>Inledande småprat</a:t>
            </a:r>
          </a:p>
        </p:txBody>
      </p:sp>
      <p:sp>
        <p:nvSpPr>
          <p:cNvPr id="4" name="Platshållare för text 3"/>
          <p:cNvSpPr>
            <a:spLocks noGrp="1"/>
          </p:cNvSpPr>
          <p:nvPr>
            <p:ph sz="quarter" idx="13"/>
          </p:nvPr>
        </p:nvSpPr>
        <p:spPr>
          <a:xfrm>
            <a:off x="6641619" y="1463864"/>
            <a:ext cx="5400000" cy="4449255"/>
          </a:xfrm>
        </p:spPr>
        <p:txBody>
          <a:bodyPr/>
          <a:lstStyle/>
          <a:p>
            <a:pPr marL="0" indent="0">
              <a:buNone/>
            </a:pPr>
            <a:r>
              <a:rPr lang="sv-SE" sz="2400" b="0" dirty="0"/>
              <a:t>Jag är glad över att få träffa dig i dag, (namn)</a:t>
            </a:r>
          </a:p>
          <a:p>
            <a:pPr marL="0" indent="0">
              <a:buNone/>
            </a:pPr>
            <a:r>
              <a:rPr lang="sv-SE" sz="2400" b="0" dirty="0"/>
              <a:t>Hur har du det?</a:t>
            </a:r>
          </a:p>
          <a:p>
            <a:pPr marL="0" indent="0">
              <a:buNone/>
            </a:pPr>
            <a:r>
              <a:rPr lang="sv-SE" sz="2400" b="0" dirty="0"/>
              <a:t>Vad har du gjort i skolan idag?</a:t>
            </a:r>
          </a:p>
          <a:p>
            <a:pPr marL="0" indent="0">
              <a:buNone/>
            </a:pPr>
            <a:r>
              <a:rPr lang="sv-SE" sz="2400" b="0" dirty="0"/>
              <a:t>Hur kom du hit till mig idag?</a:t>
            </a:r>
          </a:p>
          <a:p>
            <a:pPr marL="0" indent="0">
              <a:buNone/>
            </a:pPr>
            <a:r>
              <a:rPr lang="sv-SE" sz="2400" b="0" dirty="0"/>
              <a:t>Berätta vad du tycker är roligt att göra!</a:t>
            </a:r>
          </a:p>
          <a:p>
            <a:r>
              <a:rPr lang="sv-SE" sz="2400" b="0" dirty="0"/>
              <a:t>Vad tänker ni om exemplen? Beskriv några egna exempel på sådana enkla, vardagliga frågor och fraser att använda inledningsvis i ett samtal</a:t>
            </a:r>
          </a:p>
        </p:txBody>
      </p:sp>
      <p:pic>
        <p:nvPicPr>
          <p:cNvPr id="6" name="Bildobjekt 5" descr="Vuxen samtalar med ett barn">
            <a:extLst>
              <a:ext uri="{FF2B5EF4-FFF2-40B4-BE49-F238E27FC236}">
                <a16:creationId xmlns:a16="http://schemas.microsoft.com/office/drawing/2014/main" id="{A63A2DB5-5F90-4727-8684-6A869169B8D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3358" t="17778" r="21324" b="10011"/>
          <a:stretch/>
        </p:blipFill>
        <p:spPr>
          <a:xfrm>
            <a:off x="1068917" y="1463865"/>
            <a:ext cx="5401097" cy="4042855"/>
          </a:xfrm>
          <a:prstGeom prst="rect">
            <a:avLst/>
          </a:prstGeom>
        </p:spPr>
      </p:pic>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p>
        </p:txBody>
      </p:sp>
    </p:spTree>
    <p:extLst>
      <p:ext uri="{BB962C8B-B14F-4D97-AF65-F5344CB8AC3E}">
        <p14:creationId xmlns:p14="http://schemas.microsoft.com/office/powerpoint/2010/main" val="4235163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407F93-C2BF-4B11-B0BD-D5BA8BA1602D}"/>
              </a:ext>
            </a:extLst>
          </p:cNvPr>
          <p:cNvSpPr>
            <a:spLocks noGrp="1"/>
          </p:cNvSpPr>
          <p:nvPr>
            <p:ph type="title"/>
          </p:nvPr>
        </p:nvSpPr>
        <p:spPr/>
        <p:txBody>
          <a:bodyPr/>
          <a:lstStyle/>
          <a:p>
            <a:r>
              <a:rPr lang="sv-SE" dirty="0"/>
              <a:t>Lugn, trygghet och empati</a:t>
            </a:r>
          </a:p>
        </p:txBody>
      </p:sp>
      <p:sp>
        <p:nvSpPr>
          <p:cNvPr id="4" name="Platshållare för text 3"/>
          <p:cNvSpPr>
            <a:spLocks noGrp="1"/>
          </p:cNvSpPr>
          <p:nvPr>
            <p:ph sz="quarter" idx="13"/>
          </p:nvPr>
        </p:nvSpPr>
        <p:spPr/>
        <p:txBody>
          <a:bodyPr/>
          <a:lstStyle/>
          <a:p>
            <a:pPr marL="0" indent="0">
              <a:buNone/>
            </a:pPr>
            <a:r>
              <a:rPr lang="sv-SE" sz="2400" b="0" dirty="0"/>
              <a:t>Att skapa ett lugn och en trygghet för barnet i samtalet kan ses som centralt.</a:t>
            </a:r>
          </a:p>
          <a:p>
            <a:pPr marL="457200" indent="-457200">
              <a:buFont typeface="Arial" panose="020B0604020202020204" pitchFamily="34" charset="0"/>
              <a:buChar char="•"/>
            </a:pPr>
            <a:r>
              <a:rPr lang="sv-SE" sz="2400" b="0" dirty="0"/>
              <a:t>Hur ser du till att barnet känner sig tryggt i samtalssituationen?</a:t>
            </a:r>
          </a:p>
          <a:p>
            <a:pPr marL="457200" indent="-457200">
              <a:buFont typeface="Arial" panose="020B0604020202020204" pitchFamily="34" charset="0"/>
              <a:buChar char="•"/>
            </a:pPr>
            <a:r>
              <a:rPr lang="sv-SE" sz="2400" b="0" dirty="0"/>
              <a:t>Hur kan du kontrollera att barnet verkligen känner sig tryggt?</a:t>
            </a:r>
          </a:p>
          <a:p>
            <a:pPr marL="0" indent="0">
              <a:buNone/>
            </a:pPr>
            <a:br>
              <a:rPr lang="sv-SE" sz="2400" b="0" dirty="0"/>
            </a:br>
            <a:r>
              <a:rPr lang="sv-SE" sz="2400" b="0" dirty="0"/>
              <a:t>Många beskriver vikten av att vara empatisk, äkta, ärlig, varm och personlig.</a:t>
            </a:r>
          </a:p>
          <a:p>
            <a:pPr marL="457200" indent="-457200">
              <a:buFont typeface="Arial" panose="020B0604020202020204" pitchFamily="34" charset="0"/>
              <a:buChar char="•"/>
            </a:pPr>
            <a:r>
              <a:rPr lang="sv-SE" sz="2400" b="0" dirty="0"/>
              <a:t>Hur gör du i praktiken för att vara empatisk, äkta, ärlig, varm och personlig?</a:t>
            </a:r>
          </a:p>
          <a:p>
            <a:endParaRPr lang="sv-SE" sz="2200" dirty="0"/>
          </a:p>
          <a:p>
            <a:endParaRPr lang="sv-SE" sz="2200" dirty="0"/>
          </a:p>
          <a:p>
            <a:endParaRPr lang="sv-SE" sz="2200" dirty="0"/>
          </a:p>
          <a:p>
            <a:endParaRPr lang="sv-SE" sz="2200" dirty="0"/>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p>
        </p:txBody>
      </p:sp>
    </p:spTree>
    <p:extLst>
      <p:ext uri="{BB962C8B-B14F-4D97-AF65-F5344CB8AC3E}">
        <p14:creationId xmlns:p14="http://schemas.microsoft.com/office/powerpoint/2010/main" val="3977918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604434"/>
            <a:ext cx="10363200" cy="1215327"/>
          </a:xfrm>
        </p:spPr>
        <p:txBody>
          <a:bodyPr/>
          <a:lstStyle/>
          <a:p>
            <a:r>
              <a:rPr lang="sv-SE" sz="3400" dirty="0"/>
              <a:t>Förberedelser inför samtal</a:t>
            </a:r>
            <a:br>
              <a:rPr lang="sv-SE" sz="3400" dirty="0"/>
            </a:br>
            <a:r>
              <a:rPr lang="sv-SE" sz="3400" b="0" dirty="0"/>
              <a:t>Reflektionspass 4</a:t>
            </a:r>
            <a:br>
              <a:rPr lang="sv-SE" sz="3400" dirty="0"/>
            </a:br>
            <a:br>
              <a:rPr lang="sv-SE" sz="3400" dirty="0"/>
            </a:br>
            <a:endParaRPr lang="sv-SE" dirty="0"/>
          </a:p>
        </p:txBody>
      </p:sp>
    </p:spTree>
    <p:extLst>
      <p:ext uri="{BB962C8B-B14F-4D97-AF65-F5344CB8AC3E}">
        <p14:creationId xmlns:p14="http://schemas.microsoft.com/office/powerpoint/2010/main" val="2699249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F84E24-38BB-45E0-8143-2DB5467C3663}"/>
              </a:ext>
            </a:extLst>
          </p:cNvPr>
          <p:cNvSpPr>
            <a:spLocks noGrp="1"/>
          </p:cNvSpPr>
          <p:nvPr>
            <p:ph type="title"/>
          </p:nvPr>
        </p:nvSpPr>
        <p:spPr/>
        <p:txBody>
          <a:bodyPr/>
          <a:lstStyle/>
          <a:p>
            <a:r>
              <a:rPr lang="sv-SE" dirty="0"/>
              <a:t>Förbereda mötet</a:t>
            </a:r>
          </a:p>
        </p:txBody>
      </p:sp>
      <p:sp>
        <p:nvSpPr>
          <p:cNvPr id="4" name="Platshållare för text 3"/>
          <p:cNvSpPr>
            <a:spLocks noGrp="1"/>
          </p:cNvSpPr>
          <p:nvPr>
            <p:ph sz="quarter" idx="13"/>
          </p:nvPr>
        </p:nvSpPr>
        <p:spPr/>
        <p:txBody>
          <a:bodyPr/>
          <a:lstStyle/>
          <a:p>
            <a:pPr marL="0" indent="0">
              <a:buNone/>
            </a:pPr>
            <a:r>
              <a:rPr lang="sv-SE" b="0" dirty="0"/>
              <a:t>Behov av och möjligheter att förbereda dig inför ett samtal kan variera.</a:t>
            </a:r>
          </a:p>
          <a:p>
            <a:pPr marL="457200" indent="-457200">
              <a:buFont typeface="Arial" panose="020B0604020202020204" pitchFamily="34" charset="0"/>
              <a:buChar char="•"/>
            </a:pPr>
            <a:r>
              <a:rPr lang="sv-SE" b="0" dirty="0"/>
              <a:t>Vilka behov av och möjligheter till förberedelser finns på din arbetsplats?</a:t>
            </a:r>
          </a:p>
          <a:p>
            <a:pPr marL="457200" indent="-457200">
              <a:buFont typeface="Arial" panose="020B0604020202020204" pitchFamily="34" charset="0"/>
              <a:buChar char="•"/>
            </a:pPr>
            <a:r>
              <a:rPr lang="sv-SE" b="0" dirty="0"/>
              <a:t>Vilka frågor behöver du ställa dig, som en del av förberedelserna?</a:t>
            </a:r>
          </a:p>
          <a:p>
            <a:pPr marL="457200" indent="-457200">
              <a:buFont typeface="Arial" panose="020B0604020202020204" pitchFamily="34" charset="0"/>
              <a:buChar char="•"/>
            </a:pPr>
            <a:r>
              <a:rPr lang="sv-SE" b="0" dirty="0"/>
              <a:t>Vad tänker du är den allra viktigaste förberedelsen för dig inför ett samtal med ett barn?</a:t>
            </a:r>
          </a:p>
          <a:p>
            <a:endParaRPr lang="sv-SE" dirty="0"/>
          </a:p>
          <a:p>
            <a:endParaRPr lang="sv-SE" dirty="0"/>
          </a:p>
          <a:p>
            <a:endParaRPr lang="sv-SE" dirty="0"/>
          </a:p>
          <a:p>
            <a:endParaRPr lang="sv-SE" dirty="0"/>
          </a:p>
          <a:p>
            <a:endParaRPr lang="sv-SE" dirty="0"/>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p>
        </p:txBody>
      </p:sp>
    </p:spTree>
    <p:extLst>
      <p:ext uri="{BB962C8B-B14F-4D97-AF65-F5344CB8AC3E}">
        <p14:creationId xmlns:p14="http://schemas.microsoft.com/office/powerpoint/2010/main" val="2306638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EFBDB0-709D-40ED-AB23-9199CF8EF3DD}"/>
              </a:ext>
            </a:extLst>
          </p:cNvPr>
          <p:cNvSpPr>
            <a:spLocks noGrp="1"/>
          </p:cNvSpPr>
          <p:nvPr>
            <p:ph type="title"/>
          </p:nvPr>
        </p:nvSpPr>
        <p:spPr/>
        <p:txBody>
          <a:bodyPr/>
          <a:lstStyle/>
          <a:p>
            <a:r>
              <a:rPr lang="sv-SE" dirty="0"/>
              <a:t>Barnvänlig miljö</a:t>
            </a:r>
          </a:p>
        </p:txBody>
      </p:sp>
      <p:sp>
        <p:nvSpPr>
          <p:cNvPr id="4" name="Platshållare för text 3"/>
          <p:cNvSpPr>
            <a:spLocks noGrp="1"/>
          </p:cNvSpPr>
          <p:nvPr>
            <p:ph sz="quarter" idx="13"/>
          </p:nvPr>
        </p:nvSpPr>
        <p:spPr>
          <a:xfrm>
            <a:off x="6000464" y="1446245"/>
            <a:ext cx="5518245" cy="3708400"/>
          </a:xfrm>
        </p:spPr>
        <p:txBody>
          <a:bodyPr/>
          <a:lstStyle/>
          <a:p>
            <a:pPr marL="0" indent="0">
              <a:buNone/>
            </a:pPr>
            <a:r>
              <a:rPr lang="sv-SE" b="0" dirty="0"/>
              <a:t>En barnvänlig miljö kan underlätta för barnet att berätta.</a:t>
            </a:r>
          </a:p>
          <a:p>
            <a:pPr marL="457200" indent="-457200">
              <a:buFont typeface="Arial" panose="020B0604020202020204" pitchFamily="34" charset="0"/>
              <a:buChar char="•"/>
            </a:pPr>
            <a:r>
              <a:rPr lang="sv-SE" b="0" dirty="0"/>
              <a:t>Vad kan en barnvänlig miljö vara för dig och din arbetsplats?</a:t>
            </a:r>
          </a:p>
          <a:p>
            <a:pPr marL="457200" indent="-457200">
              <a:buFont typeface="Arial" panose="020B0604020202020204" pitchFamily="34" charset="0"/>
              <a:buChar char="•"/>
            </a:pPr>
            <a:r>
              <a:rPr lang="sv-SE" b="0" dirty="0"/>
              <a:t>Vilka möjligheter har du till att anpassa rum och miljö när du ska ha ett samtal med ett barn? Hur skulle du kunna göra?</a:t>
            </a:r>
          </a:p>
          <a:p>
            <a:endParaRPr lang="sv-SE" dirty="0"/>
          </a:p>
          <a:p>
            <a:endParaRPr lang="sv-SE" dirty="0"/>
          </a:p>
          <a:p>
            <a:endParaRPr lang="sv-SE" dirty="0"/>
          </a:p>
          <a:p>
            <a:endParaRPr lang="sv-SE" sz="2000" dirty="0"/>
          </a:p>
          <a:p>
            <a:endParaRPr lang="sv-SE" sz="2000" dirty="0"/>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p>
        </p:txBody>
      </p:sp>
      <p:pic>
        <p:nvPicPr>
          <p:cNvPr id="7" name="Platshållare för bild 6" descr="En pojke samtalar om vad han ser på en tavla med en vuxen">
            <a:extLst>
              <a:ext uri="{FF2B5EF4-FFF2-40B4-BE49-F238E27FC236}">
                <a16:creationId xmlns:a16="http://schemas.microsoft.com/office/drawing/2014/main" id="{7E06C584-2EBE-40F5-9368-C51369BAEA7B}"/>
              </a:ext>
            </a:extLst>
          </p:cNvPr>
          <p:cNvPicPr>
            <a:picLocks noChangeAspect="1"/>
          </p:cNvPicPr>
          <p:nvPr/>
        </p:nvPicPr>
        <p:blipFill rotWithShape="1">
          <a:blip r:embed="rId3"/>
          <a:srcRect l="2632" r="2632"/>
          <a:stretch/>
        </p:blipFill>
        <p:spPr>
          <a:xfrm>
            <a:off x="1054007" y="1576174"/>
            <a:ext cx="4688898" cy="3299089"/>
          </a:xfrm>
          <a:prstGeom prst="rect">
            <a:avLst/>
          </a:prstGeom>
        </p:spPr>
      </p:pic>
    </p:spTree>
    <p:extLst>
      <p:ext uri="{BB962C8B-B14F-4D97-AF65-F5344CB8AC3E}">
        <p14:creationId xmlns:p14="http://schemas.microsoft.com/office/powerpoint/2010/main" val="940629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rgbClr val="002B45"/>
                </a:solidFill>
              </a:rPr>
              <a:t>Material i två delar</a:t>
            </a:r>
          </a:p>
        </p:txBody>
      </p:sp>
      <p:grpSp>
        <p:nvGrpSpPr>
          <p:cNvPr id="9" name="Grupp 8">
            <a:extLst>
              <a:ext uri="{FF2B5EF4-FFF2-40B4-BE49-F238E27FC236}">
                <a16:creationId xmlns:a16="http://schemas.microsoft.com/office/drawing/2014/main" id="{1B77D1BE-CCD6-4AA2-AF8D-2A8DAE397E81}"/>
              </a:ext>
              <a:ext uri="{C183D7F6-B498-43B3-948B-1728B52AA6E4}">
                <adec:decorative xmlns:adec="http://schemas.microsoft.com/office/drawing/2017/decorative" val="1"/>
              </a:ext>
            </a:extLst>
          </p:cNvPr>
          <p:cNvGrpSpPr/>
          <p:nvPr/>
        </p:nvGrpSpPr>
        <p:grpSpPr>
          <a:xfrm>
            <a:off x="1159383" y="1334666"/>
            <a:ext cx="9279467" cy="3835048"/>
            <a:chOff x="1068916" y="1932552"/>
            <a:chExt cx="9279467" cy="3835048"/>
          </a:xfrm>
        </p:grpSpPr>
        <p:graphicFrame>
          <p:nvGraphicFramePr>
            <p:cNvPr id="4" name="Diagram 3">
              <a:extLst>
                <a:ext uri="{FF2B5EF4-FFF2-40B4-BE49-F238E27FC236}">
                  <a16:creationId xmlns:a16="http://schemas.microsoft.com/office/drawing/2014/main" id="{4E7D2ED7-58AE-46F9-B18A-F4FC190EDB0C}"/>
                </a:ext>
              </a:extLst>
            </p:cNvPr>
            <p:cNvGraphicFramePr/>
            <p:nvPr>
              <p:extLst>
                <p:ext uri="{D42A27DB-BD31-4B8C-83A1-F6EECF244321}">
                  <p14:modId xmlns:p14="http://schemas.microsoft.com/office/powerpoint/2010/main" val="119578236"/>
                </p:ext>
              </p:extLst>
            </p:nvPr>
          </p:nvGraphicFramePr>
          <p:xfrm>
            <a:off x="1068916" y="2059200"/>
            <a:ext cx="9279467"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Bildobjekt 4" descr="Symbol glödlampa">
              <a:extLst>
                <a:ext uri="{FF2B5EF4-FFF2-40B4-BE49-F238E27FC236}">
                  <a16:creationId xmlns:a16="http://schemas.microsoft.com/office/drawing/2014/main" id="{A4D8AEF9-9E1A-4300-9E78-C6A2B6F9D82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411820" y="1932552"/>
              <a:ext cx="2087032" cy="1787023"/>
            </a:xfrm>
            <a:prstGeom prst="ellipse">
              <a:avLst/>
            </a:prstGeom>
          </p:spPr>
        </p:pic>
        <p:pic>
          <p:nvPicPr>
            <p:cNvPr id="7" name="Bildobjekt 6" descr="Symbol samtal">
              <a:extLst>
                <a:ext uri="{FF2B5EF4-FFF2-40B4-BE49-F238E27FC236}">
                  <a16:creationId xmlns:a16="http://schemas.microsoft.com/office/drawing/2014/main" id="{32935BC6-C7E1-4B69-A719-80B7B3EBC95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110883" y="2060962"/>
              <a:ext cx="1716797" cy="1562285"/>
            </a:xfrm>
            <a:prstGeom prst="ellipse">
              <a:avLst/>
            </a:prstGeom>
          </p:spPr>
        </p:pic>
      </p:grpSp>
    </p:spTree>
    <p:extLst>
      <p:ext uri="{BB962C8B-B14F-4D97-AF65-F5344CB8AC3E}">
        <p14:creationId xmlns:p14="http://schemas.microsoft.com/office/powerpoint/2010/main" val="2581723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603438-CC47-4ABA-BC8F-255375C83628}"/>
              </a:ext>
            </a:extLst>
          </p:cNvPr>
          <p:cNvSpPr>
            <a:spLocks noGrp="1"/>
          </p:cNvSpPr>
          <p:nvPr>
            <p:ph type="title"/>
          </p:nvPr>
        </p:nvSpPr>
        <p:spPr/>
        <p:txBody>
          <a:bodyPr/>
          <a:lstStyle/>
          <a:p>
            <a:r>
              <a:rPr lang="sv-SE" dirty="0"/>
              <a:t>Presentera dig</a:t>
            </a:r>
          </a:p>
        </p:txBody>
      </p:sp>
      <p:sp>
        <p:nvSpPr>
          <p:cNvPr id="4" name="Platshållare för text 3"/>
          <p:cNvSpPr>
            <a:spLocks noGrp="1"/>
          </p:cNvSpPr>
          <p:nvPr>
            <p:ph sz="quarter" idx="13"/>
          </p:nvPr>
        </p:nvSpPr>
        <p:spPr/>
        <p:txBody>
          <a:bodyPr/>
          <a:lstStyle/>
          <a:p>
            <a:pPr marL="0" indent="0">
              <a:buNone/>
            </a:pPr>
            <a:r>
              <a:rPr lang="sv-SE" sz="2400" b="0" dirty="0"/>
              <a:t>En viktig förberedelse inför ett samtal kan vara att träna på hur man för barnet ska presentera sig själv, sin yrkesroll och sammanhanget/arbetsplatsen.</a:t>
            </a:r>
          </a:p>
          <a:p>
            <a:pPr marL="457200" indent="-457200">
              <a:buFont typeface="Arial" panose="020B0604020202020204" pitchFamily="34" charset="0"/>
              <a:buChar char="•"/>
            </a:pPr>
            <a:r>
              <a:rPr lang="sv-SE" sz="2400" b="0" dirty="0"/>
              <a:t>Ge exempel på hur du skulle kunna presentera dig själv, din yrkesroll och sammanhanget/arbetsplatsen du är i.</a:t>
            </a:r>
          </a:p>
          <a:p>
            <a:pPr marL="457200" indent="-457200">
              <a:buFont typeface="Arial" panose="020B0604020202020204" pitchFamily="34" charset="0"/>
              <a:buChar char="•"/>
            </a:pPr>
            <a:r>
              <a:rPr lang="sv-SE" sz="2400" b="0" dirty="0"/>
              <a:t>Varför och på vilket sätt kan en sådan presentation skilja sig åt från gång till gång?</a:t>
            </a:r>
          </a:p>
          <a:p>
            <a:endParaRPr lang="sv-SE" dirty="0"/>
          </a:p>
          <a:p>
            <a:endParaRPr lang="sv-SE" dirty="0"/>
          </a:p>
          <a:p>
            <a:endParaRPr lang="sv-SE" dirty="0"/>
          </a:p>
          <a:p>
            <a:endParaRPr lang="sv-SE" sz="2000" dirty="0"/>
          </a:p>
          <a:p>
            <a:endParaRPr lang="sv-SE" sz="2000" dirty="0"/>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p>
        </p:txBody>
      </p:sp>
    </p:spTree>
    <p:extLst>
      <p:ext uri="{BB962C8B-B14F-4D97-AF65-F5344CB8AC3E}">
        <p14:creationId xmlns:p14="http://schemas.microsoft.com/office/powerpoint/2010/main" val="915834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635431"/>
            <a:ext cx="10363200" cy="1184330"/>
          </a:xfrm>
        </p:spPr>
        <p:txBody>
          <a:bodyPr/>
          <a:lstStyle/>
          <a:p>
            <a:r>
              <a:rPr lang="sv-SE" sz="3400" dirty="0"/>
              <a:t>Inleda samtal</a:t>
            </a:r>
            <a:br>
              <a:rPr lang="sv-SE" sz="3400" dirty="0"/>
            </a:br>
            <a:r>
              <a:rPr lang="sv-SE" sz="3400" b="0" dirty="0"/>
              <a:t>Reflektionspass 5</a:t>
            </a:r>
            <a:endParaRPr lang="sv-SE" dirty="0"/>
          </a:p>
        </p:txBody>
      </p:sp>
    </p:spTree>
    <p:extLst>
      <p:ext uri="{BB962C8B-B14F-4D97-AF65-F5344CB8AC3E}">
        <p14:creationId xmlns:p14="http://schemas.microsoft.com/office/powerpoint/2010/main" val="727286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E2217E-DFEE-461A-B8F4-5429452AE562}"/>
              </a:ext>
            </a:extLst>
          </p:cNvPr>
          <p:cNvSpPr>
            <a:spLocks noGrp="1"/>
          </p:cNvSpPr>
          <p:nvPr>
            <p:ph type="title"/>
          </p:nvPr>
        </p:nvSpPr>
        <p:spPr/>
        <p:txBody>
          <a:bodyPr/>
          <a:lstStyle/>
          <a:p>
            <a:r>
              <a:rPr lang="sv-SE" dirty="0"/>
              <a:t>Grundprinciper för samtal</a:t>
            </a:r>
          </a:p>
        </p:txBody>
      </p:sp>
      <p:sp>
        <p:nvSpPr>
          <p:cNvPr id="4" name="Platshållare för text 3"/>
          <p:cNvSpPr>
            <a:spLocks noGrp="1"/>
          </p:cNvSpPr>
          <p:nvPr>
            <p:ph sz="quarter" idx="13"/>
          </p:nvPr>
        </p:nvSpPr>
        <p:spPr/>
        <p:txBody>
          <a:bodyPr/>
          <a:lstStyle/>
          <a:p>
            <a:pPr marL="0" indent="0">
              <a:buNone/>
            </a:pPr>
            <a:r>
              <a:rPr lang="sv-SE" sz="2400" b="0" dirty="0"/>
              <a:t>I kunskapsstödet beskrivs ett antal grundprinciper för ett samtal med ett barn</a:t>
            </a:r>
          </a:p>
          <a:p>
            <a:pPr marL="457200" indent="-457200">
              <a:buFont typeface="Arial" panose="020B0604020202020204" pitchFamily="34" charset="0"/>
              <a:buChar char="•"/>
            </a:pPr>
            <a:r>
              <a:rPr lang="sv-SE" sz="2400" b="0" dirty="0"/>
              <a:t>Är det någon av dessa grundprinciper som du brukar beskriva för ett barn i början av samtalet. Berätta hur du brukar göra.</a:t>
            </a:r>
          </a:p>
          <a:p>
            <a:pPr marL="457200" indent="-457200">
              <a:buFont typeface="Arial" panose="020B0604020202020204" pitchFamily="34" charset="0"/>
              <a:buChar char="•"/>
            </a:pPr>
            <a:r>
              <a:rPr lang="sv-SE" sz="2400" b="0" dirty="0"/>
              <a:t>Är det någon av dessa grundprinciper som du tänker är viktigare än någon annan? Berätta vad det är som gör den viktig för dig.</a:t>
            </a:r>
          </a:p>
          <a:p>
            <a:pPr marL="457200" indent="-457200">
              <a:buFont typeface="Arial" panose="020B0604020202020204" pitchFamily="34" charset="0"/>
              <a:buChar char="•"/>
            </a:pPr>
            <a:r>
              <a:rPr lang="sv-SE" sz="2400" b="0" dirty="0"/>
              <a:t>Finns det någon ytterligare grundprincip som du skulle vilja lägga till? Berätta</a:t>
            </a:r>
          </a:p>
          <a:p>
            <a:endParaRPr lang="sv-SE" dirty="0"/>
          </a:p>
          <a:p>
            <a:endParaRPr lang="sv-SE" dirty="0"/>
          </a:p>
          <a:p>
            <a:endParaRPr lang="sv-SE" dirty="0"/>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p>
        </p:txBody>
      </p:sp>
    </p:spTree>
    <p:extLst>
      <p:ext uri="{BB962C8B-B14F-4D97-AF65-F5344CB8AC3E}">
        <p14:creationId xmlns:p14="http://schemas.microsoft.com/office/powerpoint/2010/main" val="2818569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F0D8E166-7430-4853-8C54-B380C1DB79E9}"/>
              </a:ext>
            </a:extLst>
          </p:cNvPr>
          <p:cNvSpPr>
            <a:spLocks noGrp="1"/>
          </p:cNvSpPr>
          <p:nvPr>
            <p:ph type="title"/>
          </p:nvPr>
        </p:nvSpPr>
        <p:spPr>
          <a:xfrm>
            <a:off x="1071792" y="686594"/>
            <a:ext cx="9268800" cy="1296144"/>
          </a:xfrm>
        </p:spPr>
        <p:txBody>
          <a:bodyPr/>
          <a:lstStyle/>
          <a:p>
            <a:r>
              <a:rPr lang="sv-SE" dirty="0"/>
              <a:t>Fem grundprinciper</a:t>
            </a:r>
          </a:p>
        </p:txBody>
      </p:sp>
      <p:sp>
        <p:nvSpPr>
          <p:cNvPr id="4" name="Platshållare för text 3"/>
          <p:cNvSpPr>
            <a:spLocks noGrp="1"/>
          </p:cNvSpPr>
          <p:nvPr>
            <p:ph sz="quarter" idx="13"/>
          </p:nvPr>
        </p:nvSpPr>
        <p:spPr>
          <a:xfrm>
            <a:off x="1071792" y="1562974"/>
            <a:ext cx="15024801" cy="4065316"/>
          </a:xfrm>
        </p:spPr>
        <p:txBody>
          <a:bodyPr numCol="5"/>
          <a:lstStyle/>
          <a:p>
            <a:pPr marL="342900" indent="-342900">
              <a:buFont typeface="Arial" panose="020B0604020202020204" pitchFamily="34" charset="0"/>
              <a:buChar char="•"/>
            </a:pPr>
            <a:r>
              <a:rPr lang="sv-SE" sz="2000" b="0" dirty="0"/>
              <a:t>Det finns inga rätt eller fel svar på mina frågor. Jag frågar för att jag </a:t>
            </a:r>
            <a:br>
              <a:rPr lang="sv-SE" sz="2000" b="0" dirty="0"/>
            </a:br>
            <a:r>
              <a:rPr lang="sv-SE" sz="2000" b="0" dirty="0"/>
              <a:t>vill veta vad du har varit med om, och vad du tänker, känner och tycker om det som du har varit med om. För det är ju bara du som vet det.</a:t>
            </a:r>
          </a:p>
          <a:p>
            <a:pPr marL="342900" indent="-342900">
              <a:buFont typeface="Arial" panose="020B0604020202020204" pitchFamily="34" charset="0"/>
              <a:buChar char="•"/>
            </a:pPr>
            <a:r>
              <a:rPr lang="sv-SE" sz="2000" b="0" dirty="0"/>
              <a:t>Om jag säger något som du inte förstår, så säg bara: ”Jag förstår inte”, så försöker jag förklara lite bättre.</a:t>
            </a:r>
          </a:p>
          <a:p>
            <a:pPr marL="342900" indent="-342900">
              <a:buFont typeface="Arial" panose="020B0604020202020204" pitchFamily="34" charset="0"/>
              <a:buChar char="•"/>
            </a:pPr>
            <a:r>
              <a:rPr lang="sv-SE" sz="2000" b="0" dirty="0"/>
              <a:t>Om jag frågar om något som du inte kan svara på så ska du inte försöka gissa. Säg bara: ” Jag vet inte”.</a:t>
            </a:r>
          </a:p>
          <a:p>
            <a:pPr marL="342900" indent="-342900">
              <a:buFont typeface="Arial" panose="020B0604020202020204" pitchFamily="34" charset="0"/>
              <a:buChar char="•"/>
            </a:pPr>
            <a:r>
              <a:rPr lang="sv-SE" sz="2000" b="0" dirty="0"/>
              <a:t>Om jag frågar om något som du inte vill svara på, så behöver du inte svara. Säg bara: ”Det vill jag inte svara på” eller ”Det vill jag inte prata om”.</a:t>
            </a:r>
          </a:p>
          <a:p>
            <a:pPr marL="342900" indent="-342900">
              <a:buFont typeface="Arial" panose="020B0604020202020204" pitchFamily="34" charset="0"/>
              <a:buChar char="•"/>
            </a:pPr>
            <a:r>
              <a:rPr lang="sv-SE" sz="2000" b="0" dirty="0"/>
              <a:t>Om jag säger något som är fel, är det viktigt att du rättar mig. Då kan du säga: ”Nej, det stämmer inte”, och så kan du förklara för mig hur det är</a:t>
            </a:r>
            <a:r>
              <a:rPr lang="sv-SE" sz="2000" dirty="0"/>
              <a:t>.</a:t>
            </a:r>
          </a:p>
          <a:p>
            <a:endParaRPr lang="sv-SE" sz="2000" dirty="0"/>
          </a:p>
          <a:p>
            <a:endParaRPr lang="sv-SE" dirty="0"/>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p>
        </p:txBody>
      </p:sp>
    </p:spTree>
    <p:extLst>
      <p:ext uri="{BB962C8B-B14F-4D97-AF65-F5344CB8AC3E}">
        <p14:creationId xmlns:p14="http://schemas.microsoft.com/office/powerpoint/2010/main" val="208518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69A632-AE80-45F7-BB30-D97245278B87}"/>
              </a:ext>
            </a:extLst>
          </p:cNvPr>
          <p:cNvSpPr>
            <a:spLocks noGrp="1"/>
          </p:cNvSpPr>
          <p:nvPr>
            <p:ph type="title"/>
          </p:nvPr>
        </p:nvSpPr>
        <p:spPr/>
        <p:txBody>
          <a:bodyPr/>
          <a:lstStyle/>
          <a:p>
            <a:r>
              <a:rPr lang="sv-SE" dirty="0"/>
              <a:t>Beskriva syftet med samtalet</a:t>
            </a:r>
          </a:p>
        </p:txBody>
      </p:sp>
      <p:sp>
        <p:nvSpPr>
          <p:cNvPr id="4" name="Platshållare för text 3"/>
          <p:cNvSpPr>
            <a:spLocks noGrp="1"/>
          </p:cNvSpPr>
          <p:nvPr>
            <p:ph sz="quarter" idx="13"/>
          </p:nvPr>
        </p:nvSpPr>
        <p:spPr>
          <a:xfrm>
            <a:off x="1071792" y="1547698"/>
            <a:ext cx="5857508" cy="4313099"/>
          </a:xfrm>
        </p:spPr>
        <p:txBody>
          <a:bodyPr/>
          <a:lstStyle/>
          <a:p>
            <a:pPr marL="0" indent="0">
              <a:buNone/>
            </a:pPr>
            <a:r>
              <a:rPr lang="sv-SE" sz="2400" b="0" dirty="0"/>
              <a:t>Det är viktigt att i början beskriva syftet med samtalet.</a:t>
            </a:r>
          </a:p>
          <a:p>
            <a:pPr marL="457200" indent="-457200">
              <a:buFont typeface="Arial" panose="020B0604020202020204" pitchFamily="34" charset="0"/>
              <a:buChar char="•"/>
            </a:pPr>
            <a:r>
              <a:rPr lang="sv-SE" sz="2400" b="0" dirty="0"/>
              <a:t>Ge exempel på hur det skulle kunna låta när du beskriver syftet med ett samtal på din arbetsplats för ett barn?</a:t>
            </a:r>
            <a:br>
              <a:rPr lang="sv-SE" sz="2400" b="0" dirty="0"/>
            </a:br>
            <a:endParaRPr lang="sv-SE" sz="2400" b="0" dirty="0"/>
          </a:p>
          <a:p>
            <a:pPr marL="0" indent="0">
              <a:buNone/>
            </a:pPr>
            <a:r>
              <a:rPr lang="sv-SE" sz="2400" b="0" dirty="0"/>
              <a:t>Det kan vara viktigt att låta barnet reflektera och tycka till om syftet med samtalet.</a:t>
            </a:r>
          </a:p>
          <a:p>
            <a:pPr marL="457200" indent="-457200">
              <a:buFont typeface="Arial" panose="020B0604020202020204" pitchFamily="34" charset="0"/>
              <a:buChar char="•"/>
            </a:pPr>
            <a:r>
              <a:rPr lang="sv-SE" sz="2400" b="0" dirty="0"/>
              <a:t>Varför kan det vara viktigt och vad kan man få insikt om?</a:t>
            </a:r>
          </a:p>
        </p:txBody>
      </p:sp>
      <p:pic>
        <p:nvPicPr>
          <p:cNvPr id="6" name="Bildobjekt 5" descr="Barn och vuxen i samtal">
            <a:extLst>
              <a:ext uri="{FF2B5EF4-FFF2-40B4-BE49-F238E27FC236}">
                <a16:creationId xmlns:a16="http://schemas.microsoft.com/office/drawing/2014/main" id="{06A09ECB-6969-4046-AE21-4FAB87BE218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738" t="12287" r="28388" b="22092"/>
          <a:stretch/>
        </p:blipFill>
        <p:spPr>
          <a:xfrm>
            <a:off x="6929300" y="1601902"/>
            <a:ext cx="5329739" cy="3708400"/>
          </a:xfrm>
          <a:prstGeom prst="rect">
            <a:avLst/>
          </a:prstGeom>
        </p:spPr>
      </p:pic>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p>
        </p:txBody>
      </p:sp>
    </p:spTree>
    <p:extLst>
      <p:ext uri="{BB962C8B-B14F-4D97-AF65-F5344CB8AC3E}">
        <p14:creationId xmlns:p14="http://schemas.microsoft.com/office/powerpoint/2010/main" val="121322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3E8A4A-A06C-435F-81D2-1B0D923ABCDC}"/>
              </a:ext>
            </a:extLst>
          </p:cNvPr>
          <p:cNvSpPr>
            <a:spLocks noGrp="1"/>
          </p:cNvSpPr>
          <p:nvPr>
            <p:ph type="title"/>
          </p:nvPr>
        </p:nvSpPr>
        <p:spPr/>
        <p:txBody>
          <a:bodyPr/>
          <a:lstStyle/>
          <a:p>
            <a:r>
              <a:rPr lang="sv-SE" dirty="0"/>
              <a:t>Informera om tystnads- och anmälningsplikt</a:t>
            </a:r>
          </a:p>
        </p:txBody>
      </p:sp>
      <p:sp>
        <p:nvSpPr>
          <p:cNvPr id="4" name="Platshållare för text 3"/>
          <p:cNvSpPr>
            <a:spLocks noGrp="1"/>
          </p:cNvSpPr>
          <p:nvPr>
            <p:ph sz="quarter" idx="13"/>
          </p:nvPr>
        </p:nvSpPr>
        <p:spPr>
          <a:xfrm>
            <a:off x="1071792" y="1838483"/>
            <a:ext cx="9279467" cy="3708400"/>
          </a:xfrm>
        </p:spPr>
        <p:txBody>
          <a:bodyPr/>
          <a:lstStyle/>
          <a:p>
            <a:pPr marL="0" indent="0">
              <a:buNone/>
            </a:pPr>
            <a:r>
              <a:rPr lang="sv-SE" sz="2400" b="0" dirty="0"/>
              <a:t>Ett sätt att informera om tystnads- och anmälningsplikt:</a:t>
            </a:r>
          </a:p>
          <a:p>
            <a:pPr marL="0" indent="0">
              <a:buNone/>
            </a:pPr>
            <a:r>
              <a:rPr lang="sv-SE" sz="2400" b="0" i="1" dirty="0"/>
              <a:t>Det du berättar för mig får jag inte berätta för någon annan – inte heller för dina föräldrar. Det kan jag bara göra om jag får tillåtelse av dig. Det finns undantag, om du eller din hälsa är i fara, då gäller andra regler. </a:t>
            </a:r>
          </a:p>
          <a:p>
            <a:pPr marL="457200" indent="-457200">
              <a:buFont typeface="Arial" panose="020B0604020202020204" pitchFamily="34" charset="0"/>
              <a:buChar char="•"/>
            </a:pPr>
            <a:r>
              <a:rPr lang="sv-SE" sz="2400" b="0" dirty="0"/>
              <a:t>Vad tänker du om det här exemplet?</a:t>
            </a:r>
          </a:p>
          <a:p>
            <a:pPr marL="457200" indent="-457200">
              <a:buFont typeface="Arial" panose="020B0604020202020204" pitchFamily="34" charset="0"/>
              <a:buChar char="•"/>
            </a:pPr>
            <a:r>
              <a:rPr lang="sv-SE" sz="2400" b="0" dirty="0"/>
              <a:t>När brukar du informera om tystnads- och anmälningsplikten? Hur gör du då? Vad säger du? </a:t>
            </a:r>
          </a:p>
          <a:p>
            <a:pPr marL="457200" indent="-457200">
              <a:buFont typeface="Arial" panose="020B0604020202020204" pitchFamily="34" charset="0"/>
              <a:buChar char="•"/>
            </a:pPr>
            <a:r>
              <a:rPr lang="sv-SE" sz="2400" b="0" dirty="0"/>
              <a:t>Hur tänker du att man annars skulle kunna göra och säga?</a:t>
            </a:r>
          </a:p>
          <a:p>
            <a:endParaRPr lang="sv-SE" sz="2400" dirty="0"/>
          </a:p>
          <a:p>
            <a:endParaRPr lang="sv-SE" sz="2400" dirty="0"/>
          </a:p>
          <a:p>
            <a:endParaRPr lang="sv-SE" sz="2400" dirty="0"/>
          </a:p>
          <a:p>
            <a:endParaRPr lang="sv-SE" sz="2400" dirty="0"/>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p>
        </p:txBody>
      </p:sp>
    </p:spTree>
    <p:extLst>
      <p:ext uri="{BB962C8B-B14F-4D97-AF65-F5344CB8AC3E}">
        <p14:creationId xmlns:p14="http://schemas.microsoft.com/office/powerpoint/2010/main" val="1705851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635431"/>
            <a:ext cx="10363200" cy="1184330"/>
          </a:xfrm>
        </p:spPr>
        <p:txBody>
          <a:bodyPr/>
          <a:lstStyle/>
          <a:p>
            <a:r>
              <a:rPr lang="sv-SE" sz="3400" dirty="0"/>
              <a:t>Avslutning och återkoppling</a:t>
            </a:r>
            <a:br>
              <a:rPr lang="sv-SE" sz="3400" dirty="0"/>
            </a:br>
            <a:r>
              <a:rPr lang="sv-SE" sz="3400" b="0" dirty="0"/>
              <a:t>Reflektionspass 6</a:t>
            </a:r>
            <a:endParaRPr lang="sv-SE" dirty="0"/>
          </a:p>
        </p:txBody>
      </p:sp>
    </p:spTree>
    <p:extLst>
      <p:ext uri="{BB962C8B-B14F-4D97-AF65-F5344CB8AC3E}">
        <p14:creationId xmlns:p14="http://schemas.microsoft.com/office/powerpoint/2010/main" val="990779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8049CE-9DC4-4295-9CB9-1D74BEC359C4}"/>
              </a:ext>
            </a:extLst>
          </p:cNvPr>
          <p:cNvSpPr>
            <a:spLocks noGrp="1"/>
          </p:cNvSpPr>
          <p:nvPr>
            <p:ph type="title"/>
          </p:nvPr>
        </p:nvSpPr>
        <p:spPr/>
        <p:txBody>
          <a:bodyPr/>
          <a:lstStyle/>
          <a:p>
            <a:r>
              <a:rPr lang="sv-SE" dirty="0"/>
              <a:t>Skapa trygghet och inge hopp</a:t>
            </a:r>
          </a:p>
        </p:txBody>
      </p:sp>
      <p:sp>
        <p:nvSpPr>
          <p:cNvPr id="4" name="Platshållare för text 3"/>
          <p:cNvSpPr>
            <a:spLocks noGrp="1"/>
          </p:cNvSpPr>
          <p:nvPr>
            <p:ph sz="quarter" idx="13"/>
          </p:nvPr>
        </p:nvSpPr>
        <p:spPr>
          <a:xfrm>
            <a:off x="1071792" y="1728124"/>
            <a:ext cx="9279467" cy="3708400"/>
          </a:xfrm>
        </p:spPr>
        <p:txBody>
          <a:bodyPr/>
          <a:lstStyle/>
          <a:p>
            <a:pPr marL="0" indent="0">
              <a:buNone/>
            </a:pPr>
            <a:r>
              <a:rPr lang="sv-SE" sz="2200" b="0" dirty="0"/>
              <a:t>I synnerhet mot slutet av ett samtal är det viktigt att sträva efter att skapa trygghet och inge hopp hos barnet.</a:t>
            </a:r>
          </a:p>
          <a:p>
            <a:pPr marL="457200" indent="-457200">
              <a:buFont typeface="Arial" panose="020B0604020202020204" pitchFamily="34" charset="0"/>
              <a:buChar char="•"/>
            </a:pPr>
            <a:r>
              <a:rPr lang="sv-SE" sz="2200" b="0" dirty="0"/>
              <a:t>Ge exempel hur du kan göra och vad du kan säga för att skapa trygghet och inge hopp hos barnet mot slutet av ett samtal.</a:t>
            </a:r>
          </a:p>
          <a:p>
            <a:pPr marL="0" indent="0">
              <a:buNone/>
            </a:pPr>
            <a:br>
              <a:rPr lang="sv-SE" sz="2200" b="0" dirty="0"/>
            </a:br>
            <a:r>
              <a:rPr lang="sv-SE" sz="2200" b="0" dirty="0"/>
              <a:t>Strax innan man säger ”Hej då” är det bra att lämna den djupare och allvarligare nivån och hjälpa barnet att lugna sig känslomässigt och återvända till vardagen. </a:t>
            </a:r>
          </a:p>
          <a:p>
            <a:pPr marL="457200" indent="-457200">
              <a:buFont typeface="Arial" panose="020B0604020202020204" pitchFamily="34" charset="0"/>
              <a:buChar char="•"/>
            </a:pPr>
            <a:r>
              <a:rPr lang="sv-SE" sz="2200" b="0" dirty="0"/>
              <a:t>Ge exempel på hur du kan hjälpa barnet att lugna sig känslomässigt och återvända till vardagen.</a:t>
            </a:r>
          </a:p>
          <a:p>
            <a:endParaRPr lang="sv-SE" sz="2200" b="0" dirty="0"/>
          </a:p>
          <a:p>
            <a:endParaRPr lang="sv-SE" sz="2200" b="0" dirty="0"/>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p>
        </p:txBody>
      </p:sp>
    </p:spTree>
    <p:extLst>
      <p:ext uri="{BB962C8B-B14F-4D97-AF65-F5344CB8AC3E}">
        <p14:creationId xmlns:p14="http://schemas.microsoft.com/office/powerpoint/2010/main" val="1014907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E681B2-D0B4-4A2A-8228-0FD38CD77B7C}"/>
              </a:ext>
            </a:extLst>
          </p:cNvPr>
          <p:cNvSpPr>
            <a:spLocks noGrp="1"/>
          </p:cNvSpPr>
          <p:nvPr>
            <p:ph type="title"/>
          </p:nvPr>
        </p:nvSpPr>
        <p:spPr/>
        <p:txBody>
          <a:bodyPr/>
          <a:lstStyle/>
          <a:p>
            <a:r>
              <a:rPr lang="sv-SE" dirty="0"/>
              <a:t>Vad händer sen?</a:t>
            </a:r>
          </a:p>
        </p:txBody>
      </p:sp>
      <p:sp>
        <p:nvSpPr>
          <p:cNvPr id="4" name="Platshållare för text 3"/>
          <p:cNvSpPr>
            <a:spLocks noGrp="1"/>
          </p:cNvSpPr>
          <p:nvPr>
            <p:ph sz="quarter" idx="13"/>
          </p:nvPr>
        </p:nvSpPr>
        <p:spPr>
          <a:xfrm>
            <a:off x="1071792" y="1775421"/>
            <a:ext cx="10367907" cy="3708400"/>
          </a:xfrm>
        </p:spPr>
        <p:txBody>
          <a:bodyPr/>
          <a:lstStyle/>
          <a:p>
            <a:pPr marL="0" indent="0">
              <a:buNone/>
            </a:pPr>
            <a:r>
              <a:rPr lang="sv-SE" sz="2400" b="0" dirty="0"/>
              <a:t>Vid samtal med barn behöver man lägga tid på att prata om sådant som händer efter samtalet</a:t>
            </a:r>
          </a:p>
          <a:p>
            <a:pPr marL="457200" indent="-457200">
              <a:buFont typeface="Arial" panose="020B0604020202020204" pitchFamily="34" charset="0"/>
              <a:buChar char="•"/>
            </a:pPr>
            <a:r>
              <a:rPr lang="sv-SE" sz="2400" b="0" dirty="0"/>
              <a:t>Vad är det som kan vara viktigt att prata med barnet om som händer efter samtalet?</a:t>
            </a:r>
          </a:p>
          <a:p>
            <a:pPr marL="0" indent="0">
              <a:buNone/>
            </a:pPr>
            <a:r>
              <a:rPr lang="sv-SE" sz="2400" b="0" dirty="0"/>
              <a:t>Du kan bland annat behöva prata om hur återkopplingen ska göras till barnet och eventuellt föräldrarna efter samtalet</a:t>
            </a:r>
          </a:p>
          <a:p>
            <a:pPr marL="457200" indent="-457200">
              <a:buFont typeface="Arial" panose="020B0604020202020204" pitchFamily="34" charset="0"/>
              <a:buChar char="•"/>
            </a:pPr>
            <a:r>
              <a:rPr lang="sv-SE" sz="2400" b="0" dirty="0"/>
              <a:t>Ge exempel på hur en återkoppling till barnet efter samtalet kan göras</a:t>
            </a:r>
          </a:p>
          <a:p>
            <a:pPr marL="457200" indent="-457200">
              <a:buFont typeface="Arial" panose="020B0604020202020204" pitchFamily="34" charset="0"/>
              <a:buChar char="•"/>
            </a:pPr>
            <a:r>
              <a:rPr lang="sv-SE" sz="2400" b="0" dirty="0"/>
              <a:t>Ge exempel på hur en återkoppling till föräldrarna efter ett samtal med barn kan göras</a:t>
            </a:r>
          </a:p>
          <a:p>
            <a:endParaRPr lang="sv-SE" sz="2200" b="0" dirty="0"/>
          </a:p>
          <a:p>
            <a:endParaRPr lang="sv-SE" sz="2200" b="0" dirty="0"/>
          </a:p>
          <a:p>
            <a:endParaRPr lang="sv-SE" sz="2200" b="0" dirty="0"/>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p>
        </p:txBody>
      </p:sp>
    </p:spTree>
    <p:extLst>
      <p:ext uri="{BB962C8B-B14F-4D97-AF65-F5344CB8AC3E}">
        <p14:creationId xmlns:p14="http://schemas.microsoft.com/office/powerpoint/2010/main" val="3964474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4B18F7-F8E4-424D-84F8-AA33ACD3CF02}"/>
              </a:ext>
            </a:extLst>
          </p:cNvPr>
          <p:cNvSpPr>
            <a:spLocks noGrp="1"/>
          </p:cNvSpPr>
          <p:nvPr>
            <p:ph type="title"/>
          </p:nvPr>
        </p:nvSpPr>
        <p:spPr/>
        <p:txBody>
          <a:bodyPr/>
          <a:lstStyle/>
          <a:p>
            <a:r>
              <a:rPr lang="sv-SE" dirty="0"/>
              <a:t>Kontakt efter samtalet</a:t>
            </a:r>
          </a:p>
        </p:txBody>
      </p:sp>
      <p:sp>
        <p:nvSpPr>
          <p:cNvPr id="4" name="Platshållare för text 3"/>
          <p:cNvSpPr>
            <a:spLocks noGrp="1"/>
          </p:cNvSpPr>
          <p:nvPr>
            <p:ph sz="quarter" idx="13"/>
          </p:nvPr>
        </p:nvSpPr>
        <p:spPr>
          <a:xfrm>
            <a:off x="6329082" y="1771323"/>
            <a:ext cx="5163671" cy="4400083"/>
          </a:xfrm>
        </p:spPr>
        <p:txBody>
          <a:bodyPr/>
          <a:lstStyle/>
          <a:p>
            <a:pPr marL="0" indent="0">
              <a:buNone/>
            </a:pPr>
            <a:r>
              <a:rPr lang="sv-SE" sz="2400" b="0" dirty="0"/>
              <a:t>Innan man skiljs åt är </a:t>
            </a:r>
            <a:r>
              <a:rPr lang="sv-SE" sz="2400" b="0" dirty="0">
                <a:solidFill>
                  <a:srgbClr val="002B45"/>
                </a:solidFill>
              </a:rPr>
              <a:t>det ofta bra att barnet får kontaktuppgifter och information om hur och när det går att nå den barnet pratat </a:t>
            </a:r>
            <a:r>
              <a:rPr lang="sv-SE" sz="2400" b="0" dirty="0"/>
              <a:t>med. </a:t>
            </a:r>
          </a:p>
          <a:p>
            <a:pPr marL="457200" indent="-457200">
              <a:buFont typeface="Arial" panose="020B0604020202020204" pitchFamily="34" charset="0"/>
              <a:buChar char="•"/>
            </a:pPr>
            <a:r>
              <a:rPr lang="sv-SE" sz="2400" b="0" dirty="0"/>
              <a:t>Hur kan du hantera detta på din arbetsplats? </a:t>
            </a:r>
          </a:p>
          <a:p>
            <a:pPr marL="457200" indent="-457200">
              <a:buFont typeface="Arial" panose="020B0604020202020204" pitchFamily="34" charset="0"/>
              <a:buChar char="•"/>
            </a:pPr>
            <a:r>
              <a:rPr lang="sv-SE" sz="2400" b="0" dirty="0"/>
              <a:t>Vilka möjligheter finns för barnet att kontakta dig i efterhand?</a:t>
            </a:r>
          </a:p>
          <a:p>
            <a:pPr marL="457200" indent="-457200">
              <a:buFont typeface="Arial" panose="020B0604020202020204" pitchFamily="34" charset="0"/>
              <a:buChar char="•"/>
            </a:pPr>
            <a:r>
              <a:rPr lang="sv-SE" sz="2400" b="0" dirty="0"/>
              <a:t>Ge exempel på när ett barn har kontaktat dig i efterhand.</a:t>
            </a:r>
          </a:p>
          <a:p>
            <a:endParaRPr lang="sv-SE" sz="2200" b="0" dirty="0"/>
          </a:p>
          <a:p>
            <a:endParaRPr lang="sv-SE" sz="2200" b="0" dirty="0"/>
          </a:p>
          <a:p>
            <a:endParaRPr lang="sv-SE" sz="2200" b="0" dirty="0"/>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p>
        </p:txBody>
      </p:sp>
      <p:pic>
        <p:nvPicPr>
          <p:cNvPr id="6" name="Platshållare för innehåll 7" descr="En vuxen samtalar med ett barn">
            <a:extLst>
              <a:ext uri="{FF2B5EF4-FFF2-40B4-BE49-F238E27FC236}">
                <a16:creationId xmlns:a16="http://schemas.microsoft.com/office/drawing/2014/main" id="{D189E113-9D2F-48E2-BF54-12156329FBCB}"/>
              </a:ext>
            </a:extLst>
          </p:cNvPr>
          <p:cNvPicPr>
            <a:picLocks noChangeAspect="1"/>
          </p:cNvPicPr>
          <p:nvPr/>
        </p:nvPicPr>
        <p:blipFill rotWithShape="1">
          <a:blip r:embed="rId3"/>
          <a:srcRect l="7380" r="7380"/>
          <a:stretch/>
        </p:blipFill>
        <p:spPr>
          <a:xfrm>
            <a:off x="1068918" y="1819227"/>
            <a:ext cx="4794001" cy="3749492"/>
          </a:xfrm>
          <a:prstGeom prst="rect">
            <a:avLst/>
          </a:prstGeom>
        </p:spPr>
      </p:pic>
    </p:spTree>
    <p:extLst>
      <p:ext uri="{BB962C8B-B14F-4D97-AF65-F5344CB8AC3E}">
        <p14:creationId xmlns:p14="http://schemas.microsoft.com/office/powerpoint/2010/main" val="2572084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6E78195C-ACAE-46CB-B1FB-5B11383ED25A}"/>
              </a:ext>
            </a:extLst>
          </p:cNvPr>
          <p:cNvSpPr>
            <a:spLocks noGrp="1"/>
          </p:cNvSpPr>
          <p:nvPr>
            <p:ph type="title"/>
          </p:nvPr>
        </p:nvSpPr>
        <p:spPr/>
        <p:txBody>
          <a:bodyPr/>
          <a:lstStyle/>
          <a:p>
            <a:r>
              <a:rPr lang="sv-SE" dirty="0"/>
              <a:t>Reflektionspass</a:t>
            </a:r>
          </a:p>
        </p:txBody>
      </p:sp>
      <p:sp>
        <p:nvSpPr>
          <p:cNvPr id="5" name="Platshållare för innehåll 4">
            <a:extLst>
              <a:ext uri="{FF2B5EF4-FFF2-40B4-BE49-F238E27FC236}">
                <a16:creationId xmlns:a16="http://schemas.microsoft.com/office/drawing/2014/main" id="{FF4BF401-C4BB-47D2-B9E4-E997859C7D61}"/>
              </a:ext>
            </a:extLst>
          </p:cNvPr>
          <p:cNvSpPr>
            <a:spLocks noGrp="1"/>
          </p:cNvSpPr>
          <p:nvPr>
            <p:ph sz="quarter" idx="13"/>
          </p:nvPr>
        </p:nvSpPr>
        <p:spPr/>
        <p:txBody>
          <a:bodyPr/>
          <a:lstStyle/>
          <a:p>
            <a:pPr marL="514350" indent="-514350">
              <a:buAutoNum type="arabicPeriod"/>
            </a:pPr>
            <a:r>
              <a:rPr lang="sv-SE" dirty="0">
                <a:solidFill>
                  <a:srgbClr val="002B45"/>
                </a:solidFill>
              </a:rPr>
              <a:t>Övergripande om samtal med barn</a:t>
            </a:r>
          </a:p>
          <a:p>
            <a:pPr marL="514350" indent="-514350">
              <a:buAutoNum type="arabicPeriod"/>
            </a:pPr>
            <a:r>
              <a:rPr lang="sv-SE" dirty="0">
                <a:solidFill>
                  <a:srgbClr val="002B45"/>
                </a:solidFill>
              </a:rPr>
              <a:t>Lyhördhet inför barnets förmågor och erfarenheter</a:t>
            </a:r>
          </a:p>
          <a:p>
            <a:pPr marL="514350" indent="-514350">
              <a:buAutoNum type="arabicPeriod"/>
            </a:pPr>
            <a:r>
              <a:rPr lang="sv-SE" dirty="0">
                <a:solidFill>
                  <a:srgbClr val="002B45"/>
                </a:solidFill>
              </a:rPr>
              <a:t>Vara snäll – skapa en förtroendefull relation</a:t>
            </a:r>
          </a:p>
          <a:p>
            <a:pPr marL="514350" indent="-514350">
              <a:buAutoNum type="arabicPeriod"/>
            </a:pPr>
            <a:r>
              <a:rPr lang="sv-SE" dirty="0">
                <a:solidFill>
                  <a:srgbClr val="002B45"/>
                </a:solidFill>
              </a:rPr>
              <a:t>Förberedelser inför samtal</a:t>
            </a:r>
          </a:p>
          <a:p>
            <a:pPr marL="514350" indent="-514350">
              <a:buAutoNum type="arabicPeriod"/>
            </a:pPr>
            <a:r>
              <a:rPr lang="sv-SE" dirty="0">
                <a:solidFill>
                  <a:srgbClr val="002B45"/>
                </a:solidFill>
              </a:rPr>
              <a:t>Inleda samtal</a:t>
            </a:r>
          </a:p>
          <a:p>
            <a:pPr marL="514350" indent="-514350">
              <a:buAutoNum type="arabicPeriod"/>
            </a:pPr>
            <a:r>
              <a:rPr lang="sv-SE" dirty="0">
                <a:solidFill>
                  <a:srgbClr val="002B45"/>
                </a:solidFill>
              </a:rPr>
              <a:t>Avslutning och återkoppling</a:t>
            </a:r>
          </a:p>
          <a:p>
            <a:pPr marL="514350" indent="-514350">
              <a:buAutoNum type="arabicPeriod"/>
            </a:pPr>
            <a:r>
              <a:rPr lang="sv-SE" dirty="0">
                <a:solidFill>
                  <a:srgbClr val="002B45"/>
                </a:solidFill>
              </a:rPr>
              <a:t>Tekniker, metoder och förhållningssätt</a:t>
            </a:r>
          </a:p>
          <a:p>
            <a:pPr marL="514350" indent="-514350">
              <a:buAutoNum type="arabicPeriod"/>
            </a:pPr>
            <a:r>
              <a:rPr lang="sv-SE" dirty="0">
                <a:solidFill>
                  <a:srgbClr val="002B45"/>
                </a:solidFill>
              </a:rPr>
              <a:t>Samtalet med barnet i relation till föräldrarna</a:t>
            </a:r>
          </a:p>
        </p:txBody>
      </p:sp>
    </p:spTree>
    <p:extLst>
      <p:ext uri="{BB962C8B-B14F-4D97-AF65-F5344CB8AC3E}">
        <p14:creationId xmlns:p14="http://schemas.microsoft.com/office/powerpoint/2010/main" val="494560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635431"/>
            <a:ext cx="10363200" cy="1184330"/>
          </a:xfrm>
        </p:spPr>
        <p:txBody>
          <a:bodyPr/>
          <a:lstStyle/>
          <a:p>
            <a:r>
              <a:rPr lang="sv-SE" sz="3400" dirty="0"/>
              <a:t>Tekniker, metoder och förhållningssätt</a:t>
            </a:r>
            <a:br>
              <a:rPr lang="sv-SE" sz="3400" dirty="0"/>
            </a:br>
            <a:r>
              <a:rPr lang="sv-SE" sz="3400" b="0" dirty="0"/>
              <a:t>Reflektionspass 7</a:t>
            </a:r>
            <a:endParaRPr lang="sv-SE" dirty="0"/>
          </a:p>
        </p:txBody>
      </p:sp>
    </p:spTree>
    <p:extLst>
      <p:ext uri="{BB962C8B-B14F-4D97-AF65-F5344CB8AC3E}">
        <p14:creationId xmlns:p14="http://schemas.microsoft.com/office/powerpoint/2010/main" val="3810853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598551-8D8D-483C-AAA6-EC962652E83B}"/>
              </a:ext>
            </a:extLst>
          </p:cNvPr>
          <p:cNvSpPr>
            <a:spLocks noGrp="1"/>
          </p:cNvSpPr>
          <p:nvPr>
            <p:ph type="title"/>
          </p:nvPr>
        </p:nvSpPr>
        <p:spPr/>
        <p:txBody>
          <a:bodyPr/>
          <a:lstStyle/>
          <a:p>
            <a:r>
              <a:rPr lang="sv-SE" dirty="0"/>
              <a:t>Frågor</a:t>
            </a:r>
          </a:p>
        </p:txBody>
      </p:sp>
      <p:sp>
        <p:nvSpPr>
          <p:cNvPr id="4" name="Platshållare för text 3"/>
          <p:cNvSpPr>
            <a:spLocks noGrp="1"/>
          </p:cNvSpPr>
          <p:nvPr>
            <p:ph sz="quarter" idx="13"/>
          </p:nvPr>
        </p:nvSpPr>
        <p:spPr>
          <a:xfrm>
            <a:off x="1071792" y="1828751"/>
            <a:ext cx="9794701" cy="4636068"/>
          </a:xfrm>
        </p:spPr>
        <p:txBody>
          <a:bodyPr/>
          <a:lstStyle/>
          <a:p>
            <a:pPr marL="0" indent="0">
              <a:buNone/>
            </a:pPr>
            <a:r>
              <a:rPr lang="sv-SE" sz="2400" dirty="0"/>
              <a:t>I kunskapsstödet redogörs för olika typer av frågor och samtalstekniker, så som öppna och ledande frågor, sammanfattningar, reflektioner, verbaliseringar mm. </a:t>
            </a:r>
          </a:p>
          <a:p>
            <a:pPr marL="457200" indent="-457200">
              <a:buFont typeface="Arial" panose="020B0604020202020204" pitchFamily="34" charset="0"/>
              <a:buChar char="•"/>
            </a:pPr>
            <a:r>
              <a:rPr lang="sv-SE" sz="2400" dirty="0"/>
              <a:t>Ge exempel på typer av frågor och samtalstekniker som du brukar använda dig av i samtal med barn?</a:t>
            </a:r>
          </a:p>
          <a:p>
            <a:pPr marL="457200" indent="-457200">
              <a:buFont typeface="Arial" panose="020B0604020202020204" pitchFamily="34" charset="0"/>
              <a:buChar char="•"/>
            </a:pPr>
            <a:r>
              <a:rPr lang="sv-SE" sz="2400" dirty="0"/>
              <a:t>Ge exempel på typer av frågor eller samtalstekniker som du sällan eller aldrig använder. </a:t>
            </a:r>
          </a:p>
          <a:p>
            <a:pPr marL="0" indent="0">
              <a:buNone/>
            </a:pPr>
            <a:r>
              <a:rPr lang="sv-SE" sz="2400" dirty="0"/>
              <a:t>Öppna frågor kan vara mer inbjudande till att berätta.</a:t>
            </a:r>
          </a:p>
          <a:p>
            <a:pPr marL="457200" indent="-457200">
              <a:buFont typeface="Arial" panose="020B0604020202020204" pitchFamily="34" charset="0"/>
              <a:buChar char="•"/>
            </a:pPr>
            <a:r>
              <a:rPr lang="sv-SE" sz="2400" dirty="0"/>
              <a:t>Ge exempel på olika typer av öppna frågor som du brukar använda.</a:t>
            </a:r>
          </a:p>
          <a:p>
            <a:endParaRPr lang="sv-SE" dirty="0"/>
          </a:p>
          <a:p>
            <a:endParaRPr lang="sv-SE" dirty="0"/>
          </a:p>
          <a:p>
            <a:endParaRPr lang="sv-SE" dirty="0"/>
          </a:p>
          <a:p>
            <a:endParaRPr lang="sv-SE" dirty="0"/>
          </a:p>
          <a:p>
            <a:endParaRPr lang="sv-SE" sz="2000" dirty="0"/>
          </a:p>
          <a:p>
            <a:endParaRPr lang="sv-SE" sz="2000" dirty="0"/>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p>
        </p:txBody>
      </p:sp>
    </p:spTree>
    <p:extLst>
      <p:ext uri="{BB962C8B-B14F-4D97-AF65-F5344CB8AC3E}">
        <p14:creationId xmlns:p14="http://schemas.microsoft.com/office/powerpoint/2010/main" val="1785600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FDED0D-280D-4D67-9064-618EC93B1A79}"/>
              </a:ext>
            </a:extLst>
          </p:cNvPr>
          <p:cNvSpPr>
            <a:spLocks noGrp="1"/>
          </p:cNvSpPr>
          <p:nvPr>
            <p:ph type="title"/>
          </p:nvPr>
        </p:nvSpPr>
        <p:spPr/>
        <p:txBody>
          <a:bodyPr/>
          <a:lstStyle/>
          <a:p>
            <a:r>
              <a:rPr lang="sv-SE" dirty="0"/>
              <a:t>Material, verktyg och hjälpmedel</a:t>
            </a:r>
          </a:p>
        </p:txBody>
      </p:sp>
      <p:sp>
        <p:nvSpPr>
          <p:cNvPr id="4" name="Platshållare för text 3"/>
          <p:cNvSpPr>
            <a:spLocks noGrp="1"/>
          </p:cNvSpPr>
          <p:nvPr>
            <p:ph sz="quarter" idx="13"/>
          </p:nvPr>
        </p:nvSpPr>
        <p:spPr>
          <a:xfrm>
            <a:off x="1071792" y="1822717"/>
            <a:ext cx="9279467" cy="3708400"/>
          </a:xfrm>
        </p:spPr>
        <p:txBody>
          <a:bodyPr/>
          <a:lstStyle/>
          <a:p>
            <a:pPr marL="0" indent="0">
              <a:buNone/>
            </a:pPr>
            <a:r>
              <a:rPr lang="sv-SE" sz="2400" dirty="0"/>
              <a:t>Om och hur du använder material, verktyg och hjälpmedel i samtalet är delvis beroende av samtalets syfte och sammanhang. </a:t>
            </a:r>
          </a:p>
          <a:p>
            <a:pPr marL="457200" indent="-457200">
              <a:buFont typeface="Arial" panose="020B0604020202020204" pitchFamily="34" charset="0"/>
              <a:buChar char="•"/>
            </a:pPr>
            <a:r>
              <a:rPr lang="sv-SE" sz="2400" dirty="0"/>
              <a:t>När kan det vara relevant att använda olika material eller hjälpmedel i samtal med barn på din arbetsplats?</a:t>
            </a:r>
          </a:p>
          <a:p>
            <a:pPr marL="457200" indent="-457200">
              <a:buFont typeface="Arial" panose="020B0604020202020204" pitchFamily="34" charset="0"/>
              <a:buChar char="•"/>
            </a:pPr>
            <a:r>
              <a:rPr lang="sv-SE" sz="2400" dirty="0"/>
              <a:t>Vad för material, verktyg och hjälpmedel kan vara relevanta i dina samtal med barn?</a:t>
            </a:r>
          </a:p>
          <a:p>
            <a:pPr marL="457200" indent="-457200">
              <a:buFont typeface="Arial" panose="020B0604020202020204" pitchFamily="34" charset="0"/>
              <a:buChar char="•"/>
            </a:pPr>
            <a:r>
              <a:rPr lang="sv-SE" sz="2400" dirty="0"/>
              <a:t>Hur tänker du att material, verktyg och hjälpmedel kan påverka barnets möjligheter att berätta fritt?</a:t>
            </a:r>
          </a:p>
          <a:p>
            <a:endParaRPr lang="sv-SE" dirty="0"/>
          </a:p>
          <a:p>
            <a:endParaRPr lang="sv-SE" dirty="0"/>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p>
        </p:txBody>
      </p:sp>
    </p:spTree>
    <p:extLst>
      <p:ext uri="{BB962C8B-B14F-4D97-AF65-F5344CB8AC3E}">
        <p14:creationId xmlns:p14="http://schemas.microsoft.com/office/powerpoint/2010/main" val="3623654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99DB57-87D1-4DCF-B5C8-92F7546482DE}"/>
              </a:ext>
            </a:extLst>
          </p:cNvPr>
          <p:cNvSpPr>
            <a:spLocks noGrp="1"/>
          </p:cNvSpPr>
          <p:nvPr>
            <p:ph type="title"/>
          </p:nvPr>
        </p:nvSpPr>
        <p:spPr/>
        <p:txBody>
          <a:bodyPr/>
          <a:lstStyle/>
          <a:p>
            <a:r>
              <a:rPr lang="sv-SE" dirty="0"/>
              <a:t>Barn med funktionsnedsättningar</a:t>
            </a:r>
          </a:p>
        </p:txBody>
      </p:sp>
      <p:sp>
        <p:nvSpPr>
          <p:cNvPr id="4" name="Platshållare för text 3"/>
          <p:cNvSpPr>
            <a:spLocks noGrp="1"/>
          </p:cNvSpPr>
          <p:nvPr>
            <p:ph sz="quarter" idx="13"/>
          </p:nvPr>
        </p:nvSpPr>
        <p:spPr>
          <a:xfrm>
            <a:off x="1071792" y="1834475"/>
            <a:ext cx="9279467" cy="5023525"/>
          </a:xfrm>
        </p:spPr>
        <p:txBody>
          <a:bodyPr/>
          <a:lstStyle/>
          <a:p>
            <a:pPr marL="0" indent="0">
              <a:buNone/>
            </a:pPr>
            <a:r>
              <a:rPr lang="sv-SE" dirty="0"/>
              <a:t>Barn med funktionsnedsättningar kan behöva specifika stöd och hjälpmedel för att kunna ha samtal på samma villkor som andra. </a:t>
            </a:r>
          </a:p>
          <a:p>
            <a:pPr marL="457200" indent="-457200">
              <a:buFont typeface="Arial" panose="020B0604020202020204" pitchFamily="34" charset="0"/>
              <a:buChar char="•"/>
            </a:pPr>
            <a:r>
              <a:rPr lang="sv-SE" dirty="0"/>
              <a:t>Hur kan du ta reda på vilka stöd och hjälpmedel som barnet har behov av?</a:t>
            </a:r>
          </a:p>
          <a:p>
            <a:pPr marL="457200" indent="-457200">
              <a:buFont typeface="Arial" panose="020B0604020202020204" pitchFamily="34" charset="0"/>
              <a:buChar char="•"/>
            </a:pPr>
            <a:r>
              <a:rPr lang="sv-SE" dirty="0"/>
              <a:t>Var hittar du kunskap och vägledning som avser hjälpmedel och metoder för barn med kommunikativa svårigheter?</a:t>
            </a:r>
          </a:p>
          <a:p>
            <a:pPr marL="457200" indent="-457200">
              <a:buFont typeface="Arial" panose="020B0604020202020204" pitchFamily="34" charset="0"/>
              <a:buChar char="•"/>
            </a:pPr>
            <a:r>
              <a:rPr lang="sv-SE" dirty="0"/>
              <a:t>Vilka egna erfarenheter har du av den här typen av samtal?</a:t>
            </a:r>
          </a:p>
          <a:p>
            <a:endParaRPr lang="sv-SE" dirty="0"/>
          </a:p>
          <a:p>
            <a:endParaRPr lang="sv-SE" dirty="0"/>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p>
        </p:txBody>
      </p:sp>
    </p:spTree>
    <p:extLst>
      <p:ext uri="{BB962C8B-B14F-4D97-AF65-F5344CB8AC3E}">
        <p14:creationId xmlns:p14="http://schemas.microsoft.com/office/powerpoint/2010/main" val="2838457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628352"/>
            <a:ext cx="10363200" cy="1408385"/>
          </a:xfrm>
        </p:spPr>
        <p:txBody>
          <a:bodyPr/>
          <a:lstStyle/>
          <a:p>
            <a:r>
              <a:rPr lang="sv-SE" sz="3400" dirty="0"/>
              <a:t>Samtalet med barnet i relation till föräldrarna</a:t>
            </a:r>
            <a:br>
              <a:rPr lang="sv-SE" sz="3400" dirty="0"/>
            </a:br>
            <a:r>
              <a:rPr lang="sv-SE" sz="3400" b="0" dirty="0"/>
              <a:t>Reflektionspass 8</a:t>
            </a:r>
            <a:br>
              <a:rPr lang="sv-SE" sz="3400" dirty="0"/>
            </a:br>
            <a:endParaRPr lang="sv-SE" dirty="0"/>
          </a:p>
        </p:txBody>
      </p:sp>
    </p:spTree>
    <p:extLst>
      <p:ext uri="{BB962C8B-B14F-4D97-AF65-F5344CB8AC3E}">
        <p14:creationId xmlns:p14="http://schemas.microsoft.com/office/powerpoint/2010/main" val="3421460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70CC19-4855-455F-8A9A-FCB7200CD9D9}"/>
              </a:ext>
            </a:extLst>
          </p:cNvPr>
          <p:cNvSpPr>
            <a:spLocks noGrp="1"/>
          </p:cNvSpPr>
          <p:nvPr>
            <p:ph type="title"/>
          </p:nvPr>
        </p:nvSpPr>
        <p:spPr/>
        <p:txBody>
          <a:bodyPr/>
          <a:lstStyle/>
          <a:p>
            <a:r>
              <a:rPr lang="sv-SE" dirty="0"/>
              <a:t>Samtal med barn i föräldrars närvaro</a:t>
            </a:r>
          </a:p>
        </p:txBody>
      </p:sp>
      <p:sp>
        <p:nvSpPr>
          <p:cNvPr id="4" name="Platshållare för text 3"/>
          <p:cNvSpPr>
            <a:spLocks noGrp="1"/>
          </p:cNvSpPr>
          <p:nvPr>
            <p:ph sz="quarter" idx="13"/>
          </p:nvPr>
        </p:nvSpPr>
        <p:spPr>
          <a:xfrm>
            <a:off x="1071792" y="1743889"/>
            <a:ext cx="9279467" cy="3708400"/>
          </a:xfrm>
        </p:spPr>
        <p:txBody>
          <a:bodyPr/>
          <a:lstStyle/>
          <a:p>
            <a:pPr marL="0" indent="0">
              <a:buNone/>
            </a:pPr>
            <a:r>
              <a:rPr lang="sv-SE" dirty="0"/>
              <a:t>Barnet behöver vara i centrum oavsett föräldrar</a:t>
            </a:r>
            <a:r>
              <a:rPr lang="sv-SE" strike="sngStrike" dirty="0"/>
              <a:t>s</a:t>
            </a:r>
            <a:r>
              <a:rPr lang="sv-SE" dirty="0"/>
              <a:t> närvaro</a:t>
            </a:r>
            <a:r>
              <a:rPr lang="sv-SE" dirty="0">
                <a:solidFill>
                  <a:schemeClr val="tx1"/>
                </a:solidFill>
              </a:rPr>
              <a:t>.</a:t>
            </a:r>
          </a:p>
          <a:p>
            <a:pPr marL="457200" indent="-457200">
              <a:buFont typeface="Arial" panose="020B0604020202020204" pitchFamily="34" charset="0"/>
              <a:buChar char="•"/>
            </a:pPr>
            <a:r>
              <a:rPr lang="sv-SE" dirty="0"/>
              <a:t>Ge exempel på när du upplever att föräldrars närvaro har hindrat barnet att berätta fritt.</a:t>
            </a:r>
          </a:p>
          <a:p>
            <a:pPr marL="457200" indent="-457200">
              <a:buFont typeface="Arial" panose="020B0604020202020204" pitchFamily="34" charset="0"/>
              <a:buChar char="•"/>
            </a:pPr>
            <a:r>
              <a:rPr lang="sv-SE" dirty="0"/>
              <a:t>Ge exempel på hur föräldrars närvaro kan ha betydelse för barnets trygghet i samtalet.</a:t>
            </a:r>
          </a:p>
          <a:p>
            <a:pPr marL="457200" indent="-457200">
              <a:buFont typeface="Arial" panose="020B0604020202020204" pitchFamily="34" charset="0"/>
              <a:buChar char="•"/>
            </a:pPr>
            <a:r>
              <a:rPr lang="sv-SE" dirty="0"/>
              <a:t>Ge exempel på hur du kan göra i praktiken under ett samtal för att hålla fokus på barnet och inte föräldrarna, när föräldrarna sitter intill?</a:t>
            </a:r>
          </a:p>
          <a:p>
            <a:pPr marL="457200" indent="-457200">
              <a:buFont typeface="Arial" panose="020B0604020202020204" pitchFamily="34" charset="0"/>
              <a:buChar char="•"/>
            </a:pPr>
            <a:endParaRPr lang="sv-SE" dirty="0"/>
          </a:p>
          <a:p>
            <a:endParaRPr lang="sv-SE" dirty="0"/>
          </a:p>
          <a:p>
            <a:endParaRPr lang="sv-SE" dirty="0"/>
          </a:p>
          <a:p>
            <a:endParaRPr lang="sv-SE" dirty="0"/>
          </a:p>
          <a:p>
            <a:endParaRPr lang="sv-SE" dirty="0"/>
          </a:p>
          <a:p>
            <a:endParaRPr lang="sv-SE" sz="2000" dirty="0"/>
          </a:p>
          <a:p>
            <a:endParaRPr lang="sv-SE" sz="2000" dirty="0"/>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p>
        </p:txBody>
      </p:sp>
    </p:spTree>
    <p:extLst>
      <p:ext uri="{BB962C8B-B14F-4D97-AF65-F5344CB8AC3E}">
        <p14:creationId xmlns:p14="http://schemas.microsoft.com/office/powerpoint/2010/main" val="2822394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761828-D34F-4417-86CD-C22772CA231B}"/>
              </a:ext>
            </a:extLst>
          </p:cNvPr>
          <p:cNvSpPr>
            <a:spLocks noGrp="1"/>
          </p:cNvSpPr>
          <p:nvPr>
            <p:ph type="title"/>
          </p:nvPr>
        </p:nvSpPr>
        <p:spPr/>
        <p:txBody>
          <a:bodyPr/>
          <a:lstStyle/>
          <a:p>
            <a:r>
              <a:rPr lang="sv-SE" dirty="0"/>
              <a:t>Prata med barnet själv?</a:t>
            </a:r>
          </a:p>
        </p:txBody>
      </p:sp>
      <p:sp>
        <p:nvSpPr>
          <p:cNvPr id="4" name="Platshållare för text 3"/>
          <p:cNvSpPr>
            <a:spLocks noGrp="1"/>
          </p:cNvSpPr>
          <p:nvPr>
            <p:ph sz="quarter" idx="13"/>
          </p:nvPr>
        </p:nvSpPr>
        <p:spPr>
          <a:xfrm>
            <a:off x="1089467" y="1743890"/>
            <a:ext cx="10013065" cy="4112206"/>
          </a:xfrm>
        </p:spPr>
        <p:txBody>
          <a:bodyPr/>
          <a:lstStyle/>
          <a:p>
            <a:pPr marL="0" indent="0">
              <a:buNone/>
            </a:pPr>
            <a:r>
              <a:rPr lang="sv-SE" dirty="0"/>
              <a:t>När det gäller att prata med barnet utan föräldrarnas närvaro beskriver kunskapsstödet att det kan se olika ut – och att rutiner för detta kan skifta.</a:t>
            </a:r>
          </a:p>
          <a:p>
            <a:pPr marL="457200" indent="-457200">
              <a:buFont typeface="Arial" panose="020B0604020202020204" pitchFamily="34" charset="0"/>
              <a:buChar char="•"/>
            </a:pPr>
            <a:r>
              <a:rPr lang="sv-SE" dirty="0"/>
              <a:t>Har du någon regel eller rutin för detta som du brukar följa eller som du tänker vore bra att följa? Berätta. (t ex. att vid en viss ålder alltid prata barnet själv, eller att alltid dels prata med barnet själv och dels tillsammans med föräldern)</a:t>
            </a:r>
          </a:p>
          <a:p>
            <a:pPr marL="457200" indent="-457200">
              <a:buFont typeface="Arial" panose="020B0604020202020204" pitchFamily="34" charset="0"/>
              <a:buChar char="•"/>
            </a:pPr>
            <a:r>
              <a:rPr lang="sv-SE" dirty="0"/>
              <a:t>Är det något annat som du tycker är viktigt att tänka på inför att komma fram till om man ska prata med barnet själv eller inte?</a:t>
            </a:r>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p>
        </p:txBody>
      </p:sp>
    </p:spTree>
    <p:extLst>
      <p:ext uri="{BB962C8B-B14F-4D97-AF65-F5344CB8AC3E}">
        <p14:creationId xmlns:p14="http://schemas.microsoft.com/office/powerpoint/2010/main" val="2851793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70B379-D018-489E-B729-9864C4C5FAC7}"/>
              </a:ext>
            </a:extLst>
          </p:cNvPr>
          <p:cNvSpPr>
            <a:spLocks noGrp="1"/>
          </p:cNvSpPr>
          <p:nvPr>
            <p:ph type="title"/>
          </p:nvPr>
        </p:nvSpPr>
        <p:spPr/>
        <p:txBody>
          <a:bodyPr/>
          <a:lstStyle/>
          <a:p>
            <a:r>
              <a:rPr lang="sv-SE" dirty="0"/>
              <a:t>Att rikta sig direkt till barnet</a:t>
            </a:r>
          </a:p>
        </p:txBody>
      </p:sp>
      <p:sp>
        <p:nvSpPr>
          <p:cNvPr id="4" name="Platshållare för text 3"/>
          <p:cNvSpPr>
            <a:spLocks noGrp="1"/>
          </p:cNvSpPr>
          <p:nvPr>
            <p:ph sz="quarter" idx="13"/>
          </p:nvPr>
        </p:nvSpPr>
        <p:spPr>
          <a:xfrm>
            <a:off x="1068917" y="2059200"/>
            <a:ext cx="6355465" cy="3708400"/>
          </a:xfrm>
        </p:spPr>
        <p:txBody>
          <a:bodyPr/>
          <a:lstStyle/>
          <a:p>
            <a:pPr marL="0" indent="0">
              <a:buNone/>
            </a:pPr>
            <a:r>
              <a:rPr lang="sv-SE" dirty="0"/>
              <a:t>I kunskapsstödet lyfts vikten av att alltid </a:t>
            </a:r>
            <a:br>
              <a:rPr lang="sv-SE" dirty="0"/>
            </a:br>
            <a:r>
              <a:rPr lang="sv-SE" dirty="0"/>
              <a:t>rikta sig till barnet, även när det gäller de </a:t>
            </a:r>
            <a:br>
              <a:rPr lang="sv-SE" dirty="0"/>
            </a:br>
            <a:r>
              <a:rPr lang="sv-SE" dirty="0"/>
              <a:t>allra yngsta. </a:t>
            </a:r>
          </a:p>
          <a:p>
            <a:pPr marL="457200" indent="-457200">
              <a:buFont typeface="Arial" panose="020B0604020202020204" pitchFamily="34" charset="0"/>
              <a:buChar char="•"/>
            </a:pPr>
            <a:r>
              <a:rPr lang="sv-SE" dirty="0"/>
              <a:t>Beskriv vad det kan innebära i </a:t>
            </a:r>
            <a:br>
              <a:rPr lang="sv-SE" dirty="0"/>
            </a:br>
            <a:r>
              <a:rPr lang="sv-SE" dirty="0"/>
              <a:t>praktiken att vända sig direkt till ett </a:t>
            </a:r>
            <a:br>
              <a:rPr lang="sv-SE" dirty="0"/>
            </a:br>
            <a:r>
              <a:rPr lang="sv-SE" dirty="0"/>
              <a:t>barn i ett samtal – hur gör du?</a:t>
            </a:r>
          </a:p>
          <a:p>
            <a:pPr marL="457200" indent="-457200">
              <a:buFont typeface="Arial" panose="020B0604020202020204" pitchFamily="34" charset="0"/>
              <a:buChar char="•"/>
            </a:pPr>
            <a:r>
              <a:rPr lang="sv-SE" dirty="0"/>
              <a:t>Hur blir det när barnet är ett spädbarn? </a:t>
            </a:r>
            <a:br>
              <a:rPr lang="sv-SE" dirty="0"/>
            </a:br>
            <a:r>
              <a:rPr lang="sv-SE" dirty="0"/>
              <a:t>Hur kan man tänka då för att rikta sig </a:t>
            </a:r>
            <a:br>
              <a:rPr lang="sv-SE" dirty="0"/>
            </a:br>
            <a:r>
              <a:rPr lang="sv-SE" dirty="0"/>
              <a:t>direkt till barnet? Hur gör du?</a:t>
            </a:r>
          </a:p>
          <a:p>
            <a:pPr marL="0" indent="0">
              <a:buNone/>
            </a:pPr>
            <a:endParaRPr lang="sv-SE" dirty="0"/>
          </a:p>
          <a:p>
            <a:pPr marL="457200" indent="-457200">
              <a:buFont typeface="Arial" panose="020B0604020202020204" pitchFamily="34" charset="0"/>
              <a:buChar char="•"/>
            </a:pPr>
            <a:endParaRPr lang="sv-SE" dirty="0"/>
          </a:p>
          <a:p>
            <a:endParaRPr lang="sv-SE" dirty="0"/>
          </a:p>
          <a:p>
            <a:endParaRPr lang="sv-SE" dirty="0"/>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2B45"/>
                </a:solidFill>
                <a:effectLst/>
                <a:uLnTx/>
                <a:uFillTx/>
                <a:latin typeface="Arial" panose="020B0604020202020204" pitchFamily="34" charset="0"/>
                <a:ea typeface="+mn-ea"/>
                <a:cs typeface="Arial" panose="020B0604020202020204" pitchFamily="34" charset="0"/>
              </a:rPr>
              <a:t>Sveriges kunskapsmyndighet för vård och omsorg </a:t>
            </a:r>
          </a:p>
        </p:txBody>
      </p:sp>
      <p:pic>
        <p:nvPicPr>
          <p:cNvPr id="7" name="Platshållare för bild 11" descr="Ett barn med sin mamma samtalar med en sjukvårdspersonal">
            <a:extLst>
              <a:ext uri="{FF2B5EF4-FFF2-40B4-BE49-F238E27FC236}">
                <a16:creationId xmlns:a16="http://schemas.microsoft.com/office/drawing/2014/main" id="{E3B9D420-968D-40D6-B585-FBCEDC52321D}"/>
              </a:ext>
            </a:extLst>
          </p:cNvPr>
          <p:cNvPicPr>
            <a:picLocks noChangeAspect="1"/>
          </p:cNvPicPr>
          <p:nvPr/>
        </p:nvPicPr>
        <p:blipFill rotWithShape="1">
          <a:blip r:embed="rId3"/>
          <a:srcRect l="2632" r="2632"/>
          <a:stretch/>
        </p:blipFill>
        <p:spPr>
          <a:xfrm>
            <a:off x="7793038" y="2059200"/>
            <a:ext cx="4398962" cy="3095625"/>
          </a:xfrm>
          <a:prstGeom prst="rect">
            <a:avLst/>
          </a:prstGeom>
        </p:spPr>
      </p:pic>
    </p:spTree>
    <p:extLst>
      <p:ext uri="{BB962C8B-B14F-4D97-AF65-F5344CB8AC3E}">
        <p14:creationId xmlns:p14="http://schemas.microsoft.com/office/powerpoint/2010/main" val="215149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ihandsfigur: Form 3" descr="Pratbubbla: Alla kan prata med barn. &#10;Alla kan också utveckla sin förmåga att prata med barn.&#10;">
            <a:extLst>
              <a:ext uri="{FF2B5EF4-FFF2-40B4-BE49-F238E27FC236}">
                <a16:creationId xmlns:a16="http://schemas.microsoft.com/office/drawing/2014/main" id="{CD5E4899-5509-4686-BE67-D6F6BE32CC38}"/>
              </a:ext>
            </a:extLst>
          </p:cNvPr>
          <p:cNvSpPr/>
          <p:nvPr/>
        </p:nvSpPr>
        <p:spPr>
          <a:xfrm flipH="1">
            <a:off x="1964266" y="1358123"/>
            <a:ext cx="8263467" cy="3970232"/>
          </a:xfrm>
          <a:custGeom>
            <a:avLst/>
            <a:gdLst>
              <a:gd name="connsiteX0" fmla="*/ 1232513 w 5191610"/>
              <a:gd name="connsiteY0" fmla="*/ 3153722 h 3156633"/>
              <a:gd name="connsiteX1" fmla="*/ 1219813 w 5191610"/>
              <a:gd name="connsiteY1" fmla="*/ 2823522 h 3156633"/>
              <a:gd name="connsiteX2" fmla="*/ 902313 w 5191610"/>
              <a:gd name="connsiteY2" fmla="*/ 2594922 h 3156633"/>
              <a:gd name="connsiteX3" fmla="*/ 368913 w 5191610"/>
              <a:gd name="connsiteY3" fmla="*/ 2302822 h 3156633"/>
              <a:gd name="connsiteX4" fmla="*/ 114913 w 5191610"/>
              <a:gd name="connsiteY4" fmla="*/ 1744022 h 3156633"/>
              <a:gd name="connsiteX5" fmla="*/ 64113 w 5191610"/>
              <a:gd name="connsiteY5" fmla="*/ 867722 h 3156633"/>
              <a:gd name="connsiteX6" fmla="*/ 1003913 w 5191610"/>
              <a:gd name="connsiteY6" fmla="*/ 143822 h 3156633"/>
              <a:gd name="connsiteX7" fmla="*/ 2096113 w 5191610"/>
              <a:gd name="connsiteY7" fmla="*/ 118422 h 3156633"/>
              <a:gd name="connsiteX8" fmla="*/ 3543913 w 5191610"/>
              <a:gd name="connsiteY8" fmla="*/ 16822 h 3156633"/>
              <a:gd name="connsiteX9" fmla="*/ 5042513 w 5191610"/>
              <a:gd name="connsiteY9" fmla="*/ 512122 h 3156633"/>
              <a:gd name="connsiteX10" fmla="*/ 5093313 w 5191610"/>
              <a:gd name="connsiteY10" fmla="*/ 1642422 h 3156633"/>
              <a:gd name="connsiteX11" fmla="*/ 4648813 w 5191610"/>
              <a:gd name="connsiteY11" fmla="*/ 2379022 h 3156633"/>
              <a:gd name="connsiteX12" fmla="*/ 3239113 w 5191610"/>
              <a:gd name="connsiteY12" fmla="*/ 2480622 h 3156633"/>
              <a:gd name="connsiteX13" fmla="*/ 1804013 w 5191610"/>
              <a:gd name="connsiteY13" fmla="*/ 2620322 h 3156633"/>
              <a:gd name="connsiteX14" fmla="*/ 1232513 w 5191610"/>
              <a:gd name="connsiteY14" fmla="*/ 3153722 h 31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91610" h="3156633">
                <a:moveTo>
                  <a:pt x="1232513" y="3153722"/>
                </a:moveTo>
                <a:cubicBezTo>
                  <a:pt x="1135146" y="3187589"/>
                  <a:pt x="1274846" y="2916655"/>
                  <a:pt x="1219813" y="2823522"/>
                </a:cubicBezTo>
                <a:cubicBezTo>
                  <a:pt x="1164780" y="2730389"/>
                  <a:pt x="1044130" y="2681705"/>
                  <a:pt x="902313" y="2594922"/>
                </a:cubicBezTo>
                <a:cubicBezTo>
                  <a:pt x="760496" y="2508139"/>
                  <a:pt x="500146" y="2444639"/>
                  <a:pt x="368913" y="2302822"/>
                </a:cubicBezTo>
                <a:cubicBezTo>
                  <a:pt x="237680" y="2161005"/>
                  <a:pt x="165713" y="1983205"/>
                  <a:pt x="114913" y="1744022"/>
                </a:cubicBezTo>
                <a:cubicBezTo>
                  <a:pt x="64113" y="1504839"/>
                  <a:pt x="-84054" y="1134422"/>
                  <a:pt x="64113" y="867722"/>
                </a:cubicBezTo>
                <a:cubicBezTo>
                  <a:pt x="212280" y="601022"/>
                  <a:pt x="665246" y="268705"/>
                  <a:pt x="1003913" y="143822"/>
                </a:cubicBezTo>
                <a:cubicBezTo>
                  <a:pt x="1342580" y="18939"/>
                  <a:pt x="1672780" y="139589"/>
                  <a:pt x="2096113" y="118422"/>
                </a:cubicBezTo>
                <a:cubicBezTo>
                  <a:pt x="2519446" y="97255"/>
                  <a:pt x="3052846" y="-48795"/>
                  <a:pt x="3543913" y="16822"/>
                </a:cubicBezTo>
                <a:cubicBezTo>
                  <a:pt x="4034980" y="82439"/>
                  <a:pt x="4784280" y="241189"/>
                  <a:pt x="5042513" y="512122"/>
                </a:cubicBezTo>
                <a:cubicBezTo>
                  <a:pt x="5300746" y="783055"/>
                  <a:pt x="5158930" y="1331272"/>
                  <a:pt x="5093313" y="1642422"/>
                </a:cubicBezTo>
                <a:cubicBezTo>
                  <a:pt x="5027696" y="1953572"/>
                  <a:pt x="4957846" y="2239322"/>
                  <a:pt x="4648813" y="2379022"/>
                </a:cubicBezTo>
                <a:cubicBezTo>
                  <a:pt x="4339780" y="2518722"/>
                  <a:pt x="3713246" y="2440405"/>
                  <a:pt x="3239113" y="2480622"/>
                </a:cubicBezTo>
                <a:cubicBezTo>
                  <a:pt x="2764980" y="2520839"/>
                  <a:pt x="2136330" y="2510255"/>
                  <a:pt x="1804013" y="2620322"/>
                </a:cubicBezTo>
                <a:cubicBezTo>
                  <a:pt x="1471696" y="2730389"/>
                  <a:pt x="1329880" y="3119855"/>
                  <a:pt x="1232513" y="3153722"/>
                </a:cubicBezTo>
                <a:close/>
              </a:path>
            </a:pathLst>
          </a:custGeom>
          <a:solidFill>
            <a:srgbClr val="002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73150" lvl="1">
              <a:buNone/>
              <a:tabLst>
                <a:tab pos="1073150" algn="l"/>
              </a:tabLst>
            </a:pPr>
            <a:br>
              <a:rPr lang="sv-SE" sz="2200" dirty="0">
                <a:solidFill>
                  <a:srgbClr val="FFFFFF"/>
                </a:solidFill>
              </a:rPr>
            </a:br>
            <a:br>
              <a:rPr lang="sv-SE" sz="2200" dirty="0">
                <a:solidFill>
                  <a:srgbClr val="FFFFFF"/>
                </a:solidFill>
              </a:rPr>
            </a:br>
            <a:r>
              <a:rPr lang="sv-SE" sz="3800" dirty="0">
                <a:solidFill>
                  <a:srgbClr val="FFFFFF"/>
                </a:solidFill>
              </a:rPr>
              <a:t>Alla kan prata med barn. </a:t>
            </a:r>
          </a:p>
          <a:p>
            <a:pPr marL="1073150" lvl="1">
              <a:buNone/>
              <a:tabLst>
                <a:tab pos="1073150" algn="l"/>
              </a:tabLst>
            </a:pPr>
            <a:r>
              <a:rPr lang="sv-SE" sz="3800" dirty="0">
                <a:solidFill>
                  <a:srgbClr val="FFFFFF"/>
                </a:solidFill>
              </a:rPr>
              <a:t>Alla kan också utveckla sin förmåga att prata med barn.</a:t>
            </a:r>
          </a:p>
        </p:txBody>
      </p:sp>
    </p:spTree>
    <p:extLst>
      <p:ext uri="{BB962C8B-B14F-4D97-AF65-F5344CB8AC3E}">
        <p14:creationId xmlns:p14="http://schemas.microsoft.com/office/powerpoint/2010/main" val="1510261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D90436E4-C0A9-421B-82D8-8380148B8534}"/>
              </a:ext>
            </a:extLst>
          </p:cNvPr>
          <p:cNvSpPr>
            <a:spLocks noGrp="1"/>
          </p:cNvSpPr>
          <p:nvPr>
            <p:ph type="ctrTitle"/>
          </p:nvPr>
        </p:nvSpPr>
        <p:spPr/>
        <p:txBody>
          <a:bodyPr/>
          <a:lstStyle/>
          <a:p>
            <a:r>
              <a:rPr lang="sv-SE" dirty="0"/>
              <a:t>Slut!</a:t>
            </a:r>
          </a:p>
        </p:txBody>
      </p:sp>
      <p:pic>
        <p:nvPicPr>
          <p:cNvPr id="3" name="Platshållare för bild 2" descr="Ett barn som tänker">
            <a:extLst>
              <a:ext uri="{FF2B5EF4-FFF2-40B4-BE49-F238E27FC236}">
                <a16:creationId xmlns:a16="http://schemas.microsoft.com/office/drawing/2014/main" id="{FBCA053A-4AE6-47EF-860E-74240CC5CE27}"/>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t="17558" b="17558"/>
          <a:stretch>
            <a:fillRect/>
          </a:stretch>
        </p:blipFill>
        <p:spPr/>
      </p:pic>
    </p:spTree>
    <p:extLst>
      <p:ext uri="{BB962C8B-B14F-4D97-AF65-F5344CB8AC3E}">
        <p14:creationId xmlns:p14="http://schemas.microsoft.com/office/powerpoint/2010/main" val="2020677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sz="3400" dirty="0"/>
              <a:t>Övergripande om samtal med barn</a:t>
            </a:r>
            <a:br>
              <a:rPr lang="sv-SE" sz="3400" dirty="0"/>
            </a:br>
            <a:r>
              <a:rPr lang="sv-SE" sz="3400" b="0" dirty="0"/>
              <a:t>Reflektionspass 1</a:t>
            </a:r>
            <a:br>
              <a:rPr lang="sv-SE" sz="3400" dirty="0"/>
            </a:br>
            <a:endParaRPr lang="sv-SE" dirty="0"/>
          </a:p>
        </p:txBody>
      </p:sp>
    </p:spTree>
    <p:extLst>
      <p:ext uri="{BB962C8B-B14F-4D97-AF65-F5344CB8AC3E}">
        <p14:creationId xmlns:p14="http://schemas.microsoft.com/office/powerpoint/2010/main" val="2154362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FC487F-04F1-4EDD-8A9F-93D618CDE78B}"/>
              </a:ext>
            </a:extLst>
          </p:cNvPr>
          <p:cNvSpPr>
            <a:spLocks noGrp="1"/>
          </p:cNvSpPr>
          <p:nvPr>
            <p:ph type="title"/>
          </p:nvPr>
        </p:nvSpPr>
        <p:spPr/>
        <p:txBody>
          <a:bodyPr/>
          <a:lstStyle/>
          <a:p>
            <a:r>
              <a:rPr lang="sv-SE" dirty="0"/>
              <a:t>Varför samtal med barn?</a:t>
            </a:r>
          </a:p>
        </p:txBody>
      </p:sp>
      <p:sp>
        <p:nvSpPr>
          <p:cNvPr id="4" name="Platshållare för text 3"/>
          <p:cNvSpPr>
            <a:spLocks noGrp="1"/>
          </p:cNvSpPr>
          <p:nvPr>
            <p:ph sz="quarter" idx="13"/>
          </p:nvPr>
        </p:nvSpPr>
        <p:spPr>
          <a:xfrm>
            <a:off x="1068918" y="2059200"/>
            <a:ext cx="9268800" cy="3708400"/>
          </a:xfrm>
        </p:spPr>
        <p:txBody>
          <a:bodyPr/>
          <a:lstStyle/>
          <a:p>
            <a:pPr marL="0" indent="0">
              <a:buNone/>
            </a:pPr>
            <a:r>
              <a:rPr lang="sv-SE" dirty="0"/>
              <a:t>Det finns tre huvudsakliga skäl till att personal i socialtjänst och tandvård behöver samtala med barn: </a:t>
            </a:r>
          </a:p>
          <a:p>
            <a:pPr lvl="1"/>
            <a:r>
              <a:rPr lang="sv-SE" sz="2600" dirty="0"/>
              <a:t>säkerställa barnets rätt till delaktighet </a:t>
            </a:r>
          </a:p>
          <a:p>
            <a:pPr lvl="1"/>
            <a:r>
              <a:rPr lang="sv-SE" sz="2600" dirty="0"/>
              <a:t>säkra kvaliteten i det arbete som utförs</a:t>
            </a:r>
          </a:p>
          <a:p>
            <a:pPr lvl="1"/>
            <a:r>
              <a:rPr lang="sv-SE" sz="2600" dirty="0"/>
              <a:t>stärka och utveckla barnet.</a:t>
            </a:r>
          </a:p>
          <a:p>
            <a:pPr marL="0" lvl="1" indent="0">
              <a:buNone/>
            </a:pPr>
            <a:r>
              <a:rPr lang="sv-SE" sz="2600" dirty="0"/>
              <a:t>Diskutera hur väl detta stämmer på er arbetsplats. Är något av skälen mer eller mindre centralt för er? Finns det något ytterligare som du skulle vilja lägga till? </a:t>
            </a:r>
          </a:p>
          <a:p>
            <a:pPr marL="285750" lvl="1" indent="0">
              <a:buNone/>
            </a:pPr>
            <a:endParaRPr lang="sv-SE" sz="2600" dirty="0"/>
          </a:p>
          <a:p>
            <a:pPr marL="285750" lvl="1" indent="0">
              <a:buNone/>
            </a:pPr>
            <a:br>
              <a:rPr lang="sv-SE" sz="2600" dirty="0"/>
            </a:br>
            <a:endParaRPr lang="sv-SE" sz="2600" dirty="0"/>
          </a:p>
          <a:p>
            <a:endParaRPr lang="sv-SE" dirty="0"/>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r>
              <a:rPr lang="sv-SE" dirty="0"/>
              <a:t>Sveriges kunskapsmyndighet för vård och omsorg </a:t>
            </a:r>
          </a:p>
        </p:txBody>
      </p:sp>
    </p:spTree>
    <p:extLst>
      <p:ext uri="{BB962C8B-B14F-4D97-AF65-F5344CB8AC3E}">
        <p14:creationId xmlns:p14="http://schemas.microsoft.com/office/powerpoint/2010/main" val="980356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867ECC-5BA1-4592-AF2A-F22C49C295A3}"/>
              </a:ext>
            </a:extLst>
          </p:cNvPr>
          <p:cNvSpPr>
            <a:spLocks noGrp="1"/>
          </p:cNvSpPr>
          <p:nvPr>
            <p:ph type="title"/>
          </p:nvPr>
        </p:nvSpPr>
        <p:spPr/>
        <p:txBody>
          <a:bodyPr/>
          <a:lstStyle/>
          <a:p>
            <a:r>
              <a:rPr lang="sv-SE" dirty="0"/>
              <a:t>Hinder och svårigheter</a:t>
            </a:r>
          </a:p>
        </p:txBody>
      </p:sp>
      <p:sp>
        <p:nvSpPr>
          <p:cNvPr id="4" name="Platshållare för text 3"/>
          <p:cNvSpPr>
            <a:spLocks noGrp="1"/>
          </p:cNvSpPr>
          <p:nvPr>
            <p:ph sz="quarter" idx="13"/>
          </p:nvPr>
        </p:nvSpPr>
        <p:spPr>
          <a:xfrm>
            <a:off x="1071792" y="1728124"/>
            <a:ext cx="9279467" cy="3708400"/>
          </a:xfrm>
        </p:spPr>
        <p:txBody>
          <a:bodyPr/>
          <a:lstStyle/>
          <a:p>
            <a:pPr marL="0" indent="0">
              <a:buNone/>
            </a:pPr>
            <a:r>
              <a:rPr lang="sv-SE" dirty="0"/>
              <a:t>Många inom socialtjänst, hälso- och sjukvård och tandvård upplever både hinder och svårigheter inför att samtala med barn.</a:t>
            </a:r>
          </a:p>
          <a:p>
            <a:pPr marL="457200" indent="-457200">
              <a:buFont typeface="Arial" panose="020B0604020202020204" pitchFamily="34" charset="0"/>
              <a:buChar char="•"/>
            </a:pPr>
            <a:r>
              <a:rPr lang="sv-SE" dirty="0"/>
              <a:t>Finns det tillfällen då du upplevt att det har funnits hinder till att samtala med ett barn på din arbetsplats? Beskriv ett sådant tillfälle och beskriv vad du tror det var som hindrade dig.</a:t>
            </a:r>
          </a:p>
          <a:p>
            <a:pPr marL="457200" indent="-457200">
              <a:buFont typeface="Arial" panose="020B0604020202020204" pitchFamily="34" charset="0"/>
              <a:buChar char="•"/>
            </a:pPr>
            <a:r>
              <a:rPr lang="sv-SE" dirty="0"/>
              <a:t>Vad på din arbetsplats eller i din yrkesroll kan göra det svårt att samtala med barn? Hur gör du för att övervinna dessa svårigheter?</a:t>
            </a:r>
          </a:p>
          <a:p>
            <a:endParaRPr lang="sv-SE" dirty="0"/>
          </a:p>
          <a:p>
            <a:endParaRPr lang="sv-SE" dirty="0"/>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r>
              <a:rPr lang="sv-SE" dirty="0"/>
              <a:t>Sveriges kunskapsmyndighet för vård och omsorg </a:t>
            </a:r>
          </a:p>
        </p:txBody>
      </p:sp>
    </p:spTree>
    <p:extLst>
      <p:ext uri="{BB962C8B-B14F-4D97-AF65-F5344CB8AC3E}">
        <p14:creationId xmlns:p14="http://schemas.microsoft.com/office/powerpoint/2010/main" val="229113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BF59EB-9629-4743-8845-5974BCD5BEB3}"/>
              </a:ext>
            </a:extLst>
          </p:cNvPr>
          <p:cNvSpPr>
            <a:spLocks noGrp="1"/>
          </p:cNvSpPr>
          <p:nvPr>
            <p:ph type="title"/>
          </p:nvPr>
        </p:nvSpPr>
        <p:spPr>
          <a:xfrm>
            <a:off x="1068917" y="615156"/>
            <a:ext cx="9268800" cy="1296144"/>
          </a:xfrm>
        </p:spPr>
        <p:txBody>
          <a:bodyPr/>
          <a:lstStyle/>
          <a:p>
            <a:r>
              <a:rPr lang="sv-SE" dirty="0"/>
              <a:t>Olika grader av delaktighet</a:t>
            </a:r>
          </a:p>
        </p:txBody>
      </p:sp>
      <p:sp>
        <p:nvSpPr>
          <p:cNvPr id="4" name="Platshållare för text 3"/>
          <p:cNvSpPr>
            <a:spLocks noGrp="1"/>
          </p:cNvSpPr>
          <p:nvPr>
            <p:ph sz="quarter" idx="13"/>
          </p:nvPr>
        </p:nvSpPr>
        <p:spPr>
          <a:xfrm>
            <a:off x="1068918" y="2059200"/>
            <a:ext cx="6608890" cy="3708400"/>
          </a:xfrm>
        </p:spPr>
        <p:txBody>
          <a:bodyPr/>
          <a:lstStyle/>
          <a:p>
            <a:pPr marL="0" indent="0">
              <a:buNone/>
            </a:pPr>
            <a:r>
              <a:rPr lang="sv-SE" sz="2400" dirty="0"/>
              <a:t>En viktig del i att komma fram till vilken grad av </a:t>
            </a:r>
            <a:br>
              <a:rPr lang="sv-SE" sz="2400" dirty="0"/>
            </a:br>
            <a:r>
              <a:rPr lang="sv-SE" sz="2400" dirty="0"/>
              <a:t>och vilken typ av delaktighet som kan passa ett </a:t>
            </a:r>
            <a:br>
              <a:rPr lang="sv-SE" sz="2400" dirty="0"/>
            </a:br>
            <a:r>
              <a:rPr lang="sv-SE" sz="2400" dirty="0"/>
              <a:t>visst barn är att helt enkelt fråga barnet. På nästa bild finns tre exempel från kunskapsstödet på hur man skulle kunna uttrycka sig. </a:t>
            </a:r>
          </a:p>
          <a:p>
            <a:pPr marL="457200" indent="-457200">
              <a:buFont typeface="Arial" panose="020B0604020202020204" pitchFamily="34" charset="0"/>
              <a:buChar char="•"/>
            </a:pPr>
            <a:r>
              <a:rPr lang="sv-SE" sz="2400" dirty="0"/>
              <a:t>Läs och beskriv vad du tänker om exemplen.</a:t>
            </a:r>
          </a:p>
          <a:p>
            <a:pPr marL="457200" indent="-457200">
              <a:buFont typeface="Arial" panose="020B0604020202020204" pitchFamily="34" charset="0"/>
              <a:buChar char="•"/>
            </a:pPr>
            <a:r>
              <a:rPr lang="sv-SE" sz="2400" dirty="0"/>
              <a:t>Beskriv något annat exempel på hur du skulle kunna utrycka dig.</a:t>
            </a:r>
          </a:p>
        </p:txBody>
      </p:sp>
      <p:sp>
        <p:nvSpPr>
          <p:cNvPr id="5" name="Footer Placeholder 4">
            <a:extLst>
              <a:ext uri="{FF2B5EF4-FFF2-40B4-BE49-F238E27FC236}">
                <a16:creationId xmlns:a16="http://schemas.microsoft.com/office/drawing/2014/main" id="{A5766023-BFA0-43B1-B4AE-489E68EA709D}"/>
              </a:ext>
            </a:extLst>
          </p:cNvPr>
          <p:cNvSpPr>
            <a:spLocks noGrp="1"/>
          </p:cNvSpPr>
          <p:nvPr>
            <p:ph type="ftr" sz="quarter" idx="11"/>
          </p:nvPr>
        </p:nvSpPr>
        <p:spPr/>
        <p:txBody>
          <a:bodyPr/>
          <a:lstStyle/>
          <a:p>
            <a:r>
              <a:rPr lang="sv-SE" dirty="0"/>
              <a:t>Sveriges kunskapsmyndighet för vård och omsorg </a:t>
            </a:r>
          </a:p>
        </p:txBody>
      </p:sp>
      <p:pic>
        <p:nvPicPr>
          <p:cNvPr id="7" name="Platshållare för bild 9" descr="Två vuxna samtalar med ett barn">
            <a:extLst>
              <a:ext uri="{FF2B5EF4-FFF2-40B4-BE49-F238E27FC236}">
                <a16:creationId xmlns:a16="http://schemas.microsoft.com/office/drawing/2014/main" id="{F356D23B-CFDC-4938-92B8-7C31A0E37319}"/>
              </a:ext>
            </a:extLst>
          </p:cNvPr>
          <p:cNvPicPr>
            <a:picLocks noChangeAspect="1"/>
          </p:cNvPicPr>
          <p:nvPr/>
        </p:nvPicPr>
        <p:blipFill rotWithShape="1">
          <a:blip r:embed="rId3"/>
          <a:srcRect l="2632" r="2632"/>
          <a:stretch/>
        </p:blipFill>
        <p:spPr>
          <a:xfrm>
            <a:off x="7793038" y="2110000"/>
            <a:ext cx="4398962" cy="3095625"/>
          </a:xfrm>
          <a:prstGeom prst="rect">
            <a:avLst/>
          </a:prstGeom>
        </p:spPr>
      </p:pic>
    </p:spTree>
    <p:extLst>
      <p:ext uri="{BB962C8B-B14F-4D97-AF65-F5344CB8AC3E}">
        <p14:creationId xmlns:p14="http://schemas.microsoft.com/office/powerpoint/2010/main" val="885500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B7C56D6F-9EF1-4FC3-8921-181E6E4E0769}"/>
              </a:ext>
            </a:extLst>
          </p:cNvPr>
          <p:cNvSpPr>
            <a:spLocks noGrp="1"/>
          </p:cNvSpPr>
          <p:nvPr>
            <p:ph type="title"/>
          </p:nvPr>
        </p:nvSpPr>
        <p:spPr>
          <a:xfrm>
            <a:off x="1071792" y="686594"/>
            <a:ext cx="9268800" cy="631567"/>
          </a:xfrm>
        </p:spPr>
        <p:txBody>
          <a:bodyPr/>
          <a:lstStyle/>
          <a:p>
            <a:r>
              <a:rPr lang="sv-SE" dirty="0"/>
              <a:t>Delaktighet, tre exempel</a:t>
            </a:r>
          </a:p>
        </p:txBody>
      </p:sp>
      <p:sp>
        <p:nvSpPr>
          <p:cNvPr id="2" name="Rektangel 1">
            <a:extLst>
              <a:ext uri="{FF2B5EF4-FFF2-40B4-BE49-F238E27FC236}">
                <a16:creationId xmlns:a16="http://schemas.microsoft.com/office/drawing/2014/main" id="{5534011D-7EE9-4F8C-8D1A-AAA72E64C15A}"/>
              </a:ext>
              <a:ext uri="{C183D7F6-B498-43B3-948B-1728B52AA6E4}">
                <adec:decorative xmlns:adec="http://schemas.microsoft.com/office/drawing/2017/decorative" val="1"/>
              </a:ext>
            </a:extLst>
          </p:cNvPr>
          <p:cNvSpPr/>
          <p:nvPr/>
        </p:nvSpPr>
        <p:spPr>
          <a:xfrm>
            <a:off x="123520" y="1840675"/>
            <a:ext cx="3676584" cy="296379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7" name="Rektangel 6">
            <a:extLst>
              <a:ext uri="{FF2B5EF4-FFF2-40B4-BE49-F238E27FC236}">
                <a16:creationId xmlns:a16="http://schemas.microsoft.com/office/drawing/2014/main" id="{BB5DB2C3-7D8A-44CB-951C-B6878025F3F5}"/>
              </a:ext>
              <a:ext uri="{C183D7F6-B498-43B3-948B-1728B52AA6E4}">
                <adec:decorative xmlns:adec="http://schemas.microsoft.com/office/drawing/2017/decorative" val="1"/>
              </a:ext>
            </a:extLst>
          </p:cNvPr>
          <p:cNvSpPr/>
          <p:nvPr/>
        </p:nvSpPr>
        <p:spPr>
          <a:xfrm>
            <a:off x="3800104" y="1840674"/>
            <a:ext cx="3819186" cy="2963799"/>
          </a:xfrm>
          <a:prstGeom prst="rect">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8" name="Rektangel 7">
            <a:extLst>
              <a:ext uri="{FF2B5EF4-FFF2-40B4-BE49-F238E27FC236}">
                <a16:creationId xmlns:a16="http://schemas.microsoft.com/office/drawing/2014/main" id="{F765E33F-6225-490C-A6E4-360D45CF9A07}"/>
              </a:ext>
              <a:ext uri="{C183D7F6-B498-43B3-948B-1728B52AA6E4}">
                <adec:decorative xmlns:adec="http://schemas.microsoft.com/office/drawing/2017/decorative" val="1"/>
              </a:ext>
            </a:extLst>
          </p:cNvPr>
          <p:cNvSpPr/>
          <p:nvPr/>
        </p:nvSpPr>
        <p:spPr>
          <a:xfrm>
            <a:off x="7619290" y="1840675"/>
            <a:ext cx="4090489" cy="2963800"/>
          </a:xfrm>
          <a:prstGeom prst="rect">
            <a:avLst/>
          </a:prstGeom>
          <a:solidFill>
            <a:schemeClr val="accent4">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5" name="Platshållare för innehåll 4">
            <a:extLst>
              <a:ext uri="{FF2B5EF4-FFF2-40B4-BE49-F238E27FC236}">
                <a16:creationId xmlns:a16="http://schemas.microsoft.com/office/drawing/2014/main" id="{639DC7B9-8E63-41A4-B327-076BC5787735}"/>
              </a:ext>
            </a:extLst>
          </p:cNvPr>
          <p:cNvSpPr>
            <a:spLocks noGrp="1"/>
          </p:cNvSpPr>
          <p:nvPr>
            <p:ph sz="quarter" idx="13"/>
          </p:nvPr>
        </p:nvSpPr>
        <p:spPr>
          <a:xfrm>
            <a:off x="123520" y="1982738"/>
            <a:ext cx="11308771" cy="2821737"/>
          </a:xfrm>
        </p:spPr>
        <p:txBody>
          <a:bodyPr numCol="3"/>
          <a:lstStyle/>
          <a:p>
            <a:r>
              <a:rPr lang="sv-SE" sz="1800" i="1" dirty="0"/>
              <a:t>- Idag ska vi prata lite om vad </a:t>
            </a:r>
            <a:br>
              <a:rPr lang="sv-SE" sz="1800" i="1" dirty="0"/>
            </a:br>
            <a:r>
              <a:rPr lang="sv-SE" sz="1800" i="1" dirty="0"/>
              <a:t>som ska hända den närmaste tiden. Vill du sitta med här tillsammans med din pappa, </a:t>
            </a:r>
            <a:br>
              <a:rPr lang="sv-SE" sz="1800" i="1" dirty="0"/>
            </a:br>
            <a:r>
              <a:rPr lang="sv-SE" sz="1800" i="1" dirty="0"/>
              <a:t>eller vill du hellre sitta här </a:t>
            </a:r>
            <a:br>
              <a:rPr lang="sv-SE" sz="1800" i="1" dirty="0"/>
            </a:br>
            <a:r>
              <a:rPr lang="sv-SE" sz="1800" i="1" dirty="0"/>
              <a:t>bakom och bygga med klossar?</a:t>
            </a:r>
          </a:p>
          <a:p>
            <a:pPr marL="0" indent="0">
              <a:buNone/>
            </a:pPr>
            <a:endParaRPr lang="sv-SE" sz="1800" i="1" dirty="0"/>
          </a:p>
          <a:p>
            <a:endParaRPr lang="sv-SE" sz="1800" i="1" dirty="0"/>
          </a:p>
          <a:p>
            <a:endParaRPr lang="sv-SE" sz="1800" i="1" dirty="0"/>
          </a:p>
          <a:p>
            <a:endParaRPr lang="sv-SE" sz="1800" i="1" dirty="0"/>
          </a:p>
          <a:p>
            <a:endParaRPr lang="sv-SE" sz="1800" i="1" dirty="0"/>
          </a:p>
          <a:p>
            <a:r>
              <a:rPr lang="sv-SE" sz="1800" i="1" dirty="0"/>
              <a:t>- Medan jag pratar med din mamma kan du fundera på om </a:t>
            </a:r>
            <a:br>
              <a:rPr lang="sv-SE" sz="1800" i="1" dirty="0"/>
            </a:br>
            <a:r>
              <a:rPr lang="sv-SE" sz="1800" i="1" dirty="0"/>
              <a:t>det är något särskilt du vill veta om sjukdomen. Om du inte vill fråga själv kan du skriva det på </a:t>
            </a:r>
            <a:br>
              <a:rPr lang="sv-SE" sz="1800" i="1" dirty="0"/>
            </a:br>
            <a:r>
              <a:rPr lang="sv-SE" sz="1800" i="1" dirty="0"/>
              <a:t>en lapp till mig eller be att </a:t>
            </a:r>
            <a:br>
              <a:rPr lang="sv-SE" sz="1800" i="1" dirty="0"/>
            </a:br>
            <a:r>
              <a:rPr lang="sv-SE" sz="1800" i="1" dirty="0"/>
              <a:t>mamma frågar åt dig.</a:t>
            </a:r>
          </a:p>
          <a:p>
            <a:endParaRPr lang="sv-SE" sz="1800" i="1" dirty="0"/>
          </a:p>
          <a:p>
            <a:endParaRPr lang="sv-SE" sz="1800" i="1" dirty="0"/>
          </a:p>
          <a:p>
            <a:endParaRPr lang="sv-SE" sz="1800" i="1" dirty="0"/>
          </a:p>
          <a:p>
            <a:pPr marL="0" indent="0">
              <a:buNone/>
            </a:pPr>
            <a:endParaRPr lang="sv-SE" sz="1800" i="1" dirty="0"/>
          </a:p>
          <a:p>
            <a:r>
              <a:rPr lang="sv-SE" sz="1800" i="1" dirty="0"/>
              <a:t> - Idag ses vi för att du har rätt att få information och stöd när pappa är sjuk. Men det är du som bestämmer vad vi ska prata om. Säg till om du har några förslag på vad vi ska prata om. Annars så börjar jag, så får du säga till om du hellre vill prata om något annat. Är det okej?</a:t>
            </a:r>
          </a:p>
          <a:p>
            <a:endParaRPr lang="sv-SE" sz="1800" dirty="0"/>
          </a:p>
        </p:txBody>
      </p:sp>
      <p:sp>
        <p:nvSpPr>
          <p:cNvPr id="4" name="Platshållare för sidfot 3">
            <a:extLst>
              <a:ext uri="{FF2B5EF4-FFF2-40B4-BE49-F238E27FC236}">
                <a16:creationId xmlns:a16="http://schemas.microsoft.com/office/drawing/2014/main" id="{C773899C-5784-4A26-A5E3-FE16D1C32662}"/>
              </a:ext>
            </a:extLst>
          </p:cNvPr>
          <p:cNvSpPr>
            <a:spLocks noGrp="1"/>
          </p:cNvSpPr>
          <p:nvPr>
            <p:ph type="ftr" sz="quarter" idx="11"/>
          </p:nvPr>
        </p:nvSpPr>
        <p:spPr/>
        <p:txBody>
          <a:bodyPr/>
          <a:lstStyle/>
          <a:p>
            <a:r>
              <a:rPr lang="sv-SE" dirty="0"/>
              <a:t>Sveriges kunskapsmyndighet för vård och omsorg </a:t>
            </a:r>
          </a:p>
        </p:txBody>
      </p:sp>
      <p:sp>
        <p:nvSpPr>
          <p:cNvPr id="3" name="Platshållare för datum 2">
            <a:extLst>
              <a:ext uri="{FF2B5EF4-FFF2-40B4-BE49-F238E27FC236}">
                <a16:creationId xmlns:a16="http://schemas.microsoft.com/office/drawing/2014/main" id="{DDD5986C-3161-423D-9DCD-7F17A5377CE2}"/>
              </a:ext>
            </a:extLst>
          </p:cNvPr>
          <p:cNvSpPr>
            <a:spLocks noGrp="1"/>
          </p:cNvSpPr>
          <p:nvPr>
            <p:ph type="dt" sz="half" idx="10"/>
          </p:nvPr>
        </p:nvSpPr>
        <p:spPr/>
        <p:txBody>
          <a:bodyPr/>
          <a:lstStyle/>
          <a:p>
            <a:endParaRPr lang="sv-SE" dirty="0"/>
          </a:p>
        </p:txBody>
      </p:sp>
    </p:spTree>
    <p:extLst>
      <p:ext uri="{BB962C8B-B14F-4D97-AF65-F5344CB8AC3E}">
        <p14:creationId xmlns:p14="http://schemas.microsoft.com/office/powerpoint/2010/main" val="2392744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045789" y="725701"/>
            <a:ext cx="10363200" cy="1413065"/>
          </a:xfrm>
        </p:spPr>
        <p:txBody>
          <a:bodyPr/>
          <a:lstStyle/>
          <a:p>
            <a:r>
              <a:rPr lang="sv-SE" sz="3400" dirty="0"/>
              <a:t>Lyhördhet inför barnets förmågor och erfarenheter</a:t>
            </a:r>
            <a:br>
              <a:rPr lang="sv-SE" sz="3400" dirty="0"/>
            </a:br>
            <a:r>
              <a:rPr lang="sv-SE" sz="3400" b="0" dirty="0"/>
              <a:t>Reflektionspass 2</a:t>
            </a:r>
            <a:br>
              <a:rPr lang="sv-SE" sz="3400" dirty="0"/>
            </a:br>
            <a:br>
              <a:rPr lang="sv-SE" sz="3400" dirty="0"/>
            </a:br>
            <a:endParaRPr lang="sv-SE" dirty="0"/>
          </a:p>
        </p:txBody>
      </p:sp>
    </p:spTree>
    <p:extLst>
      <p:ext uri="{BB962C8B-B14F-4D97-AF65-F5344CB8AC3E}">
        <p14:creationId xmlns:p14="http://schemas.microsoft.com/office/powerpoint/2010/main" val="433521720"/>
      </p:ext>
    </p:extLst>
  </p:cSld>
  <p:clrMapOvr>
    <a:masterClrMapping/>
  </p:clrMapOvr>
</p:sld>
</file>

<file path=ppt/theme/theme1.xml><?xml version="1.0" encoding="utf-8"?>
<a:theme xmlns:a="http://schemas.openxmlformats.org/drawingml/2006/main" name="SoS-PPT-svensk-150922">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custClrLst>
    <a:custClr name="Beige Diagrambakgrund">
      <a:srgbClr val="DAD7CB"/>
    </a:custClr>
    <a:custClr name="Mörkbeige">
      <a:srgbClr val="D3BF96"/>
    </a:custClr>
    <a:custClr>
      <a:srgbClr val="AAA38E"/>
    </a:custClr>
    <a:custClr name="Brun">
      <a:srgbClr val="857363"/>
    </a:custClr>
    <a:custClr name="Mellanbrun">
      <a:srgbClr val="6D5047"/>
    </a:custClr>
    <a:custClr name="Mörkbrun">
      <a:srgbClr val="452325"/>
    </a:custClr>
    <a:custClr name="Vit">
      <a:srgbClr val="FFFFFF"/>
    </a:custClr>
    <a:custClr name="Vit">
      <a:srgbClr val="FFFFFF"/>
    </a:custClr>
    <a:custClr name="Svart">
      <a:srgbClr val="000000"/>
    </a:custClr>
    <a:custClr name="Vit">
      <a:srgbClr val="FFFFFF"/>
    </a:custClr>
    <a:custClr name="Ljusblå">
      <a:srgbClr val="E0E6E6"/>
    </a:custClr>
    <a:custClr name="Isblå">
      <a:srgbClr val="A6BCC6"/>
    </a:custClr>
    <a:custClr name="Ljus blågrå">
      <a:srgbClr val="A5ACAF"/>
    </a:custClr>
    <a:custClr name="Blågrå">
      <a:srgbClr val="7D9AAA"/>
    </a:custClr>
    <a:custClr name="Mörk blågrå">
      <a:srgbClr val="51626F"/>
    </a:custClr>
    <a:custClr name="Mörkblå">
      <a:srgbClr val="002B45"/>
    </a:custClr>
    <a:custClr name="Vit">
      <a:srgbClr val="FFFFFF"/>
    </a:custClr>
    <a:custClr name="Accentfärg orange">
      <a:srgbClr val="ED8B00"/>
    </a:custClr>
    <a:custClr name="Accentfärg turkos">
      <a:srgbClr val="3DB7E4"/>
    </a:custClr>
    <a:custClr name="Accentfärg grön">
      <a:srgbClr val="3F9C35"/>
    </a:custClr>
    <a:custClr name="Diagramfärg Riket 251/230/204">
      <a:srgbClr val="FBE6CC"/>
    </a:custClr>
    <a:custClr name="Diagramfärg Riket 246/205/153">
      <a:srgbClr val="F6CD99"/>
    </a:custClr>
    <a:custClr name="Diagramfärg Riket 242/181/102">
      <a:srgbClr val="F2B566"/>
    </a:custClr>
    <a:custClr name="Diagramfärg Riket Huvudfärg">
      <a:srgbClr val="ED8B00"/>
    </a:custClr>
    <a:custClr name="Diagramfärg Riket 175/98/10">
      <a:srgbClr val="AF620A"/>
    </a:custClr>
    <a:custClr name="Diagramfärg Riket 117/66/0">
      <a:srgbClr val="754200"/>
    </a:custClr>
    <a:custClr name="Vit">
      <a:srgbClr val="FFFFFF"/>
    </a:custClr>
    <a:custClr name="Diagramfärg Riket Huvudfärg">
      <a:srgbClr val="ED8B00"/>
    </a:custClr>
    <a:custClr name="Diagramfärg alarmerande händelse">
      <a:srgbClr val="BA0C2F"/>
    </a:custClr>
    <a:custClr name="Beige Diagrambakgrund">
      <a:srgbClr val="DAD7CB"/>
    </a:custClr>
    <a:custClr name="Diagramfärg män 218/237/203">
      <a:srgbClr val="DAEDCB"/>
    </a:custClr>
    <a:custClr name="Diagramfärg män 180/219/151">
      <a:srgbClr val="B4DB97"/>
    </a:custClr>
    <a:custClr name="Diagramfärg män 142/201/99">
      <a:srgbClr val="8EC963"/>
    </a:custClr>
    <a:custClr name="Diagramfärg män Huvudfärg">
      <a:srgbClr val="4A7729"/>
    </a:custClr>
    <a:custClr name="Diagramfärg män 55/88/31">
      <a:srgbClr val="3B581F"/>
    </a:custClr>
    <a:custClr name="Diagramfärg män 36/58/20">
      <a:srgbClr val="243A14"/>
    </a:custClr>
    <a:custClr name="Vit">
      <a:srgbClr val="FFFFFF"/>
    </a:custClr>
    <a:custClr name="Diagramfärg män Huvudfärg">
      <a:srgbClr val="4A7729"/>
    </a:custClr>
    <a:custClr name="Vit">
      <a:srgbClr val="FFFFFF"/>
    </a:custClr>
    <a:custClr name="Vit">
      <a:srgbClr val="FFFFFF"/>
    </a:custClr>
    <a:custClr name="Diagramfärg kvinnor 232/225/234">
      <a:srgbClr val="E8E1EA"/>
    </a:custClr>
    <a:custClr name="Diagramfärg kvinnor 209/197/214">
      <a:srgbClr val="D1C5D6"/>
    </a:custClr>
    <a:custClr name="Diagramfärg kvinnor 186/167/192">
      <a:srgbClr val="BAA7C0"/>
    </a:custClr>
    <a:custClr name="Diagramfärg kvinnor Huvudfärg">
      <a:srgbClr val="8D6E97"/>
    </a:custClr>
    <a:custClr name="Diagramfärg kvinnor 106/82/114">
      <a:srgbClr val="6A5272"/>
    </a:custClr>
    <a:custClr name="Diagramfärg kvinnor 70/54/75">
      <a:srgbClr val="46364B"/>
    </a:custClr>
    <a:custClr name="Vit">
      <a:srgbClr val="FFFFFF"/>
    </a:custClr>
    <a:custClr name="Diagramfärg kvinnor huvudfärg">
      <a:srgbClr val="8D6E97"/>
    </a:custClr>
    <a:custClr name="Vit">
      <a:srgbClr val="FFFFFF"/>
    </a:custClr>
    <a:custClr name="Vit">
      <a:srgbClr val="FFFFFF"/>
    </a:custClr>
  </a:custClrLst>
  <a:extLst>
    <a:ext uri="{05A4C25C-085E-4340-85A3-A5531E510DB2}">
      <thm15:themeFamily xmlns:thm15="http://schemas.microsoft.com/office/thememl/2012/main" name="SoS PPT-sve-16.9.potx" id="{5FB52A0F-AAB8-41D5-B429-08CFAF4F1824}" vid="{01A0E70B-603C-4E46-A5A4-C3F353CF1FA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 PPT-sve-16.9</Template>
  <TotalTime>1817</TotalTime>
  <Words>6107</Words>
  <Application>Microsoft Office PowerPoint</Application>
  <PresentationFormat>Bredbild</PresentationFormat>
  <Paragraphs>570</Paragraphs>
  <Slides>39</Slides>
  <Notes>38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39</vt:i4>
      </vt:variant>
    </vt:vector>
  </HeadingPairs>
  <TitlesOfParts>
    <vt:vector size="43" baseType="lpstr">
      <vt:lpstr>Arial</vt:lpstr>
      <vt:lpstr>Century Gothic</vt:lpstr>
      <vt:lpstr>Times New Roman</vt:lpstr>
      <vt:lpstr>SoS-PPT-svensk-150922</vt:lpstr>
      <vt:lpstr>Samtal med barn − stöd för att öka kunskap och inspirera till övning Del 2: Reflektionspass</vt:lpstr>
      <vt:lpstr>Material i två delar</vt:lpstr>
      <vt:lpstr>Reflektionspass</vt:lpstr>
      <vt:lpstr>Övergripande om samtal med barn Reflektionspass 1 </vt:lpstr>
      <vt:lpstr>Varför samtal med barn?</vt:lpstr>
      <vt:lpstr>Hinder och svårigheter</vt:lpstr>
      <vt:lpstr>Olika grader av delaktighet</vt:lpstr>
      <vt:lpstr>Delaktighet, tre exempel</vt:lpstr>
      <vt:lpstr>Lyhördhet inför barnets förmågor och erfarenheter Reflektionspass 2  </vt:lpstr>
      <vt:lpstr>Lyhördhet under samtal</vt:lpstr>
      <vt:lpstr>Bedöma barnets mognad</vt:lpstr>
      <vt:lpstr>Hantera barns tystnad</vt:lpstr>
      <vt:lpstr>Vara snäll – skapa en förtroendefull relation Reflektionspass 3  </vt:lpstr>
      <vt:lpstr>Maktobalans mellan dig och barnet</vt:lpstr>
      <vt:lpstr>Inledande småprat</vt:lpstr>
      <vt:lpstr>Lugn, trygghet och empati</vt:lpstr>
      <vt:lpstr>Förberedelser inför samtal Reflektionspass 4  </vt:lpstr>
      <vt:lpstr>Förbereda mötet</vt:lpstr>
      <vt:lpstr>Barnvänlig miljö</vt:lpstr>
      <vt:lpstr>Presentera dig</vt:lpstr>
      <vt:lpstr>Inleda samtal Reflektionspass 5</vt:lpstr>
      <vt:lpstr>Grundprinciper för samtal</vt:lpstr>
      <vt:lpstr>Fem grundprinciper</vt:lpstr>
      <vt:lpstr>Beskriva syftet med samtalet</vt:lpstr>
      <vt:lpstr>Informera om tystnads- och anmälningsplikt</vt:lpstr>
      <vt:lpstr>Avslutning och återkoppling Reflektionspass 6</vt:lpstr>
      <vt:lpstr>Skapa trygghet och inge hopp</vt:lpstr>
      <vt:lpstr>Vad händer sen?</vt:lpstr>
      <vt:lpstr>Kontakt efter samtalet</vt:lpstr>
      <vt:lpstr>Tekniker, metoder och förhållningssätt Reflektionspass 7</vt:lpstr>
      <vt:lpstr>Frågor</vt:lpstr>
      <vt:lpstr>Material, verktyg och hjälpmedel</vt:lpstr>
      <vt:lpstr>Barn med funktionsnedsättningar</vt:lpstr>
      <vt:lpstr>Samtalet med barnet i relation till föräldrarna Reflektionspass 8 </vt:lpstr>
      <vt:lpstr>Samtal med barn i föräldrars närvaro</vt:lpstr>
      <vt:lpstr>Prata med barnet själv?</vt:lpstr>
      <vt:lpstr>Att rikta sig direkt till barnet</vt:lpstr>
      <vt:lpstr>PowerPoint-presentation</vt:lpstr>
      <vt:lpstr>Slut!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Socialstyrelsens Powerpointmall</dc:title>
  <dc:creator>Jonsland, Thomas</dc:creator>
  <cp:keywords>class='Open'</cp:keywords>
  <cp:lastModifiedBy>Wasberg, Iwa</cp:lastModifiedBy>
  <cp:revision>153</cp:revision>
  <cp:lastPrinted>2015-05-08T11:44:01Z</cp:lastPrinted>
  <dcterms:created xsi:type="dcterms:W3CDTF">2023-02-06T10:43:26Z</dcterms:created>
  <dcterms:modified xsi:type="dcterms:W3CDTF">2023-09-21T13:24:10Z</dcterms:modified>
</cp:coreProperties>
</file>