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77" r:id="rId2"/>
    <p:sldId id="452" r:id="rId3"/>
    <p:sldId id="385" r:id="rId4"/>
    <p:sldId id="408" r:id="rId5"/>
    <p:sldId id="394" r:id="rId6"/>
    <p:sldId id="411" r:id="rId7"/>
    <p:sldId id="412" r:id="rId8"/>
    <p:sldId id="387" r:id="rId9"/>
    <p:sldId id="404" r:id="rId10"/>
    <p:sldId id="444" r:id="rId11"/>
    <p:sldId id="393" r:id="rId12"/>
    <p:sldId id="370" r:id="rId13"/>
    <p:sldId id="445" r:id="rId14"/>
    <p:sldId id="414" r:id="rId15"/>
    <p:sldId id="416" r:id="rId16"/>
    <p:sldId id="366" r:id="rId17"/>
    <p:sldId id="446" r:id="rId18"/>
    <p:sldId id="447" r:id="rId19"/>
    <p:sldId id="365" r:id="rId20"/>
    <p:sldId id="448" r:id="rId21"/>
    <p:sldId id="437" r:id="rId22"/>
    <p:sldId id="430" r:id="rId23"/>
    <p:sldId id="389" r:id="rId24"/>
    <p:sldId id="431" r:id="rId25"/>
    <p:sldId id="449" r:id="rId26"/>
    <p:sldId id="438" r:id="rId27"/>
    <p:sldId id="413" r:id="rId28"/>
    <p:sldId id="405" r:id="rId29"/>
    <p:sldId id="373" r:id="rId30"/>
    <p:sldId id="439" r:id="rId31"/>
    <p:sldId id="421" r:id="rId32"/>
    <p:sldId id="363" r:id="rId33"/>
    <p:sldId id="422" r:id="rId34"/>
    <p:sldId id="410" r:id="rId35"/>
    <p:sldId id="377" r:id="rId36"/>
    <p:sldId id="423" r:id="rId37"/>
    <p:sldId id="424" r:id="rId38"/>
    <p:sldId id="425" r:id="rId39"/>
    <p:sldId id="442" r:id="rId40"/>
    <p:sldId id="427" r:id="rId41"/>
    <p:sldId id="362" r:id="rId42"/>
    <p:sldId id="450" r:id="rId43"/>
    <p:sldId id="434" r:id="rId44"/>
    <p:sldId id="371" r:id="rId45"/>
    <p:sldId id="407" r:id="rId46"/>
    <p:sldId id="432" r:id="rId47"/>
    <p:sldId id="390" r:id="rId48"/>
  </p:sldIdLst>
  <p:sldSz cx="12192000" cy="6858000"/>
  <p:notesSz cx="6781800"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dning" id="{567ECC35-3B8B-4F79-8484-BEA2120B66B3}">
          <p14:sldIdLst>
            <p14:sldId id="277"/>
            <p14:sldId id="452"/>
          </p14:sldIdLst>
        </p14:section>
        <p14:section name="Del 1: Introduktion till kunskapsstödet" id="{7E12878D-951A-40B9-9DAC-274773FF0283}">
          <p14:sldIdLst>
            <p14:sldId id="385"/>
            <p14:sldId id="408"/>
            <p14:sldId id="394"/>
            <p14:sldId id="411"/>
          </p14:sldIdLst>
        </p14:section>
        <p14:section name="Del 2: Studiecirklar och reflektionspass utifrån kunskapsstödet" id="{62E8B4F6-2FC3-4167-98BE-4C2EDC7909CB}">
          <p14:sldIdLst>
            <p14:sldId id="412"/>
            <p14:sldId id="387"/>
            <p14:sldId id="404"/>
            <p14:sldId id="444"/>
            <p14:sldId id="393"/>
            <p14:sldId id="370"/>
            <p14:sldId id="445"/>
            <p14:sldId id="414"/>
            <p14:sldId id="416"/>
            <p14:sldId id="366"/>
            <p14:sldId id="446"/>
            <p14:sldId id="447"/>
            <p14:sldId id="365"/>
            <p14:sldId id="448"/>
            <p14:sldId id="437"/>
            <p14:sldId id="430"/>
            <p14:sldId id="389"/>
            <p14:sldId id="431"/>
            <p14:sldId id="449"/>
            <p14:sldId id="438"/>
            <p14:sldId id="413"/>
            <p14:sldId id="405"/>
            <p14:sldId id="373"/>
            <p14:sldId id="439"/>
            <p14:sldId id="421"/>
            <p14:sldId id="363"/>
            <p14:sldId id="422"/>
            <p14:sldId id="410"/>
            <p14:sldId id="377"/>
            <p14:sldId id="423"/>
            <p14:sldId id="424"/>
            <p14:sldId id="425"/>
            <p14:sldId id="442"/>
            <p14:sldId id="427"/>
            <p14:sldId id="362"/>
            <p14:sldId id="450"/>
            <p14:sldId id="434"/>
            <p14:sldId id="371"/>
            <p14:sldId id="407"/>
            <p14:sldId id="432"/>
            <p14:sldId id="390"/>
          </p14:sldIdLst>
        </p14:section>
      </p14:sectionLst>
    </p:ex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llerberg, Jesper" initials="SJ" lastIdx="20" clrIdx="0">
    <p:extLst>
      <p:ext uri="{19B8F6BF-5375-455C-9EA6-DF929625EA0E}">
        <p15:presenceInfo xmlns:p15="http://schemas.microsoft.com/office/powerpoint/2012/main" userId="Sellerberg, Jesper" providerId="None"/>
      </p:ext>
    </p:extLst>
  </p:cmAuthor>
  <p:cmAuthor id="2" name="Eriksson, Antonia" initials="EA" lastIdx="6" clrIdx="1">
    <p:extLst>
      <p:ext uri="{19B8F6BF-5375-455C-9EA6-DF929625EA0E}">
        <p15:presenceInfo xmlns:p15="http://schemas.microsoft.com/office/powerpoint/2012/main" userId="S-1-5-21-2075942658-1792417684-393963531-34100" providerId="AD"/>
      </p:ext>
    </p:extLst>
  </p:cmAuthor>
  <p:cmAuthor id="3" name="Malmquist, Ylva" initials="MY" lastIdx="15" clrIdx="2">
    <p:extLst>
      <p:ext uri="{19B8F6BF-5375-455C-9EA6-DF929625EA0E}">
        <p15:presenceInfo xmlns:p15="http://schemas.microsoft.com/office/powerpoint/2012/main" userId="S-1-5-21-2075942658-1792417684-393963531-29283" providerId="AD"/>
      </p:ext>
    </p:extLst>
  </p:cmAuthor>
  <p:cmAuthor id="4" name="Jonsland, Thomas" initials="JT" lastIdx="1" clrIdx="3">
    <p:extLst>
      <p:ext uri="{19B8F6BF-5375-455C-9EA6-DF929625EA0E}">
        <p15:presenceInfo xmlns:p15="http://schemas.microsoft.com/office/powerpoint/2012/main" userId="S-1-5-21-2075942658-1792417684-393963531-28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EFEFE"/>
    <a:srgbClr val="CFCECC"/>
    <a:srgbClr val="AEA9A5"/>
    <a:srgbClr val="E2E0DE"/>
    <a:srgbClr val="E6E4E2"/>
    <a:srgbClr val="E3DAD3"/>
    <a:srgbClr val="DFD9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4" autoAdjust="0"/>
    <p:restoredTop sz="69402" autoAdjust="0"/>
  </p:normalViewPr>
  <p:slideViewPr>
    <p:cSldViewPr snapToGrid="0" showGuides="1">
      <p:cViewPr varScale="1">
        <p:scale>
          <a:sx n="55" d="100"/>
          <a:sy n="55" d="100"/>
        </p:scale>
        <p:origin x="197" y="302"/>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6"/>
        <p:guide pos="21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630AA-1773-4010-8FE8-876ABE79C25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sv-SE"/>
        </a:p>
      </dgm:t>
    </dgm:pt>
    <dgm:pt modelId="{41731C35-46DB-4CDC-8FC3-B79800F42299}">
      <dgm:prSet phldrT="[Text]" custT="1"/>
      <dgm:spPr>
        <a:solidFill>
          <a:schemeClr val="accent4">
            <a:lumMod val="50000"/>
            <a:lumOff val="50000"/>
            <a:alpha val="90000"/>
          </a:schemeClr>
        </a:solidFill>
        <a:ln>
          <a:noFill/>
        </a:ln>
      </dgm:spPr>
      <dgm:t>
        <a:bodyPr/>
        <a:lstStyle/>
        <a:p>
          <a:pPr>
            <a:buAutoNum type="arabicPeriod"/>
          </a:pPr>
          <a:r>
            <a:rPr lang="sv-SE" sz="2400" dirty="0">
              <a:solidFill>
                <a:srgbClr val="FFFFFF"/>
              </a:solidFill>
            </a:rPr>
            <a:t>Del 1: </a:t>
          </a:r>
          <a:br>
            <a:rPr lang="sv-SE" sz="2400" dirty="0">
              <a:solidFill>
                <a:srgbClr val="FFFFFF"/>
              </a:solidFill>
            </a:rPr>
          </a:br>
          <a:r>
            <a:rPr lang="sv-SE" sz="2400" b="1" dirty="0">
              <a:solidFill>
                <a:srgbClr val="FFFFFF"/>
              </a:solidFill>
            </a:rPr>
            <a:t>Introduktion av kunskapsstödet</a:t>
          </a:r>
        </a:p>
      </dgm:t>
      <dgm:extLst>
        <a:ext uri="{E40237B7-FDA0-4F09-8148-C483321AD2D9}">
          <dgm14:cNvPr xmlns:dgm14="http://schemas.microsoft.com/office/drawing/2010/diagram" id="0" name="" descr="Del 1: &#10;Introduktion av kunskapsstödet&#10;"/>
        </a:ext>
      </dgm:extLst>
    </dgm:pt>
    <dgm:pt modelId="{89385AB7-40D4-40AF-9D39-C9AFDE7779F1}" type="parTrans" cxnId="{2B4CEF84-BEFE-42C7-87B2-BFA086C281F3}">
      <dgm:prSet/>
      <dgm:spPr/>
      <dgm:t>
        <a:bodyPr/>
        <a:lstStyle/>
        <a:p>
          <a:endParaRPr lang="sv-SE"/>
        </a:p>
      </dgm:t>
      <dgm:extLst>
        <a:ext uri="{E40237B7-FDA0-4F09-8148-C483321AD2D9}">
          <dgm14:cNvPr xmlns:dgm14="http://schemas.microsoft.com/office/drawing/2010/diagram" id="0" name="" descr="Pil"/>
        </a:ext>
      </dgm:extLst>
    </dgm:pt>
    <dgm:pt modelId="{20756A44-F463-426F-A761-39006975CFF9}" type="sibTrans" cxnId="{2B4CEF84-BEFE-42C7-87B2-BFA086C281F3}">
      <dgm:prSet/>
      <dgm:spPr/>
      <dgm:t>
        <a:bodyPr/>
        <a:lstStyle/>
        <a:p>
          <a:endParaRPr lang="sv-SE"/>
        </a:p>
      </dgm:t>
    </dgm:pt>
    <dgm:pt modelId="{B6EF414E-717C-459D-88BF-9A34ECE2DB18}">
      <dgm:prSet phldrT="[Text]"/>
      <dgm:spPr>
        <a:solidFill>
          <a:srgbClr val="FFFFFF"/>
        </a:solidFill>
        <a:ln>
          <a:noFill/>
        </a:ln>
      </dgm:spPr>
      <dgm:t>
        <a:bodyPr/>
        <a:lstStyle/>
        <a:p>
          <a:pPr algn="l"/>
          <a:endParaRPr lang="sv-SE" dirty="0"/>
        </a:p>
      </dgm:t>
    </dgm:pt>
    <dgm:pt modelId="{5877E26C-52F3-4999-BB24-4BDD17569DAF}" type="parTrans" cxnId="{72E7C51B-568B-473A-B5C9-B1FE992F0D06}">
      <dgm:prSet/>
      <dgm:spPr/>
      <dgm:t>
        <a:bodyPr/>
        <a:lstStyle/>
        <a:p>
          <a:endParaRPr lang="sv-SE"/>
        </a:p>
      </dgm:t>
    </dgm:pt>
    <dgm:pt modelId="{28B8DD6A-526D-4FD3-9208-526D65895FD3}" type="sibTrans" cxnId="{72E7C51B-568B-473A-B5C9-B1FE992F0D06}">
      <dgm:prSet/>
      <dgm:spPr/>
      <dgm:t>
        <a:bodyPr/>
        <a:lstStyle/>
        <a:p>
          <a:endParaRPr lang="sv-SE"/>
        </a:p>
      </dgm:t>
    </dgm:pt>
    <dgm:pt modelId="{2360A383-0E44-4775-8A57-39219D8B04BC}">
      <dgm:prSet phldrT="[Text]" custT="1"/>
      <dgm:spPr>
        <a:solidFill>
          <a:srgbClr val="002B45">
            <a:alpha val="90000"/>
          </a:srgbClr>
        </a:solidFill>
        <a:ln>
          <a:noFill/>
        </a:ln>
      </dgm:spPr>
      <dgm:t>
        <a:bodyPr/>
        <a:lstStyle/>
        <a:p>
          <a:pPr marL="0" lvl="0" indent="0" algn="ctr" defTabSz="1066800">
            <a:lnSpc>
              <a:spcPct val="90000"/>
            </a:lnSpc>
            <a:spcBef>
              <a:spcPct val="0"/>
            </a:spcBef>
            <a:spcAft>
              <a:spcPct val="35000"/>
            </a:spcAft>
            <a:buNone/>
          </a:pPr>
          <a:r>
            <a:rPr lang="sv-SE" sz="2400" kern="1200" dirty="0">
              <a:solidFill>
                <a:srgbClr val="FFFFFF"/>
              </a:solidFill>
              <a:latin typeface="Arial" panose="020B0604020202020204"/>
              <a:ea typeface="+mn-ea"/>
              <a:cs typeface="+mn-cs"/>
            </a:rPr>
            <a:t>Del 2: </a:t>
          </a:r>
        </a:p>
        <a:p>
          <a:pPr marL="0" lvl="0" indent="0" algn="ctr" defTabSz="1066800">
            <a:lnSpc>
              <a:spcPct val="90000"/>
            </a:lnSpc>
            <a:spcBef>
              <a:spcPct val="0"/>
            </a:spcBef>
            <a:spcAft>
              <a:spcPct val="35000"/>
            </a:spcAft>
            <a:buNone/>
          </a:pPr>
          <a:r>
            <a:rPr lang="sv-SE" sz="2400" b="1" kern="1200" dirty="0">
              <a:solidFill>
                <a:srgbClr val="FFFFFF"/>
              </a:solidFill>
              <a:latin typeface="Arial" panose="020B0604020202020204"/>
              <a:ea typeface="+mn-ea"/>
              <a:cs typeface="+mn-cs"/>
            </a:rPr>
            <a:t>Reflektionspass (8 </a:t>
          </a:r>
          <a:r>
            <a:rPr lang="sv-SE" sz="2400" b="1" kern="1200" dirty="0" err="1">
              <a:solidFill>
                <a:srgbClr val="FFFFFF"/>
              </a:solidFill>
              <a:latin typeface="Arial" panose="020B0604020202020204"/>
              <a:ea typeface="+mn-ea"/>
              <a:cs typeface="+mn-cs"/>
            </a:rPr>
            <a:t>st</a:t>
          </a:r>
          <a:r>
            <a:rPr lang="sv-SE" sz="2400" b="1" kern="1200" dirty="0">
              <a:solidFill>
                <a:srgbClr val="FFFFFF"/>
              </a:solidFill>
              <a:latin typeface="Arial" panose="020B0604020202020204"/>
              <a:ea typeface="+mn-ea"/>
              <a:cs typeface="+mn-cs"/>
            </a:rPr>
            <a:t>)</a:t>
          </a:r>
        </a:p>
      </dgm:t>
      <dgm:extLst>
        <a:ext uri="{E40237B7-FDA0-4F09-8148-C483321AD2D9}">
          <dgm14:cNvPr xmlns:dgm14="http://schemas.microsoft.com/office/drawing/2010/diagram" id="0" name="" descr="Del 2: &#10;Reflektionspass (8 st)&#10;"/>
        </a:ext>
      </dgm:extLst>
    </dgm:pt>
    <dgm:pt modelId="{DDDE6402-0B04-4ED7-929B-581EFC78F1B4}" type="parTrans" cxnId="{826BD37D-ECF5-4758-905E-1710DE468B1C}">
      <dgm:prSet/>
      <dgm:spPr/>
      <dgm:t>
        <a:bodyPr/>
        <a:lstStyle/>
        <a:p>
          <a:endParaRPr lang="sv-SE"/>
        </a:p>
      </dgm:t>
      <dgm:extLst>
        <a:ext uri="{E40237B7-FDA0-4F09-8148-C483321AD2D9}">
          <dgm14:cNvPr xmlns:dgm14="http://schemas.microsoft.com/office/drawing/2010/diagram" id="0" name="" descr="Pil"/>
        </a:ext>
      </dgm:extLst>
    </dgm:pt>
    <dgm:pt modelId="{4EB60504-62A7-4FBC-80C2-861CA82BCCE8}" type="sibTrans" cxnId="{826BD37D-ECF5-4758-905E-1710DE468B1C}">
      <dgm:prSet/>
      <dgm:spPr/>
      <dgm:t>
        <a:bodyPr/>
        <a:lstStyle/>
        <a:p>
          <a:endParaRPr lang="sv-SE"/>
        </a:p>
      </dgm:t>
    </dgm:pt>
    <dgm:pt modelId="{11D8081C-FBEC-4C95-B4A6-AEA935DD43D0}">
      <dgm:prSet phldrT="[Text]"/>
      <dgm:spPr>
        <a:solidFill>
          <a:srgbClr val="FFFFFF"/>
        </a:solidFill>
        <a:ln>
          <a:noFill/>
        </a:ln>
      </dgm:spPr>
      <dgm:t>
        <a:bodyPr/>
        <a:lstStyle/>
        <a:p>
          <a:pPr algn="l"/>
          <a:r>
            <a:rPr lang="sv-SE" dirty="0"/>
            <a:t> </a:t>
          </a:r>
        </a:p>
      </dgm:t>
    </dgm:pt>
    <dgm:pt modelId="{0F70B4CE-0993-41C9-9316-0A9EFF2AEE9D}" type="sibTrans" cxnId="{77569FF5-6441-44A1-9B29-E253AF296A3B}">
      <dgm:prSet/>
      <dgm:spPr/>
      <dgm:t>
        <a:bodyPr/>
        <a:lstStyle/>
        <a:p>
          <a:endParaRPr lang="sv-SE"/>
        </a:p>
      </dgm:t>
    </dgm:pt>
    <dgm:pt modelId="{A2B5DDA3-A28B-41DD-9139-A0588981E46C}" type="parTrans" cxnId="{77569FF5-6441-44A1-9B29-E253AF296A3B}">
      <dgm:prSet/>
      <dgm:spPr/>
      <dgm:t>
        <a:bodyPr/>
        <a:lstStyle/>
        <a:p>
          <a:endParaRPr lang="sv-SE"/>
        </a:p>
      </dgm:t>
    </dgm:pt>
    <dgm:pt modelId="{BAD4BBDB-CE03-4E5E-85D3-C205F5734456}" type="pres">
      <dgm:prSet presAssocID="{157630AA-1773-4010-8FE8-876ABE79C25E}" presName="Name0" presStyleCnt="0">
        <dgm:presLayoutVars>
          <dgm:dir/>
          <dgm:animLvl val="lvl"/>
          <dgm:resizeHandles val="exact"/>
        </dgm:presLayoutVars>
      </dgm:prSet>
      <dgm:spPr/>
    </dgm:pt>
    <dgm:pt modelId="{F97124B9-D056-4B48-8D10-6FAA9338F625}" type="pres">
      <dgm:prSet presAssocID="{11D8081C-FBEC-4C95-B4A6-AEA935DD43D0}" presName="vertFlow" presStyleCnt="0"/>
      <dgm:spPr/>
    </dgm:pt>
    <dgm:pt modelId="{DE2797E8-9AD9-46F3-9C7D-35EDAB0E6D0A}" type="pres">
      <dgm:prSet presAssocID="{11D8081C-FBEC-4C95-B4A6-AEA935DD43D0}" presName="header" presStyleLbl="node1" presStyleIdx="0" presStyleCnt="2" custScaleX="36571" custScaleY="116362"/>
      <dgm:spPr>
        <a:prstGeom prst="ellipse">
          <a:avLst/>
        </a:prstGeom>
      </dgm:spPr>
    </dgm:pt>
    <dgm:pt modelId="{A63300AC-65D0-4C5D-9628-F898B855A94E}" type="pres">
      <dgm:prSet presAssocID="{89385AB7-40D4-40AF-9D39-C9AFDE7779F1}" presName="parTrans" presStyleLbl="sibTrans2D1" presStyleIdx="0" presStyleCnt="2" custScaleX="189979" custScaleY="284969" custLinFactNeighborX="-18416" custLinFactNeighborY="-25398"/>
      <dgm:spPr/>
    </dgm:pt>
    <dgm:pt modelId="{D1CBC8AA-E176-42BF-9BB6-7E8EA527E277}" type="pres">
      <dgm:prSet presAssocID="{41731C35-46DB-4CDC-8FC3-B79800F42299}" presName="child" presStyleLbl="alignAccFollowNode1" presStyleIdx="0" presStyleCnt="2" custScaleX="62282">
        <dgm:presLayoutVars>
          <dgm:chMax val="0"/>
          <dgm:bulletEnabled val="1"/>
        </dgm:presLayoutVars>
      </dgm:prSet>
      <dgm:spPr/>
    </dgm:pt>
    <dgm:pt modelId="{B4003FC3-7F59-45D7-9659-0529F42D9480}" type="pres">
      <dgm:prSet presAssocID="{11D8081C-FBEC-4C95-B4A6-AEA935DD43D0}" presName="hSp" presStyleCnt="0"/>
      <dgm:spPr/>
    </dgm:pt>
    <dgm:pt modelId="{5C8C6A72-F343-4516-B3B4-51EC6FF21158}" type="pres">
      <dgm:prSet presAssocID="{B6EF414E-717C-459D-88BF-9A34ECE2DB18}" presName="vertFlow" presStyleCnt="0"/>
      <dgm:spPr/>
    </dgm:pt>
    <dgm:pt modelId="{EBEEB7DE-F922-4376-8FBA-0AC89660ED4B}" type="pres">
      <dgm:prSet presAssocID="{B6EF414E-717C-459D-88BF-9A34ECE2DB18}" presName="header" presStyleLbl="node1" presStyleIdx="1" presStyleCnt="2" custScaleX="36571" custScaleY="116362"/>
      <dgm:spPr>
        <a:prstGeom prst="ellipse">
          <a:avLst/>
        </a:prstGeom>
      </dgm:spPr>
    </dgm:pt>
    <dgm:pt modelId="{41F85BBB-6672-44A3-B426-3BD620448A62}" type="pres">
      <dgm:prSet presAssocID="{DDDE6402-0B04-4ED7-929B-581EFC78F1B4}" presName="parTrans" presStyleLbl="sibTrans2D1" presStyleIdx="1" presStyleCnt="2" custScaleX="189979" custScaleY="284969" custLinFactNeighborY="-25398"/>
      <dgm:spPr/>
    </dgm:pt>
    <dgm:pt modelId="{EEB1CD3C-51CF-4FA0-B572-55E6858FA385}" type="pres">
      <dgm:prSet presAssocID="{2360A383-0E44-4775-8A57-39219D8B04BC}" presName="child" presStyleLbl="alignAccFollowNode1" presStyleIdx="1" presStyleCnt="2" custScaleX="62282">
        <dgm:presLayoutVars>
          <dgm:chMax val="0"/>
          <dgm:bulletEnabled val="1"/>
        </dgm:presLayoutVars>
      </dgm:prSet>
      <dgm:spPr/>
    </dgm:pt>
  </dgm:ptLst>
  <dgm:cxnLst>
    <dgm:cxn modelId="{B3922C0D-9EFF-4F78-BBBF-9F4870B4A584}" type="presOf" srcId="{DDDE6402-0B04-4ED7-929B-581EFC78F1B4}" destId="{41F85BBB-6672-44A3-B426-3BD620448A62}" srcOrd="0" destOrd="0" presId="urn:microsoft.com/office/officeart/2005/8/layout/lProcess1"/>
    <dgm:cxn modelId="{72E7C51B-568B-473A-B5C9-B1FE992F0D06}" srcId="{157630AA-1773-4010-8FE8-876ABE79C25E}" destId="{B6EF414E-717C-459D-88BF-9A34ECE2DB18}" srcOrd="1" destOrd="0" parTransId="{5877E26C-52F3-4999-BB24-4BDD17569DAF}" sibTransId="{28B8DD6A-526D-4FD3-9208-526D65895FD3}"/>
    <dgm:cxn modelId="{AFE3D430-BBDE-4838-BD61-9FA0F5EA3377}" type="presOf" srcId="{11D8081C-FBEC-4C95-B4A6-AEA935DD43D0}" destId="{DE2797E8-9AD9-46F3-9C7D-35EDAB0E6D0A}" srcOrd="0" destOrd="0" presId="urn:microsoft.com/office/officeart/2005/8/layout/lProcess1"/>
    <dgm:cxn modelId="{E45FA238-C68C-4F51-B1F0-20506982B70B}" type="presOf" srcId="{157630AA-1773-4010-8FE8-876ABE79C25E}" destId="{BAD4BBDB-CE03-4E5E-85D3-C205F5734456}" srcOrd="0" destOrd="0" presId="urn:microsoft.com/office/officeart/2005/8/layout/lProcess1"/>
    <dgm:cxn modelId="{72579C73-1B7C-4265-BBDD-C12D387926B1}" type="presOf" srcId="{41731C35-46DB-4CDC-8FC3-B79800F42299}" destId="{D1CBC8AA-E176-42BF-9BB6-7E8EA527E277}" srcOrd="0" destOrd="0" presId="urn:microsoft.com/office/officeart/2005/8/layout/lProcess1"/>
    <dgm:cxn modelId="{826BD37D-ECF5-4758-905E-1710DE468B1C}" srcId="{B6EF414E-717C-459D-88BF-9A34ECE2DB18}" destId="{2360A383-0E44-4775-8A57-39219D8B04BC}" srcOrd="0" destOrd="0" parTransId="{DDDE6402-0B04-4ED7-929B-581EFC78F1B4}" sibTransId="{4EB60504-62A7-4FBC-80C2-861CA82BCCE8}"/>
    <dgm:cxn modelId="{2B4CEF84-BEFE-42C7-87B2-BFA086C281F3}" srcId="{11D8081C-FBEC-4C95-B4A6-AEA935DD43D0}" destId="{41731C35-46DB-4CDC-8FC3-B79800F42299}" srcOrd="0" destOrd="0" parTransId="{89385AB7-40D4-40AF-9D39-C9AFDE7779F1}" sibTransId="{20756A44-F463-426F-A761-39006975CFF9}"/>
    <dgm:cxn modelId="{3EA0A3A1-451D-4935-9C6D-348DC6738280}" type="presOf" srcId="{2360A383-0E44-4775-8A57-39219D8B04BC}" destId="{EEB1CD3C-51CF-4FA0-B572-55E6858FA385}" srcOrd="0" destOrd="0" presId="urn:microsoft.com/office/officeart/2005/8/layout/lProcess1"/>
    <dgm:cxn modelId="{BA9ECEDB-144D-4A08-85B5-431D6E5B932B}" type="presOf" srcId="{B6EF414E-717C-459D-88BF-9A34ECE2DB18}" destId="{EBEEB7DE-F922-4376-8FBA-0AC89660ED4B}" srcOrd="0" destOrd="0" presId="urn:microsoft.com/office/officeart/2005/8/layout/lProcess1"/>
    <dgm:cxn modelId="{56B2EDF2-A301-4E45-8AAE-2991B228AB8E}" type="presOf" srcId="{89385AB7-40D4-40AF-9D39-C9AFDE7779F1}" destId="{A63300AC-65D0-4C5D-9628-F898B855A94E}" srcOrd="0" destOrd="0" presId="urn:microsoft.com/office/officeart/2005/8/layout/lProcess1"/>
    <dgm:cxn modelId="{77569FF5-6441-44A1-9B29-E253AF296A3B}" srcId="{157630AA-1773-4010-8FE8-876ABE79C25E}" destId="{11D8081C-FBEC-4C95-B4A6-AEA935DD43D0}" srcOrd="0" destOrd="0" parTransId="{A2B5DDA3-A28B-41DD-9139-A0588981E46C}" sibTransId="{0F70B4CE-0993-41C9-9316-0A9EFF2AEE9D}"/>
    <dgm:cxn modelId="{6F2F9B55-5637-4E84-870A-9644AF9F6C47}" type="presParOf" srcId="{BAD4BBDB-CE03-4E5E-85D3-C205F5734456}" destId="{F97124B9-D056-4B48-8D10-6FAA9338F625}" srcOrd="0" destOrd="0" presId="urn:microsoft.com/office/officeart/2005/8/layout/lProcess1"/>
    <dgm:cxn modelId="{3C275CC1-3863-471D-B83E-24D52986B026}" type="presParOf" srcId="{F97124B9-D056-4B48-8D10-6FAA9338F625}" destId="{DE2797E8-9AD9-46F3-9C7D-35EDAB0E6D0A}" srcOrd="0" destOrd="0" presId="urn:microsoft.com/office/officeart/2005/8/layout/lProcess1"/>
    <dgm:cxn modelId="{AB536EF9-C061-4737-A52D-C0C98BA239FE}" type="presParOf" srcId="{F97124B9-D056-4B48-8D10-6FAA9338F625}" destId="{A63300AC-65D0-4C5D-9628-F898B855A94E}" srcOrd="1" destOrd="0" presId="urn:microsoft.com/office/officeart/2005/8/layout/lProcess1"/>
    <dgm:cxn modelId="{19FE33A3-3943-4D7E-8E7E-16A02AADD340}" type="presParOf" srcId="{F97124B9-D056-4B48-8D10-6FAA9338F625}" destId="{D1CBC8AA-E176-42BF-9BB6-7E8EA527E277}" srcOrd="2" destOrd="0" presId="urn:microsoft.com/office/officeart/2005/8/layout/lProcess1"/>
    <dgm:cxn modelId="{2527E454-A167-4538-B785-9A942791F263}" type="presParOf" srcId="{BAD4BBDB-CE03-4E5E-85D3-C205F5734456}" destId="{B4003FC3-7F59-45D7-9659-0529F42D9480}" srcOrd="1" destOrd="0" presId="urn:microsoft.com/office/officeart/2005/8/layout/lProcess1"/>
    <dgm:cxn modelId="{85830740-47E4-4D8A-A87B-926BD93EB5DE}" type="presParOf" srcId="{BAD4BBDB-CE03-4E5E-85D3-C205F5734456}" destId="{5C8C6A72-F343-4516-B3B4-51EC6FF21158}" srcOrd="2" destOrd="0" presId="urn:microsoft.com/office/officeart/2005/8/layout/lProcess1"/>
    <dgm:cxn modelId="{0E154BD5-3757-4660-A461-687EDCD806CF}" type="presParOf" srcId="{5C8C6A72-F343-4516-B3B4-51EC6FF21158}" destId="{EBEEB7DE-F922-4376-8FBA-0AC89660ED4B}" srcOrd="0" destOrd="0" presId="urn:microsoft.com/office/officeart/2005/8/layout/lProcess1"/>
    <dgm:cxn modelId="{B39F618A-0D9C-40DE-A00D-7DA7D53A5F52}" type="presParOf" srcId="{5C8C6A72-F343-4516-B3B4-51EC6FF21158}" destId="{41F85BBB-6672-44A3-B426-3BD620448A62}" srcOrd="1" destOrd="0" presId="urn:microsoft.com/office/officeart/2005/8/layout/lProcess1"/>
    <dgm:cxn modelId="{0D6F5062-DB32-48C9-84B6-A29A80D8D1CB}" type="presParOf" srcId="{5C8C6A72-F343-4516-B3B4-51EC6FF21158}" destId="{EEB1CD3C-51CF-4FA0-B572-55E6858FA385}"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71663-1522-483A-8574-A828A110DB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v-SE"/>
        </a:p>
      </dgm:t>
    </dgm:pt>
    <dgm:pt modelId="{C6FE444E-A883-4BCD-A671-CCDD782EDC2B}">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Barnets delaktighet kan se olika ut</a:t>
          </a:r>
        </a:p>
      </dgm:t>
      <dgm:extLst>
        <a:ext uri="{E40237B7-FDA0-4F09-8148-C483321AD2D9}">
          <dgm14:cNvPr xmlns:dgm14="http://schemas.microsoft.com/office/drawing/2010/diagram" id="0" name="" descr=" Barnets delaktighet kan se olika ut&#10; Lyhördhet inför barnets förmågor och erfarenhet&#10; Vara snäll – skapa en förtroendefull relation &#10; Tre olika typer av samtal&#10; Samtalets olika skeden&#10; Att genomföra samtalet – tekniker, metoder,  förhållningssätt&#10; Samtalet med barn i relation till föräldrarna&#10;"/>
        </a:ext>
      </dgm:extLst>
    </dgm:pt>
    <dgm:pt modelId="{DE322D10-2FAC-4450-B3E5-3C332E3D1EE3}" type="sibTrans" cxnId="{95555419-A6EE-42D9-A89E-FBC630C4E9D3}">
      <dgm:prSet/>
      <dgm:spPr/>
      <dgm:t>
        <a:bodyPr/>
        <a:lstStyle/>
        <a:p>
          <a:endParaRPr lang="sv-SE">
            <a:solidFill>
              <a:schemeClr val="accent4"/>
            </a:solidFill>
          </a:endParaRPr>
        </a:p>
      </dgm:t>
    </dgm:pt>
    <dgm:pt modelId="{CDAA9E73-8E54-45B3-9A4B-1F6D547F9627}" type="parTrans" cxnId="{95555419-A6EE-42D9-A89E-FBC630C4E9D3}">
      <dgm:prSet/>
      <dgm:spPr/>
      <dgm:t>
        <a:bodyPr/>
        <a:lstStyle/>
        <a:p>
          <a:endParaRPr lang="sv-SE">
            <a:solidFill>
              <a:schemeClr val="accent4"/>
            </a:solidFill>
          </a:endParaRPr>
        </a:p>
      </dgm:t>
    </dgm:pt>
    <dgm:pt modelId="{8F5BFA36-A812-4704-AEB7-62DD7AE9A5F9}">
      <dgm:prSet phldrT="[Text]" custT="1"/>
      <dgm:spPr>
        <a:solidFill>
          <a:schemeClr val="accent4"/>
        </a:solidFill>
        <a:ln>
          <a:noFill/>
        </a:ln>
      </dgm:spPr>
      <dgm:t>
        <a:bodyPr/>
        <a:lstStyle/>
        <a:p>
          <a:r>
            <a:rPr lang="sv-SE" sz="3400" b="1" kern="1200" dirty="0">
              <a:solidFill>
                <a:srgbClr val="FFFFFF"/>
              </a:solidFill>
              <a:latin typeface="Arial" panose="020B0604020202020204" pitchFamily="34" charset="0"/>
              <a:ea typeface="+mj-ea"/>
              <a:cs typeface="Arial" panose="020B0604020202020204" pitchFamily="34" charset="0"/>
            </a:rPr>
            <a:t>Övergripande rubriker = centrala aspekter</a:t>
          </a:r>
        </a:p>
      </dgm:t>
      <dgm:extLst>
        <a:ext uri="{E40237B7-FDA0-4F09-8148-C483321AD2D9}">
          <dgm14:cNvPr xmlns:dgm14="http://schemas.microsoft.com/office/drawing/2010/diagram" id="0" name="" descr="Övergripande rubriker = centrala aspekter&#10;"/>
        </a:ext>
      </dgm:extLst>
    </dgm:pt>
    <dgm:pt modelId="{CEC0F139-3B67-4BB8-A23E-D692CCC6886D}" type="sibTrans" cxnId="{2869C4BD-1C7F-40A6-9A3B-731022AAA7A0}">
      <dgm:prSet/>
      <dgm:spPr/>
      <dgm:t>
        <a:bodyPr/>
        <a:lstStyle/>
        <a:p>
          <a:endParaRPr lang="sv-SE">
            <a:solidFill>
              <a:schemeClr val="accent4"/>
            </a:solidFill>
          </a:endParaRPr>
        </a:p>
      </dgm:t>
    </dgm:pt>
    <dgm:pt modelId="{91940863-A143-419A-A43D-CB14797D3D51}" type="parTrans" cxnId="{2869C4BD-1C7F-40A6-9A3B-731022AAA7A0}">
      <dgm:prSet/>
      <dgm:spPr/>
      <dgm:t>
        <a:bodyPr/>
        <a:lstStyle/>
        <a:p>
          <a:endParaRPr lang="sv-SE">
            <a:solidFill>
              <a:schemeClr val="accent4"/>
            </a:solidFill>
          </a:endParaRPr>
        </a:p>
      </dgm:t>
    </dgm:pt>
    <dgm:pt modelId="{4E889010-641A-471E-AD03-62E2B3971A6E}">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Samtalet med barn i relation till föräldrarna</a:t>
          </a:r>
        </a:p>
      </dgm:t>
    </dgm:pt>
    <dgm:pt modelId="{D9E5DA8A-DF87-491E-AE7C-B970B7E1E7BD}" type="sibTrans" cxnId="{DC11D80C-9F30-4D21-8696-F6CB80BAD77B}">
      <dgm:prSet/>
      <dgm:spPr/>
      <dgm:t>
        <a:bodyPr/>
        <a:lstStyle/>
        <a:p>
          <a:endParaRPr lang="sv-SE">
            <a:solidFill>
              <a:schemeClr val="accent4"/>
            </a:solidFill>
          </a:endParaRPr>
        </a:p>
      </dgm:t>
    </dgm:pt>
    <dgm:pt modelId="{EBCDF015-80C1-4AA4-984F-616C62867E55}" type="parTrans" cxnId="{DC11D80C-9F30-4D21-8696-F6CB80BAD77B}">
      <dgm:prSet/>
      <dgm:spPr/>
      <dgm:t>
        <a:bodyPr/>
        <a:lstStyle/>
        <a:p>
          <a:endParaRPr lang="sv-SE">
            <a:solidFill>
              <a:schemeClr val="accent4"/>
            </a:solidFill>
          </a:endParaRPr>
        </a:p>
      </dgm:t>
    </dgm:pt>
    <dgm:pt modelId="{9120E335-D25F-490C-AFF8-D56FF81A9573}">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Lyhördhet inför barnets förmågor och erfarenhet</a:t>
          </a:r>
        </a:p>
      </dgm:t>
    </dgm:pt>
    <dgm:pt modelId="{C94D5782-6A8B-46EB-8983-74CF2A0A25E5}" type="sibTrans" cxnId="{908B836E-9C97-4D90-9B4C-DB969C7A3E2D}">
      <dgm:prSet/>
      <dgm:spPr/>
      <dgm:t>
        <a:bodyPr/>
        <a:lstStyle/>
        <a:p>
          <a:endParaRPr lang="sv-SE">
            <a:solidFill>
              <a:schemeClr val="accent4"/>
            </a:solidFill>
          </a:endParaRPr>
        </a:p>
      </dgm:t>
    </dgm:pt>
    <dgm:pt modelId="{6E50B87F-69AF-4106-A71A-8C7AA0D220DA}" type="parTrans" cxnId="{908B836E-9C97-4D90-9B4C-DB969C7A3E2D}">
      <dgm:prSet/>
      <dgm:spPr/>
      <dgm:t>
        <a:bodyPr/>
        <a:lstStyle/>
        <a:p>
          <a:endParaRPr lang="sv-SE">
            <a:solidFill>
              <a:schemeClr val="accent4"/>
            </a:solidFill>
          </a:endParaRPr>
        </a:p>
      </dgm:t>
    </dgm:pt>
    <dgm:pt modelId="{3AC8E99E-0DD2-4FF8-8471-397181EB7E6C}">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Vara snäll – skapa en förtroendefull relation </a:t>
          </a:r>
        </a:p>
      </dgm:t>
    </dgm:pt>
    <dgm:pt modelId="{A05D5EDC-F664-4CE2-900A-BFBA012957F1}" type="sibTrans" cxnId="{7B2C7B5B-52C0-417C-B2C9-EF29D5ECAF27}">
      <dgm:prSet/>
      <dgm:spPr/>
      <dgm:t>
        <a:bodyPr/>
        <a:lstStyle/>
        <a:p>
          <a:endParaRPr lang="sv-SE">
            <a:solidFill>
              <a:schemeClr val="accent4"/>
            </a:solidFill>
          </a:endParaRPr>
        </a:p>
      </dgm:t>
    </dgm:pt>
    <dgm:pt modelId="{EFF4F42C-743C-4403-ADF8-E6DD39F80BB8}" type="parTrans" cxnId="{7B2C7B5B-52C0-417C-B2C9-EF29D5ECAF27}">
      <dgm:prSet/>
      <dgm:spPr/>
      <dgm:t>
        <a:bodyPr/>
        <a:lstStyle/>
        <a:p>
          <a:endParaRPr lang="sv-SE">
            <a:solidFill>
              <a:schemeClr val="accent4"/>
            </a:solidFill>
          </a:endParaRPr>
        </a:p>
      </dgm:t>
    </dgm:pt>
    <dgm:pt modelId="{E2EE1869-313E-422E-88C5-AEA698448972}">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Tre olika typer av samtal</a:t>
          </a:r>
        </a:p>
      </dgm:t>
    </dgm:pt>
    <dgm:pt modelId="{F09B2E64-8F43-40BC-938C-020F6AA5C1B7}" type="sibTrans" cxnId="{6C3DE003-8B63-4F82-80DD-D293BB0E308D}">
      <dgm:prSet/>
      <dgm:spPr/>
      <dgm:t>
        <a:bodyPr/>
        <a:lstStyle/>
        <a:p>
          <a:endParaRPr lang="sv-SE">
            <a:solidFill>
              <a:schemeClr val="accent4"/>
            </a:solidFill>
          </a:endParaRPr>
        </a:p>
      </dgm:t>
    </dgm:pt>
    <dgm:pt modelId="{39C034D1-29E4-4C18-B27E-F00C8419667A}" type="parTrans" cxnId="{6C3DE003-8B63-4F82-80DD-D293BB0E308D}">
      <dgm:prSet/>
      <dgm:spPr/>
      <dgm:t>
        <a:bodyPr/>
        <a:lstStyle/>
        <a:p>
          <a:endParaRPr lang="sv-SE">
            <a:solidFill>
              <a:schemeClr val="accent4"/>
            </a:solidFill>
          </a:endParaRPr>
        </a:p>
      </dgm:t>
    </dgm:pt>
    <dgm:pt modelId="{56D00BCF-780D-475D-B591-3A8AE3F19928}">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Samtalets olika skeden</a:t>
          </a:r>
        </a:p>
      </dgm:t>
    </dgm:pt>
    <dgm:pt modelId="{C0F68513-818B-4B84-B836-C5BD7FA99903}" type="sibTrans" cxnId="{136553F2-7505-433A-A0D1-D4E645B3CC42}">
      <dgm:prSet/>
      <dgm:spPr/>
      <dgm:t>
        <a:bodyPr/>
        <a:lstStyle/>
        <a:p>
          <a:endParaRPr lang="sv-SE">
            <a:solidFill>
              <a:schemeClr val="accent4"/>
            </a:solidFill>
          </a:endParaRPr>
        </a:p>
      </dgm:t>
    </dgm:pt>
    <dgm:pt modelId="{CF3EFAE6-F2A1-443B-A076-FCB437D7E2E8}" type="parTrans" cxnId="{136553F2-7505-433A-A0D1-D4E645B3CC42}">
      <dgm:prSet/>
      <dgm:spPr/>
      <dgm:t>
        <a:bodyPr/>
        <a:lstStyle/>
        <a:p>
          <a:endParaRPr lang="sv-SE">
            <a:solidFill>
              <a:schemeClr val="accent4"/>
            </a:solidFill>
          </a:endParaRPr>
        </a:p>
      </dgm:t>
    </dgm:pt>
    <dgm:pt modelId="{7F3255C6-F75C-43B6-934D-9E0A2D2FDE89}">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400" dirty="0">
              <a:solidFill>
                <a:schemeClr val="accent4"/>
              </a:solidFill>
            </a:rPr>
            <a:t> Att genomföra samtalet – tekniker, metoder,  förhållningssätt</a:t>
          </a:r>
        </a:p>
      </dgm:t>
    </dgm:pt>
    <dgm:pt modelId="{35E65470-115E-4857-89E6-E2E85127AF78}" type="sibTrans" cxnId="{3CA1E9B5-233F-444A-99A5-9A82DDC57799}">
      <dgm:prSet/>
      <dgm:spPr/>
      <dgm:t>
        <a:bodyPr/>
        <a:lstStyle/>
        <a:p>
          <a:endParaRPr lang="sv-SE">
            <a:solidFill>
              <a:schemeClr val="accent4"/>
            </a:solidFill>
          </a:endParaRPr>
        </a:p>
      </dgm:t>
    </dgm:pt>
    <dgm:pt modelId="{1BE151CE-CEF4-432D-B883-166E11DD9CC4}" type="parTrans" cxnId="{3CA1E9B5-233F-444A-99A5-9A82DDC57799}">
      <dgm:prSet/>
      <dgm:spPr/>
      <dgm:t>
        <a:bodyPr/>
        <a:lstStyle/>
        <a:p>
          <a:endParaRPr lang="sv-SE">
            <a:solidFill>
              <a:schemeClr val="accent4"/>
            </a:solidFill>
          </a:endParaRPr>
        </a:p>
      </dgm:t>
    </dgm:pt>
    <dgm:pt modelId="{53CF77D6-CC6D-414D-BA18-973298A5A348}" type="pres">
      <dgm:prSet presAssocID="{C8571663-1522-483A-8574-A828A110DBA2}" presName="linear" presStyleCnt="0">
        <dgm:presLayoutVars>
          <dgm:dir/>
          <dgm:animLvl val="lvl"/>
          <dgm:resizeHandles val="exact"/>
        </dgm:presLayoutVars>
      </dgm:prSet>
      <dgm:spPr/>
    </dgm:pt>
    <dgm:pt modelId="{38B2843B-089A-4344-9EF5-E671AAE09092}" type="pres">
      <dgm:prSet presAssocID="{8F5BFA36-A812-4704-AEB7-62DD7AE9A5F9}" presName="parentLin" presStyleCnt="0"/>
      <dgm:spPr/>
    </dgm:pt>
    <dgm:pt modelId="{735BE4DE-35B9-40D7-808C-48BF3F25FA86}" type="pres">
      <dgm:prSet presAssocID="{8F5BFA36-A812-4704-AEB7-62DD7AE9A5F9}" presName="parentLeftMargin" presStyleLbl="node1" presStyleIdx="0" presStyleCnt="1"/>
      <dgm:spPr/>
    </dgm:pt>
    <dgm:pt modelId="{425D048B-D9E1-4EF2-86CB-2EB986DC5E4B}" type="pres">
      <dgm:prSet presAssocID="{8F5BFA36-A812-4704-AEB7-62DD7AE9A5F9}" presName="parentText" presStyleLbl="node1" presStyleIdx="0" presStyleCnt="1">
        <dgm:presLayoutVars>
          <dgm:chMax val="0"/>
          <dgm:bulletEnabled val="1"/>
        </dgm:presLayoutVars>
      </dgm:prSet>
      <dgm:spPr/>
    </dgm:pt>
    <dgm:pt modelId="{09B1EE92-B9FD-4A87-AFE7-359A1FE36286}" type="pres">
      <dgm:prSet presAssocID="{8F5BFA36-A812-4704-AEB7-62DD7AE9A5F9}" presName="negativeSpace" presStyleCnt="0"/>
      <dgm:spPr/>
    </dgm:pt>
    <dgm:pt modelId="{3FE01B9C-CE12-40C1-B222-D38A22787D7D}" type="pres">
      <dgm:prSet presAssocID="{8F5BFA36-A812-4704-AEB7-62DD7AE9A5F9}" presName="childText" presStyleLbl="conFgAcc1" presStyleIdx="0" presStyleCnt="1">
        <dgm:presLayoutVars>
          <dgm:bulletEnabled val="1"/>
        </dgm:presLayoutVars>
      </dgm:prSet>
      <dgm:spPr/>
    </dgm:pt>
  </dgm:ptLst>
  <dgm:cxnLst>
    <dgm:cxn modelId="{6C3DE003-8B63-4F82-80DD-D293BB0E308D}" srcId="{8F5BFA36-A812-4704-AEB7-62DD7AE9A5F9}" destId="{E2EE1869-313E-422E-88C5-AEA698448972}" srcOrd="3" destOrd="0" parTransId="{39C034D1-29E4-4C18-B27E-F00C8419667A}" sibTransId="{F09B2E64-8F43-40BC-938C-020F6AA5C1B7}"/>
    <dgm:cxn modelId="{DC11D80C-9F30-4D21-8696-F6CB80BAD77B}" srcId="{8F5BFA36-A812-4704-AEB7-62DD7AE9A5F9}" destId="{4E889010-641A-471E-AD03-62E2B3971A6E}" srcOrd="6" destOrd="0" parTransId="{EBCDF015-80C1-4AA4-984F-616C62867E55}" sibTransId="{D9E5DA8A-DF87-491E-AE7C-B970B7E1E7BD}"/>
    <dgm:cxn modelId="{56CDFF14-FB5D-4A12-93F4-71DD764D0F28}" type="presOf" srcId="{E2EE1869-313E-422E-88C5-AEA698448972}" destId="{3FE01B9C-CE12-40C1-B222-D38A22787D7D}" srcOrd="0" destOrd="3" presId="urn:microsoft.com/office/officeart/2005/8/layout/list1"/>
    <dgm:cxn modelId="{95555419-A6EE-42D9-A89E-FBC630C4E9D3}" srcId="{8F5BFA36-A812-4704-AEB7-62DD7AE9A5F9}" destId="{C6FE444E-A883-4BCD-A671-CCDD782EDC2B}" srcOrd="0" destOrd="0" parTransId="{CDAA9E73-8E54-45B3-9A4B-1F6D547F9627}" sibTransId="{DE322D10-2FAC-4450-B3E5-3C332E3D1EE3}"/>
    <dgm:cxn modelId="{31277120-F38C-4A97-AF14-88056690178D}" type="presOf" srcId="{7F3255C6-F75C-43B6-934D-9E0A2D2FDE89}" destId="{3FE01B9C-CE12-40C1-B222-D38A22787D7D}" srcOrd="0" destOrd="5" presId="urn:microsoft.com/office/officeart/2005/8/layout/list1"/>
    <dgm:cxn modelId="{7B2C7B5B-52C0-417C-B2C9-EF29D5ECAF27}" srcId="{8F5BFA36-A812-4704-AEB7-62DD7AE9A5F9}" destId="{3AC8E99E-0DD2-4FF8-8471-397181EB7E6C}" srcOrd="2" destOrd="0" parTransId="{EFF4F42C-743C-4403-ADF8-E6DD39F80BB8}" sibTransId="{A05D5EDC-F664-4CE2-900A-BFBA012957F1}"/>
    <dgm:cxn modelId="{A516504A-4940-49BB-B934-ED9417D40E5B}" type="presOf" srcId="{9120E335-D25F-490C-AFF8-D56FF81A9573}" destId="{3FE01B9C-CE12-40C1-B222-D38A22787D7D}" srcOrd="0" destOrd="1" presId="urn:microsoft.com/office/officeart/2005/8/layout/list1"/>
    <dgm:cxn modelId="{908B836E-9C97-4D90-9B4C-DB969C7A3E2D}" srcId="{8F5BFA36-A812-4704-AEB7-62DD7AE9A5F9}" destId="{9120E335-D25F-490C-AFF8-D56FF81A9573}" srcOrd="1" destOrd="0" parTransId="{6E50B87F-69AF-4106-A71A-8C7AA0D220DA}" sibTransId="{C94D5782-6A8B-46EB-8983-74CF2A0A25E5}"/>
    <dgm:cxn modelId="{FAB74F9C-557A-455C-B6C5-67690CEBFB55}" type="presOf" srcId="{8F5BFA36-A812-4704-AEB7-62DD7AE9A5F9}" destId="{425D048B-D9E1-4EF2-86CB-2EB986DC5E4B}" srcOrd="1" destOrd="0" presId="urn:microsoft.com/office/officeart/2005/8/layout/list1"/>
    <dgm:cxn modelId="{654F809F-FCFA-432D-BE0F-7EBC4F780E00}" type="presOf" srcId="{8F5BFA36-A812-4704-AEB7-62DD7AE9A5F9}" destId="{735BE4DE-35B9-40D7-808C-48BF3F25FA86}" srcOrd="0" destOrd="0" presId="urn:microsoft.com/office/officeart/2005/8/layout/list1"/>
    <dgm:cxn modelId="{3CA1E9B5-233F-444A-99A5-9A82DDC57799}" srcId="{8F5BFA36-A812-4704-AEB7-62DD7AE9A5F9}" destId="{7F3255C6-F75C-43B6-934D-9E0A2D2FDE89}" srcOrd="5" destOrd="0" parTransId="{1BE151CE-CEF4-432D-B883-166E11DD9CC4}" sibTransId="{35E65470-115E-4857-89E6-E2E85127AF78}"/>
    <dgm:cxn modelId="{2869C4BD-1C7F-40A6-9A3B-731022AAA7A0}" srcId="{C8571663-1522-483A-8574-A828A110DBA2}" destId="{8F5BFA36-A812-4704-AEB7-62DD7AE9A5F9}" srcOrd="0" destOrd="0" parTransId="{91940863-A143-419A-A43D-CB14797D3D51}" sibTransId="{CEC0F139-3B67-4BB8-A23E-D692CCC6886D}"/>
    <dgm:cxn modelId="{9B8B66D0-F63F-490B-A4BC-DF6BC7CBFE08}" type="presOf" srcId="{C8571663-1522-483A-8574-A828A110DBA2}" destId="{53CF77D6-CC6D-414D-BA18-973298A5A348}" srcOrd="0" destOrd="0" presId="urn:microsoft.com/office/officeart/2005/8/layout/list1"/>
    <dgm:cxn modelId="{5A0EF9D6-9195-464E-91C2-2A50D44C0C9A}" type="presOf" srcId="{56D00BCF-780D-475D-B591-3A8AE3F19928}" destId="{3FE01B9C-CE12-40C1-B222-D38A22787D7D}" srcOrd="0" destOrd="4" presId="urn:microsoft.com/office/officeart/2005/8/layout/list1"/>
    <dgm:cxn modelId="{195A33DB-E797-4342-B9E5-3AE5DB306A3E}" type="presOf" srcId="{C6FE444E-A883-4BCD-A671-CCDD782EDC2B}" destId="{3FE01B9C-CE12-40C1-B222-D38A22787D7D}" srcOrd="0" destOrd="0" presId="urn:microsoft.com/office/officeart/2005/8/layout/list1"/>
    <dgm:cxn modelId="{136553F2-7505-433A-A0D1-D4E645B3CC42}" srcId="{8F5BFA36-A812-4704-AEB7-62DD7AE9A5F9}" destId="{56D00BCF-780D-475D-B591-3A8AE3F19928}" srcOrd="4" destOrd="0" parTransId="{CF3EFAE6-F2A1-443B-A076-FCB437D7E2E8}" sibTransId="{C0F68513-818B-4B84-B836-C5BD7FA99903}"/>
    <dgm:cxn modelId="{ECA7F0F9-5709-4C80-9025-049776C06E6D}" type="presOf" srcId="{3AC8E99E-0DD2-4FF8-8471-397181EB7E6C}" destId="{3FE01B9C-CE12-40C1-B222-D38A22787D7D}" srcOrd="0" destOrd="2" presId="urn:microsoft.com/office/officeart/2005/8/layout/list1"/>
    <dgm:cxn modelId="{EBCB5FFF-096E-4624-974A-3C0823CAC6AD}" type="presOf" srcId="{4E889010-641A-471E-AD03-62E2B3971A6E}" destId="{3FE01B9C-CE12-40C1-B222-D38A22787D7D}" srcOrd="0" destOrd="6" presId="urn:microsoft.com/office/officeart/2005/8/layout/list1"/>
    <dgm:cxn modelId="{7AF4740B-C47F-4717-9FE0-058B0FED87F9}" type="presParOf" srcId="{53CF77D6-CC6D-414D-BA18-973298A5A348}" destId="{38B2843B-089A-4344-9EF5-E671AAE09092}" srcOrd="0" destOrd="0" presId="urn:microsoft.com/office/officeart/2005/8/layout/list1"/>
    <dgm:cxn modelId="{3EB3B2A9-A7D9-4EE0-9FB3-867D71B9FD78}" type="presParOf" srcId="{38B2843B-089A-4344-9EF5-E671AAE09092}" destId="{735BE4DE-35B9-40D7-808C-48BF3F25FA86}" srcOrd="0" destOrd="0" presId="urn:microsoft.com/office/officeart/2005/8/layout/list1"/>
    <dgm:cxn modelId="{B0776F5F-FB4E-4E3E-AFA2-27DA92965F7C}" type="presParOf" srcId="{38B2843B-089A-4344-9EF5-E671AAE09092}" destId="{425D048B-D9E1-4EF2-86CB-2EB986DC5E4B}" srcOrd="1" destOrd="0" presId="urn:microsoft.com/office/officeart/2005/8/layout/list1"/>
    <dgm:cxn modelId="{AFF383D7-96B5-4553-8EA3-928A26A6A610}" type="presParOf" srcId="{53CF77D6-CC6D-414D-BA18-973298A5A348}" destId="{09B1EE92-B9FD-4A87-AFE7-359A1FE36286}" srcOrd="1" destOrd="0" presId="urn:microsoft.com/office/officeart/2005/8/layout/list1"/>
    <dgm:cxn modelId="{C1CB6772-08F4-4CAA-8674-0A5A900EC9DE}" type="presParOf" srcId="{53CF77D6-CC6D-414D-BA18-973298A5A348}" destId="{3FE01B9C-CE12-40C1-B222-D38A22787D7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571663-1522-483A-8574-A828A110DB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v-SE"/>
        </a:p>
      </dgm:t>
    </dgm:pt>
    <dgm:pt modelId="{C6FE444E-A883-4BCD-A671-CCDD782EDC2B}">
      <dgm:prSet phldrT="[Tex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600" kern="1200" dirty="0">
              <a:solidFill>
                <a:srgbClr val="002B45"/>
              </a:solidFill>
              <a:latin typeface="Arial" panose="020B0604020202020204"/>
              <a:ea typeface="+mn-ea"/>
              <a:cs typeface="+mn-cs"/>
            </a:rPr>
            <a:t>Hellre glad och peppande än sur och dömande</a:t>
          </a:r>
        </a:p>
      </dgm:t>
    </dgm:pt>
    <dgm:pt modelId="{DE322D10-2FAC-4450-B3E5-3C332E3D1EE3}" type="sibTrans" cxnId="{95555419-A6EE-42D9-A89E-FBC630C4E9D3}">
      <dgm:prSet/>
      <dgm:spPr/>
      <dgm:t>
        <a:bodyPr/>
        <a:lstStyle/>
        <a:p>
          <a:endParaRPr lang="sv-SE">
            <a:solidFill>
              <a:schemeClr val="accent4"/>
            </a:solidFill>
          </a:endParaRPr>
        </a:p>
      </dgm:t>
    </dgm:pt>
    <dgm:pt modelId="{CDAA9E73-8E54-45B3-9A4B-1F6D547F9627}" type="parTrans" cxnId="{95555419-A6EE-42D9-A89E-FBC630C4E9D3}">
      <dgm:prSet/>
      <dgm:spPr/>
      <dgm:t>
        <a:bodyPr/>
        <a:lstStyle/>
        <a:p>
          <a:endParaRPr lang="sv-SE">
            <a:solidFill>
              <a:schemeClr val="accent4"/>
            </a:solidFill>
          </a:endParaRPr>
        </a:p>
      </dgm:t>
    </dgm:pt>
    <dgm:pt modelId="{8F5BFA36-A812-4704-AEB7-62DD7AE9A5F9}">
      <dgm:prSet phldrT="[Text]" custT="1"/>
      <dgm:spPr>
        <a:solidFill>
          <a:schemeClr val="accent4"/>
        </a:solidFill>
        <a:ln>
          <a:noFill/>
        </a:ln>
      </dgm:spPr>
      <dgm:t>
        <a:bodyPr/>
        <a:lstStyle/>
        <a:p>
          <a:r>
            <a:rPr lang="sv-SE" sz="3400" b="1" kern="1200" dirty="0">
              <a:solidFill>
                <a:srgbClr val="FFFFFF"/>
              </a:solidFill>
            </a:rPr>
            <a:t>Vad innebär det att vara snäll i samtalet med barn?</a:t>
          </a:r>
          <a:endParaRPr lang="sv-SE" sz="3400" b="1" kern="1200" dirty="0">
            <a:solidFill>
              <a:srgbClr val="FFFFFF"/>
            </a:solidFill>
            <a:latin typeface="Arial" panose="020B0604020202020204" pitchFamily="34" charset="0"/>
            <a:ea typeface="+mj-ea"/>
            <a:cs typeface="Arial" panose="020B0604020202020204" pitchFamily="34" charset="0"/>
          </a:endParaRPr>
        </a:p>
      </dgm:t>
    </dgm:pt>
    <dgm:pt modelId="{CEC0F139-3B67-4BB8-A23E-D692CCC6886D}" type="sibTrans" cxnId="{2869C4BD-1C7F-40A6-9A3B-731022AAA7A0}">
      <dgm:prSet/>
      <dgm:spPr/>
      <dgm:t>
        <a:bodyPr/>
        <a:lstStyle/>
        <a:p>
          <a:endParaRPr lang="sv-SE">
            <a:solidFill>
              <a:schemeClr val="accent4"/>
            </a:solidFill>
          </a:endParaRPr>
        </a:p>
      </dgm:t>
    </dgm:pt>
    <dgm:pt modelId="{91940863-A143-419A-A43D-CB14797D3D51}" type="parTrans" cxnId="{2869C4BD-1C7F-40A6-9A3B-731022AAA7A0}">
      <dgm:prSet/>
      <dgm:spPr/>
      <dgm:t>
        <a:bodyPr/>
        <a:lstStyle/>
        <a:p>
          <a:endParaRPr lang="sv-SE">
            <a:solidFill>
              <a:schemeClr val="accent4"/>
            </a:solidFill>
          </a:endParaRPr>
        </a:p>
      </dgm:t>
    </dgm:pt>
    <dgm:pt modelId="{C29CCD6F-BB48-4561-8588-16E97B9E3FDB}">
      <dgm:prSe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600" kern="1200" dirty="0">
              <a:solidFill>
                <a:srgbClr val="002B45"/>
              </a:solidFill>
              <a:latin typeface="Arial" panose="020B0604020202020204"/>
              <a:ea typeface="+mn-ea"/>
              <a:cs typeface="+mn-cs"/>
            </a:rPr>
            <a:t>Empatisk, ärlig, varm och personlig</a:t>
          </a:r>
        </a:p>
      </dgm:t>
    </dgm:pt>
    <dgm:pt modelId="{9D7113AD-BEAB-4C1E-AC1A-379D39EAB3CB}" type="parTrans" cxnId="{88D0A744-A92A-4BC8-8F51-D635F659FD58}">
      <dgm:prSet/>
      <dgm:spPr/>
      <dgm:t>
        <a:bodyPr/>
        <a:lstStyle/>
        <a:p>
          <a:endParaRPr lang="sv-SE"/>
        </a:p>
      </dgm:t>
    </dgm:pt>
    <dgm:pt modelId="{FF1F01AB-4CFF-4FE9-B5DB-493D0BE52637}" type="sibTrans" cxnId="{88D0A744-A92A-4BC8-8F51-D635F659FD58}">
      <dgm:prSet/>
      <dgm:spPr/>
      <dgm:t>
        <a:bodyPr/>
        <a:lstStyle/>
        <a:p>
          <a:endParaRPr lang="sv-SE"/>
        </a:p>
      </dgm:t>
    </dgm:pt>
    <dgm:pt modelId="{991608E1-96B5-4800-8EBF-9653198E7AA7}">
      <dgm:prSe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600" kern="1200" dirty="0">
              <a:solidFill>
                <a:srgbClr val="002B45"/>
              </a:solidFill>
              <a:latin typeface="Arial" panose="020B0604020202020204"/>
              <a:ea typeface="+mn-ea"/>
              <a:cs typeface="+mn-cs"/>
            </a:rPr>
            <a:t>Sätta barnet i centrum</a:t>
          </a:r>
        </a:p>
      </dgm:t>
    </dgm:pt>
    <dgm:pt modelId="{4D7B982C-A9A8-4E7E-82A6-E4508A23F421}" type="parTrans" cxnId="{09116534-5C7A-4EAA-96E6-04EC5C14750E}">
      <dgm:prSet/>
      <dgm:spPr/>
      <dgm:t>
        <a:bodyPr/>
        <a:lstStyle/>
        <a:p>
          <a:endParaRPr lang="sv-SE"/>
        </a:p>
      </dgm:t>
    </dgm:pt>
    <dgm:pt modelId="{A1B4E5AB-8DCE-47A9-A985-A5511EBD6D6F}" type="sibTrans" cxnId="{09116534-5C7A-4EAA-96E6-04EC5C14750E}">
      <dgm:prSet/>
      <dgm:spPr/>
      <dgm:t>
        <a:bodyPr/>
        <a:lstStyle/>
        <a:p>
          <a:endParaRPr lang="sv-SE"/>
        </a:p>
      </dgm:t>
    </dgm:pt>
    <dgm:pt modelId="{97B99D73-B4C6-4245-A74E-37D52FC45480}">
      <dgm:prSe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600" kern="1200" dirty="0">
              <a:solidFill>
                <a:srgbClr val="002B45"/>
              </a:solidFill>
              <a:latin typeface="Arial" panose="020B0604020202020204"/>
              <a:ea typeface="+mn-ea"/>
              <a:cs typeface="+mn-cs"/>
            </a:rPr>
            <a:t>Skapa ett lugn</a:t>
          </a:r>
        </a:p>
      </dgm:t>
    </dgm:pt>
    <dgm:pt modelId="{B972706B-9430-4257-A845-DBFC76D8EA11}" type="parTrans" cxnId="{E69ACF65-DA9B-43D5-8BF2-3156006B7A9A}">
      <dgm:prSet/>
      <dgm:spPr/>
      <dgm:t>
        <a:bodyPr/>
        <a:lstStyle/>
        <a:p>
          <a:endParaRPr lang="sv-SE"/>
        </a:p>
      </dgm:t>
    </dgm:pt>
    <dgm:pt modelId="{83AF01FC-CFF9-4A1E-BDB0-274E1CFC9E92}" type="sibTrans" cxnId="{E69ACF65-DA9B-43D5-8BF2-3156006B7A9A}">
      <dgm:prSet/>
      <dgm:spPr/>
      <dgm:t>
        <a:bodyPr/>
        <a:lstStyle/>
        <a:p>
          <a:endParaRPr lang="sv-SE"/>
        </a:p>
      </dgm:t>
    </dgm:pt>
    <dgm:pt modelId="{53BB162F-6F91-446E-8D7D-3CAA3F45A0A6}">
      <dgm:prSet custT="1"/>
      <dgm:spPr>
        <a:solidFill>
          <a:schemeClr val="accent3">
            <a:lumMod val="20000"/>
            <a:lumOff val="80000"/>
            <a:alpha val="90000"/>
          </a:schemeClr>
        </a:solidFill>
        <a:ln>
          <a:noFill/>
        </a:ln>
      </dgm:spPr>
      <dgm:t>
        <a:bodyPr/>
        <a:lstStyle/>
        <a:p>
          <a:pPr>
            <a:spcAft>
              <a:spcPts val="1200"/>
            </a:spcAft>
            <a:buFont typeface="+mj-lt"/>
            <a:buAutoNum type="arabicPeriod"/>
          </a:pPr>
          <a:r>
            <a:rPr lang="sv-SE" sz="2600" kern="1200" dirty="0">
              <a:solidFill>
                <a:srgbClr val="002B45"/>
              </a:solidFill>
              <a:latin typeface="Arial" panose="020B0604020202020204"/>
              <a:ea typeface="+mn-ea"/>
              <a:cs typeface="+mn-cs"/>
            </a:rPr>
            <a:t>Minska maktobalansen</a:t>
          </a:r>
        </a:p>
      </dgm:t>
    </dgm:pt>
    <dgm:pt modelId="{F00760AA-1C4D-4C2A-BF5A-246223DF6A69}" type="parTrans" cxnId="{31C9F930-5BD1-4D89-8E1C-37E520DBE430}">
      <dgm:prSet/>
      <dgm:spPr/>
      <dgm:t>
        <a:bodyPr/>
        <a:lstStyle/>
        <a:p>
          <a:endParaRPr lang="sv-SE"/>
        </a:p>
      </dgm:t>
    </dgm:pt>
    <dgm:pt modelId="{E841678B-C965-4C8B-AF5C-6027B48900BE}" type="sibTrans" cxnId="{31C9F930-5BD1-4D89-8E1C-37E520DBE430}">
      <dgm:prSet/>
      <dgm:spPr/>
      <dgm:t>
        <a:bodyPr/>
        <a:lstStyle/>
        <a:p>
          <a:endParaRPr lang="sv-SE"/>
        </a:p>
      </dgm:t>
    </dgm:pt>
    <dgm:pt modelId="{53CF77D6-CC6D-414D-BA18-973298A5A348}" type="pres">
      <dgm:prSet presAssocID="{C8571663-1522-483A-8574-A828A110DBA2}" presName="linear" presStyleCnt="0">
        <dgm:presLayoutVars>
          <dgm:dir/>
          <dgm:animLvl val="lvl"/>
          <dgm:resizeHandles val="exact"/>
        </dgm:presLayoutVars>
      </dgm:prSet>
      <dgm:spPr/>
    </dgm:pt>
    <dgm:pt modelId="{38B2843B-089A-4344-9EF5-E671AAE09092}" type="pres">
      <dgm:prSet presAssocID="{8F5BFA36-A812-4704-AEB7-62DD7AE9A5F9}" presName="parentLin" presStyleCnt="0"/>
      <dgm:spPr/>
    </dgm:pt>
    <dgm:pt modelId="{735BE4DE-35B9-40D7-808C-48BF3F25FA86}" type="pres">
      <dgm:prSet presAssocID="{8F5BFA36-A812-4704-AEB7-62DD7AE9A5F9}" presName="parentLeftMargin" presStyleLbl="node1" presStyleIdx="0" presStyleCnt="1"/>
      <dgm:spPr/>
    </dgm:pt>
    <dgm:pt modelId="{425D048B-D9E1-4EF2-86CB-2EB986DC5E4B}" type="pres">
      <dgm:prSet presAssocID="{8F5BFA36-A812-4704-AEB7-62DD7AE9A5F9}" presName="parentText" presStyleLbl="node1" presStyleIdx="0" presStyleCnt="1" custLinFactNeighborX="19109" custLinFactNeighborY="-6990">
        <dgm:presLayoutVars>
          <dgm:chMax val="0"/>
          <dgm:bulletEnabled val="1"/>
        </dgm:presLayoutVars>
      </dgm:prSet>
      <dgm:spPr/>
    </dgm:pt>
    <dgm:pt modelId="{09B1EE92-B9FD-4A87-AFE7-359A1FE36286}" type="pres">
      <dgm:prSet presAssocID="{8F5BFA36-A812-4704-AEB7-62DD7AE9A5F9}" presName="negativeSpace" presStyleCnt="0"/>
      <dgm:spPr/>
    </dgm:pt>
    <dgm:pt modelId="{3FE01B9C-CE12-40C1-B222-D38A22787D7D}" type="pres">
      <dgm:prSet presAssocID="{8F5BFA36-A812-4704-AEB7-62DD7AE9A5F9}" presName="childText" presStyleLbl="conFgAcc1" presStyleIdx="0" presStyleCnt="1" custLinFactNeighborY="-9413">
        <dgm:presLayoutVars>
          <dgm:bulletEnabled val="1"/>
        </dgm:presLayoutVars>
      </dgm:prSet>
      <dgm:spPr/>
    </dgm:pt>
  </dgm:ptLst>
  <dgm:cxnLst>
    <dgm:cxn modelId="{95555419-A6EE-42D9-A89E-FBC630C4E9D3}" srcId="{8F5BFA36-A812-4704-AEB7-62DD7AE9A5F9}" destId="{C6FE444E-A883-4BCD-A671-CCDD782EDC2B}" srcOrd="0" destOrd="0" parTransId="{CDAA9E73-8E54-45B3-9A4B-1F6D547F9627}" sibTransId="{DE322D10-2FAC-4450-B3E5-3C332E3D1EE3}"/>
    <dgm:cxn modelId="{31C9F930-5BD1-4D89-8E1C-37E520DBE430}" srcId="{8F5BFA36-A812-4704-AEB7-62DD7AE9A5F9}" destId="{53BB162F-6F91-446E-8D7D-3CAA3F45A0A6}" srcOrd="4" destOrd="0" parTransId="{F00760AA-1C4D-4C2A-BF5A-246223DF6A69}" sibTransId="{E841678B-C965-4C8B-AF5C-6027B48900BE}"/>
    <dgm:cxn modelId="{09116534-5C7A-4EAA-96E6-04EC5C14750E}" srcId="{8F5BFA36-A812-4704-AEB7-62DD7AE9A5F9}" destId="{991608E1-96B5-4800-8EBF-9653198E7AA7}" srcOrd="2" destOrd="0" parTransId="{4D7B982C-A9A8-4E7E-82A6-E4508A23F421}" sibTransId="{A1B4E5AB-8DCE-47A9-A985-A5511EBD6D6F}"/>
    <dgm:cxn modelId="{88D0A744-A92A-4BC8-8F51-D635F659FD58}" srcId="{8F5BFA36-A812-4704-AEB7-62DD7AE9A5F9}" destId="{C29CCD6F-BB48-4561-8588-16E97B9E3FDB}" srcOrd="1" destOrd="0" parTransId="{9D7113AD-BEAB-4C1E-AC1A-379D39EAB3CB}" sibTransId="{FF1F01AB-4CFF-4FE9-B5DB-493D0BE52637}"/>
    <dgm:cxn modelId="{E69ACF65-DA9B-43D5-8BF2-3156006B7A9A}" srcId="{8F5BFA36-A812-4704-AEB7-62DD7AE9A5F9}" destId="{97B99D73-B4C6-4245-A74E-37D52FC45480}" srcOrd="3" destOrd="0" parTransId="{B972706B-9430-4257-A845-DBFC76D8EA11}" sibTransId="{83AF01FC-CFF9-4A1E-BDB0-274E1CFC9E92}"/>
    <dgm:cxn modelId="{BA09A14F-E79A-47AC-AAD1-BF7277E92D5C}" type="presOf" srcId="{C29CCD6F-BB48-4561-8588-16E97B9E3FDB}" destId="{3FE01B9C-CE12-40C1-B222-D38A22787D7D}" srcOrd="0" destOrd="1" presId="urn:microsoft.com/office/officeart/2005/8/layout/list1"/>
    <dgm:cxn modelId="{09D33095-645A-4EC0-A20B-5C93F2033C35}" type="presOf" srcId="{53BB162F-6F91-446E-8D7D-3CAA3F45A0A6}" destId="{3FE01B9C-CE12-40C1-B222-D38A22787D7D}" srcOrd="0" destOrd="4" presId="urn:microsoft.com/office/officeart/2005/8/layout/list1"/>
    <dgm:cxn modelId="{FAB74F9C-557A-455C-B6C5-67690CEBFB55}" type="presOf" srcId="{8F5BFA36-A812-4704-AEB7-62DD7AE9A5F9}" destId="{425D048B-D9E1-4EF2-86CB-2EB986DC5E4B}" srcOrd="1" destOrd="0" presId="urn:microsoft.com/office/officeart/2005/8/layout/list1"/>
    <dgm:cxn modelId="{654F809F-FCFA-432D-BE0F-7EBC4F780E00}" type="presOf" srcId="{8F5BFA36-A812-4704-AEB7-62DD7AE9A5F9}" destId="{735BE4DE-35B9-40D7-808C-48BF3F25FA86}" srcOrd="0" destOrd="0" presId="urn:microsoft.com/office/officeart/2005/8/layout/list1"/>
    <dgm:cxn modelId="{2869C4BD-1C7F-40A6-9A3B-731022AAA7A0}" srcId="{C8571663-1522-483A-8574-A828A110DBA2}" destId="{8F5BFA36-A812-4704-AEB7-62DD7AE9A5F9}" srcOrd="0" destOrd="0" parTransId="{91940863-A143-419A-A43D-CB14797D3D51}" sibTransId="{CEC0F139-3B67-4BB8-A23E-D692CCC6886D}"/>
    <dgm:cxn modelId="{9B8B66D0-F63F-490B-A4BC-DF6BC7CBFE08}" type="presOf" srcId="{C8571663-1522-483A-8574-A828A110DBA2}" destId="{53CF77D6-CC6D-414D-BA18-973298A5A348}" srcOrd="0" destOrd="0" presId="urn:microsoft.com/office/officeart/2005/8/layout/list1"/>
    <dgm:cxn modelId="{195A33DB-E797-4342-B9E5-3AE5DB306A3E}" type="presOf" srcId="{C6FE444E-A883-4BCD-A671-CCDD782EDC2B}" destId="{3FE01B9C-CE12-40C1-B222-D38A22787D7D}" srcOrd="0" destOrd="0" presId="urn:microsoft.com/office/officeart/2005/8/layout/list1"/>
    <dgm:cxn modelId="{E19A8BE4-CEE4-452C-B2A1-953976C88123}" type="presOf" srcId="{991608E1-96B5-4800-8EBF-9653198E7AA7}" destId="{3FE01B9C-CE12-40C1-B222-D38A22787D7D}" srcOrd="0" destOrd="2" presId="urn:microsoft.com/office/officeart/2005/8/layout/list1"/>
    <dgm:cxn modelId="{883964EA-CC94-4C94-8A74-E5CA999AC971}" type="presOf" srcId="{97B99D73-B4C6-4245-A74E-37D52FC45480}" destId="{3FE01B9C-CE12-40C1-B222-D38A22787D7D}" srcOrd="0" destOrd="3" presId="urn:microsoft.com/office/officeart/2005/8/layout/list1"/>
    <dgm:cxn modelId="{7AF4740B-C47F-4717-9FE0-058B0FED87F9}" type="presParOf" srcId="{53CF77D6-CC6D-414D-BA18-973298A5A348}" destId="{38B2843B-089A-4344-9EF5-E671AAE09092}" srcOrd="0" destOrd="0" presId="urn:microsoft.com/office/officeart/2005/8/layout/list1"/>
    <dgm:cxn modelId="{3EB3B2A9-A7D9-4EE0-9FB3-867D71B9FD78}" type="presParOf" srcId="{38B2843B-089A-4344-9EF5-E671AAE09092}" destId="{735BE4DE-35B9-40D7-808C-48BF3F25FA86}" srcOrd="0" destOrd="0" presId="urn:microsoft.com/office/officeart/2005/8/layout/list1"/>
    <dgm:cxn modelId="{B0776F5F-FB4E-4E3E-AFA2-27DA92965F7C}" type="presParOf" srcId="{38B2843B-089A-4344-9EF5-E671AAE09092}" destId="{425D048B-D9E1-4EF2-86CB-2EB986DC5E4B}" srcOrd="1" destOrd="0" presId="urn:microsoft.com/office/officeart/2005/8/layout/list1"/>
    <dgm:cxn modelId="{AFF383D7-96B5-4553-8EA3-928A26A6A610}" type="presParOf" srcId="{53CF77D6-CC6D-414D-BA18-973298A5A348}" destId="{09B1EE92-B9FD-4A87-AFE7-359A1FE36286}" srcOrd="1" destOrd="0" presId="urn:microsoft.com/office/officeart/2005/8/layout/list1"/>
    <dgm:cxn modelId="{C1CB6772-08F4-4CAA-8674-0A5A900EC9DE}" type="presParOf" srcId="{53CF77D6-CC6D-414D-BA18-973298A5A348}" destId="{3FE01B9C-CE12-40C1-B222-D38A22787D7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0A2B2-5FA6-4BB7-BCC0-0732AEB0D6D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sv-SE"/>
        </a:p>
      </dgm:t>
    </dgm:pt>
    <dgm:pt modelId="{550CA546-3F99-4F7F-AFBF-E3508E6769B9}">
      <dgm:prSet phldrT="[Text]"/>
      <dgm:spPr>
        <a:solidFill>
          <a:schemeClr val="accent4"/>
        </a:solidFill>
      </dgm:spPr>
      <dgm:t>
        <a:bodyPr/>
        <a:lstStyle/>
        <a:p>
          <a:r>
            <a:rPr lang="sv-SE" b="1" dirty="0">
              <a:solidFill>
                <a:srgbClr val="FFFFFF"/>
              </a:solidFill>
            </a:rPr>
            <a:t>Informerande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F4415CE-BCC7-46F6-8184-855A9A1D6420}" type="parTrans" cxnId="{57F645EB-9FE7-4802-8C97-1C2509D80974}">
      <dgm:prSet/>
      <dgm:spPr/>
      <dgm:t>
        <a:bodyPr/>
        <a:lstStyle/>
        <a:p>
          <a:endParaRPr lang="sv-SE"/>
        </a:p>
      </dgm:t>
    </dgm:pt>
    <dgm:pt modelId="{0245A526-DC34-4B21-9BC6-14C13ECD46E9}" type="sibTrans" cxnId="{57F645EB-9FE7-4802-8C97-1C2509D80974}">
      <dgm:prSet/>
      <dgm:spPr/>
      <dgm:t>
        <a:bodyPr/>
        <a:lstStyle/>
        <a:p>
          <a:endParaRPr lang="sv-SE"/>
        </a:p>
      </dgm:t>
    </dgm:pt>
    <dgm:pt modelId="{064952A7-6819-4E81-913B-09B5480BB5D1}">
      <dgm:prSet phldrT="[Text]"/>
      <dgm:spPr/>
      <dgm:t>
        <a:bodyPr/>
        <a:lstStyle/>
        <a:p>
          <a:r>
            <a:rPr lang="sv-SE" b="1" dirty="0">
              <a:solidFill>
                <a:schemeClr val="accent4"/>
              </a:solidFill>
            </a:rPr>
            <a:t>En grundläggande förutsättning</a:t>
          </a:r>
          <a:br>
            <a:rPr lang="sv-SE" b="1" dirty="0">
              <a:solidFill>
                <a:schemeClr val="accent4"/>
              </a:solidFill>
            </a:rPr>
          </a:br>
          <a:r>
            <a:rPr lang="sv-SE" b="1" dirty="0">
              <a:solidFill>
                <a:schemeClr val="accent4"/>
              </a:solidFill>
            </a:rPr>
            <a:t>för delaktighet</a:t>
          </a:r>
          <a:endParaRPr lang="sv-SE" dirty="0"/>
        </a:p>
      </dgm:t>
    </dgm:pt>
    <dgm:pt modelId="{743324BB-5C58-4C3A-8918-109206DC2117}" type="parTrans" cxnId="{7A483499-1777-4FB2-9643-4A548E9A63AA}">
      <dgm:prSet/>
      <dgm:spPr/>
      <dgm:t>
        <a:bodyPr/>
        <a:lstStyle/>
        <a:p>
          <a:endParaRPr lang="sv-SE"/>
        </a:p>
      </dgm:t>
    </dgm:pt>
    <dgm:pt modelId="{7ABD892D-B0CF-404A-94D0-75C8AE324A08}" type="sibTrans" cxnId="{7A483499-1777-4FB2-9643-4A548E9A63AA}">
      <dgm:prSet/>
      <dgm:spPr/>
      <dgm:t>
        <a:bodyPr/>
        <a:lstStyle/>
        <a:p>
          <a:endParaRPr lang="sv-SE"/>
        </a:p>
      </dgm:t>
    </dgm:pt>
    <dgm:pt modelId="{A61D3B4F-0F10-497C-A080-DA6CD931C8F1}">
      <dgm:prSet phldrT="[Text]"/>
      <dgm:spPr>
        <a:solidFill>
          <a:schemeClr val="accent4"/>
        </a:solidFill>
      </dgm:spPr>
      <dgm:t>
        <a:bodyPr/>
        <a:lstStyle/>
        <a:p>
          <a:r>
            <a:rPr lang="sv-SE" b="1" dirty="0">
              <a:solidFill>
                <a:srgbClr val="FFFFFF"/>
              </a:solidFill>
            </a:rPr>
            <a:t>Stödjande</a:t>
          </a:r>
        </a:p>
      </dgm:t>
    </dgm:pt>
    <dgm:pt modelId="{CAEF93B6-ED66-4793-8B98-8BDBCBF4D2B2}" type="parTrans" cxnId="{FDAF2A67-210F-4604-9BB0-8D13026B5BCC}">
      <dgm:prSet/>
      <dgm:spPr/>
      <dgm:t>
        <a:bodyPr/>
        <a:lstStyle/>
        <a:p>
          <a:endParaRPr lang="sv-SE"/>
        </a:p>
      </dgm:t>
    </dgm:pt>
    <dgm:pt modelId="{8D004662-D149-4295-B902-8113BC15A362}" type="sibTrans" cxnId="{FDAF2A67-210F-4604-9BB0-8D13026B5BCC}">
      <dgm:prSet/>
      <dgm:spPr/>
      <dgm:t>
        <a:bodyPr/>
        <a:lstStyle/>
        <a:p>
          <a:endParaRPr lang="sv-SE"/>
        </a:p>
      </dgm:t>
    </dgm:pt>
    <dgm:pt modelId="{C8B11635-ADCB-43F0-92C2-DE7254EB4512}">
      <dgm:prSet phldrT="[Text]"/>
      <dgm:spPr/>
      <dgm:t>
        <a:bodyPr/>
        <a:lstStyle/>
        <a:p>
          <a:r>
            <a:rPr lang="sv-SE" b="1" dirty="0">
              <a:solidFill>
                <a:schemeClr val="accent4"/>
              </a:solidFill>
            </a:rPr>
            <a:t>Alla kan komma att ha ett stödjande samtal</a:t>
          </a:r>
        </a:p>
      </dgm:t>
    </dgm:pt>
    <dgm:pt modelId="{EEC561CF-42F5-470F-A4EE-C10A741B9E53}" type="parTrans" cxnId="{6D185D61-AE8E-4211-90C8-63627BD49355}">
      <dgm:prSet/>
      <dgm:spPr/>
      <dgm:t>
        <a:bodyPr/>
        <a:lstStyle/>
        <a:p>
          <a:endParaRPr lang="sv-SE"/>
        </a:p>
      </dgm:t>
    </dgm:pt>
    <dgm:pt modelId="{63DD54DF-9032-4410-B80E-4183460E2A81}" type="sibTrans" cxnId="{6D185D61-AE8E-4211-90C8-63627BD49355}">
      <dgm:prSet/>
      <dgm:spPr/>
      <dgm:t>
        <a:bodyPr/>
        <a:lstStyle/>
        <a:p>
          <a:endParaRPr lang="sv-SE"/>
        </a:p>
      </dgm:t>
    </dgm:pt>
    <dgm:pt modelId="{D5F89F9C-E997-4D44-AFDA-E29EC89E1A98}">
      <dgm:prSet phldrT="[Text]"/>
      <dgm:spPr/>
      <dgm:t>
        <a:bodyPr/>
        <a:lstStyle/>
        <a:p>
          <a:r>
            <a:rPr lang="sv-SE" b="1" dirty="0">
              <a:solidFill>
                <a:schemeClr val="accent4"/>
              </a:solidFill>
            </a:rPr>
            <a:t>Bekräfta barnet på ett ärligt vis</a:t>
          </a:r>
          <a:endParaRPr lang="sv-SE" dirty="0"/>
        </a:p>
      </dgm:t>
    </dgm:pt>
    <dgm:pt modelId="{416BFE0E-12FF-4C27-807C-1D4EDA91F737}" type="parTrans" cxnId="{401A826D-C506-4CDB-A933-E3D7B2718F73}">
      <dgm:prSet/>
      <dgm:spPr/>
      <dgm:t>
        <a:bodyPr/>
        <a:lstStyle/>
        <a:p>
          <a:endParaRPr lang="sv-SE"/>
        </a:p>
      </dgm:t>
    </dgm:pt>
    <dgm:pt modelId="{42DDDC47-24D1-47C2-9999-020534261F2A}" type="sibTrans" cxnId="{401A826D-C506-4CDB-A933-E3D7B2718F73}">
      <dgm:prSet/>
      <dgm:spPr/>
      <dgm:t>
        <a:bodyPr/>
        <a:lstStyle/>
        <a:p>
          <a:endParaRPr lang="sv-SE"/>
        </a:p>
      </dgm:t>
    </dgm:pt>
    <dgm:pt modelId="{F4041FEF-DCB9-40A9-B4B5-1DB00C320110}">
      <dgm:prSet phldrT="[Text]"/>
      <dgm:spPr>
        <a:solidFill>
          <a:schemeClr val="accent4"/>
        </a:solidFill>
      </dgm:spPr>
      <dgm:t>
        <a:bodyPr/>
        <a:lstStyle/>
        <a:p>
          <a:r>
            <a:rPr lang="sv-SE" b="1" dirty="0">
              <a:solidFill>
                <a:srgbClr val="FFFFFF"/>
              </a:solidFill>
            </a:rPr>
            <a:t>Utredande</a:t>
          </a:r>
        </a:p>
      </dgm:t>
    </dgm:pt>
    <dgm:pt modelId="{8E65AA9F-7D7B-42A8-8E5F-AFB3005AF954}" type="parTrans" cxnId="{1F2A8653-3868-4147-8EB8-04046E88F607}">
      <dgm:prSet/>
      <dgm:spPr/>
      <dgm:t>
        <a:bodyPr/>
        <a:lstStyle/>
        <a:p>
          <a:endParaRPr lang="sv-SE"/>
        </a:p>
      </dgm:t>
    </dgm:pt>
    <dgm:pt modelId="{489D3CE6-BFE2-4D49-893E-008AD607D4E5}" type="sibTrans" cxnId="{1F2A8653-3868-4147-8EB8-04046E88F607}">
      <dgm:prSet/>
      <dgm:spPr/>
      <dgm:t>
        <a:bodyPr/>
        <a:lstStyle/>
        <a:p>
          <a:endParaRPr lang="sv-SE"/>
        </a:p>
      </dgm:t>
    </dgm:pt>
    <dgm:pt modelId="{DAB2F68A-61B6-4F04-A87D-BBC93899076F}">
      <dgm:prSet phldrT="[Text]"/>
      <dgm:spPr/>
      <dgm:t>
        <a:bodyPr/>
        <a:lstStyle/>
        <a:p>
          <a:r>
            <a:rPr lang="sv-SE" b="1" dirty="0">
              <a:solidFill>
                <a:schemeClr val="accent4"/>
              </a:solidFill>
            </a:rPr>
            <a:t>Inrikta sig på barnets egna erfarenheter</a:t>
          </a:r>
          <a:endParaRPr lang="sv-SE" dirty="0"/>
        </a:p>
      </dgm:t>
    </dgm:pt>
    <dgm:pt modelId="{E85CB383-B470-41BC-9177-90BDA15AEF37}" type="parTrans" cxnId="{5180B0D8-3C2A-45F7-B0BD-442B8F9A5081}">
      <dgm:prSet/>
      <dgm:spPr/>
      <dgm:t>
        <a:bodyPr/>
        <a:lstStyle/>
        <a:p>
          <a:endParaRPr lang="sv-SE"/>
        </a:p>
      </dgm:t>
    </dgm:pt>
    <dgm:pt modelId="{519A1347-D3BE-4D22-B10D-264020441985}" type="sibTrans" cxnId="{5180B0D8-3C2A-45F7-B0BD-442B8F9A5081}">
      <dgm:prSet/>
      <dgm:spPr/>
      <dgm:t>
        <a:bodyPr/>
        <a:lstStyle/>
        <a:p>
          <a:endParaRPr lang="sv-SE"/>
        </a:p>
      </dgm:t>
    </dgm:pt>
    <dgm:pt modelId="{F8B52D10-AF85-4A8D-B66A-F4F2453BC100}">
      <dgm:prSet phldrT="[Text]"/>
      <dgm:spPr/>
      <dgm:t>
        <a:bodyPr/>
        <a:lstStyle/>
        <a:p>
          <a:r>
            <a:rPr lang="sv-SE" b="1" dirty="0">
              <a:solidFill>
                <a:schemeClr val="accent4"/>
              </a:solidFill>
            </a:rPr>
            <a:t>Vad händer, vad har hänt, </a:t>
          </a:r>
          <a:br>
            <a:rPr lang="sv-SE" b="1" dirty="0">
              <a:solidFill>
                <a:schemeClr val="accent4"/>
              </a:solidFill>
            </a:rPr>
          </a:br>
          <a:r>
            <a:rPr lang="sv-SE" b="1" dirty="0">
              <a:solidFill>
                <a:schemeClr val="accent4"/>
              </a:solidFill>
            </a:rPr>
            <a:t>vad kommer att hända </a:t>
          </a:r>
          <a:endParaRPr lang="sv-SE" dirty="0"/>
        </a:p>
      </dgm:t>
    </dgm:pt>
    <dgm:pt modelId="{D1BB2156-38C8-4408-81B1-E0B16B31F788}" type="parTrans" cxnId="{FA171975-1BFF-4A32-89DC-DDA84E9C61BF}">
      <dgm:prSet/>
      <dgm:spPr/>
      <dgm:t>
        <a:bodyPr/>
        <a:lstStyle/>
        <a:p>
          <a:endParaRPr lang="sv-SE"/>
        </a:p>
      </dgm:t>
    </dgm:pt>
    <dgm:pt modelId="{B0D13EE1-A807-4BBB-8E81-85F7BB4178AB}" type="sibTrans" cxnId="{FA171975-1BFF-4A32-89DC-DDA84E9C61BF}">
      <dgm:prSet/>
      <dgm:spPr/>
      <dgm:t>
        <a:bodyPr/>
        <a:lstStyle/>
        <a:p>
          <a:endParaRPr lang="sv-SE"/>
        </a:p>
      </dgm:t>
    </dgm:pt>
    <dgm:pt modelId="{0A8E2722-F770-4BCB-9803-BF05B97E53D9}">
      <dgm:prSet phldrT="[Text]"/>
      <dgm:spPr/>
      <dgm:t>
        <a:bodyPr/>
        <a:lstStyle/>
        <a:p>
          <a:r>
            <a:rPr lang="sv-SE" b="1">
              <a:solidFill>
                <a:schemeClr val="accent4"/>
              </a:solidFill>
            </a:rPr>
            <a:t>Även </a:t>
          </a:r>
          <a:r>
            <a:rPr lang="sv-SE" b="1" dirty="0">
              <a:solidFill>
                <a:schemeClr val="accent4"/>
              </a:solidFill>
            </a:rPr>
            <a:t>utredande samtal är stödjande</a:t>
          </a:r>
          <a:endParaRPr lang="sv-SE" dirty="0"/>
        </a:p>
      </dgm:t>
    </dgm:pt>
    <dgm:pt modelId="{597E629F-1743-4884-BCFC-5F242C33001D}" type="parTrans" cxnId="{AB318C3D-8777-4664-A6A0-12264D94A74C}">
      <dgm:prSet/>
      <dgm:spPr/>
      <dgm:t>
        <a:bodyPr/>
        <a:lstStyle/>
        <a:p>
          <a:endParaRPr lang="sv-SE"/>
        </a:p>
      </dgm:t>
    </dgm:pt>
    <dgm:pt modelId="{1C7E1AAD-53DD-4CF2-89EE-751B5F053682}" type="sibTrans" cxnId="{AB318C3D-8777-4664-A6A0-12264D94A74C}">
      <dgm:prSet/>
      <dgm:spPr/>
      <dgm:t>
        <a:bodyPr/>
        <a:lstStyle/>
        <a:p>
          <a:endParaRPr lang="sv-SE"/>
        </a:p>
      </dgm:t>
    </dgm:pt>
    <dgm:pt modelId="{EDD02550-22EE-49D5-9FA2-02FAFED3D6B2}" type="pres">
      <dgm:prSet presAssocID="{CC80A2B2-5FA6-4BB7-BCC0-0732AEB0D6DF}" presName="Name0" presStyleCnt="0">
        <dgm:presLayoutVars>
          <dgm:dir/>
          <dgm:animLvl val="lvl"/>
          <dgm:resizeHandles val="exact"/>
        </dgm:presLayoutVars>
      </dgm:prSet>
      <dgm:spPr/>
    </dgm:pt>
    <dgm:pt modelId="{250953C5-03BB-4FAE-AA74-70439054DD3B}" type="pres">
      <dgm:prSet presAssocID="{F4041FEF-DCB9-40A9-B4B5-1DB00C320110}" presName="boxAndChildren" presStyleCnt="0"/>
      <dgm:spPr/>
    </dgm:pt>
    <dgm:pt modelId="{FDCFC9B3-EEB3-4FA0-9A05-3A529A18DB48}" type="pres">
      <dgm:prSet presAssocID="{F4041FEF-DCB9-40A9-B4B5-1DB00C320110}" presName="parentTextBox" presStyleLbl="node1" presStyleIdx="0" presStyleCnt="3"/>
      <dgm:spPr/>
    </dgm:pt>
    <dgm:pt modelId="{A503DF0E-CB65-4D3D-92C4-23B5F8ABC504}" type="pres">
      <dgm:prSet presAssocID="{F4041FEF-DCB9-40A9-B4B5-1DB00C320110}" presName="entireBox" presStyleLbl="node1" presStyleIdx="0" presStyleCnt="3"/>
      <dgm:spPr/>
    </dgm:pt>
    <dgm:pt modelId="{3E49DD0E-3215-4010-8B0A-4C9B1F6FA2FA}" type="pres">
      <dgm:prSet presAssocID="{F4041FEF-DCB9-40A9-B4B5-1DB00C320110}" presName="descendantBox" presStyleCnt="0"/>
      <dgm:spPr/>
    </dgm:pt>
    <dgm:pt modelId="{14AEEBE2-2AD6-49B4-B058-C81C42DCBEEC}" type="pres">
      <dgm:prSet presAssocID="{DAB2F68A-61B6-4F04-A87D-BBC93899076F}" presName="childTextBox" presStyleLbl="fgAccFollowNode1" presStyleIdx="0" presStyleCnt="6">
        <dgm:presLayoutVars>
          <dgm:bulletEnabled val="1"/>
        </dgm:presLayoutVars>
      </dgm:prSet>
      <dgm:spPr/>
    </dgm:pt>
    <dgm:pt modelId="{427BEFA7-699E-4C05-9FFC-DE80A1943904}" type="pres">
      <dgm:prSet presAssocID="{0A8E2722-F770-4BCB-9803-BF05B97E53D9}" presName="childTextBox" presStyleLbl="fgAccFollowNode1" presStyleIdx="1" presStyleCnt="6">
        <dgm:presLayoutVars>
          <dgm:bulletEnabled val="1"/>
        </dgm:presLayoutVars>
      </dgm:prSet>
      <dgm:spPr/>
    </dgm:pt>
    <dgm:pt modelId="{6F46AE46-351D-4A54-8C37-24329501870E}" type="pres">
      <dgm:prSet presAssocID="{8D004662-D149-4295-B902-8113BC15A362}" presName="sp" presStyleCnt="0"/>
      <dgm:spPr/>
    </dgm:pt>
    <dgm:pt modelId="{8F0B3313-D7F4-4382-8D8D-AB83F1692CCA}" type="pres">
      <dgm:prSet presAssocID="{A61D3B4F-0F10-497C-A080-DA6CD931C8F1}" presName="arrowAndChildren" presStyleCnt="0"/>
      <dgm:spPr/>
    </dgm:pt>
    <dgm:pt modelId="{86291AA3-9901-4BB8-8FC1-49C39CDC1D75}" type="pres">
      <dgm:prSet presAssocID="{A61D3B4F-0F10-497C-A080-DA6CD931C8F1}" presName="parentTextArrow" presStyleLbl="node1" presStyleIdx="0" presStyleCnt="3"/>
      <dgm:spPr/>
    </dgm:pt>
    <dgm:pt modelId="{B3931BF1-D453-4000-B0B8-2FB7A34F27B2}" type="pres">
      <dgm:prSet presAssocID="{A61D3B4F-0F10-497C-A080-DA6CD931C8F1}" presName="arrow" presStyleLbl="node1" presStyleIdx="1" presStyleCnt="3" custLinFactNeighborX="-5803" custLinFactNeighborY="-856"/>
      <dgm:spPr/>
    </dgm:pt>
    <dgm:pt modelId="{1BA3BE6B-9B14-4F2F-B157-EBA3196E88B1}" type="pres">
      <dgm:prSet presAssocID="{A61D3B4F-0F10-497C-A080-DA6CD931C8F1}" presName="descendantArrow" presStyleCnt="0"/>
      <dgm:spPr/>
    </dgm:pt>
    <dgm:pt modelId="{B8C057F3-1C11-4FC6-9040-16A4BE029A34}" type="pres">
      <dgm:prSet presAssocID="{C8B11635-ADCB-43F0-92C2-DE7254EB4512}" presName="childTextArrow" presStyleLbl="fgAccFollowNode1" presStyleIdx="2" presStyleCnt="6">
        <dgm:presLayoutVars>
          <dgm:bulletEnabled val="1"/>
        </dgm:presLayoutVars>
      </dgm:prSet>
      <dgm:spPr/>
    </dgm:pt>
    <dgm:pt modelId="{ABC34FEE-98D2-4822-AA5A-020234067E8F}" type="pres">
      <dgm:prSet presAssocID="{D5F89F9C-E997-4D44-AFDA-E29EC89E1A98}" presName="childTextArrow" presStyleLbl="fgAccFollowNode1" presStyleIdx="3" presStyleCnt="6">
        <dgm:presLayoutVars>
          <dgm:bulletEnabled val="1"/>
        </dgm:presLayoutVars>
      </dgm:prSet>
      <dgm:spPr/>
    </dgm:pt>
    <dgm:pt modelId="{EFD4791C-DBF3-418F-AB1F-2C6DEAD416B4}" type="pres">
      <dgm:prSet presAssocID="{0245A526-DC34-4B21-9BC6-14C13ECD46E9}" presName="sp" presStyleCnt="0"/>
      <dgm:spPr/>
    </dgm:pt>
    <dgm:pt modelId="{DCD31B5B-F2D0-4F9B-A56E-504F6810337D}" type="pres">
      <dgm:prSet presAssocID="{550CA546-3F99-4F7F-AFBF-E3508E6769B9}" presName="arrowAndChildren" presStyleCnt="0"/>
      <dgm:spPr/>
    </dgm:pt>
    <dgm:pt modelId="{6C80447C-CA58-4945-AC28-42C170C8A722}" type="pres">
      <dgm:prSet presAssocID="{550CA546-3F99-4F7F-AFBF-E3508E6769B9}" presName="parentTextArrow" presStyleLbl="node1" presStyleIdx="1" presStyleCnt="3"/>
      <dgm:spPr/>
    </dgm:pt>
    <dgm:pt modelId="{AA8E849E-C9D2-47C4-8479-8E06D2F39E84}" type="pres">
      <dgm:prSet presAssocID="{550CA546-3F99-4F7F-AFBF-E3508E6769B9}" presName="arrow" presStyleLbl="node1" presStyleIdx="2" presStyleCnt="3" custLinFactNeighborX="2419" custLinFactNeighborY="-8760"/>
      <dgm:spPr/>
    </dgm:pt>
    <dgm:pt modelId="{87E807AA-7990-4B16-B6D4-50FA2684A8BE}" type="pres">
      <dgm:prSet presAssocID="{550CA546-3F99-4F7F-AFBF-E3508E6769B9}" presName="descendantArrow" presStyleCnt="0"/>
      <dgm:spPr/>
    </dgm:pt>
    <dgm:pt modelId="{21692258-8B40-4CA7-A67D-35AD04BEF3AA}" type="pres">
      <dgm:prSet presAssocID="{064952A7-6819-4E81-913B-09B5480BB5D1}" presName="childTextArrow" presStyleLbl="fgAccFollowNode1" presStyleIdx="4" presStyleCnt="6">
        <dgm:presLayoutVars>
          <dgm:bulletEnabled val="1"/>
        </dgm:presLayoutVars>
      </dgm:prSet>
      <dgm:spPr/>
    </dgm:pt>
    <dgm:pt modelId="{38B02927-C35C-49CC-A02F-9C650BD304FC}" type="pres">
      <dgm:prSet presAssocID="{F8B52D10-AF85-4A8D-B66A-F4F2453BC100}" presName="childTextArrow" presStyleLbl="fgAccFollowNode1" presStyleIdx="5" presStyleCnt="6">
        <dgm:presLayoutVars>
          <dgm:bulletEnabled val="1"/>
        </dgm:presLayoutVars>
      </dgm:prSet>
      <dgm:spPr/>
    </dgm:pt>
  </dgm:ptLst>
  <dgm:cxnLst>
    <dgm:cxn modelId="{230C7821-B84D-40A4-830D-4E7CE9D79C18}" type="presOf" srcId="{550CA546-3F99-4F7F-AFBF-E3508E6769B9}" destId="{6C80447C-CA58-4945-AC28-42C170C8A722}" srcOrd="0" destOrd="0" presId="urn:microsoft.com/office/officeart/2005/8/layout/process4"/>
    <dgm:cxn modelId="{94330C23-1BC5-430D-AE3F-FDFE585CEB0B}" type="presOf" srcId="{D5F89F9C-E997-4D44-AFDA-E29EC89E1A98}" destId="{ABC34FEE-98D2-4822-AA5A-020234067E8F}" srcOrd="0" destOrd="0" presId="urn:microsoft.com/office/officeart/2005/8/layout/process4"/>
    <dgm:cxn modelId="{D60C1424-D3D4-437A-890C-7913B8A739C9}" type="presOf" srcId="{064952A7-6819-4E81-913B-09B5480BB5D1}" destId="{21692258-8B40-4CA7-A67D-35AD04BEF3AA}" srcOrd="0" destOrd="0" presId="urn:microsoft.com/office/officeart/2005/8/layout/process4"/>
    <dgm:cxn modelId="{81C4392A-9439-42E5-9E1F-C2885883BFB5}" type="presOf" srcId="{DAB2F68A-61B6-4F04-A87D-BBC93899076F}" destId="{14AEEBE2-2AD6-49B4-B058-C81C42DCBEEC}" srcOrd="0" destOrd="0" presId="urn:microsoft.com/office/officeart/2005/8/layout/process4"/>
    <dgm:cxn modelId="{AB318C3D-8777-4664-A6A0-12264D94A74C}" srcId="{F4041FEF-DCB9-40A9-B4B5-1DB00C320110}" destId="{0A8E2722-F770-4BCB-9803-BF05B97E53D9}" srcOrd="1" destOrd="0" parTransId="{597E629F-1743-4884-BCFC-5F242C33001D}" sibTransId="{1C7E1AAD-53DD-4CF2-89EE-751B5F053682}"/>
    <dgm:cxn modelId="{6D185D61-AE8E-4211-90C8-63627BD49355}" srcId="{A61D3B4F-0F10-497C-A080-DA6CD931C8F1}" destId="{C8B11635-ADCB-43F0-92C2-DE7254EB4512}" srcOrd="0" destOrd="0" parTransId="{EEC561CF-42F5-470F-A4EE-C10A741B9E53}" sibTransId="{63DD54DF-9032-4410-B80E-4183460E2A81}"/>
    <dgm:cxn modelId="{90959664-CBDF-4B30-A600-5BDD9DB6800F}" type="presOf" srcId="{550CA546-3F99-4F7F-AFBF-E3508E6769B9}" destId="{AA8E849E-C9D2-47C4-8479-8E06D2F39E84}" srcOrd="1" destOrd="0" presId="urn:microsoft.com/office/officeart/2005/8/layout/process4"/>
    <dgm:cxn modelId="{51366746-6303-40B3-BD69-BC06750464C3}" type="presOf" srcId="{A61D3B4F-0F10-497C-A080-DA6CD931C8F1}" destId="{B3931BF1-D453-4000-B0B8-2FB7A34F27B2}" srcOrd="1" destOrd="0" presId="urn:microsoft.com/office/officeart/2005/8/layout/process4"/>
    <dgm:cxn modelId="{EE794766-75DF-4FF1-81CA-B44D9EF85B75}" type="presOf" srcId="{CC80A2B2-5FA6-4BB7-BCC0-0732AEB0D6DF}" destId="{EDD02550-22EE-49D5-9FA2-02FAFED3D6B2}" srcOrd="0" destOrd="0" presId="urn:microsoft.com/office/officeart/2005/8/layout/process4"/>
    <dgm:cxn modelId="{FDAF2A67-210F-4604-9BB0-8D13026B5BCC}" srcId="{CC80A2B2-5FA6-4BB7-BCC0-0732AEB0D6DF}" destId="{A61D3B4F-0F10-497C-A080-DA6CD931C8F1}" srcOrd="1" destOrd="0" parTransId="{CAEF93B6-ED66-4793-8B98-8BDBCBF4D2B2}" sibTransId="{8D004662-D149-4295-B902-8113BC15A362}"/>
    <dgm:cxn modelId="{1A943C48-A2C3-4259-B349-EEAA45F8DA83}" type="presOf" srcId="{F8B52D10-AF85-4A8D-B66A-F4F2453BC100}" destId="{38B02927-C35C-49CC-A02F-9C650BD304FC}" srcOrd="0" destOrd="0" presId="urn:microsoft.com/office/officeart/2005/8/layout/process4"/>
    <dgm:cxn modelId="{76794C6D-E455-48C7-8C07-E94BA00D4AF9}" type="presOf" srcId="{F4041FEF-DCB9-40A9-B4B5-1DB00C320110}" destId="{A503DF0E-CB65-4D3D-92C4-23B5F8ABC504}" srcOrd="1" destOrd="0" presId="urn:microsoft.com/office/officeart/2005/8/layout/process4"/>
    <dgm:cxn modelId="{401A826D-C506-4CDB-A933-E3D7B2718F73}" srcId="{A61D3B4F-0F10-497C-A080-DA6CD931C8F1}" destId="{D5F89F9C-E997-4D44-AFDA-E29EC89E1A98}" srcOrd="1" destOrd="0" parTransId="{416BFE0E-12FF-4C27-807C-1D4EDA91F737}" sibTransId="{42DDDC47-24D1-47C2-9999-020534261F2A}"/>
    <dgm:cxn modelId="{1F2A8653-3868-4147-8EB8-04046E88F607}" srcId="{CC80A2B2-5FA6-4BB7-BCC0-0732AEB0D6DF}" destId="{F4041FEF-DCB9-40A9-B4B5-1DB00C320110}" srcOrd="2" destOrd="0" parTransId="{8E65AA9F-7D7B-42A8-8E5F-AFB3005AF954}" sibTransId="{489D3CE6-BFE2-4D49-893E-008AD607D4E5}"/>
    <dgm:cxn modelId="{FA171975-1BFF-4A32-89DC-DDA84E9C61BF}" srcId="{550CA546-3F99-4F7F-AFBF-E3508E6769B9}" destId="{F8B52D10-AF85-4A8D-B66A-F4F2453BC100}" srcOrd="1" destOrd="0" parTransId="{D1BB2156-38C8-4408-81B1-E0B16B31F788}" sibTransId="{B0D13EE1-A807-4BBB-8E81-85F7BB4178AB}"/>
    <dgm:cxn modelId="{35E5A47F-43C1-413E-80B6-8CBAAF0E5E44}" type="presOf" srcId="{F4041FEF-DCB9-40A9-B4B5-1DB00C320110}" destId="{FDCFC9B3-EEB3-4FA0-9A05-3A529A18DB48}" srcOrd="0" destOrd="0" presId="urn:microsoft.com/office/officeart/2005/8/layout/process4"/>
    <dgm:cxn modelId="{7A483499-1777-4FB2-9643-4A548E9A63AA}" srcId="{550CA546-3F99-4F7F-AFBF-E3508E6769B9}" destId="{064952A7-6819-4E81-913B-09B5480BB5D1}" srcOrd="0" destOrd="0" parTransId="{743324BB-5C58-4C3A-8918-109206DC2117}" sibTransId="{7ABD892D-B0CF-404A-94D0-75C8AE324A08}"/>
    <dgm:cxn modelId="{E5E91AA3-324A-435C-B3A9-E7B58101EB0A}" type="presOf" srcId="{A61D3B4F-0F10-497C-A080-DA6CD931C8F1}" destId="{86291AA3-9901-4BB8-8FC1-49C39CDC1D75}" srcOrd="0" destOrd="0" presId="urn:microsoft.com/office/officeart/2005/8/layout/process4"/>
    <dgm:cxn modelId="{FF60F2B8-D9F2-4EF8-A434-DB892B66741E}" type="presOf" srcId="{0A8E2722-F770-4BCB-9803-BF05B97E53D9}" destId="{427BEFA7-699E-4C05-9FFC-DE80A1943904}" srcOrd="0" destOrd="0" presId="urn:microsoft.com/office/officeart/2005/8/layout/process4"/>
    <dgm:cxn modelId="{8C9F48CA-BCBD-4627-A25E-919B3C5D7746}" type="presOf" srcId="{C8B11635-ADCB-43F0-92C2-DE7254EB4512}" destId="{B8C057F3-1C11-4FC6-9040-16A4BE029A34}" srcOrd="0" destOrd="0" presId="urn:microsoft.com/office/officeart/2005/8/layout/process4"/>
    <dgm:cxn modelId="{5180B0D8-3C2A-45F7-B0BD-442B8F9A5081}" srcId="{F4041FEF-DCB9-40A9-B4B5-1DB00C320110}" destId="{DAB2F68A-61B6-4F04-A87D-BBC93899076F}" srcOrd="0" destOrd="0" parTransId="{E85CB383-B470-41BC-9177-90BDA15AEF37}" sibTransId="{519A1347-D3BE-4D22-B10D-264020441985}"/>
    <dgm:cxn modelId="{57F645EB-9FE7-4802-8C97-1C2509D80974}" srcId="{CC80A2B2-5FA6-4BB7-BCC0-0732AEB0D6DF}" destId="{550CA546-3F99-4F7F-AFBF-E3508E6769B9}" srcOrd="0" destOrd="0" parTransId="{0F4415CE-BCC7-46F6-8184-855A9A1D6420}" sibTransId="{0245A526-DC34-4B21-9BC6-14C13ECD46E9}"/>
    <dgm:cxn modelId="{14DBFFC6-C87F-4D63-98D2-F1729E8586C1}" type="presParOf" srcId="{EDD02550-22EE-49D5-9FA2-02FAFED3D6B2}" destId="{250953C5-03BB-4FAE-AA74-70439054DD3B}" srcOrd="0" destOrd="0" presId="urn:microsoft.com/office/officeart/2005/8/layout/process4"/>
    <dgm:cxn modelId="{6E7F3F03-6F5D-4616-98C4-1C156BED73FF}" type="presParOf" srcId="{250953C5-03BB-4FAE-AA74-70439054DD3B}" destId="{FDCFC9B3-EEB3-4FA0-9A05-3A529A18DB48}" srcOrd="0" destOrd="0" presId="urn:microsoft.com/office/officeart/2005/8/layout/process4"/>
    <dgm:cxn modelId="{9C1A9075-668A-42C0-8053-F79BE64B3E60}" type="presParOf" srcId="{250953C5-03BB-4FAE-AA74-70439054DD3B}" destId="{A503DF0E-CB65-4D3D-92C4-23B5F8ABC504}" srcOrd="1" destOrd="0" presId="urn:microsoft.com/office/officeart/2005/8/layout/process4"/>
    <dgm:cxn modelId="{5D694E09-8119-4A45-B7F8-DA661D10311D}" type="presParOf" srcId="{250953C5-03BB-4FAE-AA74-70439054DD3B}" destId="{3E49DD0E-3215-4010-8B0A-4C9B1F6FA2FA}" srcOrd="2" destOrd="0" presId="urn:microsoft.com/office/officeart/2005/8/layout/process4"/>
    <dgm:cxn modelId="{5E255340-31D2-42D3-ACB9-E070B0A05624}" type="presParOf" srcId="{3E49DD0E-3215-4010-8B0A-4C9B1F6FA2FA}" destId="{14AEEBE2-2AD6-49B4-B058-C81C42DCBEEC}" srcOrd="0" destOrd="0" presId="urn:microsoft.com/office/officeart/2005/8/layout/process4"/>
    <dgm:cxn modelId="{BBB11FAF-32BF-4487-80A4-08C2830B5F43}" type="presParOf" srcId="{3E49DD0E-3215-4010-8B0A-4C9B1F6FA2FA}" destId="{427BEFA7-699E-4C05-9FFC-DE80A1943904}" srcOrd="1" destOrd="0" presId="urn:microsoft.com/office/officeart/2005/8/layout/process4"/>
    <dgm:cxn modelId="{8C262544-6F62-4AFF-8577-1511BC555C1F}" type="presParOf" srcId="{EDD02550-22EE-49D5-9FA2-02FAFED3D6B2}" destId="{6F46AE46-351D-4A54-8C37-24329501870E}" srcOrd="1" destOrd="0" presId="urn:microsoft.com/office/officeart/2005/8/layout/process4"/>
    <dgm:cxn modelId="{66A97FB2-B003-4709-A979-A5C1A8E9CD0E}" type="presParOf" srcId="{EDD02550-22EE-49D5-9FA2-02FAFED3D6B2}" destId="{8F0B3313-D7F4-4382-8D8D-AB83F1692CCA}" srcOrd="2" destOrd="0" presId="urn:microsoft.com/office/officeart/2005/8/layout/process4"/>
    <dgm:cxn modelId="{6AF35909-B487-406C-A986-A9EE43D7498C}" type="presParOf" srcId="{8F0B3313-D7F4-4382-8D8D-AB83F1692CCA}" destId="{86291AA3-9901-4BB8-8FC1-49C39CDC1D75}" srcOrd="0" destOrd="0" presId="urn:microsoft.com/office/officeart/2005/8/layout/process4"/>
    <dgm:cxn modelId="{88F0D2EB-CA3C-420B-900D-4902250AF897}" type="presParOf" srcId="{8F0B3313-D7F4-4382-8D8D-AB83F1692CCA}" destId="{B3931BF1-D453-4000-B0B8-2FB7A34F27B2}" srcOrd="1" destOrd="0" presId="urn:microsoft.com/office/officeart/2005/8/layout/process4"/>
    <dgm:cxn modelId="{99F94461-731B-4E05-A635-6DADA92A1F37}" type="presParOf" srcId="{8F0B3313-D7F4-4382-8D8D-AB83F1692CCA}" destId="{1BA3BE6B-9B14-4F2F-B157-EBA3196E88B1}" srcOrd="2" destOrd="0" presId="urn:microsoft.com/office/officeart/2005/8/layout/process4"/>
    <dgm:cxn modelId="{4D5B1608-82DC-4664-8D7B-C2E21CA730D8}" type="presParOf" srcId="{1BA3BE6B-9B14-4F2F-B157-EBA3196E88B1}" destId="{B8C057F3-1C11-4FC6-9040-16A4BE029A34}" srcOrd="0" destOrd="0" presId="urn:microsoft.com/office/officeart/2005/8/layout/process4"/>
    <dgm:cxn modelId="{D3C69B28-E01B-4770-9F95-92E192E552B2}" type="presParOf" srcId="{1BA3BE6B-9B14-4F2F-B157-EBA3196E88B1}" destId="{ABC34FEE-98D2-4822-AA5A-020234067E8F}" srcOrd="1" destOrd="0" presId="urn:microsoft.com/office/officeart/2005/8/layout/process4"/>
    <dgm:cxn modelId="{0A36B987-2C4F-4E39-A89D-59FFACC256DD}" type="presParOf" srcId="{EDD02550-22EE-49D5-9FA2-02FAFED3D6B2}" destId="{EFD4791C-DBF3-418F-AB1F-2C6DEAD416B4}" srcOrd="3" destOrd="0" presId="urn:microsoft.com/office/officeart/2005/8/layout/process4"/>
    <dgm:cxn modelId="{169B91E9-0C17-4DD1-AE2F-B5922F5AA4CE}" type="presParOf" srcId="{EDD02550-22EE-49D5-9FA2-02FAFED3D6B2}" destId="{DCD31B5B-F2D0-4F9B-A56E-504F6810337D}" srcOrd="4" destOrd="0" presId="urn:microsoft.com/office/officeart/2005/8/layout/process4"/>
    <dgm:cxn modelId="{A2D2DC08-5296-4B3A-8A3E-97D04C3FD226}" type="presParOf" srcId="{DCD31B5B-F2D0-4F9B-A56E-504F6810337D}" destId="{6C80447C-CA58-4945-AC28-42C170C8A722}" srcOrd="0" destOrd="0" presId="urn:microsoft.com/office/officeart/2005/8/layout/process4"/>
    <dgm:cxn modelId="{7FA8D8E4-3C1D-4981-8F62-198564260426}" type="presParOf" srcId="{DCD31B5B-F2D0-4F9B-A56E-504F6810337D}" destId="{AA8E849E-C9D2-47C4-8479-8E06D2F39E84}" srcOrd="1" destOrd="0" presId="urn:microsoft.com/office/officeart/2005/8/layout/process4"/>
    <dgm:cxn modelId="{B61CF0AE-FE5E-4C75-A2C2-728C60615151}" type="presParOf" srcId="{DCD31B5B-F2D0-4F9B-A56E-504F6810337D}" destId="{87E807AA-7990-4B16-B6D4-50FA2684A8BE}" srcOrd="2" destOrd="0" presId="urn:microsoft.com/office/officeart/2005/8/layout/process4"/>
    <dgm:cxn modelId="{0781F928-EFE0-448E-B903-FC97F51F94F1}" type="presParOf" srcId="{87E807AA-7990-4B16-B6D4-50FA2684A8BE}" destId="{21692258-8B40-4CA7-A67D-35AD04BEF3AA}" srcOrd="0" destOrd="0" presId="urn:microsoft.com/office/officeart/2005/8/layout/process4"/>
    <dgm:cxn modelId="{D2D34B17-A00F-4DEB-97B5-14434CE8EDEE}" type="presParOf" srcId="{87E807AA-7990-4B16-B6D4-50FA2684A8BE}" destId="{38B02927-C35C-49CC-A02F-9C650BD304FC}"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374266-162F-4799-A1F7-329D8358880C}" type="doc">
      <dgm:prSet loTypeId="urn:microsoft.com/office/officeart/2005/8/layout/chevron1" loCatId="process" qsTypeId="urn:microsoft.com/office/officeart/2005/8/quickstyle/simple1" qsCatId="simple" csTypeId="urn:microsoft.com/office/officeart/2005/8/colors/accent2_1" csCatId="accent2" phldr="1"/>
      <dgm:spPr/>
    </dgm:pt>
    <dgm:pt modelId="{11FFF024-814D-4805-B86D-E19FF7A5D00E}">
      <dgm:prSet phldrT="[Text]"/>
      <dgm:spPr>
        <a:solidFill>
          <a:schemeClr val="accent3">
            <a:lumMod val="20000"/>
            <a:lumOff val="80000"/>
          </a:schemeClr>
        </a:solidFill>
      </dgm:spPr>
      <dgm:t>
        <a:bodyPr/>
        <a:lstStyle/>
        <a:p>
          <a:r>
            <a:rPr lang="sv-SE" b="1" dirty="0">
              <a:solidFill>
                <a:schemeClr val="accent4"/>
              </a:solidFill>
            </a:rPr>
            <a:t>Förberedelse</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0052E7C-52D6-442E-AF53-EFB86C90B8B0}" type="parTrans" cxnId="{0C7E84F5-412A-4492-BF15-CF3F959C4738}">
      <dgm:prSet/>
      <dgm:spPr/>
      <dgm:t>
        <a:bodyPr/>
        <a:lstStyle/>
        <a:p>
          <a:endParaRPr lang="sv-SE"/>
        </a:p>
      </dgm:t>
    </dgm:pt>
    <dgm:pt modelId="{20AD8FC4-940C-4234-9C5D-D2D5A94CE00E}" type="sibTrans" cxnId="{0C7E84F5-412A-4492-BF15-CF3F959C4738}">
      <dgm:prSet/>
      <dgm:spPr/>
      <dgm:t>
        <a:bodyPr/>
        <a:lstStyle/>
        <a:p>
          <a:endParaRPr lang="sv-SE"/>
        </a:p>
      </dgm:t>
    </dgm:pt>
    <dgm:pt modelId="{0E9CD0B8-0E0F-450F-8519-B1A0A539BECA}">
      <dgm:prSet phldrT="[Text]"/>
      <dgm:spPr>
        <a:solidFill>
          <a:schemeClr val="accent3">
            <a:lumMod val="20000"/>
            <a:lumOff val="80000"/>
          </a:schemeClr>
        </a:solidFill>
      </dgm:spPr>
      <dgm:t>
        <a:bodyPr/>
        <a:lstStyle/>
        <a:p>
          <a:r>
            <a:rPr lang="sv-SE" b="1" dirty="0">
              <a:solidFill>
                <a:schemeClr val="accent4"/>
              </a:solidFill>
            </a:rPr>
            <a:t>Inledning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D6F263CF-DFD7-4704-A6C9-5A76693C1350}" type="parTrans" cxnId="{E8D42D19-560E-4C0C-9C1D-9D3BEBC5B338}">
      <dgm:prSet/>
      <dgm:spPr/>
      <dgm:t>
        <a:bodyPr/>
        <a:lstStyle/>
        <a:p>
          <a:endParaRPr lang="sv-SE"/>
        </a:p>
      </dgm:t>
    </dgm:pt>
    <dgm:pt modelId="{E4CAA8BD-4F47-4A60-B938-2DD5857DC2CE}" type="sibTrans" cxnId="{E8D42D19-560E-4C0C-9C1D-9D3BEBC5B338}">
      <dgm:prSet/>
      <dgm:spPr/>
      <dgm:t>
        <a:bodyPr/>
        <a:lstStyle/>
        <a:p>
          <a:endParaRPr lang="sv-SE"/>
        </a:p>
      </dgm:t>
    </dgm:pt>
    <dgm:pt modelId="{1BC2EDEE-70D3-46AE-95B5-F2D579630864}">
      <dgm:prSet phldrT="[Text]"/>
      <dgm:spPr>
        <a:solidFill>
          <a:schemeClr val="accent3">
            <a:lumMod val="20000"/>
            <a:lumOff val="80000"/>
          </a:schemeClr>
        </a:solidFill>
      </dgm:spPr>
      <dgm:t>
        <a:bodyPr/>
        <a:lstStyle/>
        <a:p>
          <a:r>
            <a:rPr lang="sv-SE" b="1" dirty="0">
              <a:solidFill>
                <a:schemeClr val="accent4"/>
              </a:solidFill>
            </a:rPr>
            <a:t>Avslutning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9D1D0DF-A60E-4750-B7C4-FD8C960DAC7A}" type="parTrans" cxnId="{575763BD-3CC2-41F7-9EAB-8606ECF4578B}">
      <dgm:prSet/>
      <dgm:spPr/>
      <dgm:t>
        <a:bodyPr/>
        <a:lstStyle/>
        <a:p>
          <a:endParaRPr lang="sv-SE"/>
        </a:p>
      </dgm:t>
    </dgm:pt>
    <dgm:pt modelId="{33F34982-AEC3-4B23-A876-77A97DC60663}" type="sibTrans" cxnId="{575763BD-3CC2-41F7-9EAB-8606ECF4578B}">
      <dgm:prSet/>
      <dgm:spPr/>
      <dgm:t>
        <a:bodyPr/>
        <a:lstStyle/>
        <a:p>
          <a:endParaRPr lang="sv-SE"/>
        </a:p>
      </dgm:t>
    </dgm:pt>
    <dgm:pt modelId="{CB79663C-C3DF-4BAE-A7D7-436579B2B6B5}">
      <dgm:prSet phldrT="[Text]"/>
      <dgm:spPr/>
      <dgm:t>
        <a:bodyPr/>
        <a:lstStyle/>
        <a:p>
          <a:r>
            <a:rPr lang="sv-SE" b="0" dirty="0">
              <a:solidFill>
                <a:schemeClr val="accent4"/>
              </a:solidFill>
            </a:rPr>
            <a:t>Förbereda sig själv</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A2BFD16-18A5-4A11-B321-EAA2C6DD2AA9}" type="parTrans" cxnId="{5AD27FCC-4E59-4637-A602-D7D216529FAA}">
      <dgm:prSet/>
      <dgm:spPr/>
      <dgm:t>
        <a:bodyPr/>
        <a:lstStyle/>
        <a:p>
          <a:endParaRPr lang="sv-SE"/>
        </a:p>
      </dgm:t>
    </dgm:pt>
    <dgm:pt modelId="{52928A5E-9D67-4FBA-BBA4-8221A40B145A}" type="sibTrans" cxnId="{5AD27FCC-4E59-4637-A602-D7D216529FAA}">
      <dgm:prSet/>
      <dgm:spPr/>
      <dgm:t>
        <a:bodyPr/>
        <a:lstStyle/>
        <a:p>
          <a:endParaRPr lang="sv-SE"/>
        </a:p>
      </dgm:t>
    </dgm:pt>
    <dgm:pt modelId="{6FB7925F-1CEC-46F7-93D2-47111DD756DF}">
      <dgm:prSet phldrT="[Text]"/>
      <dgm:spPr/>
      <dgm:t>
        <a:bodyPr/>
        <a:lstStyle/>
        <a:p>
          <a:r>
            <a:rPr lang="sv-SE" b="0" dirty="0">
              <a:solidFill>
                <a:schemeClr val="accent4"/>
              </a:solidFill>
            </a:rPr>
            <a:t>Förbereda barnet</a:t>
          </a:r>
        </a:p>
      </dgm:t>
    </dgm:pt>
    <dgm:pt modelId="{802C1A64-57F6-494C-B928-2C50EA12B1DD}" type="parTrans" cxnId="{DBD767B5-A570-4C32-82DA-BDB83A29F259}">
      <dgm:prSet/>
      <dgm:spPr/>
      <dgm:t>
        <a:bodyPr/>
        <a:lstStyle/>
        <a:p>
          <a:endParaRPr lang="sv-SE"/>
        </a:p>
      </dgm:t>
    </dgm:pt>
    <dgm:pt modelId="{D25C2EE7-C2D1-448B-AE27-3FA0EF29E1F1}" type="sibTrans" cxnId="{DBD767B5-A570-4C32-82DA-BDB83A29F259}">
      <dgm:prSet/>
      <dgm:spPr/>
      <dgm:t>
        <a:bodyPr/>
        <a:lstStyle/>
        <a:p>
          <a:endParaRPr lang="sv-SE"/>
        </a:p>
      </dgm:t>
    </dgm:pt>
    <dgm:pt modelId="{A819F47F-8256-407B-9525-98C13A5AA6F7}">
      <dgm:prSet phldrT="[Text]"/>
      <dgm:spPr/>
      <dgm:t>
        <a:bodyPr/>
        <a:lstStyle/>
        <a:p>
          <a:r>
            <a:rPr lang="sv-SE" b="0" dirty="0">
              <a:solidFill>
                <a:schemeClr val="accent4"/>
              </a:solidFill>
            </a:rPr>
            <a:t>Beskriva syftet med samtalet</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6BA981B-5E0A-4F98-A5C1-A7EA63FE9940}" type="parTrans" cxnId="{BCB9CE1A-4D4A-48DD-A979-A541C4FDDAB7}">
      <dgm:prSet/>
      <dgm:spPr/>
      <dgm:t>
        <a:bodyPr/>
        <a:lstStyle/>
        <a:p>
          <a:endParaRPr lang="sv-SE"/>
        </a:p>
      </dgm:t>
    </dgm:pt>
    <dgm:pt modelId="{68E2F4B8-FBD1-4FA0-9FD0-F1453CEA2F90}" type="sibTrans" cxnId="{BCB9CE1A-4D4A-48DD-A979-A541C4FDDAB7}">
      <dgm:prSet/>
      <dgm:spPr/>
      <dgm:t>
        <a:bodyPr/>
        <a:lstStyle/>
        <a:p>
          <a:endParaRPr lang="sv-SE"/>
        </a:p>
      </dgm:t>
    </dgm:pt>
    <dgm:pt modelId="{9CB32046-A44E-4169-B564-D4DB12CAE905}">
      <dgm:prSet phldrT="[Text]"/>
      <dgm:spPr/>
      <dgm:t>
        <a:bodyPr/>
        <a:lstStyle/>
        <a:p>
          <a:r>
            <a:rPr lang="sv-SE" b="0" dirty="0">
              <a:solidFill>
                <a:schemeClr val="accent4"/>
              </a:solidFill>
            </a:rPr>
            <a:t>Sammanfattning</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CA1F9AB-1A6C-4042-9486-CC8E62E40849}" type="parTrans" cxnId="{E39B3DF2-8659-4C73-9AE9-385767C76AD2}">
      <dgm:prSet/>
      <dgm:spPr/>
      <dgm:t>
        <a:bodyPr/>
        <a:lstStyle/>
        <a:p>
          <a:endParaRPr lang="sv-SE"/>
        </a:p>
      </dgm:t>
    </dgm:pt>
    <dgm:pt modelId="{C865C2EB-EE73-49CE-8411-E7211DC1E279}" type="sibTrans" cxnId="{E39B3DF2-8659-4C73-9AE9-385767C76AD2}">
      <dgm:prSet/>
      <dgm:spPr/>
      <dgm:t>
        <a:bodyPr/>
        <a:lstStyle/>
        <a:p>
          <a:endParaRPr lang="sv-SE"/>
        </a:p>
      </dgm:t>
    </dgm:pt>
    <dgm:pt modelId="{227D3A50-7F9A-4882-9820-75387E6735BC}">
      <dgm:prSet phldrT="[Text]"/>
      <dgm:spPr/>
      <dgm:t>
        <a:bodyPr/>
        <a:lstStyle/>
        <a:p>
          <a:r>
            <a:rPr lang="sv-SE" b="0" dirty="0">
              <a:solidFill>
                <a:schemeClr val="accent4"/>
              </a:solidFill>
            </a:rPr>
            <a:t>Vad händer nu?</a:t>
          </a:r>
        </a:p>
      </dgm:t>
    </dgm:pt>
    <dgm:pt modelId="{CCAF1808-492E-4C99-A328-95C16CB8FAFE}" type="parTrans" cxnId="{71EABA58-C305-45CC-841D-3C9BBAB4C401}">
      <dgm:prSet/>
      <dgm:spPr/>
      <dgm:t>
        <a:bodyPr/>
        <a:lstStyle/>
        <a:p>
          <a:endParaRPr lang="sv-SE"/>
        </a:p>
      </dgm:t>
    </dgm:pt>
    <dgm:pt modelId="{1AEB884A-2F5F-4889-B7B6-B58C781C8CBC}" type="sibTrans" cxnId="{71EABA58-C305-45CC-841D-3C9BBAB4C401}">
      <dgm:prSet/>
      <dgm:spPr/>
      <dgm:t>
        <a:bodyPr/>
        <a:lstStyle/>
        <a:p>
          <a:endParaRPr lang="sv-SE"/>
        </a:p>
      </dgm:t>
    </dgm:pt>
    <dgm:pt modelId="{9557D941-10BB-42DC-92C1-1EEE8188C95E}">
      <dgm:prSet phldrT="[Text]"/>
      <dgm:spPr/>
      <dgm:t>
        <a:bodyPr/>
        <a:lstStyle/>
        <a:p>
          <a:r>
            <a:rPr lang="sv-SE" b="0" dirty="0">
              <a:solidFill>
                <a:schemeClr val="accent4"/>
              </a:solidFill>
            </a:rPr>
            <a:t>Beskriva hur samtalet kommer att gå till</a:t>
          </a:r>
        </a:p>
      </dgm:t>
    </dgm:pt>
    <dgm:pt modelId="{8B0DC4A6-361E-4714-A8CB-AFA6E9FC956C}" type="parTrans" cxnId="{715C2791-D837-4906-90D0-A451AB296AE5}">
      <dgm:prSet/>
      <dgm:spPr/>
      <dgm:t>
        <a:bodyPr/>
        <a:lstStyle/>
        <a:p>
          <a:endParaRPr lang="sv-SE"/>
        </a:p>
      </dgm:t>
    </dgm:pt>
    <dgm:pt modelId="{1BCADA12-C232-41C0-AFF1-5F1EACBD6DDA}" type="sibTrans" cxnId="{715C2791-D837-4906-90D0-A451AB296AE5}">
      <dgm:prSet/>
      <dgm:spPr/>
      <dgm:t>
        <a:bodyPr/>
        <a:lstStyle/>
        <a:p>
          <a:endParaRPr lang="sv-SE"/>
        </a:p>
      </dgm:t>
    </dgm:pt>
    <dgm:pt modelId="{C8FD7B17-1D83-40EF-A7A7-B61FE2CA804C}" type="pres">
      <dgm:prSet presAssocID="{18374266-162F-4799-A1F7-329D8358880C}" presName="Name0" presStyleCnt="0">
        <dgm:presLayoutVars>
          <dgm:dir/>
          <dgm:animLvl val="lvl"/>
          <dgm:resizeHandles val="exact"/>
        </dgm:presLayoutVars>
      </dgm:prSet>
      <dgm:spPr/>
    </dgm:pt>
    <dgm:pt modelId="{70150FC4-9958-4C71-A36E-7122DA723F51}" type="pres">
      <dgm:prSet presAssocID="{11FFF024-814D-4805-B86D-E19FF7A5D00E}" presName="composite" presStyleCnt="0"/>
      <dgm:spPr/>
    </dgm:pt>
    <dgm:pt modelId="{44B46722-DD5A-4F6C-AA22-98A2225386E4}" type="pres">
      <dgm:prSet presAssocID="{11FFF024-814D-4805-B86D-E19FF7A5D00E}" presName="parTx" presStyleLbl="node1" presStyleIdx="0" presStyleCnt="3">
        <dgm:presLayoutVars>
          <dgm:chMax val="0"/>
          <dgm:chPref val="0"/>
          <dgm:bulletEnabled val="1"/>
        </dgm:presLayoutVars>
      </dgm:prSet>
      <dgm:spPr/>
    </dgm:pt>
    <dgm:pt modelId="{3C54CD72-7A4D-4A1E-81E6-64296B042267}" type="pres">
      <dgm:prSet presAssocID="{11FFF024-814D-4805-B86D-E19FF7A5D00E}" presName="desTx" presStyleLbl="revTx" presStyleIdx="0" presStyleCnt="3">
        <dgm:presLayoutVars>
          <dgm:bulletEnabled val="1"/>
        </dgm:presLayoutVars>
      </dgm:prSet>
      <dgm:spPr/>
    </dgm:pt>
    <dgm:pt modelId="{DEEAC6B1-FBBF-43A7-B2F6-CDCB125E496D}" type="pres">
      <dgm:prSet presAssocID="{20AD8FC4-940C-4234-9C5D-D2D5A94CE00E}" presName="space" presStyleCnt="0"/>
      <dgm:spPr/>
    </dgm:pt>
    <dgm:pt modelId="{00C45782-14C8-4200-9974-3A0ED23636FB}" type="pres">
      <dgm:prSet presAssocID="{0E9CD0B8-0E0F-450F-8519-B1A0A539BECA}" presName="composite" presStyleCnt="0"/>
      <dgm:spPr/>
    </dgm:pt>
    <dgm:pt modelId="{62571285-211C-43D9-8325-274A48D9DA97}" type="pres">
      <dgm:prSet presAssocID="{0E9CD0B8-0E0F-450F-8519-B1A0A539BECA}" presName="parTx" presStyleLbl="node1" presStyleIdx="1" presStyleCnt="3">
        <dgm:presLayoutVars>
          <dgm:chMax val="0"/>
          <dgm:chPref val="0"/>
          <dgm:bulletEnabled val="1"/>
        </dgm:presLayoutVars>
      </dgm:prSet>
      <dgm:spPr/>
    </dgm:pt>
    <dgm:pt modelId="{793BA30D-4B30-4FE6-A160-1126CCA31648}" type="pres">
      <dgm:prSet presAssocID="{0E9CD0B8-0E0F-450F-8519-B1A0A539BECA}" presName="desTx" presStyleLbl="revTx" presStyleIdx="1" presStyleCnt="3">
        <dgm:presLayoutVars>
          <dgm:bulletEnabled val="1"/>
        </dgm:presLayoutVars>
      </dgm:prSet>
      <dgm:spPr/>
    </dgm:pt>
    <dgm:pt modelId="{6771F023-E7DD-4DF4-A659-9FC1B371DAF2}" type="pres">
      <dgm:prSet presAssocID="{E4CAA8BD-4F47-4A60-B938-2DD5857DC2CE}" presName="space" presStyleCnt="0"/>
      <dgm:spPr/>
    </dgm:pt>
    <dgm:pt modelId="{22B1F628-4EBD-4DDC-970B-C0253B652C1C}" type="pres">
      <dgm:prSet presAssocID="{1BC2EDEE-70D3-46AE-95B5-F2D579630864}" presName="composite" presStyleCnt="0"/>
      <dgm:spPr/>
    </dgm:pt>
    <dgm:pt modelId="{0C240416-9B65-41C0-97A5-C66F09368FB4}" type="pres">
      <dgm:prSet presAssocID="{1BC2EDEE-70D3-46AE-95B5-F2D579630864}" presName="parTx" presStyleLbl="node1" presStyleIdx="2" presStyleCnt="3">
        <dgm:presLayoutVars>
          <dgm:chMax val="0"/>
          <dgm:chPref val="0"/>
          <dgm:bulletEnabled val="1"/>
        </dgm:presLayoutVars>
      </dgm:prSet>
      <dgm:spPr/>
    </dgm:pt>
    <dgm:pt modelId="{5AB3ABF2-B243-4559-B7E7-C556E6573088}" type="pres">
      <dgm:prSet presAssocID="{1BC2EDEE-70D3-46AE-95B5-F2D579630864}" presName="desTx" presStyleLbl="revTx" presStyleIdx="2" presStyleCnt="3">
        <dgm:presLayoutVars>
          <dgm:bulletEnabled val="1"/>
        </dgm:presLayoutVars>
      </dgm:prSet>
      <dgm:spPr/>
    </dgm:pt>
  </dgm:ptLst>
  <dgm:cxnLst>
    <dgm:cxn modelId="{E69A630F-E1AA-479E-B8BB-9F65F28FC54C}" type="presOf" srcId="{11FFF024-814D-4805-B86D-E19FF7A5D00E}" destId="{44B46722-DD5A-4F6C-AA22-98A2225386E4}" srcOrd="0" destOrd="0" presId="urn:microsoft.com/office/officeart/2005/8/layout/chevron1"/>
    <dgm:cxn modelId="{E8D42D19-560E-4C0C-9C1D-9D3BEBC5B338}" srcId="{18374266-162F-4799-A1F7-329D8358880C}" destId="{0E9CD0B8-0E0F-450F-8519-B1A0A539BECA}" srcOrd="1" destOrd="0" parTransId="{D6F263CF-DFD7-4704-A6C9-5A76693C1350}" sibTransId="{E4CAA8BD-4F47-4A60-B938-2DD5857DC2CE}"/>
    <dgm:cxn modelId="{BCB9CE1A-4D4A-48DD-A979-A541C4FDDAB7}" srcId="{0E9CD0B8-0E0F-450F-8519-B1A0A539BECA}" destId="{A819F47F-8256-407B-9525-98C13A5AA6F7}" srcOrd="0" destOrd="0" parTransId="{36BA981B-5E0A-4F98-A5C1-A7EA63FE9940}" sibTransId="{68E2F4B8-FBD1-4FA0-9FD0-F1453CEA2F90}"/>
    <dgm:cxn modelId="{009BA11D-D02E-4BFE-96C0-56BF73E8C942}" type="presOf" srcId="{CB79663C-C3DF-4BAE-A7D7-436579B2B6B5}" destId="{3C54CD72-7A4D-4A1E-81E6-64296B042267}" srcOrd="0" destOrd="0" presId="urn:microsoft.com/office/officeart/2005/8/layout/chevron1"/>
    <dgm:cxn modelId="{71EABA58-C305-45CC-841D-3C9BBAB4C401}" srcId="{1BC2EDEE-70D3-46AE-95B5-F2D579630864}" destId="{227D3A50-7F9A-4882-9820-75387E6735BC}" srcOrd="1" destOrd="0" parTransId="{CCAF1808-492E-4C99-A328-95C16CB8FAFE}" sibTransId="{1AEB884A-2F5F-4889-B7B6-B58C781C8CBC}"/>
    <dgm:cxn modelId="{AD38A080-1EFD-47FE-8C1C-369F5A9B95DB}" type="presOf" srcId="{227D3A50-7F9A-4882-9820-75387E6735BC}" destId="{5AB3ABF2-B243-4559-B7E7-C556E6573088}" srcOrd="0" destOrd="1" presId="urn:microsoft.com/office/officeart/2005/8/layout/chevron1"/>
    <dgm:cxn modelId="{02750F91-C51B-42B6-B339-01D85FD7B957}" type="presOf" srcId="{9557D941-10BB-42DC-92C1-1EEE8188C95E}" destId="{793BA30D-4B30-4FE6-A160-1126CCA31648}" srcOrd="0" destOrd="1" presId="urn:microsoft.com/office/officeart/2005/8/layout/chevron1"/>
    <dgm:cxn modelId="{715C2791-D837-4906-90D0-A451AB296AE5}" srcId="{0E9CD0B8-0E0F-450F-8519-B1A0A539BECA}" destId="{9557D941-10BB-42DC-92C1-1EEE8188C95E}" srcOrd="1" destOrd="0" parTransId="{8B0DC4A6-361E-4714-A8CB-AFA6E9FC956C}" sibTransId="{1BCADA12-C232-41C0-AFF1-5F1EACBD6DDA}"/>
    <dgm:cxn modelId="{E19811A3-85C7-473C-AA8E-D20E33283975}" type="presOf" srcId="{0E9CD0B8-0E0F-450F-8519-B1A0A539BECA}" destId="{62571285-211C-43D9-8325-274A48D9DA97}" srcOrd="0" destOrd="0" presId="urn:microsoft.com/office/officeart/2005/8/layout/chevron1"/>
    <dgm:cxn modelId="{DBD767B5-A570-4C32-82DA-BDB83A29F259}" srcId="{11FFF024-814D-4805-B86D-E19FF7A5D00E}" destId="{6FB7925F-1CEC-46F7-93D2-47111DD756DF}" srcOrd="1" destOrd="0" parTransId="{802C1A64-57F6-494C-B928-2C50EA12B1DD}" sibTransId="{D25C2EE7-C2D1-448B-AE27-3FA0EF29E1F1}"/>
    <dgm:cxn modelId="{ABE669B7-9487-424D-A754-3C4BAFEE8D21}" type="presOf" srcId="{18374266-162F-4799-A1F7-329D8358880C}" destId="{C8FD7B17-1D83-40EF-A7A7-B61FE2CA804C}" srcOrd="0" destOrd="0" presId="urn:microsoft.com/office/officeart/2005/8/layout/chevron1"/>
    <dgm:cxn modelId="{148BA9B7-A289-4380-8ADC-3108C95C593D}" type="presOf" srcId="{1BC2EDEE-70D3-46AE-95B5-F2D579630864}" destId="{0C240416-9B65-41C0-97A5-C66F09368FB4}" srcOrd="0" destOrd="0" presId="urn:microsoft.com/office/officeart/2005/8/layout/chevron1"/>
    <dgm:cxn modelId="{575763BD-3CC2-41F7-9EAB-8606ECF4578B}" srcId="{18374266-162F-4799-A1F7-329D8358880C}" destId="{1BC2EDEE-70D3-46AE-95B5-F2D579630864}" srcOrd="2" destOrd="0" parTransId="{C9D1D0DF-A60E-4750-B7C4-FD8C960DAC7A}" sibTransId="{33F34982-AEC3-4B23-A876-77A97DC60663}"/>
    <dgm:cxn modelId="{2D384ECA-3432-4F28-9C94-17D790313129}" type="presOf" srcId="{9CB32046-A44E-4169-B564-D4DB12CAE905}" destId="{5AB3ABF2-B243-4559-B7E7-C556E6573088}" srcOrd="0" destOrd="0" presId="urn:microsoft.com/office/officeart/2005/8/layout/chevron1"/>
    <dgm:cxn modelId="{5AD27FCC-4E59-4637-A602-D7D216529FAA}" srcId="{11FFF024-814D-4805-B86D-E19FF7A5D00E}" destId="{CB79663C-C3DF-4BAE-A7D7-436579B2B6B5}" srcOrd="0" destOrd="0" parTransId="{9A2BFD16-18A5-4A11-B321-EAA2C6DD2AA9}" sibTransId="{52928A5E-9D67-4FBA-BBA4-8221A40B145A}"/>
    <dgm:cxn modelId="{895260E9-4EE2-47E3-BFC8-5F4D71F0AAF6}" type="presOf" srcId="{A819F47F-8256-407B-9525-98C13A5AA6F7}" destId="{793BA30D-4B30-4FE6-A160-1126CCA31648}" srcOrd="0" destOrd="0" presId="urn:microsoft.com/office/officeart/2005/8/layout/chevron1"/>
    <dgm:cxn modelId="{10D56EED-A545-4873-9CA9-95FC45AD9553}" type="presOf" srcId="{6FB7925F-1CEC-46F7-93D2-47111DD756DF}" destId="{3C54CD72-7A4D-4A1E-81E6-64296B042267}" srcOrd="0" destOrd="1" presId="urn:microsoft.com/office/officeart/2005/8/layout/chevron1"/>
    <dgm:cxn modelId="{E39B3DF2-8659-4C73-9AE9-385767C76AD2}" srcId="{1BC2EDEE-70D3-46AE-95B5-F2D579630864}" destId="{9CB32046-A44E-4169-B564-D4DB12CAE905}" srcOrd="0" destOrd="0" parTransId="{CCA1F9AB-1A6C-4042-9486-CC8E62E40849}" sibTransId="{C865C2EB-EE73-49CE-8411-E7211DC1E279}"/>
    <dgm:cxn modelId="{0C7E84F5-412A-4492-BF15-CF3F959C4738}" srcId="{18374266-162F-4799-A1F7-329D8358880C}" destId="{11FFF024-814D-4805-B86D-E19FF7A5D00E}" srcOrd="0" destOrd="0" parTransId="{00052E7C-52D6-442E-AF53-EFB86C90B8B0}" sibTransId="{20AD8FC4-940C-4234-9C5D-D2D5A94CE00E}"/>
    <dgm:cxn modelId="{F2ADBCD5-2C30-4DDD-AD48-781D12738A66}" type="presParOf" srcId="{C8FD7B17-1D83-40EF-A7A7-B61FE2CA804C}" destId="{70150FC4-9958-4C71-A36E-7122DA723F51}" srcOrd="0" destOrd="0" presId="urn:microsoft.com/office/officeart/2005/8/layout/chevron1"/>
    <dgm:cxn modelId="{533DB291-0851-48DA-90F2-7144CC05EFA4}" type="presParOf" srcId="{70150FC4-9958-4C71-A36E-7122DA723F51}" destId="{44B46722-DD5A-4F6C-AA22-98A2225386E4}" srcOrd="0" destOrd="0" presId="urn:microsoft.com/office/officeart/2005/8/layout/chevron1"/>
    <dgm:cxn modelId="{6232E9BC-A86C-4195-BF7A-543FF7796FEB}" type="presParOf" srcId="{70150FC4-9958-4C71-A36E-7122DA723F51}" destId="{3C54CD72-7A4D-4A1E-81E6-64296B042267}" srcOrd="1" destOrd="0" presId="urn:microsoft.com/office/officeart/2005/8/layout/chevron1"/>
    <dgm:cxn modelId="{F6E5426B-D41E-4CB4-B84B-958F952F2B21}" type="presParOf" srcId="{C8FD7B17-1D83-40EF-A7A7-B61FE2CA804C}" destId="{DEEAC6B1-FBBF-43A7-B2F6-CDCB125E496D}" srcOrd="1" destOrd="0" presId="urn:microsoft.com/office/officeart/2005/8/layout/chevron1"/>
    <dgm:cxn modelId="{19E53FCA-6ED5-452D-BC1B-AA2D03988E16}" type="presParOf" srcId="{C8FD7B17-1D83-40EF-A7A7-B61FE2CA804C}" destId="{00C45782-14C8-4200-9974-3A0ED23636FB}" srcOrd="2" destOrd="0" presId="urn:microsoft.com/office/officeart/2005/8/layout/chevron1"/>
    <dgm:cxn modelId="{89BAE2C3-4995-47A1-B893-1EF5C55B4A6F}" type="presParOf" srcId="{00C45782-14C8-4200-9974-3A0ED23636FB}" destId="{62571285-211C-43D9-8325-274A48D9DA97}" srcOrd="0" destOrd="0" presId="urn:microsoft.com/office/officeart/2005/8/layout/chevron1"/>
    <dgm:cxn modelId="{793AC335-BDD0-4DAA-84C0-F6418528279F}" type="presParOf" srcId="{00C45782-14C8-4200-9974-3A0ED23636FB}" destId="{793BA30D-4B30-4FE6-A160-1126CCA31648}" srcOrd="1" destOrd="0" presId="urn:microsoft.com/office/officeart/2005/8/layout/chevron1"/>
    <dgm:cxn modelId="{B11EB561-187F-40D7-8082-87DE11FACA2B}" type="presParOf" srcId="{C8FD7B17-1D83-40EF-A7A7-B61FE2CA804C}" destId="{6771F023-E7DD-4DF4-A659-9FC1B371DAF2}" srcOrd="3" destOrd="0" presId="urn:microsoft.com/office/officeart/2005/8/layout/chevron1"/>
    <dgm:cxn modelId="{BC64C98D-8492-48C1-B5D1-73188D634106}" type="presParOf" srcId="{C8FD7B17-1D83-40EF-A7A7-B61FE2CA804C}" destId="{22B1F628-4EBD-4DDC-970B-C0253B652C1C}" srcOrd="4" destOrd="0" presId="urn:microsoft.com/office/officeart/2005/8/layout/chevron1"/>
    <dgm:cxn modelId="{BEB61EA1-5B57-4984-8FD2-AFCF734AD25B}" type="presParOf" srcId="{22B1F628-4EBD-4DDC-970B-C0253B652C1C}" destId="{0C240416-9B65-41C0-97A5-C66F09368FB4}" srcOrd="0" destOrd="0" presId="urn:microsoft.com/office/officeart/2005/8/layout/chevron1"/>
    <dgm:cxn modelId="{F4F19F4E-67A0-40D5-93F6-3BDABAE1AA16}" type="presParOf" srcId="{22B1F628-4EBD-4DDC-970B-C0253B652C1C}" destId="{5AB3ABF2-B243-4559-B7E7-C556E6573088}"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97E8-9AD9-46F3-9C7D-35EDAB0E6D0A}">
      <dsp:nvSpPr>
        <dsp:cNvPr id="0" name=""/>
        <dsp:cNvSpPr/>
      </dsp:nvSpPr>
      <dsp:spPr>
        <a:xfrm>
          <a:off x="1312953" y="1732"/>
          <a:ext cx="2156144" cy="1715110"/>
        </a:xfrm>
        <a:prstGeom prst="ellipse">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r>
            <a:rPr lang="sv-SE" sz="6500" kern="1200" dirty="0"/>
            <a:t> </a:t>
          </a:r>
        </a:p>
      </dsp:txBody>
      <dsp:txXfrm>
        <a:off x="1628713" y="252904"/>
        <a:ext cx="1524624" cy="1212766"/>
      </dsp:txXfrm>
    </dsp:sp>
    <dsp:sp modelId="{A63300AC-65D0-4C5D-9628-F898B855A94E}">
      <dsp:nvSpPr>
        <dsp:cNvPr id="0" name=""/>
        <dsp:cNvSpPr/>
      </dsp:nvSpPr>
      <dsp:spPr>
        <a:xfrm rot="5400000">
          <a:off x="2098506" y="1541746"/>
          <a:ext cx="490032" cy="73504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CBC8AA-E176-42BF-9BB6-7E8EA527E277}">
      <dsp:nvSpPr>
        <dsp:cNvPr id="0" name=""/>
        <dsp:cNvSpPr/>
      </dsp:nvSpPr>
      <dsp:spPr>
        <a:xfrm>
          <a:off x="555021" y="2232723"/>
          <a:ext cx="3672007" cy="1473944"/>
        </a:xfrm>
        <a:prstGeom prst="roundRect">
          <a:avLst>
            <a:gd name="adj" fmla="val 10000"/>
          </a:avLst>
        </a:prstGeom>
        <a:solidFill>
          <a:schemeClr val="accent4">
            <a:lumMod val="50000"/>
            <a:lumOff val="5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rgbClr val="FFFFFF"/>
              </a:solidFill>
            </a:rPr>
            <a:t>Del 1: </a:t>
          </a:r>
          <a:br>
            <a:rPr lang="sv-SE" sz="2400" kern="1200" dirty="0">
              <a:solidFill>
                <a:srgbClr val="FFFFFF"/>
              </a:solidFill>
            </a:rPr>
          </a:br>
          <a:r>
            <a:rPr lang="sv-SE" sz="2400" b="1" kern="1200" dirty="0">
              <a:solidFill>
                <a:srgbClr val="FFFFFF"/>
              </a:solidFill>
            </a:rPr>
            <a:t>Introduktion av kunskapsstödet</a:t>
          </a:r>
        </a:p>
      </dsp:txBody>
      <dsp:txXfrm>
        <a:off x="598191" y="2275893"/>
        <a:ext cx="3585667" cy="1387604"/>
      </dsp:txXfrm>
    </dsp:sp>
    <dsp:sp modelId="{EBEEB7DE-F922-4376-8FBA-0AC89660ED4B}">
      <dsp:nvSpPr>
        <dsp:cNvPr id="0" name=""/>
        <dsp:cNvSpPr/>
      </dsp:nvSpPr>
      <dsp:spPr>
        <a:xfrm>
          <a:off x="5810369" y="1732"/>
          <a:ext cx="2156144" cy="1715110"/>
        </a:xfrm>
        <a:prstGeom prst="ellipse">
          <a:avLst/>
        </a:prstGeom>
        <a:solidFill>
          <a:srgbClr val="FF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l" defTabSz="2889250">
            <a:lnSpc>
              <a:spcPct val="90000"/>
            </a:lnSpc>
            <a:spcBef>
              <a:spcPct val="0"/>
            </a:spcBef>
            <a:spcAft>
              <a:spcPct val="35000"/>
            </a:spcAft>
            <a:buNone/>
          </a:pPr>
          <a:endParaRPr lang="sv-SE" sz="6500" kern="1200" dirty="0"/>
        </a:p>
      </dsp:txBody>
      <dsp:txXfrm>
        <a:off x="6126129" y="252904"/>
        <a:ext cx="1524624" cy="1212766"/>
      </dsp:txXfrm>
    </dsp:sp>
    <dsp:sp modelId="{41F85BBB-6672-44A3-B426-3BD620448A62}">
      <dsp:nvSpPr>
        <dsp:cNvPr id="0" name=""/>
        <dsp:cNvSpPr/>
      </dsp:nvSpPr>
      <dsp:spPr>
        <a:xfrm rot="5400000">
          <a:off x="6643425" y="1541746"/>
          <a:ext cx="490032" cy="735049"/>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B1CD3C-51CF-4FA0-B572-55E6858FA385}">
      <dsp:nvSpPr>
        <dsp:cNvPr id="0" name=""/>
        <dsp:cNvSpPr/>
      </dsp:nvSpPr>
      <dsp:spPr>
        <a:xfrm>
          <a:off x="5052437" y="2232723"/>
          <a:ext cx="3672007" cy="1473944"/>
        </a:xfrm>
        <a:prstGeom prst="roundRect">
          <a:avLst>
            <a:gd name="adj" fmla="val 10000"/>
          </a:avLst>
        </a:prstGeom>
        <a:solidFill>
          <a:srgbClr val="002B45">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sv-SE" sz="2400" kern="1200" dirty="0">
              <a:solidFill>
                <a:srgbClr val="FFFFFF"/>
              </a:solidFill>
              <a:latin typeface="Arial" panose="020B0604020202020204"/>
              <a:ea typeface="+mn-ea"/>
              <a:cs typeface="+mn-cs"/>
            </a:rPr>
            <a:t>Del 2: </a:t>
          </a:r>
        </a:p>
        <a:p>
          <a:pPr marL="0" lvl="0" indent="0" algn="ctr" defTabSz="1066800">
            <a:lnSpc>
              <a:spcPct val="90000"/>
            </a:lnSpc>
            <a:spcBef>
              <a:spcPct val="0"/>
            </a:spcBef>
            <a:spcAft>
              <a:spcPct val="35000"/>
            </a:spcAft>
            <a:buNone/>
          </a:pPr>
          <a:r>
            <a:rPr lang="sv-SE" sz="2400" b="1" kern="1200" dirty="0">
              <a:solidFill>
                <a:srgbClr val="FFFFFF"/>
              </a:solidFill>
              <a:latin typeface="Arial" panose="020B0604020202020204"/>
              <a:ea typeface="+mn-ea"/>
              <a:cs typeface="+mn-cs"/>
            </a:rPr>
            <a:t>Reflektionspass (8 </a:t>
          </a:r>
          <a:r>
            <a:rPr lang="sv-SE" sz="2400" b="1" kern="1200" dirty="0" err="1">
              <a:solidFill>
                <a:srgbClr val="FFFFFF"/>
              </a:solidFill>
              <a:latin typeface="Arial" panose="020B0604020202020204"/>
              <a:ea typeface="+mn-ea"/>
              <a:cs typeface="+mn-cs"/>
            </a:rPr>
            <a:t>st</a:t>
          </a:r>
          <a:r>
            <a:rPr lang="sv-SE" sz="2400" b="1" kern="1200" dirty="0">
              <a:solidFill>
                <a:srgbClr val="FFFFFF"/>
              </a:solidFill>
              <a:latin typeface="Arial" panose="020B0604020202020204"/>
              <a:ea typeface="+mn-ea"/>
              <a:cs typeface="+mn-cs"/>
            </a:rPr>
            <a:t>)</a:t>
          </a:r>
        </a:p>
      </dsp:txBody>
      <dsp:txXfrm>
        <a:off x="5095607" y="2275893"/>
        <a:ext cx="3585667" cy="13876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01B9C-CE12-40C1-B222-D38A22787D7D}">
      <dsp:nvSpPr>
        <dsp:cNvPr id="0" name=""/>
        <dsp:cNvSpPr/>
      </dsp:nvSpPr>
      <dsp:spPr>
        <a:xfrm>
          <a:off x="0" y="751414"/>
          <a:ext cx="10209212" cy="4321800"/>
        </a:xfrm>
        <a:prstGeom prst="rect">
          <a:avLst/>
        </a:prstGeom>
        <a:solidFill>
          <a:schemeClr val="accent3">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92348" tIns="1020572" rIns="792348" bIns="170688" numCol="1" spcCol="1270" anchor="t" anchorCtr="0">
          <a:noAutofit/>
        </a:bodyPr>
        <a:lstStyle/>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Barnets delaktighet kan se olika ut</a:t>
          </a:r>
        </a:p>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Lyhördhet inför barnets förmågor och erfarenhet</a:t>
          </a:r>
        </a:p>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Vara snäll – skapa en förtroendefull relation </a:t>
          </a:r>
        </a:p>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Tre olika typer av samtal</a:t>
          </a:r>
        </a:p>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Samtalets olika skeden</a:t>
          </a:r>
        </a:p>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Att genomföra samtalet – tekniker, metoder,  förhållningssätt</a:t>
          </a:r>
        </a:p>
        <a:p>
          <a:pPr marL="228600" lvl="1" indent="-228600" algn="l" defTabSz="1066800">
            <a:lnSpc>
              <a:spcPct val="90000"/>
            </a:lnSpc>
            <a:spcBef>
              <a:spcPct val="0"/>
            </a:spcBef>
            <a:spcAft>
              <a:spcPts val="1200"/>
            </a:spcAft>
            <a:buFont typeface="+mj-lt"/>
            <a:buAutoNum type="arabicPeriod"/>
          </a:pPr>
          <a:r>
            <a:rPr lang="sv-SE" sz="2400" kern="1200" dirty="0">
              <a:solidFill>
                <a:schemeClr val="accent4"/>
              </a:solidFill>
            </a:rPr>
            <a:t> Samtalet med barn i relation till föräldrarna</a:t>
          </a:r>
        </a:p>
      </dsp:txBody>
      <dsp:txXfrm>
        <a:off x="0" y="751414"/>
        <a:ext cx="10209212" cy="4321800"/>
      </dsp:txXfrm>
    </dsp:sp>
    <dsp:sp modelId="{425D048B-D9E1-4EF2-86CB-2EB986DC5E4B}">
      <dsp:nvSpPr>
        <dsp:cNvPr id="0" name=""/>
        <dsp:cNvSpPr/>
      </dsp:nvSpPr>
      <dsp:spPr>
        <a:xfrm>
          <a:off x="510460" y="28174"/>
          <a:ext cx="7146448" cy="1446480"/>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119" tIns="0" rIns="270119" bIns="0" numCol="1" spcCol="1270" anchor="ctr" anchorCtr="0">
          <a:noAutofit/>
        </a:bodyPr>
        <a:lstStyle/>
        <a:p>
          <a:pPr marL="0" lvl="0" indent="0" algn="l" defTabSz="1511300">
            <a:lnSpc>
              <a:spcPct val="90000"/>
            </a:lnSpc>
            <a:spcBef>
              <a:spcPct val="0"/>
            </a:spcBef>
            <a:spcAft>
              <a:spcPct val="35000"/>
            </a:spcAft>
            <a:buNone/>
          </a:pPr>
          <a:r>
            <a:rPr lang="sv-SE" sz="3400" b="1" kern="1200" dirty="0">
              <a:solidFill>
                <a:srgbClr val="FFFFFF"/>
              </a:solidFill>
              <a:latin typeface="Arial" panose="020B0604020202020204" pitchFamily="34" charset="0"/>
              <a:ea typeface="+mj-ea"/>
              <a:cs typeface="Arial" panose="020B0604020202020204" pitchFamily="34" charset="0"/>
            </a:rPr>
            <a:t>Övergripande rubriker = centrala aspekter</a:t>
          </a:r>
        </a:p>
      </dsp:txBody>
      <dsp:txXfrm>
        <a:off x="581071" y="98785"/>
        <a:ext cx="7005226" cy="1305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01B9C-CE12-40C1-B222-D38A22787D7D}">
      <dsp:nvSpPr>
        <dsp:cNvPr id="0" name=""/>
        <dsp:cNvSpPr/>
      </dsp:nvSpPr>
      <dsp:spPr>
        <a:xfrm>
          <a:off x="0" y="994961"/>
          <a:ext cx="10209212" cy="3890250"/>
        </a:xfrm>
        <a:prstGeom prst="rect">
          <a:avLst/>
        </a:prstGeom>
        <a:solidFill>
          <a:schemeClr val="accent3">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92348" tIns="1353820" rIns="792348" bIns="184912" numCol="1" spcCol="1270" anchor="t" anchorCtr="0">
          <a:noAutofit/>
        </a:bodyPr>
        <a:lstStyle/>
        <a:p>
          <a:pPr marL="228600" lvl="1" indent="-228600" algn="l" defTabSz="1155700">
            <a:lnSpc>
              <a:spcPct val="90000"/>
            </a:lnSpc>
            <a:spcBef>
              <a:spcPct val="0"/>
            </a:spcBef>
            <a:spcAft>
              <a:spcPts val="1200"/>
            </a:spcAft>
            <a:buFont typeface="+mj-lt"/>
            <a:buAutoNum type="arabicPeriod"/>
          </a:pPr>
          <a:r>
            <a:rPr lang="sv-SE" sz="2600" kern="1200" dirty="0">
              <a:solidFill>
                <a:srgbClr val="002B45"/>
              </a:solidFill>
              <a:latin typeface="Arial" panose="020B0604020202020204"/>
              <a:ea typeface="+mn-ea"/>
              <a:cs typeface="+mn-cs"/>
            </a:rPr>
            <a:t>Hellre glad och peppande än sur och dömande</a:t>
          </a:r>
        </a:p>
        <a:p>
          <a:pPr marL="228600" lvl="1" indent="-228600" algn="l" defTabSz="1155700">
            <a:lnSpc>
              <a:spcPct val="90000"/>
            </a:lnSpc>
            <a:spcBef>
              <a:spcPct val="0"/>
            </a:spcBef>
            <a:spcAft>
              <a:spcPts val="1200"/>
            </a:spcAft>
            <a:buFont typeface="+mj-lt"/>
            <a:buAutoNum type="arabicPeriod"/>
          </a:pPr>
          <a:r>
            <a:rPr lang="sv-SE" sz="2600" kern="1200" dirty="0">
              <a:solidFill>
                <a:srgbClr val="002B45"/>
              </a:solidFill>
              <a:latin typeface="Arial" panose="020B0604020202020204"/>
              <a:ea typeface="+mn-ea"/>
              <a:cs typeface="+mn-cs"/>
            </a:rPr>
            <a:t>Empatisk, ärlig, varm och personlig</a:t>
          </a:r>
        </a:p>
        <a:p>
          <a:pPr marL="228600" lvl="1" indent="-228600" algn="l" defTabSz="1155700">
            <a:lnSpc>
              <a:spcPct val="90000"/>
            </a:lnSpc>
            <a:spcBef>
              <a:spcPct val="0"/>
            </a:spcBef>
            <a:spcAft>
              <a:spcPts val="1200"/>
            </a:spcAft>
            <a:buFont typeface="+mj-lt"/>
            <a:buAutoNum type="arabicPeriod"/>
          </a:pPr>
          <a:r>
            <a:rPr lang="sv-SE" sz="2600" kern="1200" dirty="0">
              <a:solidFill>
                <a:srgbClr val="002B45"/>
              </a:solidFill>
              <a:latin typeface="Arial" panose="020B0604020202020204"/>
              <a:ea typeface="+mn-ea"/>
              <a:cs typeface="+mn-cs"/>
            </a:rPr>
            <a:t>Sätta barnet i centrum</a:t>
          </a:r>
        </a:p>
        <a:p>
          <a:pPr marL="228600" lvl="1" indent="-228600" algn="l" defTabSz="1155700">
            <a:lnSpc>
              <a:spcPct val="90000"/>
            </a:lnSpc>
            <a:spcBef>
              <a:spcPct val="0"/>
            </a:spcBef>
            <a:spcAft>
              <a:spcPts val="1200"/>
            </a:spcAft>
            <a:buFont typeface="+mj-lt"/>
            <a:buAutoNum type="arabicPeriod"/>
          </a:pPr>
          <a:r>
            <a:rPr lang="sv-SE" sz="2600" kern="1200" dirty="0">
              <a:solidFill>
                <a:srgbClr val="002B45"/>
              </a:solidFill>
              <a:latin typeface="Arial" panose="020B0604020202020204"/>
              <a:ea typeface="+mn-ea"/>
              <a:cs typeface="+mn-cs"/>
            </a:rPr>
            <a:t>Skapa ett lugn</a:t>
          </a:r>
        </a:p>
        <a:p>
          <a:pPr marL="228600" lvl="1" indent="-228600" algn="l" defTabSz="1155700">
            <a:lnSpc>
              <a:spcPct val="90000"/>
            </a:lnSpc>
            <a:spcBef>
              <a:spcPct val="0"/>
            </a:spcBef>
            <a:spcAft>
              <a:spcPts val="1200"/>
            </a:spcAft>
            <a:buFont typeface="+mj-lt"/>
            <a:buAutoNum type="arabicPeriod"/>
          </a:pPr>
          <a:r>
            <a:rPr lang="sv-SE" sz="2600" kern="1200" dirty="0">
              <a:solidFill>
                <a:srgbClr val="002B45"/>
              </a:solidFill>
              <a:latin typeface="Arial" panose="020B0604020202020204"/>
              <a:ea typeface="+mn-ea"/>
              <a:cs typeface="+mn-cs"/>
            </a:rPr>
            <a:t>Minska maktobalansen</a:t>
          </a:r>
        </a:p>
      </dsp:txBody>
      <dsp:txXfrm>
        <a:off x="0" y="994961"/>
        <a:ext cx="10209212" cy="3890250"/>
      </dsp:txXfrm>
    </dsp:sp>
    <dsp:sp modelId="{425D048B-D9E1-4EF2-86CB-2EB986DC5E4B}">
      <dsp:nvSpPr>
        <dsp:cNvPr id="0" name=""/>
        <dsp:cNvSpPr/>
      </dsp:nvSpPr>
      <dsp:spPr>
        <a:xfrm>
          <a:off x="608004" y="0"/>
          <a:ext cx="7146448" cy="1918800"/>
        </a:xfrm>
        <a:prstGeom prst="roundRect">
          <a:avLst/>
        </a:prstGeom>
        <a:solidFill>
          <a:schemeClr val="accent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119" tIns="0" rIns="270119" bIns="0" numCol="1" spcCol="1270" anchor="ctr" anchorCtr="0">
          <a:noAutofit/>
        </a:bodyPr>
        <a:lstStyle/>
        <a:p>
          <a:pPr marL="0" lvl="0" indent="0" algn="l" defTabSz="1511300">
            <a:lnSpc>
              <a:spcPct val="90000"/>
            </a:lnSpc>
            <a:spcBef>
              <a:spcPct val="0"/>
            </a:spcBef>
            <a:spcAft>
              <a:spcPct val="35000"/>
            </a:spcAft>
            <a:buNone/>
          </a:pPr>
          <a:r>
            <a:rPr lang="sv-SE" sz="3400" b="1" kern="1200" dirty="0">
              <a:solidFill>
                <a:srgbClr val="FFFFFF"/>
              </a:solidFill>
            </a:rPr>
            <a:t>Vad innebär det att vara snäll i samtalet med barn?</a:t>
          </a:r>
          <a:endParaRPr lang="sv-SE" sz="3400" b="1" kern="1200" dirty="0">
            <a:solidFill>
              <a:srgbClr val="FFFFFF"/>
            </a:solidFill>
            <a:latin typeface="Arial" panose="020B0604020202020204" pitchFamily="34" charset="0"/>
            <a:ea typeface="+mj-ea"/>
            <a:cs typeface="Arial" panose="020B0604020202020204" pitchFamily="34" charset="0"/>
          </a:endParaRPr>
        </a:p>
      </dsp:txBody>
      <dsp:txXfrm>
        <a:off x="701672" y="93668"/>
        <a:ext cx="6959112" cy="1731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3DF0E-CB65-4D3D-92C4-23B5F8ABC504}">
      <dsp:nvSpPr>
        <dsp:cNvPr id="0" name=""/>
        <dsp:cNvSpPr/>
      </dsp:nvSpPr>
      <dsp:spPr>
        <a:xfrm>
          <a:off x="0" y="3432864"/>
          <a:ext cx="10048416" cy="1126742"/>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v-SE" sz="2200" b="1" kern="1200" dirty="0">
              <a:solidFill>
                <a:srgbClr val="FFFFFF"/>
              </a:solidFill>
            </a:rPr>
            <a:t>Utredande</a:t>
          </a:r>
        </a:p>
      </dsp:txBody>
      <dsp:txXfrm>
        <a:off x="0" y="3432864"/>
        <a:ext cx="10048416" cy="608441"/>
      </dsp:txXfrm>
    </dsp:sp>
    <dsp:sp modelId="{14AEEBE2-2AD6-49B4-B058-C81C42DCBEEC}">
      <dsp:nvSpPr>
        <dsp:cNvPr id="0" name=""/>
        <dsp:cNvSpPr/>
      </dsp:nvSpPr>
      <dsp:spPr>
        <a:xfrm>
          <a:off x="0" y="4018771"/>
          <a:ext cx="5024207" cy="518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sv-SE" sz="1700" b="1" kern="1200" dirty="0">
              <a:solidFill>
                <a:schemeClr val="accent4"/>
              </a:solidFill>
            </a:rPr>
            <a:t>Inrikta sig på barnets egna erfarenheter</a:t>
          </a:r>
          <a:endParaRPr lang="sv-SE" sz="1700" kern="1200" dirty="0"/>
        </a:p>
      </dsp:txBody>
      <dsp:txXfrm>
        <a:off x="0" y="4018771"/>
        <a:ext cx="5024207" cy="518301"/>
      </dsp:txXfrm>
    </dsp:sp>
    <dsp:sp modelId="{427BEFA7-699E-4C05-9FFC-DE80A1943904}">
      <dsp:nvSpPr>
        <dsp:cNvPr id="0" name=""/>
        <dsp:cNvSpPr/>
      </dsp:nvSpPr>
      <dsp:spPr>
        <a:xfrm>
          <a:off x="5024208" y="4018771"/>
          <a:ext cx="5024207" cy="51830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sv-SE" sz="1700" b="1" kern="1200">
              <a:solidFill>
                <a:schemeClr val="accent4"/>
              </a:solidFill>
            </a:rPr>
            <a:t>Även </a:t>
          </a:r>
          <a:r>
            <a:rPr lang="sv-SE" sz="1700" b="1" kern="1200" dirty="0">
              <a:solidFill>
                <a:schemeClr val="accent4"/>
              </a:solidFill>
            </a:rPr>
            <a:t>utredande samtal är stödjande</a:t>
          </a:r>
          <a:endParaRPr lang="sv-SE" sz="1700" kern="1200" dirty="0"/>
        </a:p>
      </dsp:txBody>
      <dsp:txXfrm>
        <a:off x="5024208" y="4018771"/>
        <a:ext cx="5024207" cy="518301"/>
      </dsp:txXfrm>
    </dsp:sp>
    <dsp:sp modelId="{B3931BF1-D453-4000-B0B8-2FB7A34F27B2}">
      <dsp:nvSpPr>
        <dsp:cNvPr id="0" name=""/>
        <dsp:cNvSpPr/>
      </dsp:nvSpPr>
      <dsp:spPr>
        <a:xfrm rot="10800000">
          <a:off x="0" y="1702001"/>
          <a:ext cx="10048416" cy="1732930"/>
        </a:xfrm>
        <a:prstGeom prst="upArrowCallou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v-SE" sz="2200" b="1" kern="1200" dirty="0">
              <a:solidFill>
                <a:srgbClr val="FFFFFF"/>
              </a:solidFill>
            </a:rPr>
            <a:t>Stödjande</a:t>
          </a:r>
        </a:p>
      </dsp:txBody>
      <dsp:txXfrm rot="-10800000">
        <a:off x="0" y="1702001"/>
        <a:ext cx="10048416" cy="608258"/>
      </dsp:txXfrm>
    </dsp:sp>
    <dsp:sp modelId="{B8C057F3-1C11-4FC6-9040-16A4BE029A34}">
      <dsp:nvSpPr>
        <dsp:cNvPr id="0" name=""/>
        <dsp:cNvSpPr/>
      </dsp:nvSpPr>
      <dsp:spPr>
        <a:xfrm>
          <a:off x="0" y="2325094"/>
          <a:ext cx="5024207" cy="5181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sv-SE" sz="1700" b="1" kern="1200" dirty="0">
              <a:solidFill>
                <a:schemeClr val="accent4"/>
              </a:solidFill>
            </a:rPr>
            <a:t>Alla kan komma att ha ett stödjande samtal</a:t>
          </a:r>
        </a:p>
      </dsp:txBody>
      <dsp:txXfrm>
        <a:off x="0" y="2325094"/>
        <a:ext cx="5024207" cy="518146"/>
      </dsp:txXfrm>
    </dsp:sp>
    <dsp:sp modelId="{ABC34FEE-98D2-4822-AA5A-020234067E8F}">
      <dsp:nvSpPr>
        <dsp:cNvPr id="0" name=""/>
        <dsp:cNvSpPr/>
      </dsp:nvSpPr>
      <dsp:spPr>
        <a:xfrm>
          <a:off x="5024208" y="2325094"/>
          <a:ext cx="5024207" cy="5181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sv-SE" sz="1700" b="1" kern="1200" dirty="0">
              <a:solidFill>
                <a:schemeClr val="accent4"/>
              </a:solidFill>
            </a:rPr>
            <a:t>Bekräfta barnet på ett ärligt vis</a:t>
          </a:r>
          <a:endParaRPr lang="sv-SE" sz="1700" kern="1200" dirty="0"/>
        </a:p>
      </dsp:txBody>
      <dsp:txXfrm>
        <a:off x="5024208" y="2325094"/>
        <a:ext cx="5024207" cy="518146"/>
      </dsp:txXfrm>
    </dsp:sp>
    <dsp:sp modelId="{AA8E849E-C9D2-47C4-8479-8E06D2F39E84}">
      <dsp:nvSpPr>
        <dsp:cNvPr id="0" name=""/>
        <dsp:cNvSpPr/>
      </dsp:nvSpPr>
      <dsp:spPr>
        <a:xfrm rot="10800000">
          <a:off x="0" y="0"/>
          <a:ext cx="10048416" cy="1732930"/>
        </a:xfrm>
        <a:prstGeom prst="upArrowCallou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v-SE" sz="2200" b="1" kern="1200" dirty="0">
              <a:solidFill>
                <a:srgbClr val="FFFFFF"/>
              </a:solidFill>
            </a:rPr>
            <a:t>Informerande</a:t>
          </a:r>
        </a:p>
      </dsp:txBody>
      <dsp:txXfrm rot="-10800000">
        <a:off x="0" y="0"/>
        <a:ext cx="10048416" cy="608258"/>
      </dsp:txXfrm>
    </dsp:sp>
    <dsp:sp modelId="{21692258-8B40-4CA7-A67D-35AD04BEF3AA}">
      <dsp:nvSpPr>
        <dsp:cNvPr id="0" name=""/>
        <dsp:cNvSpPr/>
      </dsp:nvSpPr>
      <dsp:spPr>
        <a:xfrm>
          <a:off x="0" y="609064"/>
          <a:ext cx="5024207" cy="5181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sv-SE" sz="1700" b="1" kern="1200" dirty="0">
              <a:solidFill>
                <a:schemeClr val="accent4"/>
              </a:solidFill>
            </a:rPr>
            <a:t>En grundläggande förutsättning</a:t>
          </a:r>
          <a:br>
            <a:rPr lang="sv-SE" sz="1700" b="1" kern="1200" dirty="0">
              <a:solidFill>
                <a:schemeClr val="accent4"/>
              </a:solidFill>
            </a:rPr>
          </a:br>
          <a:r>
            <a:rPr lang="sv-SE" sz="1700" b="1" kern="1200" dirty="0">
              <a:solidFill>
                <a:schemeClr val="accent4"/>
              </a:solidFill>
            </a:rPr>
            <a:t>för delaktighet</a:t>
          </a:r>
          <a:endParaRPr lang="sv-SE" sz="1700" kern="1200" dirty="0"/>
        </a:p>
      </dsp:txBody>
      <dsp:txXfrm>
        <a:off x="0" y="609064"/>
        <a:ext cx="5024207" cy="518146"/>
      </dsp:txXfrm>
    </dsp:sp>
    <dsp:sp modelId="{38B02927-C35C-49CC-A02F-9C650BD304FC}">
      <dsp:nvSpPr>
        <dsp:cNvPr id="0" name=""/>
        <dsp:cNvSpPr/>
      </dsp:nvSpPr>
      <dsp:spPr>
        <a:xfrm>
          <a:off x="5024208" y="609064"/>
          <a:ext cx="5024207" cy="5181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sv-SE" sz="1700" b="1" kern="1200" dirty="0">
              <a:solidFill>
                <a:schemeClr val="accent4"/>
              </a:solidFill>
            </a:rPr>
            <a:t>Vad händer, vad har hänt, </a:t>
          </a:r>
          <a:br>
            <a:rPr lang="sv-SE" sz="1700" b="1" kern="1200" dirty="0">
              <a:solidFill>
                <a:schemeClr val="accent4"/>
              </a:solidFill>
            </a:rPr>
          </a:br>
          <a:r>
            <a:rPr lang="sv-SE" sz="1700" b="1" kern="1200" dirty="0">
              <a:solidFill>
                <a:schemeClr val="accent4"/>
              </a:solidFill>
            </a:rPr>
            <a:t>vad kommer att hända </a:t>
          </a:r>
          <a:endParaRPr lang="sv-SE" sz="1700" kern="1200" dirty="0"/>
        </a:p>
      </dsp:txBody>
      <dsp:txXfrm>
        <a:off x="5024208" y="609064"/>
        <a:ext cx="5024207" cy="5181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46722-DD5A-4F6C-AA22-98A2225386E4}">
      <dsp:nvSpPr>
        <dsp:cNvPr id="0" name=""/>
        <dsp:cNvSpPr/>
      </dsp:nvSpPr>
      <dsp:spPr>
        <a:xfrm>
          <a:off x="116" y="407093"/>
          <a:ext cx="3493394" cy="1350000"/>
        </a:xfrm>
        <a:prstGeom prst="chevron">
          <a:avLst/>
        </a:prstGeom>
        <a:solidFill>
          <a:schemeClr val="accent3">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sv-SE" sz="2500" b="1" kern="1200" dirty="0">
              <a:solidFill>
                <a:schemeClr val="accent4"/>
              </a:solidFill>
            </a:rPr>
            <a:t>Förberedelse</a:t>
          </a:r>
        </a:p>
      </dsp:txBody>
      <dsp:txXfrm>
        <a:off x="675116" y="407093"/>
        <a:ext cx="2143394" cy="1350000"/>
      </dsp:txXfrm>
    </dsp:sp>
    <dsp:sp modelId="{3C54CD72-7A4D-4A1E-81E6-64296B042267}">
      <dsp:nvSpPr>
        <dsp:cNvPr id="0" name=""/>
        <dsp:cNvSpPr/>
      </dsp:nvSpPr>
      <dsp:spPr>
        <a:xfrm>
          <a:off x="116" y="1925843"/>
          <a:ext cx="2794715" cy="170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sv-SE" sz="2500" b="0" kern="1200" dirty="0">
              <a:solidFill>
                <a:schemeClr val="accent4"/>
              </a:solidFill>
            </a:rPr>
            <a:t>Förbereda sig själv</a:t>
          </a:r>
        </a:p>
        <a:p>
          <a:pPr marL="228600" lvl="1" indent="-228600" algn="l" defTabSz="1111250">
            <a:lnSpc>
              <a:spcPct val="90000"/>
            </a:lnSpc>
            <a:spcBef>
              <a:spcPct val="0"/>
            </a:spcBef>
            <a:spcAft>
              <a:spcPct val="15000"/>
            </a:spcAft>
            <a:buChar char="•"/>
          </a:pPr>
          <a:r>
            <a:rPr lang="sv-SE" sz="2500" b="0" kern="1200" dirty="0">
              <a:solidFill>
                <a:schemeClr val="accent4"/>
              </a:solidFill>
            </a:rPr>
            <a:t>Förbereda barnet</a:t>
          </a:r>
        </a:p>
      </dsp:txBody>
      <dsp:txXfrm>
        <a:off x="116" y="1925843"/>
        <a:ext cx="2794715" cy="1703320"/>
      </dsp:txXfrm>
    </dsp:sp>
    <dsp:sp modelId="{62571285-211C-43D9-8325-274A48D9DA97}">
      <dsp:nvSpPr>
        <dsp:cNvPr id="0" name=""/>
        <dsp:cNvSpPr/>
      </dsp:nvSpPr>
      <dsp:spPr>
        <a:xfrm>
          <a:off x="3277511" y="407093"/>
          <a:ext cx="3493394" cy="1350000"/>
        </a:xfrm>
        <a:prstGeom prst="chevron">
          <a:avLst/>
        </a:prstGeom>
        <a:solidFill>
          <a:schemeClr val="accent3">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sv-SE" sz="2500" b="1" kern="1200" dirty="0">
              <a:solidFill>
                <a:schemeClr val="accent4"/>
              </a:solidFill>
            </a:rPr>
            <a:t>Inledning</a:t>
          </a:r>
        </a:p>
      </dsp:txBody>
      <dsp:txXfrm>
        <a:off x="3952511" y="407093"/>
        <a:ext cx="2143394" cy="1350000"/>
      </dsp:txXfrm>
    </dsp:sp>
    <dsp:sp modelId="{793BA30D-4B30-4FE6-A160-1126CCA31648}">
      <dsp:nvSpPr>
        <dsp:cNvPr id="0" name=""/>
        <dsp:cNvSpPr/>
      </dsp:nvSpPr>
      <dsp:spPr>
        <a:xfrm>
          <a:off x="3277511" y="1925843"/>
          <a:ext cx="2794715" cy="170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sv-SE" sz="2500" b="0" kern="1200" dirty="0">
              <a:solidFill>
                <a:schemeClr val="accent4"/>
              </a:solidFill>
            </a:rPr>
            <a:t>Beskriva syftet med samtalet</a:t>
          </a:r>
        </a:p>
        <a:p>
          <a:pPr marL="228600" lvl="1" indent="-228600" algn="l" defTabSz="1111250">
            <a:lnSpc>
              <a:spcPct val="90000"/>
            </a:lnSpc>
            <a:spcBef>
              <a:spcPct val="0"/>
            </a:spcBef>
            <a:spcAft>
              <a:spcPct val="15000"/>
            </a:spcAft>
            <a:buChar char="•"/>
          </a:pPr>
          <a:r>
            <a:rPr lang="sv-SE" sz="2500" b="0" kern="1200" dirty="0">
              <a:solidFill>
                <a:schemeClr val="accent4"/>
              </a:solidFill>
            </a:rPr>
            <a:t>Beskriva hur samtalet kommer att gå till</a:t>
          </a:r>
        </a:p>
      </dsp:txBody>
      <dsp:txXfrm>
        <a:off x="3277511" y="1925843"/>
        <a:ext cx="2794715" cy="1703320"/>
      </dsp:txXfrm>
    </dsp:sp>
    <dsp:sp modelId="{0C240416-9B65-41C0-97A5-C66F09368FB4}">
      <dsp:nvSpPr>
        <dsp:cNvPr id="0" name=""/>
        <dsp:cNvSpPr/>
      </dsp:nvSpPr>
      <dsp:spPr>
        <a:xfrm>
          <a:off x="6554905" y="407093"/>
          <a:ext cx="3493394" cy="1350000"/>
        </a:xfrm>
        <a:prstGeom prst="chevron">
          <a:avLst/>
        </a:prstGeom>
        <a:solidFill>
          <a:schemeClr val="accent3">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sv-SE" sz="2500" b="1" kern="1200" dirty="0">
              <a:solidFill>
                <a:schemeClr val="accent4"/>
              </a:solidFill>
            </a:rPr>
            <a:t>Avslutning</a:t>
          </a:r>
        </a:p>
      </dsp:txBody>
      <dsp:txXfrm>
        <a:off x="7229905" y="407093"/>
        <a:ext cx="2143394" cy="1350000"/>
      </dsp:txXfrm>
    </dsp:sp>
    <dsp:sp modelId="{5AB3ABF2-B243-4559-B7E7-C556E6573088}">
      <dsp:nvSpPr>
        <dsp:cNvPr id="0" name=""/>
        <dsp:cNvSpPr/>
      </dsp:nvSpPr>
      <dsp:spPr>
        <a:xfrm>
          <a:off x="6554905" y="1925843"/>
          <a:ext cx="2794715" cy="1703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111250">
            <a:lnSpc>
              <a:spcPct val="90000"/>
            </a:lnSpc>
            <a:spcBef>
              <a:spcPct val="0"/>
            </a:spcBef>
            <a:spcAft>
              <a:spcPct val="15000"/>
            </a:spcAft>
            <a:buChar char="•"/>
          </a:pPr>
          <a:r>
            <a:rPr lang="sv-SE" sz="2500" b="0" kern="1200" dirty="0">
              <a:solidFill>
                <a:schemeClr val="accent4"/>
              </a:solidFill>
            </a:rPr>
            <a:t>Sammanfattning</a:t>
          </a:r>
        </a:p>
        <a:p>
          <a:pPr marL="228600" lvl="1" indent="-228600" algn="l" defTabSz="1111250">
            <a:lnSpc>
              <a:spcPct val="90000"/>
            </a:lnSpc>
            <a:spcBef>
              <a:spcPct val="0"/>
            </a:spcBef>
            <a:spcAft>
              <a:spcPct val="15000"/>
            </a:spcAft>
            <a:buChar char="•"/>
          </a:pPr>
          <a:r>
            <a:rPr lang="sv-SE" sz="2500" b="0" kern="1200" dirty="0">
              <a:solidFill>
                <a:schemeClr val="accent4"/>
              </a:solidFill>
            </a:rPr>
            <a:t>Vad händer nu?</a:t>
          </a:r>
        </a:p>
      </dsp:txBody>
      <dsp:txXfrm>
        <a:off x="6554905" y="1925843"/>
        <a:ext cx="2794715" cy="17033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3846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a:defRPr sz="1200"/>
            </a:lvl1pPr>
          </a:lstStyle>
          <a:p>
            <a:fld id="{2626941D-6ED6-4480-B48D-D720ADA45BFB}" type="datetimeFigureOut">
              <a:rPr lang="sv-SE" smtClean="0"/>
              <a:t>2023-10-13</a:t>
            </a:fld>
            <a:endParaRPr lang="sv-SE"/>
          </a:p>
        </p:txBody>
      </p:sp>
      <p:sp>
        <p:nvSpPr>
          <p:cNvPr id="4" name="Platshållare för sidfot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38780" cy="496332"/>
          </a:xfrm>
          <a:prstGeom prst="rect">
            <a:avLst/>
          </a:prstGeom>
        </p:spPr>
        <p:txBody>
          <a:bodyPr vert="horz" lIns="95470" tIns="47736" rIns="95470" bIns="47736" rtlCol="0"/>
          <a:lstStyle>
            <a:lvl1pPr algn="l">
              <a:defRPr sz="1200"/>
            </a:lvl1pPr>
          </a:lstStyle>
          <a:p>
            <a:endParaRPr lang="sv-SE"/>
          </a:p>
        </p:txBody>
      </p:sp>
      <p:sp>
        <p:nvSpPr>
          <p:cNvPr id="3" name="Platshållare för datum 2"/>
          <p:cNvSpPr>
            <a:spLocks noGrp="1"/>
          </p:cNvSpPr>
          <p:nvPr>
            <p:ph type="dt" idx="1"/>
          </p:nvPr>
        </p:nvSpPr>
        <p:spPr>
          <a:xfrm>
            <a:off x="3841451" y="1"/>
            <a:ext cx="2938780" cy="496332"/>
          </a:xfrm>
          <a:prstGeom prst="rect">
            <a:avLst/>
          </a:prstGeom>
        </p:spPr>
        <p:txBody>
          <a:bodyPr vert="horz" lIns="95470" tIns="47736" rIns="95470" bIns="47736" rtlCol="0"/>
          <a:lstStyle>
            <a:lvl1pPr algn="r">
              <a:defRPr sz="1200"/>
            </a:lvl1pPr>
          </a:lstStyle>
          <a:p>
            <a:fld id="{00F28322-9E50-4BFC-ADA5-24FE44B8EB92}" type="datetimeFigureOut">
              <a:rPr lang="sv-SE" smtClean="0"/>
              <a:t>2023-10-13</a:t>
            </a:fld>
            <a:endParaRPr lang="sv-SE"/>
          </a:p>
        </p:txBody>
      </p:sp>
      <p:sp>
        <p:nvSpPr>
          <p:cNvPr id="4" name="Platshållare för bildobjekt 3"/>
          <p:cNvSpPr>
            <a:spLocks noGrp="1" noRot="1" noChangeAspect="1"/>
          </p:cNvSpPr>
          <p:nvPr>
            <p:ph type="sldImg" idx="2"/>
          </p:nvPr>
        </p:nvSpPr>
        <p:spPr>
          <a:xfrm>
            <a:off x="85725" y="746125"/>
            <a:ext cx="6610350" cy="3719513"/>
          </a:xfrm>
          <a:prstGeom prst="rect">
            <a:avLst/>
          </a:prstGeom>
          <a:noFill/>
          <a:ln w="12700">
            <a:solidFill>
              <a:prstClr val="black"/>
            </a:solidFill>
          </a:ln>
        </p:spPr>
        <p:txBody>
          <a:bodyPr vert="horz" lIns="95470" tIns="47736" rIns="95470" bIns="47736" rtlCol="0" anchor="ctr"/>
          <a:lstStyle/>
          <a:p>
            <a:endParaRPr lang="sv-SE"/>
          </a:p>
        </p:txBody>
      </p:sp>
      <p:sp>
        <p:nvSpPr>
          <p:cNvPr id="5" name="Platshållare för anteckningar 4"/>
          <p:cNvSpPr>
            <a:spLocks noGrp="1"/>
          </p:cNvSpPr>
          <p:nvPr>
            <p:ph type="body" sz="quarter" idx="3"/>
          </p:nvPr>
        </p:nvSpPr>
        <p:spPr>
          <a:xfrm>
            <a:off x="678180" y="4715153"/>
            <a:ext cx="5425440" cy="4466987"/>
          </a:xfrm>
          <a:prstGeom prst="rect">
            <a:avLst/>
          </a:prstGeom>
        </p:spPr>
        <p:txBody>
          <a:bodyPr vert="horz" lIns="95470" tIns="47736" rIns="95470" bIns="47736"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38780" cy="496332"/>
          </a:xfrm>
          <a:prstGeom prst="rect">
            <a:avLst/>
          </a:prstGeom>
        </p:spPr>
        <p:txBody>
          <a:bodyPr vert="horz" lIns="95470" tIns="47736" rIns="95470" bIns="47736" rtlCol="0" anchor="b"/>
          <a:lstStyle>
            <a:lvl1pPr algn="l">
              <a:defRPr sz="1200"/>
            </a:lvl1pPr>
          </a:lstStyle>
          <a:p>
            <a:endParaRPr lang="sv-SE"/>
          </a:p>
        </p:txBody>
      </p:sp>
      <p:sp>
        <p:nvSpPr>
          <p:cNvPr id="7" name="Platshållare för bildnummer 6"/>
          <p:cNvSpPr>
            <a:spLocks noGrp="1"/>
          </p:cNvSpPr>
          <p:nvPr>
            <p:ph type="sldNum" sz="quarter" idx="5"/>
          </p:nvPr>
        </p:nvSpPr>
        <p:spPr>
          <a:xfrm>
            <a:off x="3841451" y="9428584"/>
            <a:ext cx="2938780" cy="496332"/>
          </a:xfrm>
          <a:prstGeom prst="rect">
            <a:avLst/>
          </a:prstGeom>
        </p:spPr>
        <p:txBody>
          <a:bodyPr vert="horz" lIns="95470" tIns="47736" rIns="95470" bIns="47736"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Välkomna till den här halvdagen för kunskapsutveckling gällande samtal med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Eventuell presentationsrunda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Bakgrunden är att Socialstyrelsen 2018 kom ut med kunskapsstödet Att samtala med barn (</a:t>
            </a:r>
            <a:r>
              <a:rPr kumimoji="0" lang="sv-SE" sz="1200" b="0" i="1" u="none" strike="noStrike" kern="1200" cap="none" spc="0" normalizeH="0" baseline="0" noProof="0" dirty="0">
                <a:ln>
                  <a:noFill/>
                </a:ln>
                <a:solidFill>
                  <a:prstClr val="black"/>
                </a:solidFill>
                <a:effectLst/>
                <a:uLnTx/>
                <a:uFillTx/>
                <a:latin typeface="+mn-lt"/>
                <a:ea typeface="+mn-ea"/>
                <a:cs typeface="+mn-cs"/>
              </a:rPr>
              <a:t>visa tryckt kopia</a:t>
            </a:r>
            <a:r>
              <a:rPr kumimoji="0" lang="sv-SE" sz="1200" b="0" i="0" u="none" strike="noStrike" kern="1200" cap="none" spc="0" normalizeH="0" baseline="0" noProof="0" dirty="0">
                <a:ln>
                  <a:noFill/>
                </a:ln>
                <a:solidFill>
                  <a:prstClr val="black"/>
                </a:solidFill>
                <a:effectLst/>
                <a:uLnTx/>
                <a:uFillTx/>
                <a:latin typeface="+mn-lt"/>
                <a:ea typeface="+mn-ea"/>
                <a:cs typeface="+mn-cs"/>
              </a:rPr>
              <a:t>). Det är ett kunskapsstöd som tycks ha spridits och använts i ganska stor utsträckning. Samtidigt har det framkommit ett behov av att sprida det ytterligare samt att skapa förutsättningar för att fördjupa sig i den kunskap som förmedlas i  kunskapsstödet. Av den anledningen har Socialstyrelsen tagit fram material och stöd för att öka kunskapen och inspirera till övning utifrån kunskapsstödet. Målet är att bidra till att personal inom socialtjänst, hälso- och sjukvård och tandvård kan stärka kompetensen att samtala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34450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r>
              <a:rPr lang="sv-SE" dirty="0"/>
              <a:t>En första typ av sådan textruta består av exempel</a:t>
            </a:r>
            <a:r>
              <a:rPr lang="sv-SE" baseline="0" dirty="0"/>
              <a:t> på hur man kan fråga och uttrycka sig i samtal med barn. Det går inte i ett så generellt material ge mer exakta rekommendationer om hur man ska säga. Utan här beskrivs exempel och förslag att utgå ifrån, som måste anpassas efter det sammanhang man är i. </a:t>
            </a:r>
          </a:p>
          <a:p>
            <a:endParaRPr lang="sv-SE" baseline="0" dirty="0"/>
          </a:p>
          <a:p>
            <a:r>
              <a:rPr lang="sv-SE" i="1" baseline="0" dirty="0"/>
              <a:t>(Klick) </a:t>
            </a:r>
          </a:p>
          <a:p>
            <a:endParaRPr lang="sv-SE" i="1" baseline="0" dirty="0"/>
          </a:p>
          <a:p>
            <a:r>
              <a:rPr lang="sv-SE" i="1" baseline="0" dirty="0"/>
              <a:t>Läs exemplet högt</a:t>
            </a:r>
          </a:p>
          <a:p>
            <a:endParaRPr lang="sv-SE" i="1" baseline="0" dirty="0"/>
          </a:p>
          <a:p>
            <a:r>
              <a:rPr lang="sv-SE" i="1" baseline="0" dirty="0"/>
              <a:t>(Klick) </a:t>
            </a:r>
          </a:p>
          <a:p>
            <a:endParaRPr lang="sv-SE" i="1" baseline="0" dirty="0"/>
          </a:p>
          <a:p>
            <a:r>
              <a:rPr lang="sv-SE" i="1" baseline="0" dirty="0"/>
              <a:t>Läs exemplet högt</a:t>
            </a:r>
          </a:p>
          <a:p>
            <a:endParaRPr lang="sv-SE" i="1" baseline="0" dirty="0"/>
          </a:p>
          <a:p>
            <a:r>
              <a:rPr lang="sv-SE" i="1" baseline="0" dirty="0"/>
              <a:t>(Klick ny bild)</a:t>
            </a:r>
          </a:p>
          <a:p>
            <a:endParaRPr lang="sv-SE" i="1"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10</a:t>
            </a:fld>
            <a:endParaRPr lang="sv-SE" dirty="0"/>
          </a:p>
        </p:txBody>
      </p:sp>
    </p:spTree>
    <p:extLst>
      <p:ext uri="{BB962C8B-B14F-4D97-AF65-F5344CB8AC3E}">
        <p14:creationId xmlns:p14="http://schemas.microsoft.com/office/powerpoint/2010/main" val="3335706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r>
              <a:rPr lang="sv-SE" dirty="0"/>
              <a:t>En andra</a:t>
            </a:r>
            <a:r>
              <a:rPr lang="sv-SE" baseline="0" dirty="0"/>
              <a:t> typ av textruta som bryter av den löpande texten består av reflekterande frågor som den professionelle kan ställa sig själv. Dessa reflekterande frågor är dels mer övergripande, och rör då detta med samtal med barn i stort. Då kan det till exempel låta så här.</a:t>
            </a:r>
          </a:p>
          <a:p>
            <a:endParaRPr lang="sv-SE" baseline="0" dirty="0"/>
          </a:p>
          <a:p>
            <a:r>
              <a:rPr lang="sv-SE" i="1" baseline="0" dirty="0"/>
              <a:t>(Klick) </a:t>
            </a:r>
          </a:p>
          <a:p>
            <a:endParaRPr lang="sv-SE" i="1" baseline="0" dirty="0"/>
          </a:p>
          <a:p>
            <a:r>
              <a:rPr lang="sv-SE" i="1" baseline="0" dirty="0"/>
              <a:t>Läs exemplet högt</a:t>
            </a:r>
          </a:p>
          <a:p>
            <a:endParaRPr lang="sv-SE" i="1" baseline="0" dirty="0"/>
          </a:p>
          <a:p>
            <a:r>
              <a:rPr lang="sv-SE" baseline="0" dirty="0"/>
              <a:t>Men frågorna kan också vara mer inriktade på det specifika samtalet, och kan då användas som en del av förberedelserna inför ett samtal. Då kan det till exempel låta så här.</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(Klick)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r>
              <a:rPr lang="sv-SE" i="1" baseline="0" dirty="0"/>
              <a:t>Läs exemplet högt</a:t>
            </a:r>
          </a:p>
          <a:p>
            <a:endParaRPr lang="sv-SE" baseline="0" dirty="0"/>
          </a:p>
          <a:p>
            <a:r>
              <a:rPr lang="sv-SE" i="1" baseline="0" dirty="0"/>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11</a:t>
            </a:fld>
            <a:endParaRPr lang="sv-SE" dirty="0"/>
          </a:p>
        </p:txBody>
      </p:sp>
    </p:spTree>
    <p:extLst>
      <p:ext uri="{BB962C8B-B14F-4D97-AF65-F5344CB8AC3E}">
        <p14:creationId xmlns:p14="http://schemas.microsoft.com/office/powerpoint/2010/main" val="113010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r>
              <a:rPr lang="sv-SE" i="1" dirty="0"/>
              <a:t>(s 11)</a:t>
            </a:r>
          </a:p>
          <a:p>
            <a:endParaRPr lang="sv-SE" dirty="0"/>
          </a:p>
          <a:p>
            <a:r>
              <a:rPr lang="sv-SE" dirty="0"/>
              <a:t>En tredje</a:t>
            </a:r>
            <a:r>
              <a:rPr lang="sv-SE" baseline="0" dirty="0"/>
              <a:t> typ av dessa textrutor består av exempel på sådant som barn själva har uttryckt om sina erfarenheter av samtal inom socialtjänst, hälso- och sjukvård och tandvård.</a:t>
            </a:r>
          </a:p>
          <a:p>
            <a:endParaRPr lang="sv-SE" baseline="0" dirty="0"/>
          </a:p>
          <a:p>
            <a:r>
              <a:rPr lang="sv-SE" baseline="0" dirty="0"/>
              <a:t>Socialstyrelsen har samlat in sådana erfarenheter från barn på olika sätt. Både genom intervjuer i grupp och enskilt. Och det har genomförts bland annat i samarbete med organisationen Maskrosbarn samt expert/patientråd med barn knutna till sjukhus runt om i landet. Barns röster har på det här viset blivit synliga i kunskapsstödet men är också en viktig del av den samlade kunskapen som ligger till grund för kunskapsstödet.</a:t>
            </a:r>
          </a:p>
          <a:p>
            <a:endParaRPr lang="sv-SE" baseline="0" dirty="0"/>
          </a:p>
          <a:p>
            <a:r>
              <a:rPr lang="sv-SE" baseline="0" dirty="0"/>
              <a:t>Notera att det som anges i dessa rutor är exempel och inte citat. Det betyder att det bygger på autentiska beskrivningar från enskilda barn, men att beskrivningarna har skrivits om så att inget barn ska kunna kännas igen.</a:t>
            </a:r>
          </a:p>
          <a:p>
            <a:endParaRPr lang="sv-SE" baseline="0" dirty="0"/>
          </a:p>
          <a:p>
            <a:r>
              <a:rPr lang="sv-SE" i="1" baseline="0" dirty="0"/>
              <a:t>(Klick) </a:t>
            </a:r>
          </a:p>
          <a:p>
            <a:endParaRPr lang="sv-SE" i="1" baseline="0" dirty="0"/>
          </a:p>
          <a:p>
            <a:r>
              <a:rPr lang="sv-SE" i="1" baseline="0" dirty="0"/>
              <a:t>Läs exemplet högt</a:t>
            </a:r>
          </a:p>
          <a:p>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(Klick)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Läs exemplet högt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baseline="0" dirty="0"/>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12</a:t>
            </a:fld>
            <a:endParaRPr lang="sv-SE" dirty="0"/>
          </a:p>
        </p:txBody>
      </p:sp>
    </p:spTree>
    <p:extLst>
      <p:ext uri="{BB962C8B-B14F-4D97-AF65-F5344CB8AC3E}">
        <p14:creationId xmlns:p14="http://schemas.microsoft.com/office/powerpoint/2010/main" val="3460333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r>
              <a:rPr lang="sv-SE" dirty="0"/>
              <a:t>En fjärde och sista typ av textrutor</a:t>
            </a:r>
            <a:r>
              <a:rPr lang="sv-SE" baseline="0" dirty="0"/>
              <a:t> som bryter av den löpande texten i kunskapsstödet består av tips på litteratur och material, för mer specifik och fördjupad kunskap. Dessa tips är både på annat material från Socialstyrelsen, från andra myndigheter, kommuner , regioner och från ideella organisationer. Då kan det se ut så här.</a:t>
            </a:r>
          </a:p>
          <a:p>
            <a:endParaRPr lang="sv-SE" baseline="0" dirty="0"/>
          </a:p>
          <a:p>
            <a:r>
              <a:rPr lang="sv-SE" i="1" baseline="0" dirty="0"/>
              <a:t>(Klick)</a:t>
            </a:r>
          </a:p>
          <a:p>
            <a:endParaRPr lang="sv-SE" baseline="0" dirty="0"/>
          </a:p>
          <a:p>
            <a:r>
              <a:rPr lang="sv-SE" baseline="0" dirty="0"/>
              <a:t>Siffrorna i klamrarna hänvisar till kunskapsstödets referenslista, där man får mer utförlig information om materialet.</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(Klick ny bild)</a:t>
            </a:r>
            <a:endParaRPr lang="sv-SE" dirty="0"/>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13</a:t>
            </a:fld>
            <a:endParaRPr lang="sv-SE" dirty="0"/>
          </a:p>
        </p:txBody>
      </p:sp>
    </p:spTree>
    <p:extLst>
      <p:ext uri="{BB962C8B-B14F-4D97-AF65-F5344CB8AC3E}">
        <p14:creationId xmlns:p14="http://schemas.microsoft.com/office/powerpoint/2010/main" val="343986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Efter dessa övergripande resonemang och lite om kunskapsstödets upplägg, så ska vi nu mer ordentligt gå in på kunskapsstödets innehåll.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blir som en sammanfattning av kunskapsstödet i sin helhet.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Socialstyrelsens process</a:t>
            </a:r>
            <a:r>
              <a:rPr lang="sv-SE" baseline="0" dirty="0"/>
              <a:t> med att ta fram kunskapsstödet handlade mycket om att fånga in olika former av centrala aspekter.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Alltså olika teman som är viktiga att landa i </a:t>
            </a:r>
            <a:r>
              <a:rPr lang="sv-SE" baseline="0" dirty="0" err="1"/>
              <a:t>i</a:t>
            </a:r>
            <a:r>
              <a:rPr lang="sv-SE" baseline="0" dirty="0"/>
              <a:t> samband med samtal med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Dessa centrala aspekter eller teman har sedan resulterat i övergripande rubriker i kunskapsstödet. Det är alltså teman som är tänkta att kunna vara relevanta för alla olika typer eller syften av samtal och i alla olika skeden av samtalet.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Vi ska titta lite närmre på dessa centrala aspekter, under följande rubriker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dirty="0"/>
          </a:p>
          <a:p>
            <a:r>
              <a:rPr lang="sv-SE" sz="1200" dirty="0"/>
              <a:t>Barnets delaktighet kan se olika ut</a:t>
            </a:r>
          </a:p>
          <a:p>
            <a:r>
              <a:rPr lang="sv-SE" sz="1200" dirty="0"/>
              <a:t>Lyhördhet inför barnets förmågor och erfarenhet</a:t>
            </a:r>
          </a:p>
          <a:p>
            <a:r>
              <a:rPr lang="sv-SE" sz="1200" dirty="0"/>
              <a:t>Vara snäll – skapa en förtroendefull relation </a:t>
            </a:r>
          </a:p>
          <a:p>
            <a:r>
              <a:rPr lang="sv-SE" sz="1200" dirty="0"/>
              <a:t>Tre olika typer av samtal</a:t>
            </a:r>
          </a:p>
          <a:p>
            <a:r>
              <a:rPr lang="sv-SE" sz="1200" dirty="0"/>
              <a:t>Samtalets olika skeden</a:t>
            </a:r>
          </a:p>
          <a:p>
            <a:r>
              <a:rPr lang="sv-SE" sz="1200" dirty="0"/>
              <a:t>Att genomföra samtalet – tekniker, metoder, förhållningssätt</a:t>
            </a:r>
          </a:p>
          <a:p>
            <a:r>
              <a:rPr lang="sv-SE" sz="1200" dirty="0"/>
              <a:t>Samtalet med barn i relation till föräldrarna</a:t>
            </a:r>
          </a:p>
          <a:p>
            <a:endParaRPr lang="sv-SE" sz="1200" dirty="0"/>
          </a:p>
          <a:p>
            <a:r>
              <a:rPr lang="sv-SE" sz="1200" i="1" dirty="0"/>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206215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första vi landar i rör barns delaktighet.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15</a:t>
            </a:fld>
            <a:endParaRPr lang="sv-SE"/>
          </a:p>
        </p:txBody>
      </p:sp>
    </p:spTree>
    <p:extLst>
      <p:ext uri="{BB962C8B-B14F-4D97-AF65-F5344CB8AC3E}">
        <p14:creationId xmlns:p14="http://schemas.microsoft.com/office/powerpoint/2010/main" val="103175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18-20)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landar man i det faktum att barns delaktighet i samband med samtal inom socialtjänst, hälso- och sjukvård och tandvård kan se så olika ut. Hur delaktigheten för barnet i praktiken kommer se ut hänger både på vem barnet är och det sammanhang som samtalet äger rum 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Utgångspunkten är att barnet har en rätt till delaktighet, men att det inte är en skyldighet för barnet. Vilket innebär att barnet </a:t>
            </a:r>
            <a:r>
              <a:rPr kumimoji="0" lang="sv-SE" sz="1200" b="0" i="0" u="sng" strike="noStrike" kern="1200" cap="none" spc="0" normalizeH="0" baseline="0" noProof="0" dirty="0">
                <a:ln>
                  <a:noFill/>
                </a:ln>
                <a:solidFill>
                  <a:prstClr val="black"/>
                </a:solidFill>
                <a:effectLst/>
                <a:uLnTx/>
                <a:uFillTx/>
                <a:latin typeface="+mn-lt"/>
                <a:ea typeface="+mn-ea"/>
                <a:cs typeface="+mn-cs"/>
              </a:rPr>
              <a:t>ska</a:t>
            </a:r>
            <a:r>
              <a:rPr kumimoji="0" lang="sv-SE" sz="1200" b="0" i="0" u="none" strike="noStrike" kern="1200" cap="none" spc="0" normalizeH="0" baseline="0" noProof="0" dirty="0">
                <a:ln>
                  <a:noFill/>
                </a:ln>
                <a:solidFill>
                  <a:prstClr val="black"/>
                </a:solidFill>
                <a:effectLst/>
                <a:uLnTx/>
                <a:uFillTx/>
                <a:latin typeface="+mn-lt"/>
                <a:ea typeface="+mn-ea"/>
                <a:cs typeface="+mn-cs"/>
              </a:rPr>
              <a:t> ges möjlighet till delaktighet, men inte pressas till det.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också värt att ha i åtanke att barnets delaktighet inte handlar om antingen eller – antingen vara aktiv i en direkt dialog med den vuxne professionelle, eller inte alls vara med i rummet. Utan man kan se det som att barnets delaktighet rör sig som på ett kontinuum, där det handlar om att som professionell fånga in vilken grad, vilken typ av delaktighet som passar just det här barnet, just idag, i just det här sammanhanget. Det innebär att man behöver göra en både individuell bedömning utifrån just det här barnet, men också en bedömning från gång till gång.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Att på detta vis fånga vilken typ eller grad av delaktighet som är relevant för barnet är en professionell bedömning som är central för samtalet som ska hållas.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Notera att i vissa fall kan det finnas anledning att motivera barnet till delaktighet. Barnets spontana reaktion kan vara att inte vilja vara delaktiga, men att de efter ett visst motivationsarbetet kan ändra sig. Samtidigt är man då ute på en viss balansgång. För, som sagt, barnet ska ges möjlighet till delaktighet, men inte pressas till.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117154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kan vara bra att hitta ett sätt att sätta ord på barnets rätt men inte skyldighet till delaktighet. Det skulle tex kunna låta så här: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första exempel högt.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andra exempel högt.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1476008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Och här är två exempel på hur du skulle kunna uttrycka dig för att fånga in vilken grad eller typ av delaktighet som är relevant för just det här barnet, just idag.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första exemplet högt.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andra exemplet högt.</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18</a:t>
            </a:fld>
            <a:endParaRPr lang="sv-SE"/>
          </a:p>
        </p:txBody>
      </p:sp>
    </p:spTree>
    <p:extLst>
      <p:ext uri="{BB962C8B-B14F-4D97-AF65-F5344CB8AC3E}">
        <p14:creationId xmlns:p14="http://schemas.microsoft.com/office/powerpoint/2010/main" val="88408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Nu kommer vi kanske till den mest fundamentala aspekten rörande att samtala med barn – Lyhördhet inför barnets förmågor och erfarenheter.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Denna aspekt bygger i grunden på att barnet är unikt utifrån sina alldeles egna förmågor och erfarenheter.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Och det innebär att man behöver skapa och skaffa sig kunskap om och förståelse för det enskilda barnet.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Detta blir ju dels som en viktig del av förberedelserna </a:t>
            </a:r>
            <a:r>
              <a:rPr kumimoji="0" lang="sv-SE" sz="1200" b="0" i="0" u="sng" strike="noStrike" kern="1200" cap="none" spc="0" normalizeH="0" baseline="0" noProof="0" dirty="0">
                <a:ln>
                  <a:noFill/>
                </a:ln>
                <a:solidFill>
                  <a:prstClr val="black"/>
                </a:solidFill>
                <a:effectLst/>
                <a:uLnTx/>
                <a:uFillTx/>
                <a:latin typeface="+mn-lt"/>
                <a:ea typeface="+mn-ea"/>
                <a:cs typeface="+mn-cs"/>
              </a:rPr>
              <a:t>inför</a:t>
            </a:r>
            <a:r>
              <a:rPr kumimoji="0" lang="sv-SE" sz="1200" b="0" i="0" u="none" strike="noStrike" kern="1200" cap="none" spc="0" normalizeH="0" baseline="0" noProof="0" dirty="0">
                <a:ln>
                  <a:noFill/>
                </a:ln>
                <a:solidFill>
                  <a:prstClr val="black"/>
                </a:solidFill>
                <a:effectLst/>
                <a:uLnTx/>
                <a:uFillTx/>
                <a:latin typeface="+mn-lt"/>
                <a:ea typeface="+mn-ea"/>
                <a:cs typeface="+mn-cs"/>
              </a:rPr>
              <a:t> samtalet. Men framför allt handlar det om en lyhördhet </a:t>
            </a:r>
            <a:r>
              <a:rPr kumimoji="0" lang="sv-SE" sz="1200" b="0" i="1" u="none" strike="noStrike" kern="1200" cap="none" spc="0" normalizeH="0" baseline="0" noProof="0" dirty="0">
                <a:ln>
                  <a:noFill/>
                </a:ln>
                <a:solidFill>
                  <a:prstClr val="black"/>
                </a:solidFill>
                <a:effectLst/>
                <a:uLnTx/>
                <a:uFillTx/>
                <a:latin typeface="+mn-lt"/>
                <a:ea typeface="+mn-ea"/>
                <a:cs typeface="+mn-cs"/>
              </a:rPr>
              <a:t>under</a:t>
            </a:r>
            <a:r>
              <a:rPr kumimoji="0" lang="sv-SE" sz="1200" b="0" i="0" u="none" strike="noStrike" kern="1200" cap="none" spc="0" normalizeH="0" baseline="0" noProof="0" dirty="0">
                <a:ln>
                  <a:noFill/>
                </a:ln>
                <a:solidFill>
                  <a:prstClr val="black"/>
                </a:solidFill>
                <a:effectLst/>
                <a:uLnTx/>
                <a:uFillTx/>
                <a:latin typeface="+mn-lt"/>
                <a:ea typeface="+mn-ea"/>
                <a:cs typeface="+mn-cs"/>
              </a:rPr>
              <a:t> samtalet.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Och att den kunskap och förståelse man skaffar sig om barnet ligger till grund för hur man ska hantera själva samtalet - rent praktisk och konkret.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Tex för hur man ska formulera sina frågor eller hur man på olika sätt ska förhålla sig till barnet.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22-26)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arbetet med att skapa och skaffa sig kunskap om barnets förmågor så är förstås barnets åldern något att utgå ifrån. Men det mest avgörande är ändå barnets mognad.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krävs en kontinuerlig bedömning av barnets mognad för att på ett bra vis fånga in just det här barnets förmågor och erfarenheter.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Även om den kontinuerliga mognadsbedömningen är det centrala, så är ju barnets ålder ändå något man kan utgå ifrån.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Om än med viss försiktighet.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finns ett avsnitt som består av olika resonemang, utifrån olika ålderskategorier, som ett stöd att just utgå ifrån vid samtal med barn i olika åldrar.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här med barnets mognad och mognadsbedömningen är något som det ges en fördjupning kring i Socialstyrelsens tidigare kunskapsstöd </a:t>
            </a:r>
            <a:r>
              <a:rPr kumimoji="0" lang="sv-SE" sz="1200" b="0" i="1" u="none" strike="noStrike" kern="1200" cap="none" spc="0" normalizeH="0" baseline="0" noProof="0" dirty="0">
                <a:ln>
                  <a:noFill/>
                </a:ln>
                <a:solidFill>
                  <a:prstClr val="black"/>
                </a:solidFill>
                <a:effectLst/>
                <a:uLnTx/>
                <a:uFillTx/>
                <a:latin typeface="+mn-lt"/>
                <a:ea typeface="+mn-ea"/>
                <a:cs typeface="+mn-cs"/>
              </a:rPr>
              <a:t>Bedöma barns mognad för delaktighet.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26-29)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Även barnets eventuella funktionsnedsättningar kan förstås vara en viktig del av barnets unika erfarenheter och förmågor, och som man kan behöva skapa sig en kunskap om. En kunskap som direkt kan påverka hur man ska hantera och lägga upp samtalet.  Det kan vara att barnet behöver konkreta hjälpmedel för att kunna ha ett samtal på ett adekvat vis, men det kan också vara så att man behöver vara lyhörd för mer subtila behov som barnet har utifrån sin funktionsnedsättning, för att barnet ska kunna ha ett så bra samtal som möjligt.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19</a:t>
            </a:fld>
            <a:endParaRPr lang="sv-SE"/>
          </a:p>
        </p:txBody>
      </p:sp>
    </p:spTree>
    <p:extLst>
      <p:ext uri="{BB962C8B-B14F-4D97-AF65-F5344CB8AC3E}">
        <p14:creationId xmlns:p14="http://schemas.microsoft.com/office/powerpoint/2010/main" val="330296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Socialstyrelsens stöd och material för den här kunskapsutvecklingen består av två huvudsakliga delar.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Den första delen ska vi genomföra idag och är en introduktion av kunskapsstödet. En introduktion som framför allt innebär en beskrivning av vad kunskapsstödet innehåller.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Den andra delen består av reflektionspass utifrån kunskapsstödet. Reflektionspassen är tänka att genomföras i mindre grupper och syftet är att genom reflektion och erfarenhetsutbyte fördjupa sig i några teman ur kunskapsstödet. Socialstyrelsen har tagit fram stöd för åtta olika sådana pass, som var och en är planerade att ta ca en timme.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Några frågor kring detta material i sin helhet?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Därmed är det dags att inleda själva introduktionen av kunskapsstödet Att samtala med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Ni kommer att få tillgång presentationens </a:t>
            </a:r>
            <a:r>
              <a:rPr kumimoji="0" lang="sv-SE" sz="1200" b="0" i="0" u="none" strike="noStrike" kern="1200" cap="none" spc="0" normalizeH="0" baseline="0" noProof="0" dirty="0" err="1">
                <a:ln>
                  <a:noFill/>
                </a:ln>
                <a:solidFill>
                  <a:prstClr val="black"/>
                </a:solidFill>
                <a:effectLst/>
                <a:uLnTx/>
                <a:uFillTx/>
                <a:latin typeface="+mn-lt"/>
                <a:ea typeface="+mn-ea"/>
                <a:cs typeface="+mn-cs"/>
              </a:rPr>
              <a:t>ppt</a:t>
            </a:r>
            <a:r>
              <a:rPr kumimoji="0" lang="sv-SE" sz="1200" b="0" i="0" u="none" strike="noStrike" kern="1200" cap="none" spc="0" normalizeH="0" baseline="0" noProof="0" dirty="0">
                <a:ln>
                  <a:noFill/>
                </a:ln>
                <a:solidFill>
                  <a:prstClr val="black"/>
                </a:solidFill>
                <a:effectLst/>
                <a:uLnTx/>
                <a:uFillTx/>
                <a:latin typeface="+mn-lt"/>
                <a:ea typeface="+mn-ea"/>
                <a:cs typeface="+mn-cs"/>
              </a:rPr>
              <a:t>-bilder i efterhand.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dirty="0"/>
          </a:p>
        </p:txBody>
      </p:sp>
    </p:spTree>
    <p:extLst>
      <p:ext uri="{BB962C8B-B14F-4D97-AF65-F5344CB8AC3E}">
        <p14:creationId xmlns:p14="http://schemas.microsoft.com/office/powerpoint/2010/main" val="3624381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r>
              <a:rPr lang="sv-SE" i="1" dirty="0"/>
              <a:t>Läs exemplet högt</a:t>
            </a:r>
          </a:p>
          <a:p>
            <a:endParaRPr lang="sv-SE" i="1" dirty="0"/>
          </a:p>
          <a:p>
            <a:r>
              <a:rPr lang="sv-SE" i="0" dirty="0"/>
              <a:t>Några ord, från en flicka med fysisk funktionsnedsättning, som sätter fingret på hur ett barns funktionsnedsättning kan vara en viktig del av just det barnets unika erfarenheter och förmågor att vara lyhörd inför.</a:t>
            </a:r>
          </a:p>
          <a:p>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(Klick ny bild)</a:t>
            </a:r>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20</a:t>
            </a:fld>
            <a:endParaRPr lang="sv-SE"/>
          </a:p>
        </p:txBody>
      </p:sp>
    </p:spTree>
    <p:extLst>
      <p:ext uri="{BB962C8B-B14F-4D97-AF65-F5344CB8AC3E}">
        <p14:creationId xmlns:p14="http://schemas.microsoft.com/office/powerpoint/2010/main" val="995910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Då är det dags för nästa diskussions- och reflektionsstund. Den här gången diskuterar ni utifrån följande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det som står på bilden.</a:t>
            </a:r>
            <a:r>
              <a:rPr kumimoji="0" lang="sv-SE"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Ingen redovisning eller återkoppling kommer ske i storgrupp. Däremot möjlighet att lyfta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 samla grupperna igen, öppna för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21</a:t>
            </a:fld>
            <a:endParaRPr lang="sv-SE"/>
          </a:p>
        </p:txBody>
      </p:sp>
    </p:spTree>
    <p:extLst>
      <p:ext uri="{BB962C8B-B14F-4D97-AF65-F5344CB8AC3E}">
        <p14:creationId xmlns:p14="http://schemas.microsoft.com/office/powerpoint/2010/main" val="129519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33-38)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När barn själva har fått beskriva hur den vuxna professionelle ska vara och göra för att ett samtal ska bli så bra som möjligt så är det en sak som ofta återkommer – och det är att den vuxne professionelle ska vara snäll.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Samtidigt pekar flera forskningsstudier på vikten av att man som professionell vuxen skapar en förtroendefull relation med barnet, för att ett samtal ska bli så bra som möjligt.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baseline="0"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23</a:t>
            </a:fld>
            <a:endParaRPr lang="sv-SE"/>
          </a:p>
        </p:txBody>
      </p:sp>
    </p:spTree>
    <p:extLst>
      <p:ext uri="{BB962C8B-B14F-4D97-AF65-F5344CB8AC3E}">
        <p14:creationId xmlns:p14="http://schemas.microsoft.com/office/powerpoint/2010/main" val="780624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33-38)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Vara snäll, skapa en förtroendefull relation. I kunskapsstödet resoneras det kring att det här är två iakttagelser, två viktiga former av kunskap, som berättar ungefär samma sak. Men vad innebär det i praktiken?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här är självklart inget som det finns några enkla svar på.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försöker man ändå resonera kring detta – vad det betyder, vad det innebär att vara snäll och att skapa en förtroendefull relation.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För att ge en bild av de resonemang som förs kring detta så ser ni här de underrubriker som finns i kunskapsstödet till detta tema.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punkterna högt en efter 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När en professionell vuxen möter ett barn inom socialtjänst, hälso- och sjukvård och tandvård finns det en tydlig maktobalans – det är ofrånkomligt.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bygger kanske framför allt på att barnet som regel är mer beroende av den vuxne än tvärtom.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den professionelles ansvar att vara medveten om detta, och att försöka minska graden av och konsekvenserna av barnets underordning.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Under den här rubriken i kunskapsstödet resonerar man kring den här maktobalansen och ger stöd för att göra vad man kan för att minska den. Det arbetet är en viktig del i att lyckas uppfattas som snäll och skapa en förtroendefull relation med barnet.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24</a:t>
            </a:fld>
            <a:endParaRPr lang="sv-SE"/>
          </a:p>
        </p:txBody>
      </p:sp>
    </p:spTree>
    <p:extLst>
      <p:ext uri="{BB962C8B-B14F-4D97-AF65-F5344CB8AC3E}">
        <p14:creationId xmlns:p14="http://schemas.microsoft.com/office/powerpoint/2010/main" val="3196253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exemplet högt</a:t>
            </a:r>
          </a:p>
          <a:p>
            <a:endParaRPr lang="sv-SE" i="1" dirty="0"/>
          </a:p>
          <a:p>
            <a:r>
              <a:rPr lang="sv-SE" i="0" dirty="0"/>
              <a:t>En ungdom med erfarenhet från socialtjänsten som ger förslag på hur man kan ta ett första steg till att skapa en förtroendefull relation</a:t>
            </a:r>
          </a:p>
          <a:p>
            <a:endParaRPr lang="sv-SE" i="1" dirty="0"/>
          </a:p>
          <a:p>
            <a:r>
              <a:rPr lang="sv-SE" i="1" dirty="0"/>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25</a:t>
            </a:fld>
            <a:endParaRPr lang="sv-SE"/>
          </a:p>
        </p:txBody>
      </p:sp>
    </p:spTree>
    <p:extLst>
      <p:ext uri="{BB962C8B-B14F-4D97-AF65-F5344CB8AC3E}">
        <p14:creationId xmlns:p14="http://schemas.microsoft.com/office/powerpoint/2010/main" val="2944191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Då är det dags för nästa diskussions- och reflektionsstund. Den här gången diskuterar ni utifrån följande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det som står på 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Ingen redovisning eller återkoppling kommer ske i storgrupp. Däremot möjlighet att lyfta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 samla grupperna igen, öppna för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26</a:t>
            </a:fld>
            <a:endParaRPr lang="sv-SE"/>
          </a:p>
        </p:txBody>
      </p:sp>
    </p:spTree>
    <p:extLst>
      <p:ext uri="{BB962C8B-B14F-4D97-AF65-F5344CB8AC3E}">
        <p14:creationId xmlns:p14="http://schemas.microsoft.com/office/powerpoint/2010/main" val="1092211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39)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beskrivs tre olika typer av eller syften med samtal, som är tänkta att i stort sett inbegripa alla typer av samtal med barn inom socialtjänst, hälso- och sjukvård och tandvård.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Informerande samtal, Stödjande samtal och Utredande samtal.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Utgångspunkten är att kunskapsstödet i sin helhet ska kunna vara ett stöd för alla dessa typer av samtal.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Under ett visst avsnitt i kunskapsstödet beskrivs också dessa typer av samtal närmre, och vissa resonemang ges där mer specifikt kring vart och ett av de olika typerna/syftena.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viktigt att som professionell vara klar över vilken typ av samtal som man ska hålla, vad det huvudsakliga syftet med samtalet är. Är det informerande, stödjande eller utredande?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viktigt att man är tydlig med detta även gentemot barnet. Och att man sedan i samtalet i huvudsak håller sig till detta huvudsakliga syfte med samtalet.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Samtidigt är det så att dessa olika typer av samtal går in i varandra, det är sällan helt renodlat.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Dessutom kan man ibland behöva skifta fokus utifrån vad barnet berättar; man kan tex behöva skifta fokus från ett informerande samtal till ett utredande om barnet berättar något nytt och allvarligt.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landar kort i några exempel på vad kunskapsstödet beskriver kring de olika typerna av samtal.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39-45)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Informerande samtal. Att barnet får relevant information är en grundläggande förutsättning för all deras delaktighet.  Det är svårt att vara delaktig i ett samtal om man tex inte har fått relevant information om det man ska prata om. Ett informerande samtal består i huvudsak av att den professionelle beskriver vad som händer just nu, vad som har hänt och vad som kommer att hända. Viktigt information att ge barnet är ofta också om barnets rättigheter i själva samtalet, tex att barnet själv bestämmer vad den vill svara på och inte. Det kan också vara viktigt att ge annan mer direkt juridisk information, tex om sekretess och anmälningsskyldighet. Informationen måste vara anpassad till barnets ålder och mognad.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45-49)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Stödjande samtal. Alla som arbetar med barn inom socialtjänst, hälso- och sjukvård och tandvård kan komma att ha ett stödjande samtal. Och alla samtal inom socialtjänst, hälso- och sjukvård och tandvård behöver stödjande inslag. Fundamentet i ett stödjande samtal kan sägas vara att </a:t>
            </a:r>
            <a:r>
              <a:rPr kumimoji="0" lang="sv-SE" sz="1200" b="0" i="1" u="none" strike="noStrike" kern="1200" cap="none" spc="0" normalizeH="0" baseline="0" noProof="0" dirty="0">
                <a:ln>
                  <a:noFill/>
                </a:ln>
                <a:solidFill>
                  <a:prstClr val="black"/>
                </a:solidFill>
                <a:effectLst/>
                <a:uLnTx/>
                <a:uFillTx/>
                <a:latin typeface="+mn-lt"/>
                <a:ea typeface="+mn-ea"/>
                <a:cs typeface="+mn-cs"/>
              </a:rPr>
              <a:t>bekräfta barnet på ett ärligt vis</a:t>
            </a:r>
            <a:r>
              <a:rPr kumimoji="0" lang="sv-SE" sz="1200" b="0" i="0" u="none" strike="noStrike" kern="1200" cap="none" spc="0" normalizeH="0" baseline="0" noProof="0" dirty="0">
                <a:ln>
                  <a:noFill/>
                </a:ln>
                <a:solidFill>
                  <a:prstClr val="black"/>
                </a:solidFill>
                <a:effectLst/>
                <a:uLnTx/>
                <a:uFillTx/>
                <a:latin typeface="+mn-lt"/>
                <a:ea typeface="+mn-ea"/>
                <a:cs typeface="+mn-cs"/>
              </a:rPr>
              <a:t>. I kunskapsstödet landar man i resonemang kring vad detta kan innebära i praktiken; vad är att bekräfta?, vad är att göra det på ett ärligt vis? Och centralt i detta är förstås lyssnandet. Att bekräfta barnet gör man kanske framför allt genom att lyssna på barnet, och också visa att man lyssnar på barnet.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49-55)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Utredande samtal. Med utredande samtal menas i kunskapsstödet alla samtal som har fokus på att ta reda på och klargöra barnets situation och upplevelse, för att utifrån det kunna göra en bedömning av barnets behov. En viktig utgångpunkt i utredande samtal är att man ska inrikta sig på barnets egna erfarenheter; att det är barnets egna erfarenheter som ska vara i fokus. Det är också viktigt att ha med sig att utredande samtal också är stödjande.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Man behöver även i ett utredande samtal arbeta med det stödjande, för att samtalet ska bli tillräckligt bra. Dessutom är det så att om det utredande samtalet genomförs på ett relevant vis, så är det i sig stödjande för barnet; att få utredande frågor och på det viset få berätta om och beskriva viktiga saker om kroppen och livet är stödjande och stärkande i sig för barnet.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28</a:t>
            </a:fld>
            <a:endParaRPr lang="sv-SE"/>
          </a:p>
        </p:txBody>
      </p:sp>
    </p:spTree>
    <p:extLst>
      <p:ext uri="{BB962C8B-B14F-4D97-AF65-F5344CB8AC3E}">
        <p14:creationId xmlns:p14="http://schemas.microsoft.com/office/powerpoint/2010/main" val="12885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Utgångspunkten är att kunskapsstödet i sin helhet ska kunna vara stöd för alla olika skeden av ett samtal. Det finns ändå ett separat avsnitt i kunskapsstödet som går igenom tre olika skeden av samtalet, där resonemang ges kring vart och ett av dessa skeden.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56-65)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Förberedelser eller inför samtalet. Handlar både om hur man kan förbereda sig själv som professionell och hur man kan förbereda barnet. Självklart är det så att möjligheterna till förberedelser skiftar mellan olika sammanhang inom socialtjänst, hälso- och sjukvård och tandvård. Ibland behöver man träffa ett barn med kort varsel, då lite möjligheter till förberedelser finns. I dessa fall kan man fundera på om det är något av resonemangen kring förberedelser som istället kan föras över till inledningen av samtalet.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66-72)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Inledningen. Handlar om vad man kan behöva säga och göra just i början av samtalet. I kunskapsstödet poängteras bland annat vikten av att för barnet tydligt beskriva syftet och ramen för samtalet. Att beskriva syftet handlar om att beskriva varför barnet överhuvudtaget är där och vad samtalet ska handla om. Ramen handlar tex om hur länge samtalet ska vara, om det kommer bli ytterligare samtal, vilka det är som deltar i samtalet och hur sammanhanget omkring samtalet ser ut? Vissa delar av inledningen av samtalet kan även behöva vara en del av förberedelserna, dvs viss information från inledningen kan även behöva ges i en kallelse eller på annat sätt inför samtalet.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91-96)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Avslutning. I kunskapsstödet landar man bland annat i hur användbara sammanfattningar är i avslutande av ett samtal. Man trycker också på vikten av att prata om vad som händer efter samtalet. Tex om det blir fler samtal, hur återkopplingen till föräldrarna kommer fungera och hur barnet får en återkoppling av vad samtalet eventuell leder fram till i form av beslut mm.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29</a:t>
            </a:fld>
            <a:endParaRPr lang="sv-SE"/>
          </a:p>
        </p:txBody>
      </p:sp>
    </p:spTree>
    <p:extLst>
      <p:ext uri="{BB962C8B-B14F-4D97-AF65-F5344CB8AC3E}">
        <p14:creationId xmlns:p14="http://schemas.microsoft.com/office/powerpoint/2010/main" val="3235923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Då är det dags för nästa diskussions- och reflektionsstund. Den här gången diskuterar ni utifrån följande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det som står på 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Ingen redovisning eller återkoppling kommer ske i storgrupp. Däremot möjlighet att lyfta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 samla grupperna igen, öppna för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30</a:t>
            </a:fld>
            <a:endParaRPr lang="sv-SE"/>
          </a:p>
        </p:txBody>
      </p:sp>
    </p:spTree>
    <p:extLst>
      <p:ext uri="{BB962C8B-B14F-4D97-AF65-F5344CB8AC3E}">
        <p14:creationId xmlns:p14="http://schemas.microsoft.com/office/powerpoint/2010/main" val="2284394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 73-82)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Kunskapsstödet i sin helhet är tydligt inriktat på ”</a:t>
            </a:r>
            <a:r>
              <a:rPr kumimoji="0" lang="sv-SE" sz="1200" b="0" i="0" u="none" strike="noStrike" kern="1200" cap="none" spc="0" normalizeH="0" baseline="0" noProof="0" dirty="0" err="1">
                <a:ln>
                  <a:noFill/>
                </a:ln>
                <a:solidFill>
                  <a:prstClr val="black"/>
                </a:solidFill>
                <a:effectLst/>
                <a:uLnTx/>
                <a:uFillTx/>
                <a:latin typeface="+mn-lt"/>
                <a:ea typeface="+mn-ea"/>
                <a:cs typeface="+mn-cs"/>
              </a:rPr>
              <a:t>huret</a:t>
            </a:r>
            <a:r>
              <a:rPr kumimoji="0" lang="sv-SE" sz="1200" b="0" i="0" u="none" strike="noStrike" kern="1200" cap="none" spc="0" normalizeH="0" baseline="0" noProof="0" dirty="0">
                <a:ln>
                  <a:noFill/>
                </a:ln>
                <a:solidFill>
                  <a:prstClr val="black"/>
                </a:solidFill>
                <a:effectLst/>
                <a:uLnTx/>
                <a:uFillTx/>
                <a:latin typeface="+mn-lt"/>
                <a:ea typeface="+mn-ea"/>
                <a:cs typeface="+mn-cs"/>
              </a:rPr>
              <a:t>”; hur samtalet kan och behöver genomföras. Målet är att resonerande beskriva detta så praktiskt och konkret som möjligt. Under den här rubriken blir det ett ännu tydligare fokus på detta ”</a:t>
            </a:r>
            <a:r>
              <a:rPr kumimoji="0" lang="sv-SE" sz="1200" b="0" i="0" u="none" strike="noStrike" kern="1200" cap="none" spc="0" normalizeH="0" baseline="0" noProof="0" dirty="0" err="1">
                <a:ln>
                  <a:noFill/>
                </a:ln>
                <a:solidFill>
                  <a:prstClr val="black"/>
                </a:solidFill>
                <a:effectLst/>
                <a:uLnTx/>
                <a:uFillTx/>
                <a:latin typeface="+mn-lt"/>
                <a:ea typeface="+mn-ea"/>
                <a:cs typeface="+mn-cs"/>
              </a:rPr>
              <a:t>huret</a:t>
            </a:r>
            <a:r>
              <a:rPr kumimoji="0" lang="sv-SE" sz="1200" b="0" i="0" u="none" strike="noStrike" kern="1200" cap="none" spc="0" normalizeH="0" baseline="0" noProof="0" dirty="0">
                <a:ln>
                  <a:noFill/>
                </a:ln>
                <a:solidFill>
                  <a:prstClr val="black"/>
                </a:solidFill>
                <a:effectLst/>
                <a:uLnTx/>
                <a:uFillTx/>
                <a:latin typeface="+mn-lt"/>
                <a:ea typeface="+mn-ea"/>
                <a:cs typeface="+mn-cs"/>
              </a:rPr>
              <a:t>”, utifrån tekniker, metoder och hjälpmedel man kan använda.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Man kan se som två huvudsakliga syften med att använda olika tekniker, metoder och hjälpmedel i ett samtal med barn. Dels blir dessa tekniker, metoder och hjälpmedel som verktyg för att åstadkomma det här så centrala – att lyssna och ge barnet möjligheter att fritt beskriva sina erfarenheter och upplevelser. Grunden för alla samtalstekniker och samtalsmetoder är lyssnandet.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Men tekniker och metoder behövs också för att få till den där så viktiga rytmen och flytet i samtalet. </a:t>
            </a:r>
            <a:r>
              <a:rPr kumimoji="0" lang="sv-SE" sz="1200" b="0" i="0" u="none" strike="noStrike" kern="1200" cap="none" spc="0" normalizeH="0" baseline="0" noProof="0">
                <a:ln>
                  <a:noFill/>
                </a:ln>
                <a:solidFill>
                  <a:prstClr val="black"/>
                </a:solidFill>
                <a:effectLst/>
                <a:uLnTx/>
                <a:uFillTx/>
                <a:latin typeface="+mn-lt"/>
                <a:ea typeface="+mn-ea"/>
                <a:cs typeface="+mn-cs"/>
              </a:rPr>
              <a:t>Teknikerna </a:t>
            </a:r>
            <a:r>
              <a:rPr kumimoji="0" lang="sv-SE" sz="1200" b="0" i="0" u="none" strike="noStrike" kern="1200" cap="none" spc="0" normalizeH="0" baseline="0" noProof="0" dirty="0">
                <a:ln>
                  <a:noFill/>
                </a:ln>
                <a:solidFill>
                  <a:prstClr val="black"/>
                </a:solidFill>
                <a:effectLst/>
                <a:uLnTx/>
                <a:uFillTx/>
                <a:latin typeface="+mn-lt"/>
                <a:ea typeface="+mn-ea"/>
                <a:cs typeface="+mn-cs"/>
              </a:rPr>
              <a:t>och metoderna är verktyg även för 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32</a:t>
            </a:fld>
            <a:endParaRPr lang="sv-SE"/>
          </a:p>
        </p:txBody>
      </p:sp>
    </p:spTree>
    <p:extLst>
      <p:ext uri="{BB962C8B-B14F-4D97-AF65-F5344CB8AC3E}">
        <p14:creationId xmlns:p14="http://schemas.microsoft.com/office/powerpoint/2010/main" val="69585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Först ska vi se på en kort film med Thomas Jonsland, utredare på Socialstyrelsen, som var ansvarig för att ta fram kunskapsstödet Att samtala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Kopiera länken in i webbläsaren. https://youtu.be/Awmy3-HUz0A Om presentationen görs digitalt,  ges länken till deltagarna, så att de själva går in på sina webbläsare och tittar på den.</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3</a:t>
            </a:fld>
            <a:endParaRPr lang="sv-SE" dirty="0"/>
          </a:p>
        </p:txBody>
      </p:sp>
    </p:spTree>
    <p:extLst>
      <p:ext uri="{BB962C8B-B14F-4D97-AF65-F5344CB8AC3E}">
        <p14:creationId xmlns:p14="http://schemas.microsoft.com/office/powerpoint/2010/main" val="173943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praktiken går man i kunskapsstödet under den här rubriken genom sådant som: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Öppna frågor, slutna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Sammanfattningar, reflektioner och beskrivningar; hur kan man använda sådana? - risker och möjligheter med det.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Verbaliseringar – alltså där man som översätter det barnet uttrycker utan ord, tex då barnet gråter eller ser arg 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Material, verktyg och hjälpmedel –  tex olika former av </a:t>
            </a:r>
            <a:r>
              <a:rPr kumimoji="0" lang="sv-SE" sz="1200" b="0" i="0" u="none" strike="noStrike" kern="1200" cap="none" spc="0" normalizeH="0" baseline="0" noProof="0" dirty="0" err="1">
                <a:ln>
                  <a:noFill/>
                </a:ln>
                <a:solidFill>
                  <a:prstClr val="black"/>
                </a:solidFill>
                <a:effectLst/>
                <a:uLnTx/>
                <a:uFillTx/>
                <a:latin typeface="+mn-lt"/>
                <a:ea typeface="+mn-ea"/>
                <a:cs typeface="+mn-cs"/>
              </a:rPr>
              <a:t>bildstöd</a:t>
            </a:r>
            <a:r>
              <a:rPr kumimoji="0" lang="sv-SE" sz="1200" b="0" i="0" u="none" strike="noStrike" kern="1200" cap="none" spc="0" normalizeH="0" baseline="0" noProof="0" dirty="0">
                <a:ln>
                  <a:noFill/>
                </a:ln>
                <a:solidFill>
                  <a:prstClr val="black"/>
                </a:solidFill>
                <a:effectLst/>
                <a:uLnTx/>
                <a:uFillTx/>
                <a:latin typeface="+mn-lt"/>
                <a:ea typeface="+mn-ea"/>
                <a:cs typeface="+mn-cs"/>
              </a:rPr>
              <a:t>; när finns det anledning att använda sådant och vad finns det för risker och möjligheter kopplade till detta?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i="1"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33</a:t>
            </a:fld>
            <a:endParaRPr lang="sv-SE"/>
          </a:p>
        </p:txBody>
      </p:sp>
    </p:spTree>
    <p:extLst>
      <p:ext uri="{BB962C8B-B14F-4D97-AF65-F5344CB8AC3E}">
        <p14:creationId xmlns:p14="http://schemas.microsoft.com/office/powerpoint/2010/main" val="1334839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Ofta behöver man varva mellan öppna och slutna frågor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exemplet högt</a:t>
            </a:r>
            <a:endParaRPr lang="sv-SE"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(Klick ny bild)</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5189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Öppna frågor kan vara mer som invitationer till att berätta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exemplet högt</a:t>
            </a:r>
            <a:endParaRPr lang="sv-SE"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98356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Att kortfattat upprepa det barnet just har sagt kan vara ett effektivt sätt att hålla flyt i samtalet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exemplet högt</a:t>
            </a:r>
            <a:endParaRPr lang="sv-SE"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99207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En typ av sammanfattningar är reflektioner som den professionelle ger barnet</a:t>
            </a: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exemplet högt</a:t>
            </a:r>
            <a:endParaRPr lang="sv-SE"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9439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a:t>Verbaliseringar innebär att sätta ord på barnets icke-verbala svar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exemplet högt</a:t>
            </a:r>
            <a:endParaRPr lang="sv-SE" dirty="0"/>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42599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Då är det dags för nästa diskussions- och reflektionsstund. Den här gången diskuterar ni utifrån följande frågor.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det som står på 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Ingen redovisning eller återkoppling kommer ske i storgrupp. Däremot möjlighet att lyfta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 samla grupperna igen, öppna för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39</a:t>
            </a:fld>
            <a:endParaRPr lang="sv-SE"/>
          </a:p>
        </p:txBody>
      </p:sp>
    </p:spTree>
    <p:extLst>
      <p:ext uri="{BB962C8B-B14F-4D97-AF65-F5344CB8AC3E}">
        <p14:creationId xmlns:p14="http://schemas.microsoft.com/office/powerpoint/2010/main" val="23224797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83-90)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Kunskapsstödet i sin helhet har ett tydligt fokus på samtalet med </a:t>
            </a:r>
            <a:r>
              <a:rPr kumimoji="0" lang="sv-SE" sz="1200" b="0" i="1" u="none" strike="noStrike" kern="1200" cap="none" spc="0" normalizeH="0" baseline="0" noProof="0" dirty="0">
                <a:ln>
                  <a:noFill/>
                </a:ln>
                <a:solidFill>
                  <a:prstClr val="black"/>
                </a:solidFill>
                <a:effectLst/>
                <a:uLnTx/>
                <a:uFillTx/>
                <a:latin typeface="+mn-lt"/>
                <a:ea typeface="+mn-ea"/>
                <a:cs typeface="+mn-cs"/>
              </a:rPr>
              <a:t>barnet, </a:t>
            </a:r>
            <a:r>
              <a:rPr kumimoji="0" lang="sv-SE" sz="1200" b="0" i="0" u="none" strike="noStrike" kern="1200" cap="none" spc="0" normalizeH="0" baseline="0" noProof="0" dirty="0">
                <a:ln>
                  <a:noFill/>
                </a:ln>
                <a:solidFill>
                  <a:prstClr val="black"/>
                </a:solidFill>
                <a:effectLst/>
                <a:uLnTx/>
                <a:uFillTx/>
                <a:latin typeface="+mn-lt"/>
                <a:ea typeface="+mn-ea"/>
                <a:cs typeface="+mn-cs"/>
              </a:rPr>
              <a:t>inte föräldrarna.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Samtidigt så vet vi att i de allra flesta samtal med barn inom socialtjänst, hälso- och sjukvård och tandvård är föräldrarna närvarande.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Vare sig de sitter alldeles intill barnet, väntar strax utanför rummet eller inte ens är i samma byggnad, så är föräldrarna närvarande i rummet och i samtalet.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Under den här rubriken ges stöd kring hur man kan resonera och hantera detta med föräldrarnas närvaro i samtalet.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Och det rör sig verkligen om resonemang, för inte heller det här är ett tema där det finns särskilt mycket till enkla och självklara svar alls om hur man ska göra.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84-87)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Ibland är föräldrarna en viktig resurs för barnets trygghet, under samtalet och inte minst efteråt.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Föräldrarna kan tex vara någon att sitta i knät hos, hålla i handen, någon som förklarar och försvarar.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Och någon att efteråt dela erfarenheterna av samtalet med.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Men. Vid andra tillfällen så kan det vara just föräldrarna som hindrar barnets fria beskrivningar.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kan hända att föräldrarna aktivt avbryter eller pratar i barnets ställe, men det kan också hända att barnet av lojalitet själv väljer att snarare säga det som gör föräldrarna nöjda än det som barnet verkligen tycker och tänker.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här innebär att man inför varje samtal med ett barn behöver reflektera kring vad föräldrarnas närvaro betyder just vid detta samtal, och utifrån det hantera situationen.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Detta reflekterande är en viktig del av förberedelserna inför varje samtal med ett barn inom socialtjänst, hälso- och sjukvård och tandvård.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83-84)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Ofta behöver man till exempel komma fram till vilken grad av delaktighet det passar att just den här föräldern har, vid just det här samtalet. För precis som med barnet handlar det inte om antingen eller - antingen vara med i samtalet eller inte. Även föräldrarnas delaktighet i samtalet rör sig som på ett kontinuum, och det gäller för den professionelle att fånga in vilken grad av delaktighet för föräldrarna som passar just här, just nu. Utifrån barnets bästa, förstås. Ska föräldrarna vara med i rummet hela tiden, eller inte? Och om dom är det – hur ska de sitta i förhållande till barnet? Hur kan man för övrigt förklara för föräldrarna hur de på bästa sätt kan vara delaktiga?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grunden handlar allt det här om hur man kan göra för att fortsatt ha barnet i fokus, ha barnet i centrum – oavsett föräldrarnas närvaro. En viktigt utgångpunkt är att som regel rikta sig direkt till barnet. Och detta gäller även de allra minsta barnen. För att få detta ordentligt i ryggmärgen redan från början är det bra att som regel vända sig direkt även till det allra minsta spädbarnet. Det kan möjligen kännas lite konstigt till en början men även de allra minsta barnen uppfattar mer än vad man tror och snarare än vad man anar så förstår de varenda ord man säger.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t>
            </a: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41</a:t>
            </a:fld>
            <a:endParaRPr lang="sv-SE"/>
          </a:p>
        </p:txBody>
      </p:sp>
    </p:spTree>
    <p:extLst>
      <p:ext uri="{BB962C8B-B14F-4D97-AF65-F5344CB8AC3E}">
        <p14:creationId xmlns:p14="http://schemas.microsoft.com/office/powerpoint/2010/main" val="2957290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första exemplet högt</a:t>
            </a:r>
          </a:p>
          <a:p>
            <a:endParaRPr lang="sv-SE" i="1" dirty="0"/>
          </a:p>
          <a:p>
            <a:r>
              <a:rPr lang="sv-SE" i="1" dirty="0"/>
              <a:t>(Klick)</a:t>
            </a:r>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i="1" dirty="0"/>
              <a:t>Läs andra exemplet högt</a:t>
            </a:r>
          </a:p>
          <a:p>
            <a:endParaRPr lang="sv-SE" i="1" dirty="0"/>
          </a:p>
          <a:p>
            <a:r>
              <a:rPr lang="sv-SE" i="1" dirty="0"/>
              <a:t>(Klick)</a:t>
            </a:r>
          </a:p>
          <a:p>
            <a:endParaRPr lang="sv-SE" i="1" dirty="0"/>
          </a:p>
          <a:p>
            <a:r>
              <a:rPr lang="sv-SE" i="0" dirty="0"/>
              <a:t>Två exempel på hur olika barn och unga kan se på föräldrarnas närvaro och delaktighet i samtalet.</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v-SE"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9899871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Då är det dags för nästa diskussions- och reflektionsstund. Den här gången diskuterar ni utifrån följande frågor.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det som står på bilden.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Ingen redovisning eller återkoppling kommer ske i storgrupp. Däremot möjlighet att lyfta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 samla grupperna igen, öppna för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43</a:t>
            </a:fld>
            <a:endParaRPr lang="sv-SE"/>
          </a:p>
        </p:txBody>
      </p:sp>
    </p:spTree>
    <p:extLst>
      <p:ext uri="{BB962C8B-B14F-4D97-AF65-F5344CB8AC3E}">
        <p14:creationId xmlns:p14="http://schemas.microsoft.com/office/powerpoint/2010/main" val="415133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Alla kan prata med barn. Alla kan också utveckla sin förmåga att prata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Dessa ord inleder faktiskt hela det här kunskapsstödet.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Att Socialstyrelsen ger ut ett specifikt kunskapsstöd om att samtala med barn kan tolkas som att det nu är ytterligare något som man måste läsa, som innebär ytterligare sådant som man måste göra - för att överhuvudtaget kunna ha samtal med barn inom socialtjänst, hälso- och sjukvård och tandvård.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Så är det förstås inte. Alla kan prata med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Alla kan också utveckla sin förmåga att prata med barn. Eller rättare sagt - alla som arbetar inom socialtjänst, hälso- och sjukvård och tandvård och som möter och har samtal med barn – eller borde ha det - </a:t>
            </a:r>
            <a:r>
              <a:rPr kumimoji="0" lang="sv-SE" sz="1200" b="0" i="1" u="none" strike="noStrike" kern="1200" cap="none" spc="0" normalizeH="0" baseline="0" noProof="0" dirty="0">
                <a:ln>
                  <a:noFill/>
                </a:ln>
                <a:solidFill>
                  <a:prstClr val="black"/>
                </a:solidFill>
                <a:effectLst/>
                <a:uLnTx/>
                <a:uFillTx/>
                <a:latin typeface="+mn-lt"/>
                <a:ea typeface="+mn-ea"/>
                <a:cs typeface="+mn-cs"/>
              </a:rPr>
              <a:t>behöver kontinuerligt </a:t>
            </a:r>
            <a:r>
              <a:rPr kumimoji="0" lang="sv-SE" sz="1200" b="0" i="0" u="none" strike="noStrike" kern="1200" cap="none" spc="0" normalizeH="0" baseline="0" noProof="0" dirty="0">
                <a:ln>
                  <a:noFill/>
                </a:ln>
                <a:solidFill>
                  <a:prstClr val="black"/>
                </a:solidFill>
                <a:effectLst/>
                <a:uLnTx/>
                <a:uFillTx/>
                <a:latin typeface="+mn-lt"/>
                <a:ea typeface="+mn-ea"/>
                <a:cs typeface="+mn-cs"/>
              </a:rPr>
              <a:t>utveckla sin förmåga att prata med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Detta behov av att kontinuerligt utveckla sin förmåga att prata med barn bygger på att sammanhanget för samtalen med barnet ständigt förändras. Båda det sammanhang som barnet är i, och som du som professionell är i. Och du som professionell behöver utveckla dina förmåga att samtala med barn, utifrån dessa förändrade sammanhang.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Behovet av kontinuerlig utveckling bygger också på att det inte finns någon exakt kunskap för hur man ska prata med barn, det finns inga enkla och självklara svar på det. Därför handlar var och ens utveckling snarare om att kontinuerligt resonera, diskutera  och dela erfarenheter av att samtala med barn, utifrån den kunskap som trots allt finns.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är där som det här kunskapsstödet kommer in i bilden.  I kunskapsstödet har bästa tillgängliga kunskap samlats när det gäller att samtala med barn inom socialtjänst, hälso- och sjukvård och tandvård. Kunskapsstödet kan därmed vara något att utgå ifrån för att utveckla sin förmåga att samtala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1" i="1"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dirty="0"/>
          </a:p>
        </p:txBody>
      </p:sp>
    </p:spTree>
    <p:extLst>
      <p:ext uri="{BB962C8B-B14F-4D97-AF65-F5344CB8AC3E}">
        <p14:creationId xmlns:p14="http://schemas.microsoft.com/office/powerpoint/2010/main" val="136870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Nu börjar vi närma oss slutet på presentationen av det här kunskapsstödet. Jag ska avsluta med några ord om hur man får tag på kunskapsstödet och andra material som har med kunskapsstödet att göra.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Kunskapsstödet går att ladda ner gratis, men man kan också beställa en tryckt kopia från Socialstyrelsen.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finns en mindre affisch ”Samtal med barn – att tänka på”. Den är tänkt att ha på anslagstavlan eller liknande, som en enkel påminnelse om några av de viktigaste resonemangen från kunskapsstödet.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Socialstyrelsen har en </a:t>
            </a:r>
            <a:r>
              <a:rPr kumimoji="0" lang="sv-SE" sz="1200" b="0" i="0" u="none" strike="noStrike" kern="1200" cap="none" spc="0" normalizeH="0" baseline="0" noProof="0" dirty="0" err="1">
                <a:ln>
                  <a:noFill/>
                </a:ln>
                <a:solidFill>
                  <a:prstClr val="black"/>
                </a:solidFill>
                <a:effectLst/>
                <a:uLnTx/>
                <a:uFillTx/>
                <a:latin typeface="+mn-lt"/>
                <a:ea typeface="+mn-ea"/>
                <a:cs typeface="+mn-cs"/>
              </a:rPr>
              <a:t>pod</a:t>
            </a:r>
            <a:r>
              <a:rPr kumimoji="0" lang="sv-SE" sz="1200" b="0" i="0" u="none" strike="noStrike" kern="1200" cap="none" spc="0" normalizeH="0" baseline="0" noProof="0" dirty="0">
                <a:ln>
                  <a:noFill/>
                </a:ln>
                <a:solidFill>
                  <a:prstClr val="black"/>
                </a:solidFill>
                <a:effectLst/>
                <a:uLnTx/>
                <a:uFillTx/>
                <a:latin typeface="+mn-lt"/>
                <a:ea typeface="+mn-ea"/>
                <a:cs typeface="+mn-cs"/>
              </a:rPr>
              <a:t> som heter ”På djupet”. Och i den finns det just ett avsnitt med rubriken ”Samtal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kunskapsstödet ingår bilagan ”Att samtala med barn – om sexuella övergrepp och människohandel”. Det är ett mindre kompletterande material just kring nämnda områden.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Det finns ett äldre kunskapsstöd från Socialstyrelsen – ”Bedöma barns mognad för delaktighet”. Det kan ses som ett syskon till ”Att samtala med barn”. De kompletterar varandra på flera olika viktiga vis. Detta kunskapsstöd kom 2015, och reviderades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På Kunskapsguiden.se, finns teman just utifrån de här två kunskapsstöden. Dessa teman kallas där ”Mognadsbedömning för barns delaktighet” respektive ”Samtal med barn”.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Kunskapsguiden är en webbplats som Socialstyrelsen driver, vars syfte är att samla relevant – och webbtillgänglig – kunskap för de som arbetar inom i synnerhet socialtjänsten eller hälso- och sjukvården. Varje tema består av ett text-material, men också av en mängd länkar till annat relevant material. Det kan vara material både från Socialstyrelsen, andra myndigheter, kommuner och regioner samt ideella organisationer. På temat ”Samtal med barn” hittar man bland annat då information och länkar för att ladda ner eller beställa tryckta kopior av kunskapsstödet, plus mycket annat.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Efter den här halvdagen kommer ni få dessa material med länkar samlade i ett mejl. Plus en del andra relevanta tips och länkar.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44</a:t>
            </a:fld>
            <a:endParaRPr lang="sv-SE" dirty="0"/>
          </a:p>
        </p:txBody>
      </p:sp>
    </p:spTree>
    <p:extLst>
      <p:ext uri="{BB962C8B-B14F-4D97-AF65-F5344CB8AC3E}">
        <p14:creationId xmlns:p14="http://schemas.microsoft.com/office/powerpoint/2010/main" val="34398679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Efter den här introduktionen av kunskapsstödet så kommer vissa av er också delta i de reflektionsstunder som kommer genomföras framöver. På så vis ges möjlighet till fördjupning och förankring på arbetsplatsen av kunskapsstödet och dess innehåll. Mer information om det kommer så småningom.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Antingen har ni som kontaktperson redan i samband med halvdagen koll på vilka som ska ingå i reflektionsstunderna eller så bestämmer ni det senare. Ett förslag kan vara att fråga efter intresse för detta under halvdagen, eller be om att deltagarna återkommer med eventuellt intresse. Viktigt hur som helst att i detta skede av halvdagen ge utrymme för frågor kring kommande reflektionsstunder.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45</a:t>
            </a:fld>
            <a:endParaRPr lang="sv-SE" dirty="0"/>
          </a:p>
        </p:txBody>
      </p:sp>
    </p:spTree>
    <p:extLst>
      <p:ext uri="{BB962C8B-B14F-4D97-AF65-F5344CB8AC3E}">
        <p14:creationId xmlns:p14="http://schemas.microsoft.com/office/powerpoint/2010/main" val="2719135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Innan vi avslutar så vill jag att ni återgår till era smågrupper en sista gång. Fundera över om det finns några frågor eller funderingar som hänger kvar. Fundera också vad som händer efter den här halvdagen – hur tar ni det här arbetet vidare?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 med möjlighet att lyfta frågor och funderingar för hela 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minuter frågar ni om det är någon fråga eller annan fundering som någon av deltagarna vill lyfta i helgrupp.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5"/>
          </p:nvPr>
        </p:nvSpPr>
        <p:spPr/>
        <p:txBody>
          <a:bodyPr/>
          <a:lstStyle/>
          <a:p>
            <a:fld id="{D4045FB0-5EAC-49C2-A7A1-C763FDD81356}" type="slidenum">
              <a:rPr lang="sv-SE" smtClean="0"/>
              <a:t>46</a:t>
            </a:fld>
            <a:endParaRPr lang="sv-SE"/>
          </a:p>
        </p:txBody>
      </p:sp>
    </p:spTree>
    <p:extLst>
      <p:ext uri="{BB962C8B-B14F-4D97-AF65-F5344CB8AC3E}">
        <p14:creationId xmlns:p14="http://schemas.microsoft.com/office/powerpoint/2010/main" val="3868382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kontaktuppgifter till dig som hållit presentationen.</a:t>
            </a:r>
          </a:p>
        </p:txBody>
      </p:sp>
      <p:sp>
        <p:nvSpPr>
          <p:cNvPr id="4" name="Platshållare för bildnummer 3"/>
          <p:cNvSpPr>
            <a:spLocks noGrp="1"/>
          </p:cNvSpPr>
          <p:nvPr>
            <p:ph type="sldNum" sz="quarter" idx="5"/>
          </p:nvPr>
        </p:nvSpPr>
        <p:spPr/>
        <p:txBody>
          <a:bodyPr/>
          <a:lstStyle/>
          <a:p>
            <a:fld id="{D4045FB0-5EAC-49C2-A7A1-C763FDD81356}" type="slidenum">
              <a:rPr lang="sv-SE" smtClean="0"/>
              <a:t>47</a:t>
            </a:fld>
            <a:endParaRPr lang="sv-SE"/>
          </a:p>
        </p:txBody>
      </p:sp>
    </p:spTree>
    <p:extLst>
      <p:ext uri="{BB962C8B-B14F-4D97-AF65-F5344CB8AC3E}">
        <p14:creationId xmlns:p14="http://schemas.microsoft.com/office/powerpoint/2010/main" val="180771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14-15)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Ett annat övergripande resonemang från kunskapsstödet fångas upp utifrån den här frågan: Varför ska man överhuvudtaget ha samtal med barn inom socialtjänst, hälso- och sjukvård och tandvård? I kunskapsstödet komprimeras svaret på frågan i tre punkter.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Samtal med barn inom socialtjänst, hälso- och sjukvård och tandvård behövs för att säkerställa barnets rätt till delaktighet.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En barnrättsfråga alltså. Direkt kopplad till artikel 12 i barnkonventionen, om barnets rätt att komma till tals.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denna rätt till delaktighet inbegrips både barnets rätt till relevant information, barnets rätt att komma till tals och bli lyssnad på och barnets rätt till inflytande utifrån ålder och mognad.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För att säkerställa alla dessa delar av barns rätt till delaktighet behövs samtal med barn.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Men det är inte bara en barnrättsfråga, utan även en kvalitetsfråga.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Samtal med barn behövs för att kunna ta del av barnets erfarenheter och åsikter, som är ett centralt underlag för att kunna göra rätt bedömningar och utifrån det komma fram till rätt beslut om insatser och åtgärder.  Kort sagt – samtal med barn behövs för att det arbete som den professionelle utför ska bli tillräcklig bra, för att kvaliteten ska säkras.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Och slutligen. Samtal med barn inom socialtjänst, hälso- och sjukvård och tandvård behövs för att stärka och utveckla barnet. Alltså att samtalet i sig är stärkande och utvecklande för barnet. Och utgångpunkten är att det är det, om det görs på ett relevant vis.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5</a:t>
            </a:fld>
            <a:endParaRPr lang="sv-SE" dirty="0"/>
          </a:p>
        </p:txBody>
      </p:sp>
    </p:spTree>
    <p:extLst>
      <p:ext uri="{BB962C8B-B14F-4D97-AF65-F5344CB8AC3E}">
        <p14:creationId xmlns:p14="http://schemas.microsoft.com/office/powerpoint/2010/main" val="243296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Nu är det dags för första korta diskussions/reflektionsstunden. Ni vänder er till den grupp som ni har blivit indelad i och reflekterar utifrån frågorna ovan.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Läs det som står på bilden</a:t>
            </a:r>
            <a:r>
              <a:rPr kumimoji="0" lang="sv-SE"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Ingen redovisning eller återkoppling kommer ske i storgrupp. Däremot möjlighet att lyfta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Vi återsamlas om 10 min.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Efter 10 min samla grupperna igen, öppna för frågor eller funderingar.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6</a:t>
            </a:fld>
            <a:endParaRPr lang="sv-SE"/>
          </a:p>
        </p:txBody>
      </p:sp>
    </p:spTree>
    <p:extLst>
      <p:ext uri="{BB962C8B-B14F-4D97-AF65-F5344CB8AC3E}">
        <p14:creationId xmlns:p14="http://schemas.microsoft.com/office/powerpoint/2010/main" val="172724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Här följer nu en övergripande beskrivning av kunskapsstödets utgångspunkter och upplägg.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5"/>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258096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Kunskapsstödet har en bred målgrupp. Det riktar sig till alla som möter och har samtal med barn – eller</a:t>
            </a:r>
            <a:r>
              <a:rPr kumimoji="0" lang="sv-SE" sz="1200" b="0" i="1" u="none" strike="noStrike" kern="1200" cap="none" spc="0" normalizeH="0" baseline="0" noProof="0" dirty="0">
                <a:ln>
                  <a:noFill/>
                </a:ln>
                <a:solidFill>
                  <a:prstClr val="black"/>
                </a:solidFill>
                <a:effectLst/>
                <a:uLnTx/>
                <a:uFillTx/>
                <a:latin typeface="+mn-lt"/>
                <a:ea typeface="+mn-ea"/>
                <a:cs typeface="+mn-cs"/>
              </a:rPr>
              <a:t> borde </a:t>
            </a:r>
            <a:r>
              <a:rPr kumimoji="0" lang="sv-SE" sz="1200" b="0" i="0" u="none" strike="noStrike" kern="1200" cap="none" spc="0" normalizeH="0" baseline="0" noProof="0" dirty="0">
                <a:ln>
                  <a:noFill/>
                </a:ln>
                <a:solidFill>
                  <a:prstClr val="black"/>
                </a:solidFill>
                <a:effectLst/>
                <a:uLnTx/>
                <a:uFillTx/>
                <a:latin typeface="+mn-lt"/>
                <a:ea typeface="+mn-ea"/>
                <a:cs typeface="+mn-cs"/>
              </a:rPr>
              <a:t>ha det - inom socialtjänst, hälso- och sjukvård och tandvård. Det gäller samtal med barn i alla åldrar - 0-18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Kunskapsstödet ska ses som en bas, en allmän orientering, inspiration, något att utgå ifrån – i arbetet med att utveckla sin förmåga att samtala med barn inom socialtjänst, hälso- och sjukvård och tandvård. Men kunskapsstödet räcker inte. För att just utveckla sin förmåga att samtala med barn behövs mer. I synnerhet behövs mer specifik kunskap kopplad till ens yrkesroll och det sammanhang man arbetar 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En sådan här bred målgrupp innebär att kunskapsstödet är generellt och grundläggande. Generellt i betydelsen att allt från första till sista sidan ska kunna vara relevant för hela den här breda målgruppen.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(Klick)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praktiken är det dock inte så. Allt kan inte vara relevant för alla sammanhang och situationer. Det innebär att den enskilda professionelle kontinuerligt under läsningen måste göra en egen bedömning av vad som är relevant eller ej, för just dennes yrkesroll och sammanhang.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p>
        </p:txBody>
      </p:sp>
      <p:sp>
        <p:nvSpPr>
          <p:cNvPr id="4" name="Platshållare för bildnummer 3"/>
          <p:cNvSpPr>
            <a:spLocks noGrp="1"/>
          </p:cNvSpPr>
          <p:nvPr>
            <p:ph type="sldNum" sz="quarter" idx="10"/>
          </p:nvPr>
        </p:nvSpPr>
        <p:spPr/>
        <p:txBody>
          <a:bodyPr/>
          <a:lstStyle/>
          <a:p>
            <a:fld id="{D4045FB0-5EAC-49C2-A7A1-C763FDD81356}" type="slidenum">
              <a:rPr lang="sv-SE" smtClean="0"/>
              <a:t>8</a:t>
            </a:fld>
            <a:endParaRPr lang="sv-SE" dirty="0"/>
          </a:p>
        </p:txBody>
      </p:sp>
    </p:spTree>
    <p:extLst>
      <p:ext uri="{BB962C8B-B14F-4D97-AF65-F5344CB8AC3E}">
        <p14:creationId xmlns:p14="http://schemas.microsoft.com/office/powerpoint/2010/main" val="37455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6125"/>
            <a:ext cx="6613525" cy="37211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(s 12-14)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I stora drag består kunskapsstödet av en löpande text med kunskap, stöd och resonemang, som bygger på bästa tillgängliga kunskap om att samtala med barn inom socialtjänst, hälso- och sjukvård och tandvård.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mn-lt"/>
                <a:ea typeface="+mn-ea"/>
                <a:cs typeface="+mn-cs"/>
              </a:rPr>
              <a:t>Denna löpande text bryts dock kontinuerligt av med textrutor, som består av praktiska och konkreta förslag och exempel. Textrutorna är som i fyra olika typer, som jag ska beskriva närmre var och 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mn-lt"/>
                <a:ea typeface="+mn-ea"/>
                <a:cs typeface="+mn-cs"/>
              </a:rPr>
              <a:t>(Klick ny bild)</a:t>
            </a:r>
            <a:endParaRPr kumimoji="0" lang="sv-SE" sz="1200" b="0" i="0" u="none" strike="noStrike" kern="1200" cap="none" spc="0" normalizeH="0" baseline="0" noProof="0" dirty="0">
              <a:ln>
                <a:noFill/>
              </a:ln>
              <a:solidFill>
                <a:prstClr val="black"/>
              </a:solidFill>
              <a:effectLst/>
              <a:uLnTx/>
              <a:uFillTx/>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141548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dirty="0"/>
              <a:t>Sveriges kunskapsmyndighet för vård och omsorg </a:t>
            </a:r>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dirty="0"/>
              <a:t>Sveriges kunskapsmyndighet för vård och omsorg </a:t>
            </a:r>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094399" y="6123709"/>
            <a:ext cx="2287839" cy="482939"/>
          </a:xfrm>
          <a:prstGeom prst="rect">
            <a:avLst/>
          </a:prstGeom>
        </p:spPr>
      </p:pic>
      <p:sp>
        <p:nvSpPr>
          <p:cNvPr id="5" name="Text Placeholder 2">
            <a:extLst>
              <a:ext uri="{FF2B5EF4-FFF2-40B4-BE49-F238E27FC236}">
                <a16:creationId xmlns:a16="http://schemas.microsoft.com/office/drawing/2014/main" id="{A917A31C-3D41-4EF0-AC92-A5A042D99402}"/>
              </a:ext>
            </a:extLst>
          </p:cNvPr>
          <p:cNvSpPr>
            <a:spLocks noGrp="1"/>
          </p:cNvSpPr>
          <p:nvPr>
            <p:ph type="body" sz="quarter" idx="10" hasCustomPrompt="1"/>
          </p:nvPr>
        </p:nvSpPr>
        <p:spPr>
          <a:xfrm>
            <a:off x="6016289" y="4927392"/>
            <a:ext cx="5293712" cy="1079270"/>
          </a:xfrm>
        </p:spPr>
        <p:txBody>
          <a:bodyPr/>
          <a:lstStyle>
            <a:lvl1pPr marL="0" indent="0" algn="r">
              <a:spcBef>
                <a:spcPts val="0"/>
              </a:spcBef>
              <a:spcAft>
                <a:spcPts val="0"/>
              </a:spcAft>
              <a:buNone/>
              <a:defRPr sz="2600"/>
            </a:lvl1pPr>
          </a:lstStyle>
          <a:p>
            <a:pPr lvl="0"/>
            <a:r>
              <a:rPr lang="sv-SE" dirty="0"/>
              <a:t>Mer information finns på:</a:t>
            </a:r>
          </a:p>
          <a:p>
            <a:pPr lvl="0"/>
            <a:r>
              <a:rPr lang="sv-SE" dirty="0"/>
              <a:t>www.socialstyrelsen.se</a:t>
            </a:r>
          </a:p>
        </p:txBody>
      </p:sp>
    </p:spTree>
    <p:extLst>
      <p:ext uri="{BB962C8B-B14F-4D97-AF65-F5344CB8AC3E}">
        <p14:creationId xmlns:p14="http://schemas.microsoft.com/office/powerpoint/2010/main" val="4107005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mall för rubrikformat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dirty="0"/>
              <a:t>Sveriges kunskapsmyndighet för vård och omsorg </a:t>
            </a:r>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710"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tidigatecken.nu/"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9.jpg"/><Relationship Id="rId7" Type="http://schemas.openxmlformats.org/officeDocument/2006/relationships/diagramColors" Target="../diagrams/colors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youtu.be/Awmy3-HUz0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kunskapsstod/2018-11-14.pdf"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hyperlink" Target="https://www.socialstyrelsen.se/globalassets/sharepoint-dokument/artikelkatalog/kunskapsstod/2018-11-14-bilaga1.pdf" TargetMode="External"/><Relationship Id="rId4" Type="http://schemas.openxmlformats.org/officeDocument/2006/relationships/hyperlink" Target="https://www.socialstyrelsen.se/globalassets/sharepoint-dokument/artikelkatalog/kunskapsstod/2018-10-10-att-samtala-med-barn-infoblad.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hyperlink" Target="http://www.socialstyrelsen.se/"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 Id="rId4" Type="http://schemas.openxmlformats.org/officeDocument/2006/relationships/hyperlink" Target="https://kunskapsguiden.se/omraden-och-teman/barn-och-unga/samtal-med-bar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a:xfrm>
            <a:off x="1023212" y="2693811"/>
            <a:ext cx="10363200" cy="1762478"/>
          </a:xfrm>
        </p:spPr>
        <p:txBody>
          <a:bodyPr/>
          <a:lstStyle/>
          <a:p>
            <a:r>
              <a:rPr lang="sv-SE" dirty="0">
                <a:solidFill>
                  <a:srgbClr val="ED8B00"/>
                </a:solidFill>
              </a:rPr>
              <a:t>Att samtala med barn − stöd för att öka kunskap och inspirera till övning</a:t>
            </a:r>
            <a:br>
              <a:rPr lang="sv-SE" dirty="0">
                <a:solidFill>
                  <a:srgbClr val="ED8B00"/>
                </a:solidFill>
              </a:rPr>
            </a:br>
            <a:r>
              <a:rPr lang="sv-SE" b="0" dirty="0">
                <a:solidFill>
                  <a:srgbClr val="ED8B00"/>
                </a:solidFill>
              </a:rPr>
              <a:t>Del 1: Introduktion </a:t>
            </a:r>
          </a:p>
        </p:txBody>
      </p:sp>
      <p:pic>
        <p:nvPicPr>
          <p:cNvPr id="9" name="Platshållare för bild 8" descr="En sjukvårdspersonal samtalar med ett barn">
            <a:extLst>
              <a:ext uri="{FF2B5EF4-FFF2-40B4-BE49-F238E27FC236}">
                <a16:creationId xmlns:a16="http://schemas.microsoft.com/office/drawing/2014/main" id="{F36FE601-646B-4027-9E0B-711979C1E95B}"/>
              </a:ext>
            </a:extLst>
          </p:cNvPr>
          <p:cNvPicPr>
            <a:picLocks noGrp="1" noChangeAspect="1"/>
          </p:cNvPicPr>
          <p:nvPr>
            <p:ph type="pic" sz="quarter" idx="13"/>
          </p:nvPr>
        </p:nvPicPr>
        <p:blipFill rotWithShape="1">
          <a:blip r:embed="rId3"/>
          <a:srcRect l="-26925" t="29019" r="26925" b="37967"/>
          <a:stretch/>
        </p:blipFill>
        <p:spPr>
          <a:xfrm>
            <a:off x="9832" y="4173580"/>
            <a:ext cx="12196800" cy="2684421"/>
          </a:xfrm>
          <a:solidFill>
            <a:srgbClr val="DFD9D0"/>
          </a:solidFill>
        </p:spPr>
      </p:pic>
      <p:pic>
        <p:nvPicPr>
          <p:cNvPr id="4" name="Platshållare för bild 6" descr="En sjukvårdspersonal samtalar med ett barn">
            <a:extLst>
              <a:ext uri="{FF2B5EF4-FFF2-40B4-BE49-F238E27FC236}">
                <a16:creationId xmlns:a16="http://schemas.microsoft.com/office/drawing/2014/main" id="{43BAC56E-4A3A-4590-B575-A47A7A12A897}"/>
              </a:ext>
            </a:extLst>
          </p:cNvPr>
          <p:cNvPicPr>
            <a:picLocks noChangeAspect="1"/>
          </p:cNvPicPr>
          <p:nvPr/>
        </p:nvPicPr>
        <p:blipFill rotWithShape="1">
          <a:blip r:embed="rId4"/>
          <a:srcRect l="-10963" t="14146" r="10963" b="52840"/>
          <a:stretch/>
        </p:blipFill>
        <p:spPr>
          <a:xfrm>
            <a:off x="10510" y="4174925"/>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E3DAD3"/>
          </a:solidFill>
        </p:spPr>
      </p:pic>
      <p:sp>
        <p:nvSpPr>
          <p:cNvPr id="2" name="Rektangel 1">
            <a:extLst>
              <a:ext uri="{FF2B5EF4-FFF2-40B4-BE49-F238E27FC236}">
                <a16:creationId xmlns:a16="http://schemas.microsoft.com/office/drawing/2014/main" id="{9C167990-56D0-446D-867E-D75E001881DF}"/>
              </a:ext>
            </a:extLst>
          </p:cNvPr>
          <p:cNvSpPr/>
          <p:nvPr/>
        </p:nvSpPr>
        <p:spPr>
          <a:xfrm>
            <a:off x="7450667" y="878725"/>
            <a:ext cx="2607733" cy="1200329"/>
          </a:xfrm>
          <a:prstGeom prst="rect">
            <a:avLst/>
          </a:prstGeom>
          <a:solidFill>
            <a:srgbClr val="002B45"/>
          </a:solidFill>
        </p:spPr>
        <p:txBody>
          <a:bodyPr wrap="square">
            <a:spAutoFit/>
          </a:bodyPr>
          <a:lstStyle/>
          <a:p>
            <a:r>
              <a:rPr lang="sv-SE" dirty="0">
                <a:solidFill>
                  <a:srgbClr val="002B45"/>
                </a:solidFill>
              </a:rPr>
              <a:t>Alla kan prata med barn. Alla kan också bli bättre på att prata med barn.</a:t>
            </a:r>
          </a:p>
        </p:txBody>
      </p:sp>
      <p:sp>
        <p:nvSpPr>
          <p:cNvPr id="6" name="Frihandsfigur: Form 5" descr="Alla kan prata med barn. Alla kan också utveckla sin förmåga att prata med barn.">
            <a:extLst>
              <a:ext uri="{FF2B5EF4-FFF2-40B4-BE49-F238E27FC236}">
                <a16:creationId xmlns:a16="http://schemas.microsoft.com/office/drawing/2014/main" id="{ED7AF8D2-39BA-4F69-A603-47AADD785AC9}"/>
              </a:ext>
            </a:extLst>
          </p:cNvPr>
          <p:cNvSpPr/>
          <p:nvPr/>
        </p:nvSpPr>
        <p:spPr>
          <a:xfrm flipH="1">
            <a:off x="4702628" y="649114"/>
            <a:ext cx="6483928" cy="1856388"/>
          </a:xfrm>
          <a:custGeom>
            <a:avLst/>
            <a:gdLst>
              <a:gd name="connsiteX0" fmla="*/ 1232513 w 5191610"/>
              <a:gd name="connsiteY0" fmla="*/ 3153722 h 3156633"/>
              <a:gd name="connsiteX1" fmla="*/ 1219813 w 5191610"/>
              <a:gd name="connsiteY1" fmla="*/ 2823522 h 3156633"/>
              <a:gd name="connsiteX2" fmla="*/ 902313 w 5191610"/>
              <a:gd name="connsiteY2" fmla="*/ 2594922 h 3156633"/>
              <a:gd name="connsiteX3" fmla="*/ 368913 w 5191610"/>
              <a:gd name="connsiteY3" fmla="*/ 2302822 h 3156633"/>
              <a:gd name="connsiteX4" fmla="*/ 114913 w 5191610"/>
              <a:gd name="connsiteY4" fmla="*/ 1744022 h 3156633"/>
              <a:gd name="connsiteX5" fmla="*/ 64113 w 5191610"/>
              <a:gd name="connsiteY5" fmla="*/ 867722 h 3156633"/>
              <a:gd name="connsiteX6" fmla="*/ 1003913 w 5191610"/>
              <a:gd name="connsiteY6" fmla="*/ 143822 h 3156633"/>
              <a:gd name="connsiteX7" fmla="*/ 2096113 w 5191610"/>
              <a:gd name="connsiteY7" fmla="*/ 118422 h 3156633"/>
              <a:gd name="connsiteX8" fmla="*/ 3543913 w 5191610"/>
              <a:gd name="connsiteY8" fmla="*/ 16822 h 3156633"/>
              <a:gd name="connsiteX9" fmla="*/ 5042513 w 5191610"/>
              <a:gd name="connsiteY9" fmla="*/ 512122 h 3156633"/>
              <a:gd name="connsiteX10" fmla="*/ 5093313 w 5191610"/>
              <a:gd name="connsiteY10" fmla="*/ 1642422 h 3156633"/>
              <a:gd name="connsiteX11" fmla="*/ 4648813 w 5191610"/>
              <a:gd name="connsiteY11" fmla="*/ 2379022 h 3156633"/>
              <a:gd name="connsiteX12" fmla="*/ 3239113 w 5191610"/>
              <a:gd name="connsiteY12" fmla="*/ 2480622 h 3156633"/>
              <a:gd name="connsiteX13" fmla="*/ 1804013 w 5191610"/>
              <a:gd name="connsiteY13" fmla="*/ 2620322 h 3156633"/>
              <a:gd name="connsiteX14" fmla="*/ 1232513 w 5191610"/>
              <a:gd name="connsiteY14" fmla="*/ 3153722 h 3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1610" h="3156633">
                <a:moveTo>
                  <a:pt x="1232513" y="3153722"/>
                </a:moveTo>
                <a:cubicBezTo>
                  <a:pt x="1135146" y="3187589"/>
                  <a:pt x="1274846" y="2916655"/>
                  <a:pt x="1219813" y="2823522"/>
                </a:cubicBezTo>
                <a:cubicBezTo>
                  <a:pt x="1164780" y="2730389"/>
                  <a:pt x="1044130" y="2681705"/>
                  <a:pt x="902313" y="2594922"/>
                </a:cubicBezTo>
                <a:cubicBezTo>
                  <a:pt x="760496" y="2508139"/>
                  <a:pt x="500146" y="2444639"/>
                  <a:pt x="368913" y="2302822"/>
                </a:cubicBezTo>
                <a:cubicBezTo>
                  <a:pt x="237680" y="2161005"/>
                  <a:pt x="165713" y="1983205"/>
                  <a:pt x="114913" y="1744022"/>
                </a:cubicBezTo>
                <a:cubicBezTo>
                  <a:pt x="64113" y="1504839"/>
                  <a:pt x="-84054" y="1134422"/>
                  <a:pt x="64113" y="867722"/>
                </a:cubicBezTo>
                <a:cubicBezTo>
                  <a:pt x="212280" y="601022"/>
                  <a:pt x="665246" y="268705"/>
                  <a:pt x="1003913" y="143822"/>
                </a:cubicBezTo>
                <a:cubicBezTo>
                  <a:pt x="1342580" y="18939"/>
                  <a:pt x="1672780" y="139589"/>
                  <a:pt x="2096113" y="118422"/>
                </a:cubicBezTo>
                <a:cubicBezTo>
                  <a:pt x="2519446" y="97255"/>
                  <a:pt x="3052846" y="-48795"/>
                  <a:pt x="3543913" y="16822"/>
                </a:cubicBezTo>
                <a:cubicBezTo>
                  <a:pt x="4034980" y="82439"/>
                  <a:pt x="4784280" y="241189"/>
                  <a:pt x="5042513" y="512122"/>
                </a:cubicBezTo>
                <a:cubicBezTo>
                  <a:pt x="5300746" y="783055"/>
                  <a:pt x="5158930" y="1331272"/>
                  <a:pt x="5093313" y="1642422"/>
                </a:cubicBezTo>
                <a:cubicBezTo>
                  <a:pt x="5027696" y="1953572"/>
                  <a:pt x="4957846" y="2239322"/>
                  <a:pt x="4648813" y="2379022"/>
                </a:cubicBezTo>
                <a:cubicBezTo>
                  <a:pt x="4339780" y="2518722"/>
                  <a:pt x="3713246" y="2440405"/>
                  <a:pt x="3239113" y="2480622"/>
                </a:cubicBezTo>
                <a:cubicBezTo>
                  <a:pt x="2764980" y="2520839"/>
                  <a:pt x="2136330" y="2510255"/>
                  <a:pt x="1804013" y="2620322"/>
                </a:cubicBezTo>
                <a:cubicBezTo>
                  <a:pt x="1471696" y="2730389"/>
                  <a:pt x="1329880" y="3119855"/>
                  <a:pt x="1232513" y="315372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600" lvl="1" algn="ctr">
              <a:buNone/>
            </a:pPr>
            <a:endParaRPr lang="sv-SE" sz="2200" dirty="0">
              <a:solidFill>
                <a:srgbClr val="002B45"/>
              </a:solidFill>
            </a:endParaRPr>
          </a:p>
          <a:p>
            <a:pPr marL="355600" lvl="1" algn="ctr">
              <a:buNone/>
            </a:pPr>
            <a:r>
              <a:rPr lang="sv-SE" sz="2200" dirty="0">
                <a:solidFill>
                  <a:srgbClr val="002B45"/>
                </a:solidFill>
              </a:rPr>
              <a:t>Alla kan prata med barn. </a:t>
            </a:r>
          </a:p>
          <a:p>
            <a:pPr marL="355600" lvl="1" algn="ctr">
              <a:buNone/>
            </a:pPr>
            <a:r>
              <a:rPr lang="sv-SE" sz="2200" dirty="0">
                <a:solidFill>
                  <a:srgbClr val="002B45"/>
                </a:solidFill>
              </a:rPr>
              <a:t>Alla kan också utveckla sin förmåga</a:t>
            </a:r>
          </a:p>
          <a:p>
            <a:pPr marL="355600" lvl="1" algn="ctr">
              <a:buNone/>
            </a:pPr>
            <a:r>
              <a:rPr lang="sv-SE" sz="2200" dirty="0">
                <a:solidFill>
                  <a:srgbClr val="002B45"/>
                </a:solidFill>
              </a:rPr>
              <a:t> att prata med barn.</a:t>
            </a:r>
          </a:p>
        </p:txBody>
      </p:sp>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p:cNvSpPr txBox="1">
            <a:spLocks/>
          </p:cNvSpPr>
          <p:nvPr/>
        </p:nvSpPr>
        <p:spPr>
          <a:xfrm>
            <a:off x="930485" y="600449"/>
            <a:ext cx="8230552"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1" dirty="0"/>
              <a:t>Praktiska exempel på hur man kan </a:t>
            </a:r>
            <a:br>
              <a:rPr lang="sv-SE" spc="-31" dirty="0"/>
            </a:br>
            <a:r>
              <a:rPr lang="sv-SE" spc="-31" dirty="0"/>
              <a:t>fråga och uttrycka sig i samtal med barn</a:t>
            </a:r>
          </a:p>
        </p:txBody>
      </p:sp>
      <p:sp>
        <p:nvSpPr>
          <p:cNvPr id="6" name="Textruta 194"/>
          <p:cNvSpPr txBox="1">
            <a:spLocks noChangeArrowheads="1"/>
          </p:cNvSpPr>
          <p:nvPr/>
        </p:nvSpPr>
        <p:spPr bwMode="auto">
          <a:xfrm>
            <a:off x="2326800" y="2059205"/>
            <a:ext cx="6197440" cy="1800101"/>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200" i="1" dirty="0">
                <a:latin typeface="Arial" panose="020B0604020202020204" pitchFamily="34" charset="0"/>
                <a:cs typeface="Arial" panose="020B0604020202020204" pitchFamily="34" charset="0"/>
              </a:rPr>
              <a:t>Jag har träffat andra barn som också har blivit slagna hemma, och flera av dem har sagt precis som du. De tror att det är deras eget fel. Men jag vill säga till dig att det aldrig är barns fel att de blir slagna. </a:t>
            </a:r>
          </a:p>
          <a:p>
            <a:pPr eaLnBrk="0" fontAlgn="base" hangingPunct="0">
              <a:spcBef>
                <a:spcPct val="0"/>
              </a:spcBef>
              <a:spcAft>
                <a:spcPct val="0"/>
              </a:spcAft>
            </a:pPr>
            <a:endParaRPr lang="sv-SE" altLang="sv-SE" sz="2200" dirty="0">
              <a:latin typeface="Arial" panose="020B0604020202020204" pitchFamily="34" charset="0"/>
            </a:endParaRPr>
          </a:p>
        </p:txBody>
      </p:sp>
      <p:pic>
        <p:nvPicPr>
          <p:cNvPr id="2050" name="Bildobjekt 242" descr="Symbol en vuxen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165" y="2351901"/>
            <a:ext cx="1158407" cy="1026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94"/>
          <p:cNvSpPr txBox="1">
            <a:spLocks noChangeArrowheads="1"/>
          </p:cNvSpPr>
          <p:nvPr/>
        </p:nvSpPr>
        <p:spPr bwMode="auto">
          <a:xfrm>
            <a:off x="2326801" y="4212223"/>
            <a:ext cx="6197440" cy="1133796"/>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sv-SE" sz="2200" i="1" dirty="0">
                <a:latin typeface="Arial" panose="020B0604020202020204" pitchFamily="34" charset="0"/>
                <a:cs typeface="Arial" panose="020B0604020202020204" pitchFamily="34" charset="0"/>
              </a:rPr>
              <a:t>Jag vill verkligen förstå hur det är för dig. Det är därför jag frågar så mycket.</a:t>
            </a:r>
            <a:r>
              <a:rPr lang="sv-SE" sz="2200" b="1" i="1" dirty="0">
                <a:latin typeface="Arial" panose="020B0604020202020204" pitchFamily="34" charset="0"/>
                <a:cs typeface="Arial" panose="020B0604020202020204" pitchFamily="34" charset="0"/>
              </a:rPr>
              <a:t> </a:t>
            </a:r>
            <a:r>
              <a:rPr lang="sv-SE" sz="2200" i="1" dirty="0">
                <a:latin typeface="Arial" panose="020B0604020202020204" pitchFamily="34" charset="0"/>
                <a:cs typeface="Arial" panose="020B0604020202020204" pitchFamily="34" charset="0"/>
              </a:rPr>
              <a:t>Hur kommer det sig </a:t>
            </a:r>
            <a:br>
              <a:rPr lang="sv-SE" sz="2200" i="1" dirty="0">
                <a:latin typeface="Arial" panose="020B0604020202020204" pitchFamily="34" charset="0"/>
                <a:cs typeface="Arial" panose="020B0604020202020204" pitchFamily="34" charset="0"/>
              </a:rPr>
            </a:br>
            <a:r>
              <a:rPr lang="sv-SE" sz="2200" i="1" dirty="0">
                <a:latin typeface="Arial" panose="020B0604020202020204" pitchFamily="34" charset="0"/>
                <a:cs typeface="Arial" panose="020B0604020202020204" pitchFamily="34" charset="0"/>
              </a:rPr>
              <a:t>att du inte pratar så mycket idag?</a:t>
            </a:r>
            <a:endParaRPr lang="sv-SE" altLang="sv-SE" sz="2200" i="1" dirty="0">
              <a:latin typeface="Arial" panose="020B0604020202020204" pitchFamily="34" charset="0"/>
              <a:cs typeface="Arial" panose="020B0604020202020204" pitchFamily="34" charset="0"/>
            </a:endParaRPr>
          </a:p>
        </p:txBody>
      </p:sp>
      <p:pic>
        <p:nvPicPr>
          <p:cNvPr id="13" name="Bildobjekt 242" descr="Symbol en vuxen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165" y="4111067"/>
            <a:ext cx="1158407" cy="1026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0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
          <p:cNvSpPr txBox="1">
            <a:spLocks/>
          </p:cNvSpPr>
          <p:nvPr/>
        </p:nvSpPr>
        <p:spPr>
          <a:xfrm>
            <a:off x="906801" y="680933"/>
            <a:ext cx="8443912"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1" dirty="0"/>
              <a:t>Reflekterande frågor att </a:t>
            </a:r>
            <a:br>
              <a:rPr lang="sv-SE" spc="-31" dirty="0"/>
            </a:br>
            <a:r>
              <a:rPr lang="sv-SE" spc="-31" dirty="0"/>
              <a:t>som professionell ställa sig</a:t>
            </a:r>
          </a:p>
        </p:txBody>
      </p:sp>
      <p:sp>
        <p:nvSpPr>
          <p:cNvPr id="5" name="Textruta 283"/>
          <p:cNvSpPr txBox="1">
            <a:spLocks noChangeArrowheads="1"/>
          </p:cNvSpPr>
          <p:nvPr/>
        </p:nvSpPr>
        <p:spPr bwMode="auto">
          <a:xfrm>
            <a:off x="2326806" y="2059200"/>
            <a:ext cx="6209161" cy="1197438"/>
          </a:xfrm>
          <a:prstGeom prst="rect">
            <a:avLst/>
          </a:prstGeom>
          <a:solidFill>
            <a:srgbClr val="FFFFFF"/>
          </a:solidFill>
          <a:ln w="25400">
            <a:solidFill>
              <a:srgbClr val="3DB7E4"/>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sv-SE" altLang="sv-SE" sz="2200" i="1" dirty="0">
                <a:solidFill>
                  <a:srgbClr val="000000"/>
                </a:solidFill>
                <a:latin typeface="Arial" panose="020B0604020202020204" pitchFamily="34" charset="0"/>
                <a:ea typeface="Times New Roman" panose="02020603050405020304" pitchFamily="18" charset="0"/>
              </a:rPr>
              <a:t>Fundera över tillfällen då du har hindrats att samtala med ett barn och vad det då har berott på.</a:t>
            </a:r>
          </a:p>
          <a:p>
            <a:pPr eaLnBrk="0" fontAlgn="base" hangingPunct="0">
              <a:spcBef>
                <a:spcPct val="0"/>
              </a:spcBef>
              <a:spcAft>
                <a:spcPct val="0"/>
              </a:spcAft>
            </a:pPr>
            <a:endParaRPr lang="sv-SE" altLang="sv-SE" sz="2200"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endParaRPr lang="sv-SE" altLang="sv-SE" sz="2200"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endParaRPr lang="sv-SE" altLang="sv-SE" sz="2200" dirty="0">
              <a:latin typeface="Arial" panose="020B0604020202020204" pitchFamily="34" charset="0"/>
            </a:endParaRPr>
          </a:p>
          <a:p>
            <a:pPr eaLnBrk="0" fontAlgn="base" hangingPunct="0">
              <a:spcBef>
                <a:spcPct val="0"/>
              </a:spcBef>
              <a:spcAft>
                <a:spcPct val="0"/>
              </a:spcAft>
            </a:pPr>
            <a:endParaRPr lang="sv-SE" altLang="sv-SE" sz="2200" dirty="0">
              <a:latin typeface="Arial" panose="020B0604020202020204" pitchFamily="34" charset="0"/>
            </a:endParaRPr>
          </a:p>
        </p:txBody>
      </p:sp>
      <p:pic>
        <p:nvPicPr>
          <p:cNvPr id="3074" name="Bildobjekt 305" descr="Symbol frågete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621" y="2059200"/>
            <a:ext cx="1120184" cy="1197439"/>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283"/>
          <p:cNvSpPr txBox="1">
            <a:spLocks noChangeArrowheads="1"/>
          </p:cNvSpPr>
          <p:nvPr/>
        </p:nvSpPr>
        <p:spPr bwMode="auto">
          <a:xfrm>
            <a:off x="2326806" y="3953082"/>
            <a:ext cx="6209161" cy="1098245"/>
          </a:xfrm>
          <a:prstGeom prst="rect">
            <a:avLst/>
          </a:prstGeom>
          <a:solidFill>
            <a:srgbClr val="FFFFFF"/>
          </a:solidFill>
          <a:ln w="25400">
            <a:solidFill>
              <a:srgbClr val="3DB7E4"/>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sv-SE" sz="2200" i="1" dirty="0">
                <a:latin typeface="Arial" panose="020B0604020202020204" pitchFamily="34" charset="0"/>
                <a:cs typeface="Arial" panose="020B0604020202020204" pitchFamily="34" charset="0"/>
              </a:rPr>
              <a:t>Vad vet barnet om den process och det sammanhang som samtalet är en del av? </a:t>
            </a:r>
          </a:p>
          <a:p>
            <a:pPr eaLnBrk="0" fontAlgn="base" hangingPunct="0">
              <a:spcBef>
                <a:spcPct val="0"/>
              </a:spcBef>
              <a:spcAft>
                <a:spcPct val="0"/>
              </a:spcAft>
            </a:pPr>
            <a:endParaRPr lang="sv-SE" altLang="sv-SE" sz="2200" i="1" dirty="0">
              <a:solidFill>
                <a:srgbClr val="000000"/>
              </a:solidFill>
              <a:latin typeface="Arial" panose="020B0604020202020204" pitchFamily="34" charset="0"/>
              <a:ea typeface="Times New Roman" panose="02020603050405020304" pitchFamily="18" charset="0"/>
            </a:endParaRPr>
          </a:p>
          <a:p>
            <a:pPr eaLnBrk="0" fontAlgn="base" hangingPunct="0">
              <a:spcBef>
                <a:spcPct val="0"/>
              </a:spcBef>
              <a:spcAft>
                <a:spcPct val="0"/>
              </a:spcAft>
            </a:pPr>
            <a:endParaRPr lang="sv-SE" altLang="sv-SE" sz="2200" dirty="0">
              <a:latin typeface="Arial" panose="020B0604020202020204" pitchFamily="34" charset="0"/>
            </a:endParaRPr>
          </a:p>
          <a:p>
            <a:pPr eaLnBrk="0" fontAlgn="base" hangingPunct="0">
              <a:spcBef>
                <a:spcPct val="0"/>
              </a:spcBef>
              <a:spcAft>
                <a:spcPct val="0"/>
              </a:spcAft>
            </a:pPr>
            <a:endParaRPr lang="sv-SE" altLang="sv-SE" sz="2200" dirty="0">
              <a:latin typeface="Arial" panose="020B0604020202020204" pitchFamily="34" charset="0"/>
            </a:endParaRPr>
          </a:p>
        </p:txBody>
      </p:sp>
      <p:pic>
        <p:nvPicPr>
          <p:cNvPr id="10" name="Bildobjekt 305" descr="Symbol frågete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621" y="3853888"/>
            <a:ext cx="1120184" cy="119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2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
          <p:cNvSpPr txBox="1">
            <a:spLocks/>
          </p:cNvSpPr>
          <p:nvPr/>
        </p:nvSpPr>
        <p:spPr>
          <a:xfrm>
            <a:off x="816099" y="631819"/>
            <a:ext cx="9616103"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1" dirty="0"/>
              <a:t>Exempel på barns erfarenheter av samtal inom socialtjänst, hälso- och sjukvård och tandvård</a:t>
            </a:r>
          </a:p>
        </p:txBody>
      </p:sp>
      <p:sp>
        <p:nvSpPr>
          <p:cNvPr id="5" name="Textruta 70"/>
          <p:cNvSpPr txBox="1">
            <a:spLocks noChangeArrowheads="1"/>
          </p:cNvSpPr>
          <p:nvPr/>
        </p:nvSpPr>
        <p:spPr bwMode="auto">
          <a:xfrm>
            <a:off x="2326806" y="2059205"/>
            <a:ext cx="6209161" cy="2237018"/>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600"/>
              </a:spcBef>
              <a:spcAft>
                <a:spcPct val="0"/>
              </a:spcAft>
            </a:pPr>
            <a:r>
              <a:rPr lang="sv-SE" altLang="sv-SE" sz="2200" i="1" dirty="0">
                <a:solidFill>
                  <a:srgbClr val="000000"/>
                </a:solidFill>
                <a:latin typeface="Arial" panose="020B0604020202020204" pitchFamily="34" charset="0"/>
                <a:ea typeface="Times New Roman" panose="02020603050405020304" pitchFamily="18" charset="0"/>
              </a:rPr>
              <a:t>Min läkare kunde noggrant beskriva vad som skulle hända, och då fick jag inga vilda fantasier. Att vara förberedd på vad som ska hända gör mig mindre rädd och orolig. </a:t>
            </a:r>
          </a:p>
          <a:p>
            <a:pPr eaLnBrk="0" fontAlgn="base" hangingPunct="0">
              <a:spcBef>
                <a:spcPts val="600"/>
              </a:spcBef>
              <a:spcAft>
                <a:spcPct val="0"/>
              </a:spcAft>
            </a:pPr>
            <a:r>
              <a:rPr lang="sv-SE" altLang="sv-SE" sz="2200" dirty="0">
                <a:solidFill>
                  <a:srgbClr val="000000"/>
                </a:solidFill>
                <a:latin typeface="Arial" panose="020B0604020202020204" pitchFamily="34" charset="0"/>
                <a:ea typeface="Times New Roman" panose="02020603050405020304" pitchFamily="18" charset="0"/>
              </a:rPr>
              <a:t>(Flicka med lång erfarenhet från hälso- och sjukvården).</a:t>
            </a:r>
            <a:endParaRPr lang="sv-SE" altLang="sv-SE" sz="2200" dirty="0">
              <a:latin typeface="Arial" panose="020B0604020202020204" pitchFamily="34" charset="0"/>
            </a:endParaRPr>
          </a:p>
          <a:p>
            <a:pPr eaLnBrk="0" fontAlgn="base" hangingPunct="0">
              <a:spcBef>
                <a:spcPct val="0"/>
              </a:spcBef>
              <a:spcAft>
                <a:spcPct val="0"/>
              </a:spcAft>
            </a:pPr>
            <a:endParaRPr lang="sv-SE" altLang="sv-SE" sz="2000" dirty="0">
              <a:latin typeface="Arial" panose="020B0604020202020204" pitchFamily="34" charset="0"/>
            </a:endParaRPr>
          </a:p>
        </p:txBody>
      </p:sp>
      <p:pic>
        <p:nvPicPr>
          <p:cNvPr id="4098" name="Bildobjekt 126" descr="Symbol citat"/>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8770044" y="2423080"/>
            <a:ext cx="1063417" cy="972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137"/>
          <p:cNvSpPr txBox="1">
            <a:spLocks noChangeArrowheads="1"/>
          </p:cNvSpPr>
          <p:nvPr/>
        </p:nvSpPr>
        <p:spPr bwMode="auto">
          <a:xfrm>
            <a:off x="2325688" y="4427465"/>
            <a:ext cx="6232516" cy="1418777"/>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600"/>
              </a:spcBef>
              <a:spcAft>
                <a:spcPct val="0"/>
              </a:spcAft>
            </a:pPr>
            <a:r>
              <a:rPr lang="sv-SE" altLang="sv-SE" sz="2200" i="1" dirty="0">
                <a:solidFill>
                  <a:srgbClr val="000000"/>
                </a:solidFill>
                <a:latin typeface="Arial" panose="020B0604020202020204" pitchFamily="34" charset="0"/>
                <a:ea typeface="Times New Roman" panose="02020603050405020304" pitchFamily="18" charset="0"/>
              </a:rPr>
              <a:t>Om du inte är ärlig mot mig så kan du inte tro att jag kommer sitta här och vara ärlig mot dig. </a:t>
            </a:r>
          </a:p>
          <a:p>
            <a:pPr eaLnBrk="0" fontAlgn="base" hangingPunct="0">
              <a:spcBef>
                <a:spcPts val="600"/>
              </a:spcBef>
              <a:spcAft>
                <a:spcPct val="0"/>
              </a:spcAft>
            </a:pPr>
            <a:r>
              <a:rPr lang="sv-SE" altLang="sv-SE" sz="2200" dirty="0">
                <a:solidFill>
                  <a:srgbClr val="000000"/>
                </a:solidFill>
                <a:latin typeface="Arial" panose="020B0604020202020204" pitchFamily="34" charset="0"/>
                <a:ea typeface="Times New Roman" panose="02020603050405020304" pitchFamily="18" charset="0"/>
              </a:rPr>
              <a:t>(Ungdom, med erfarenhet från socialtjänsten).</a:t>
            </a:r>
            <a:endParaRPr lang="sv-SE" altLang="sv-SE" sz="2200" dirty="0">
              <a:latin typeface="Arial" panose="020B0604020202020204" pitchFamily="34" charset="0"/>
            </a:endParaRPr>
          </a:p>
        </p:txBody>
      </p:sp>
      <p:pic>
        <p:nvPicPr>
          <p:cNvPr id="13" name="Bildobjekt 126" descr="Symbol citat"/>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8802895" y="4650853"/>
            <a:ext cx="1063417" cy="9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7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p:cNvSpPr txBox="1">
            <a:spLocks/>
          </p:cNvSpPr>
          <p:nvPr/>
        </p:nvSpPr>
        <p:spPr>
          <a:xfrm>
            <a:off x="801692" y="738195"/>
            <a:ext cx="7440835"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spc="-31" dirty="0"/>
              <a:t>Tips på litteratur och material för mer specifik och fördjupad kunskap</a:t>
            </a:r>
          </a:p>
        </p:txBody>
      </p:sp>
      <p:sp>
        <p:nvSpPr>
          <p:cNvPr id="5" name="Textruta 23"/>
          <p:cNvSpPr txBox="1">
            <a:spLocks noChangeArrowheads="1"/>
          </p:cNvSpPr>
          <p:nvPr/>
        </p:nvSpPr>
        <p:spPr bwMode="auto">
          <a:xfrm>
            <a:off x="2326806" y="2902479"/>
            <a:ext cx="6209161" cy="1296143"/>
          </a:xfrm>
          <a:prstGeom prst="rect">
            <a:avLst/>
          </a:prstGeom>
          <a:noFill/>
          <a:ln w="25400">
            <a:solidFill>
              <a:srgbClr val="006FB3"/>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sv-SE" altLang="sv-SE" sz="2200" dirty="0">
                <a:solidFill>
                  <a:srgbClr val="000000"/>
                </a:solidFill>
                <a:latin typeface="Arial" panose="020B0604020202020204" pitchFamily="34" charset="0"/>
                <a:ea typeface="Times New Roman" panose="02020603050405020304" pitchFamily="18" charset="0"/>
              </a:rPr>
              <a:t>Mer om att se, våga fråga och agera gällande barns utsatthet se</a:t>
            </a:r>
            <a:r>
              <a:rPr lang="sv-SE" altLang="sv-SE" sz="2200" i="1" dirty="0">
                <a:solidFill>
                  <a:srgbClr val="000000"/>
                </a:solidFill>
                <a:latin typeface="Arial" panose="020B0604020202020204" pitchFamily="34" charset="0"/>
                <a:ea typeface="Times New Roman" panose="02020603050405020304" pitchFamily="18" charset="0"/>
              </a:rPr>
              <a:t> </a:t>
            </a:r>
            <a:r>
              <a:rPr lang="sv-SE" altLang="sv-SE" sz="2200" dirty="0">
                <a:solidFill>
                  <a:srgbClr val="000000"/>
                </a:solidFill>
                <a:latin typeface="Arial" panose="020B0604020202020204" pitchFamily="34" charset="0"/>
                <a:ea typeface="Times New Roman" panose="02020603050405020304" pitchFamily="18" charset="0"/>
                <a:hlinkClick r:id="rId3"/>
              </a:rPr>
              <a:t>www.tidigatecken.nu</a:t>
            </a:r>
            <a:r>
              <a:rPr lang="sv-SE" altLang="sv-SE" sz="2200" dirty="0">
                <a:solidFill>
                  <a:srgbClr val="000000"/>
                </a:solidFill>
                <a:latin typeface="Arial" panose="020B0604020202020204" pitchFamily="34" charset="0"/>
                <a:ea typeface="Times New Roman" panose="02020603050405020304" pitchFamily="18" charset="0"/>
              </a:rPr>
              <a:t> [4] samt</a:t>
            </a:r>
            <a:r>
              <a:rPr lang="sv-SE" altLang="sv-SE" sz="2200" i="1" dirty="0">
                <a:solidFill>
                  <a:srgbClr val="000000"/>
                </a:solidFill>
                <a:latin typeface="Arial" panose="020B0604020202020204" pitchFamily="34" charset="0"/>
                <a:ea typeface="Times New Roman" panose="02020603050405020304" pitchFamily="18" charset="0"/>
              </a:rPr>
              <a:t> Barn som far illa eller riskerar fara illa </a:t>
            </a:r>
            <a:r>
              <a:rPr lang="sv-SE" altLang="sv-SE" sz="2200" dirty="0">
                <a:solidFill>
                  <a:srgbClr val="000000"/>
                </a:solidFill>
                <a:latin typeface="Arial" panose="020B0604020202020204" pitchFamily="34" charset="0"/>
                <a:ea typeface="Times New Roman" panose="02020603050405020304" pitchFamily="18" charset="0"/>
              </a:rPr>
              <a:t>[11].</a:t>
            </a:r>
            <a:r>
              <a:rPr lang="sv-SE" altLang="sv-SE" sz="2200" i="1" dirty="0">
                <a:solidFill>
                  <a:srgbClr val="000000"/>
                </a:solidFill>
                <a:latin typeface="Arial" panose="020B0604020202020204" pitchFamily="34" charset="0"/>
                <a:ea typeface="Times New Roman" panose="02020603050405020304" pitchFamily="18" charset="0"/>
              </a:rPr>
              <a:t> </a:t>
            </a:r>
            <a:endParaRPr lang="sv-SE" altLang="sv-SE" sz="2200" dirty="0">
              <a:latin typeface="Arial" panose="020B0604020202020204" pitchFamily="34" charset="0"/>
            </a:endParaRPr>
          </a:p>
          <a:p>
            <a:pPr eaLnBrk="0" fontAlgn="base" hangingPunct="0">
              <a:spcBef>
                <a:spcPct val="0"/>
              </a:spcBef>
              <a:spcAft>
                <a:spcPct val="0"/>
              </a:spcAft>
            </a:pPr>
            <a:endParaRPr lang="sv-SE" altLang="sv-SE" sz="2000" dirty="0">
              <a:latin typeface="Arial" panose="020B0604020202020204" pitchFamily="34" charset="0"/>
            </a:endParaRPr>
          </a:p>
        </p:txBody>
      </p:sp>
      <p:pic>
        <p:nvPicPr>
          <p:cNvPr id="6146" name="Bildobjekt 105" descr="Symbol Läs mer i form av en b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0579" y="2956267"/>
            <a:ext cx="1085812" cy="98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4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descr="Övergripande rubriker = centrala aspekter&#10;">
            <a:extLst>
              <a:ext uri="{FF2B5EF4-FFF2-40B4-BE49-F238E27FC236}">
                <a16:creationId xmlns:a16="http://schemas.microsoft.com/office/drawing/2014/main" id="{C8646605-F722-4F37-BFF3-20E5FBB07416}"/>
              </a:ext>
            </a:extLst>
          </p:cNvPr>
          <p:cNvGraphicFramePr>
            <a:graphicFrameLocks noGrp="1"/>
          </p:cNvGraphicFramePr>
          <p:nvPr>
            <p:ph sz="quarter" idx="13"/>
            <p:extLst>
              <p:ext uri="{D42A27DB-BD31-4B8C-83A1-F6EECF244321}">
                <p14:modId xmlns:p14="http://schemas.microsoft.com/office/powerpoint/2010/main" val="3702463532"/>
              </p:ext>
            </p:extLst>
          </p:nvPr>
        </p:nvGraphicFramePr>
        <p:xfrm>
          <a:off x="1068388" y="753979"/>
          <a:ext cx="10209212" cy="510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53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FEE5884A-812E-4365-AB09-56290CB6F6B8}"/>
              </a:ext>
            </a:extLst>
          </p:cNvPr>
          <p:cNvSpPr>
            <a:spLocks noGrp="1"/>
          </p:cNvSpPr>
          <p:nvPr>
            <p:ph type="ctrTitle"/>
          </p:nvPr>
        </p:nvSpPr>
        <p:spPr/>
        <p:txBody>
          <a:bodyPr/>
          <a:lstStyle/>
          <a:p>
            <a:r>
              <a:rPr lang="sv-SE" dirty="0"/>
              <a:t>Delaktighet</a:t>
            </a:r>
          </a:p>
        </p:txBody>
      </p:sp>
    </p:spTree>
    <p:extLst>
      <p:ext uri="{BB962C8B-B14F-4D97-AF65-F5344CB8AC3E}">
        <p14:creationId xmlns:p14="http://schemas.microsoft.com/office/powerpoint/2010/main" val="266193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9A017D-9390-46E0-964B-1F6A84689E9C}"/>
              </a:ext>
            </a:extLst>
          </p:cNvPr>
          <p:cNvSpPr>
            <a:spLocks noGrp="1"/>
          </p:cNvSpPr>
          <p:nvPr>
            <p:ph type="title"/>
          </p:nvPr>
        </p:nvSpPr>
        <p:spPr/>
        <p:txBody>
          <a:bodyPr/>
          <a:lstStyle/>
          <a:p>
            <a:r>
              <a:rPr lang="sv-SE" dirty="0"/>
              <a:t>Barns delaktighet kan se olika ut</a:t>
            </a:r>
            <a:br>
              <a:rPr lang="sv-SE" dirty="0"/>
            </a:br>
            <a:endParaRPr lang="sv-SE" dirty="0"/>
          </a:p>
        </p:txBody>
      </p:sp>
      <p:sp>
        <p:nvSpPr>
          <p:cNvPr id="8" name="Platshållare för text 7">
            <a:extLst>
              <a:ext uri="{FF2B5EF4-FFF2-40B4-BE49-F238E27FC236}">
                <a16:creationId xmlns:a16="http://schemas.microsoft.com/office/drawing/2014/main" id="{2BA4646C-E3EA-46F4-A5E2-C205CEEFD6A7}"/>
              </a:ext>
            </a:extLst>
          </p:cNvPr>
          <p:cNvSpPr>
            <a:spLocks noGrp="1"/>
          </p:cNvSpPr>
          <p:nvPr>
            <p:ph type="body" sz="quarter" idx="16"/>
          </p:nvPr>
        </p:nvSpPr>
        <p:spPr/>
        <p:txBody>
          <a:bodyPr/>
          <a:lstStyle/>
          <a:p>
            <a:r>
              <a:rPr lang="sv-SE" b="0" dirty="0"/>
              <a:t>Barnet ska ges möjlighet till delaktighet, inte pressas till det</a:t>
            </a:r>
          </a:p>
          <a:p>
            <a:r>
              <a:rPr lang="sv-SE" b="0" dirty="0"/>
              <a:t>Olika grader av delaktighet</a:t>
            </a:r>
          </a:p>
          <a:p>
            <a:r>
              <a:rPr lang="sv-SE" b="0" dirty="0"/>
              <a:t>Individuell bedömning</a:t>
            </a:r>
          </a:p>
          <a:p>
            <a:r>
              <a:rPr lang="sv-SE" b="0" dirty="0"/>
              <a:t>Eventuellt motivera barnet till mer delaktighet</a:t>
            </a:r>
          </a:p>
        </p:txBody>
      </p:sp>
      <p:pic>
        <p:nvPicPr>
          <p:cNvPr id="10" name="Platshållare för bild 9" descr="Två vuxna samtalar med ett barn">
            <a:extLst>
              <a:ext uri="{FF2B5EF4-FFF2-40B4-BE49-F238E27FC236}">
                <a16:creationId xmlns:a16="http://schemas.microsoft.com/office/drawing/2014/main" id="{E83559B1-3F84-4689-AE53-18B803CD829B}"/>
              </a:ext>
            </a:extLst>
          </p:cNvPr>
          <p:cNvPicPr>
            <a:picLocks noGrp="1" noChangeAspect="1"/>
          </p:cNvPicPr>
          <p:nvPr>
            <p:ph type="pic" sz="quarter" idx="14"/>
          </p:nvPr>
        </p:nvPicPr>
        <p:blipFill rotWithShape="1">
          <a:blip r:embed="rId3"/>
          <a:srcRect l="2632" r="2632"/>
          <a:stretch/>
        </p:blipFill>
        <p:spPr>
          <a:xfrm>
            <a:off x="5767388" y="2128838"/>
            <a:ext cx="4398962" cy="3095625"/>
          </a:xfrm>
          <a:prstGeom prst="rect">
            <a:avLst/>
          </a:prstGeom>
        </p:spPr>
      </p:pic>
    </p:spTree>
    <p:extLst>
      <p:ext uri="{BB962C8B-B14F-4D97-AF65-F5344CB8AC3E}">
        <p14:creationId xmlns:p14="http://schemas.microsoft.com/office/powerpoint/2010/main" val="42695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1B0FCFF-7F9F-4D04-BFB2-B6C32FCF656A}"/>
              </a:ext>
            </a:extLst>
          </p:cNvPr>
          <p:cNvSpPr>
            <a:spLocks noGrp="1"/>
          </p:cNvSpPr>
          <p:nvPr>
            <p:ph type="title"/>
          </p:nvPr>
        </p:nvSpPr>
        <p:spPr>
          <a:xfrm>
            <a:off x="1071793" y="687600"/>
            <a:ext cx="10214516" cy="1296144"/>
          </a:xfrm>
        </p:spPr>
        <p:txBody>
          <a:bodyPr/>
          <a:lstStyle/>
          <a:p>
            <a:r>
              <a:rPr lang="sv-SE" dirty="0"/>
              <a:t>Det kan vara bra att hitta ett sätt att sätta ord på barnets rätt men inte skyldighet till delaktighet</a:t>
            </a:r>
          </a:p>
        </p:txBody>
      </p:sp>
      <p:sp>
        <p:nvSpPr>
          <p:cNvPr id="6" name="Textruta 194"/>
          <p:cNvSpPr txBox="1">
            <a:spLocks noChangeArrowheads="1"/>
          </p:cNvSpPr>
          <p:nvPr/>
        </p:nvSpPr>
        <p:spPr bwMode="auto">
          <a:xfrm>
            <a:off x="2022727" y="2359276"/>
            <a:ext cx="6217760" cy="114724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200" i="1" dirty="0"/>
              <a:t>Det är viktigt att du vet att du inte behöver träffa mig och berätta om det som hänt, om du inte vill. </a:t>
            </a:r>
            <a:endParaRPr lang="sv-SE" altLang="sv-SE" sz="2200" i="1" dirty="0">
              <a:latin typeface="Arial" panose="020B0604020202020204" pitchFamily="34" charset="0"/>
            </a:endParaRPr>
          </a:p>
        </p:txBody>
      </p:sp>
      <p:pic>
        <p:nvPicPr>
          <p:cNvPr id="7" name="Bildobjekt 242" descr="Symbol en vuxen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009" y="2281760"/>
            <a:ext cx="1252262" cy="1147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194">
            <a:extLst>
              <a:ext uri="{FF2B5EF4-FFF2-40B4-BE49-F238E27FC236}">
                <a16:creationId xmlns:a16="http://schemas.microsoft.com/office/drawing/2014/main" id="{F5EFD6E3-FB6B-4BE7-9C05-F5C9FD0F72B1}"/>
              </a:ext>
            </a:extLst>
          </p:cNvPr>
          <p:cNvSpPr txBox="1">
            <a:spLocks noChangeArrowheads="1"/>
          </p:cNvSpPr>
          <p:nvPr/>
        </p:nvSpPr>
        <p:spPr bwMode="auto">
          <a:xfrm>
            <a:off x="2137027" y="4054481"/>
            <a:ext cx="6217760" cy="114724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200" i="1" dirty="0"/>
              <a:t>Kom ihåg att du inte behöver svara på alla frågor, du kan bara säga: Det vill jag inte svara på.</a:t>
            </a:r>
            <a:endParaRPr lang="sv-SE" altLang="sv-SE" sz="2200" i="1" dirty="0">
              <a:latin typeface="Arial" panose="020B0604020202020204" pitchFamily="34" charset="0"/>
            </a:endParaRPr>
          </a:p>
        </p:txBody>
      </p:sp>
      <p:pic>
        <p:nvPicPr>
          <p:cNvPr id="8" name="Bildobjekt 242" descr="Symbol en vuxen ett barn">
            <a:extLst>
              <a:ext uri="{FF2B5EF4-FFF2-40B4-BE49-F238E27FC236}">
                <a16:creationId xmlns:a16="http://schemas.microsoft.com/office/drawing/2014/main" id="{F70967F5-B94E-4D49-9F2E-773B95E87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009" y="4054481"/>
            <a:ext cx="1252262" cy="114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65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01B0FCFF-7F9F-4D04-BFB2-B6C32FCF656A}"/>
              </a:ext>
            </a:extLst>
          </p:cNvPr>
          <p:cNvSpPr>
            <a:spLocks noGrp="1"/>
          </p:cNvSpPr>
          <p:nvPr>
            <p:ph type="title"/>
          </p:nvPr>
        </p:nvSpPr>
        <p:spPr>
          <a:xfrm>
            <a:off x="1071793" y="687600"/>
            <a:ext cx="10214516" cy="1296144"/>
          </a:xfrm>
        </p:spPr>
        <p:txBody>
          <a:bodyPr/>
          <a:lstStyle/>
          <a:p>
            <a:r>
              <a:rPr lang="sv-SE" dirty="0"/>
              <a:t>Två exempel på hur du kan utrycka dig för att fånga in grad eller typ av delaktighet </a:t>
            </a:r>
          </a:p>
        </p:txBody>
      </p:sp>
      <p:sp>
        <p:nvSpPr>
          <p:cNvPr id="6" name="Textruta 194"/>
          <p:cNvSpPr txBox="1">
            <a:spLocks noChangeArrowheads="1"/>
          </p:cNvSpPr>
          <p:nvPr/>
        </p:nvSpPr>
        <p:spPr bwMode="auto">
          <a:xfrm>
            <a:off x="2137027" y="2043960"/>
            <a:ext cx="6217760" cy="138504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000" i="1" dirty="0">
                <a:latin typeface="Arial" panose="020B0604020202020204" pitchFamily="34" charset="0"/>
                <a:cs typeface="Arial" panose="020B0604020202020204" pitchFamily="34" charset="0"/>
              </a:rPr>
              <a:t>Idag ska vi prata lite om vad som ska hända den närmaste tiden. Vill du sitta med här tillsammans med din pappa, eller vill du hellre sitta här bakom och bygga med klossar?</a:t>
            </a:r>
          </a:p>
          <a:p>
            <a:pPr eaLnBrk="0" fontAlgn="base" hangingPunct="0">
              <a:spcBef>
                <a:spcPct val="0"/>
              </a:spcBef>
              <a:spcAft>
                <a:spcPct val="0"/>
              </a:spcAft>
            </a:pPr>
            <a:endParaRPr lang="sv-SE" altLang="sv-SE" dirty="0">
              <a:latin typeface="Arial" panose="020B0604020202020204" pitchFamily="34" charset="0"/>
            </a:endParaRPr>
          </a:p>
        </p:txBody>
      </p:sp>
      <p:pic>
        <p:nvPicPr>
          <p:cNvPr id="8" name="Bildobjekt 242" descr="Symbol en vuxen ett barn">
            <a:extLst>
              <a:ext uri="{FF2B5EF4-FFF2-40B4-BE49-F238E27FC236}">
                <a16:creationId xmlns:a16="http://schemas.microsoft.com/office/drawing/2014/main" id="{B53723FC-93E5-423F-ACF7-576AD31ED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009" y="2281760"/>
            <a:ext cx="1252262" cy="1147240"/>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194">
            <a:extLst>
              <a:ext uri="{FF2B5EF4-FFF2-40B4-BE49-F238E27FC236}">
                <a16:creationId xmlns:a16="http://schemas.microsoft.com/office/drawing/2014/main" id="{856F5797-984D-4E85-9D0A-07FE5326536D}"/>
              </a:ext>
            </a:extLst>
          </p:cNvPr>
          <p:cNvSpPr txBox="1">
            <a:spLocks noChangeArrowheads="1"/>
          </p:cNvSpPr>
          <p:nvPr/>
        </p:nvSpPr>
        <p:spPr bwMode="auto">
          <a:xfrm>
            <a:off x="2137027" y="3860060"/>
            <a:ext cx="6217760" cy="1385040"/>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r>
              <a:rPr lang="sv-SE" sz="2000" i="1" dirty="0"/>
              <a:t>Medan jag pratar med din mamma kan du fundera på om det är något särskilt du vill veta om sjukdomen. Om du inte vill fråga själv kan du skriva det på en lapp till mig eller be att mamma frågar åt dig.</a:t>
            </a:r>
            <a:endParaRPr lang="sv-SE" altLang="sv-SE" i="1" dirty="0">
              <a:latin typeface="Arial" panose="020B0604020202020204" pitchFamily="34" charset="0"/>
            </a:endParaRPr>
          </a:p>
        </p:txBody>
      </p:sp>
      <p:pic>
        <p:nvPicPr>
          <p:cNvPr id="9" name="Bildobjekt 242" descr="Symbol en vuxen ett barn">
            <a:extLst>
              <a:ext uri="{FF2B5EF4-FFF2-40B4-BE49-F238E27FC236}">
                <a16:creationId xmlns:a16="http://schemas.microsoft.com/office/drawing/2014/main" id="{FE9CE131-A1F7-4661-B0FE-C773F2403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009" y="4054481"/>
            <a:ext cx="1252262" cy="114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93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3" name="Rubrik 1"/>
          <p:cNvSpPr>
            <a:spLocks noGrp="1"/>
          </p:cNvSpPr>
          <p:nvPr>
            <p:ph type="title"/>
          </p:nvPr>
        </p:nvSpPr>
        <p:spPr/>
        <p:txBody>
          <a:bodyPr/>
          <a:lstStyle/>
          <a:p>
            <a:r>
              <a:rPr lang="sv-SE" dirty="0"/>
              <a:t>Lyhördhet inför barnets förmågor </a:t>
            </a:r>
            <a:br>
              <a:rPr lang="sv-SE" dirty="0"/>
            </a:br>
            <a:r>
              <a:rPr lang="sv-SE" dirty="0"/>
              <a:t>och erfarenheter</a:t>
            </a:r>
            <a:br>
              <a:rPr lang="sv-SE" dirty="0"/>
            </a:br>
            <a:br>
              <a:rPr lang="sv-SE" dirty="0"/>
            </a:br>
            <a:endParaRPr lang="sv-SE" dirty="0"/>
          </a:p>
        </p:txBody>
      </p:sp>
      <p:sp>
        <p:nvSpPr>
          <p:cNvPr id="4" name="Platshållare för innehåll 3"/>
          <p:cNvSpPr>
            <a:spLocks noGrp="1"/>
          </p:cNvSpPr>
          <p:nvPr>
            <p:ph sz="quarter" idx="13"/>
          </p:nvPr>
        </p:nvSpPr>
        <p:spPr/>
        <p:txBody>
          <a:bodyPr/>
          <a:lstStyle/>
          <a:p>
            <a:pPr marL="342900" indent="-342900">
              <a:buFont typeface="Arial" panose="020B0604020202020204" pitchFamily="34" charset="0"/>
              <a:buChar char="•"/>
            </a:pPr>
            <a:r>
              <a:rPr lang="sv-SE" sz="2600" b="0" dirty="0"/>
              <a:t>Barnet är unikt utifrån sina alldeles egna förmågor och erfarenheter</a:t>
            </a:r>
          </a:p>
          <a:p>
            <a:pPr marL="342900" indent="-342900">
              <a:buFont typeface="Arial" panose="020B0604020202020204" pitchFamily="34" charset="0"/>
              <a:buChar char="•"/>
            </a:pPr>
            <a:r>
              <a:rPr lang="sv-SE" sz="2600" b="0" dirty="0"/>
              <a:t>Skaffa sig kunskap om och </a:t>
            </a:r>
            <a:br>
              <a:rPr lang="sv-SE" sz="2600" b="0" dirty="0"/>
            </a:br>
            <a:r>
              <a:rPr lang="sv-SE" sz="2600" b="0" dirty="0"/>
              <a:t>förståelse för barnet</a:t>
            </a:r>
          </a:p>
          <a:p>
            <a:pPr marL="342900" indent="-342900">
              <a:buFont typeface="Arial" panose="020B0604020202020204" pitchFamily="34" charset="0"/>
              <a:buChar char="•"/>
            </a:pPr>
            <a:r>
              <a:rPr lang="sv-SE" sz="2600" b="0" dirty="0"/>
              <a:t>Barnets ålder och mognad</a:t>
            </a:r>
          </a:p>
          <a:p>
            <a:pPr marL="342900" indent="-342900">
              <a:buFont typeface="Arial" panose="020B0604020202020204" pitchFamily="34" charset="0"/>
              <a:buChar char="•"/>
            </a:pPr>
            <a:r>
              <a:rPr lang="sv-SE" sz="2600" b="0" dirty="0"/>
              <a:t>Funktionsnedsättningar</a:t>
            </a:r>
          </a:p>
        </p:txBody>
      </p:sp>
      <p:pic>
        <p:nvPicPr>
          <p:cNvPr id="7" name="Platshållare för bild 6" descr="En pojke håller i en liten fågel">
            <a:extLst>
              <a:ext uri="{FF2B5EF4-FFF2-40B4-BE49-F238E27FC236}">
                <a16:creationId xmlns:a16="http://schemas.microsoft.com/office/drawing/2014/main" id="{2F68A194-27EB-415B-BB9D-637023D5754B}"/>
              </a:ext>
            </a:extLst>
          </p:cNvPr>
          <p:cNvPicPr>
            <a:picLocks noGrp="1" noChangeAspect="1"/>
          </p:cNvPicPr>
          <p:nvPr>
            <p:ph type="pic" sz="quarter" idx="14"/>
          </p:nvPr>
        </p:nvPicPr>
        <p:blipFill rotWithShape="1">
          <a:blip r:embed="rId3"/>
          <a:srcRect t="9841" b="9841"/>
          <a:stretch/>
        </p:blipFill>
        <p:spPr>
          <a:xfrm>
            <a:off x="5767388" y="2127250"/>
            <a:ext cx="6424612" cy="3440113"/>
          </a:xfrm>
          <a:prstGeom prst="rect">
            <a:avLst/>
          </a:prstGeom>
        </p:spPr>
      </p:pic>
    </p:spTree>
    <p:extLst>
      <p:ext uri="{BB962C8B-B14F-4D97-AF65-F5344CB8AC3E}">
        <p14:creationId xmlns:p14="http://schemas.microsoft.com/office/powerpoint/2010/main" val="23596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002B45"/>
                </a:solidFill>
              </a:rPr>
              <a:t>Material i två delar</a:t>
            </a:r>
          </a:p>
        </p:txBody>
      </p:sp>
      <p:grpSp>
        <p:nvGrpSpPr>
          <p:cNvPr id="9" name="Grupp 8">
            <a:extLst>
              <a:ext uri="{FF2B5EF4-FFF2-40B4-BE49-F238E27FC236}">
                <a16:creationId xmlns:a16="http://schemas.microsoft.com/office/drawing/2014/main" id="{1B77D1BE-CCD6-4AA2-AF8D-2A8DAE397E81}"/>
              </a:ext>
              <a:ext uri="{C183D7F6-B498-43B3-948B-1728B52AA6E4}">
                <adec:decorative xmlns:adec="http://schemas.microsoft.com/office/drawing/2017/decorative" val="1"/>
              </a:ext>
            </a:extLst>
          </p:cNvPr>
          <p:cNvGrpSpPr/>
          <p:nvPr/>
        </p:nvGrpSpPr>
        <p:grpSpPr>
          <a:xfrm>
            <a:off x="1159383" y="1334666"/>
            <a:ext cx="9279467" cy="3835048"/>
            <a:chOff x="1068916" y="1932552"/>
            <a:chExt cx="9279467" cy="3835048"/>
          </a:xfrm>
        </p:grpSpPr>
        <p:graphicFrame>
          <p:nvGraphicFramePr>
            <p:cNvPr id="4" name="Diagram 3">
              <a:extLst>
                <a:ext uri="{FF2B5EF4-FFF2-40B4-BE49-F238E27FC236}">
                  <a16:creationId xmlns:a16="http://schemas.microsoft.com/office/drawing/2014/main" id="{4E7D2ED7-58AE-46F9-B18A-F4FC190EDB0C}"/>
                </a:ext>
              </a:extLst>
            </p:cNvPr>
            <p:cNvGraphicFramePr/>
            <p:nvPr>
              <p:extLst>
                <p:ext uri="{D42A27DB-BD31-4B8C-83A1-F6EECF244321}">
                  <p14:modId xmlns:p14="http://schemas.microsoft.com/office/powerpoint/2010/main" val="123848213"/>
                </p:ext>
              </p:extLst>
            </p:nvPr>
          </p:nvGraphicFramePr>
          <p:xfrm>
            <a:off x="1068916" y="2059200"/>
            <a:ext cx="9279467"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Bildobjekt 4" descr="Glödlampa">
              <a:extLst>
                <a:ext uri="{FF2B5EF4-FFF2-40B4-BE49-F238E27FC236}">
                  <a16:creationId xmlns:a16="http://schemas.microsoft.com/office/drawing/2014/main" id="{A4D8AEF9-9E1A-4300-9E78-C6A2B6F9D821}"/>
                </a:ext>
              </a:extLst>
            </p:cNvPr>
            <p:cNvPicPr>
              <a:picLocks noChangeAspect="1"/>
            </p:cNvPicPr>
            <p:nvPr/>
          </p:nvPicPr>
          <p:blipFill>
            <a:blip r:embed="rId8"/>
            <a:stretch>
              <a:fillRect/>
            </a:stretch>
          </p:blipFill>
          <p:spPr>
            <a:xfrm>
              <a:off x="2411820" y="1932552"/>
              <a:ext cx="2087032" cy="1787023"/>
            </a:xfrm>
            <a:prstGeom prst="ellipse">
              <a:avLst/>
            </a:prstGeom>
          </p:spPr>
        </p:pic>
        <p:pic>
          <p:nvPicPr>
            <p:cNvPr id="7" name="Bildobjekt 6" descr="Personer som samtalar">
              <a:extLst>
                <a:ext uri="{FF2B5EF4-FFF2-40B4-BE49-F238E27FC236}">
                  <a16:creationId xmlns:a16="http://schemas.microsoft.com/office/drawing/2014/main" id="{32935BC6-C7E1-4B69-A719-80B7B3EBC95B}"/>
                </a:ext>
              </a:extLst>
            </p:cNvPr>
            <p:cNvPicPr>
              <a:picLocks noChangeAspect="1"/>
            </p:cNvPicPr>
            <p:nvPr/>
          </p:nvPicPr>
          <p:blipFill>
            <a:blip r:embed="rId9"/>
            <a:stretch>
              <a:fillRect/>
            </a:stretch>
          </p:blipFill>
          <p:spPr>
            <a:xfrm>
              <a:off x="7110883" y="2060962"/>
              <a:ext cx="1716797" cy="1562285"/>
            </a:xfrm>
            <a:prstGeom prst="ellipse">
              <a:avLst/>
            </a:prstGeom>
          </p:spPr>
        </p:pic>
      </p:grpSp>
    </p:spTree>
    <p:extLst>
      <p:ext uri="{BB962C8B-B14F-4D97-AF65-F5344CB8AC3E}">
        <p14:creationId xmlns:p14="http://schemas.microsoft.com/office/powerpoint/2010/main" val="675864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70D2B81D-CBFB-4E52-87E4-D77D2DB20CA7}"/>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dirty="0"/>
              <a:t>Ett barns funktionsnedsättningar kan vara en viktig del av barnets unika erfarenheter och förmågor</a:t>
            </a:r>
          </a:p>
        </p:txBody>
      </p:sp>
      <p:sp>
        <p:nvSpPr>
          <p:cNvPr id="7" name="Textruta 133"/>
          <p:cNvSpPr txBox="1">
            <a:spLocks noChangeArrowheads="1"/>
          </p:cNvSpPr>
          <p:nvPr/>
        </p:nvSpPr>
        <p:spPr bwMode="auto">
          <a:xfrm>
            <a:off x="2343237" y="2906312"/>
            <a:ext cx="6217760" cy="1296144"/>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600"/>
              </a:spcBef>
              <a:spcAft>
                <a:spcPct val="0"/>
              </a:spcAft>
            </a:pPr>
            <a:r>
              <a:rPr lang="sv-SE" altLang="sv-SE" sz="2200" i="1" dirty="0">
                <a:solidFill>
                  <a:srgbClr val="000000"/>
                </a:solidFill>
                <a:latin typeface="Arial" panose="020B0604020202020204" pitchFamily="34" charset="0"/>
                <a:ea typeface="Times New Roman" panose="02020603050405020304" pitchFamily="18" charset="0"/>
              </a:rPr>
              <a:t>Jag blir arg. Att dom inte förstår. Jag kan ju, jag vill ju visa det, men dom ser inte. </a:t>
            </a:r>
          </a:p>
          <a:p>
            <a:pPr eaLnBrk="0" fontAlgn="base" hangingPunct="0">
              <a:spcBef>
                <a:spcPts val="600"/>
              </a:spcBef>
              <a:spcAft>
                <a:spcPct val="0"/>
              </a:spcAft>
            </a:pPr>
            <a:r>
              <a:rPr lang="sv-SE" altLang="sv-SE" sz="2200" i="1" dirty="0">
                <a:solidFill>
                  <a:srgbClr val="000000"/>
                </a:solidFill>
                <a:latin typeface="Arial" panose="020B0604020202020204" pitchFamily="34" charset="0"/>
                <a:ea typeface="Times New Roman" panose="02020603050405020304" pitchFamily="18" charset="0"/>
              </a:rPr>
              <a:t>(</a:t>
            </a:r>
            <a:r>
              <a:rPr lang="sv-SE" altLang="sv-SE" sz="2200" dirty="0">
                <a:solidFill>
                  <a:srgbClr val="000000"/>
                </a:solidFill>
                <a:latin typeface="Arial" panose="020B0604020202020204" pitchFamily="34" charset="0"/>
                <a:ea typeface="Times New Roman" panose="02020603050405020304" pitchFamily="18" charset="0"/>
              </a:rPr>
              <a:t>Flicka med fysisk funktionsnedsättning)</a:t>
            </a:r>
            <a:endParaRPr lang="sv-SE" altLang="sv-SE" sz="2200" dirty="0">
              <a:latin typeface="Arial" panose="020B0604020202020204" pitchFamily="34" charset="0"/>
            </a:endParaRPr>
          </a:p>
        </p:txBody>
      </p:sp>
      <p:pic>
        <p:nvPicPr>
          <p:cNvPr id="2050" name="Bildobjekt 160" descr="Symbol citat"/>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8786099" y="2845825"/>
            <a:ext cx="1176869" cy="107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E4829-4F4C-4576-A0CE-DD6B9D456A7B}"/>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40E09F37-7962-4856-A80F-B90B260DD621}"/>
              </a:ext>
            </a:extLst>
          </p:cNvPr>
          <p:cNvSpPr>
            <a:spLocks noGrp="1"/>
          </p:cNvSpPr>
          <p:nvPr>
            <p:ph sz="quarter" idx="13"/>
          </p:nvPr>
        </p:nvSpPr>
        <p:spPr>
          <a:xfrm>
            <a:off x="1068917" y="2059200"/>
            <a:ext cx="7866077" cy="3708400"/>
          </a:xfrm>
        </p:spPr>
        <p:txBody>
          <a:bodyPr/>
          <a:lstStyle/>
          <a:p>
            <a:pPr marL="0" indent="0">
              <a:buNone/>
            </a:pPr>
            <a:r>
              <a:rPr lang="sv-SE" dirty="0"/>
              <a:t>Kunskap och förståelse om det unika barnet skaffar du dig genom att vara lyhörd. </a:t>
            </a:r>
            <a:br>
              <a:rPr lang="sv-SE" dirty="0"/>
            </a:br>
            <a:endParaRPr lang="sv-SE" i="1" dirty="0"/>
          </a:p>
          <a:p>
            <a:r>
              <a:rPr lang="sv-SE" dirty="0"/>
              <a:t>Diskutera vad det kan innebära i praktiken att vara lyhörd inför barnets förmågor och erfarenheter i ett samtal. </a:t>
            </a:r>
          </a:p>
          <a:p>
            <a:r>
              <a:rPr lang="sv-SE" dirty="0"/>
              <a:t>Hur gör du för att vara lyhörd?</a:t>
            </a:r>
          </a:p>
        </p:txBody>
      </p:sp>
      <p:pic>
        <p:nvPicPr>
          <p:cNvPr id="11" name="Bildobjekt 10" descr="Symbol diskussion">
            <a:extLst>
              <a:ext uri="{FF2B5EF4-FFF2-40B4-BE49-F238E27FC236}">
                <a16:creationId xmlns:a16="http://schemas.microsoft.com/office/drawing/2014/main" id="{8F41FFD1-D242-4202-8572-754C9793AF55}"/>
              </a:ext>
            </a:extLst>
          </p:cNvPr>
          <p:cNvPicPr>
            <a:picLocks noChangeAspect="1"/>
          </p:cNvPicPr>
          <p:nvPr/>
        </p:nvPicPr>
        <p:blipFill>
          <a:blip r:embed="rId3"/>
          <a:stretch>
            <a:fillRect/>
          </a:stretch>
        </p:blipFill>
        <p:spPr>
          <a:xfrm>
            <a:off x="9317092" y="1334666"/>
            <a:ext cx="2046999" cy="1865328"/>
          </a:xfrm>
          <a:prstGeom prst="rect">
            <a:avLst/>
          </a:prstGeom>
        </p:spPr>
      </p:pic>
    </p:spTree>
    <p:extLst>
      <p:ext uri="{BB962C8B-B14F-4D97-AF65-F5344CB8AC3E}">
        <p14:creationId xmlns:p14="http://schemas.microsoft.com/office/powerpoint/2010/main" val="117436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86B85BB-7633-465F-A6A8-7D56739EBF35}"/>
              </a:ext>
            </a:extLst>
          </p:cNvPr>
          <p:cNvSpPr>
            <a:spLocks noGrp="1"/>
          </p:cNvSpPr>
          <p:nvPr>
            <p:ph type="ctrTitle"/>
          </p:nvPr>
        </p:nvSpPr>
        <p:spPr/>
        <p:txBody>
          <a:bodyPr/>
          <a:lstStyle/>
          <a:p>
            <a:r>
              <a:rPr lang="sv-SE" dirty="0"/>
              <a:t>Att vara snäll − skapa en förtroendefull relation</a:t>
            </a:r>
          </a:p>
        </p:txBody>
      </p:sp>
    </p:spTree>
    <p:extLst>
      <p:ext uri="{BB962C8B-B14F-4D97-AF65-F5344CB8AC3E}">
        <p14:creationId xmlns:p14="http://schemas.microsoft.com/office/powerpoint/2010/main" val="1197508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Vara snäll – skapa en förtroendefull relation</a:t>
            </a:r>
          </a:p>
        </p:txBody>
      </p:sp>
      <p:sp>
        <p:nvSpPr>
          <p:cNvPr id="6" name="Platshållare för text 5">
            <a:extLst>
              <a:ext uri="{FF2B5EF4-FFF2-40B4-BE49-F238E27FC236}">
                <a16:creationId xmlns:a16="http://schemas.microsoft.com/office/drawing/2014/main" id="{BABE26FF-BB88-4164-A8A9-87A96DD3B913}"/>
              </a:ext>
            </a:extLst>
          </p:cNvPr>
          <p:cNvSpPr>
            <a:spLocks noGrp="1"/>
          </p:cNvSpPr>
          <p:nvPr>
            <p:ph type="body" sz="quarter" idx="16"/>
          </p:nvPr>
        </p:nvSpPr>
        <p:spPr/>
        <p:txBody>
          <a:bodyPr/>
          <a:lstStyle/>
          <a:p>
            <a:pPr marL="457200" indent="-457200">
              <a:buFont typeface="Arial" panose="020B0604020202020204" pitchFamily="34" charset="0"/>
              <a:buChar char="•"/>
            </a:pPr>
            <a:r>
              <a:rPr lang="sv-SE" b="0" spc="-31" dirty="0"/>
              <a:t>Barns erfarenheter visar på vikten av att vara snäll</a:t>
            </a:r>
          </a:p>
          <a:p>
            <a:pPr marL="457200" indent="-457200">
              <a:buFont typeface="Arial" panose="020B0604020202020204" pitchFamily="34" charset="0"/>
              <a:buChar char="•"/>
            </a:pPr>
            <a:r>
              <a:rPr lang="sv-SE" b="0" spc="-31" dirty="0"/>
              <a:t>Forskning visar på vikten av en förtroendefull relation</a:t>
            </a:r>
          </a:p>
        </p:txBody>
      </p:sp>
      <p:pic>
        <p:nvPicPr>
          <p:cNvPr id="8" name="Platshållare för innehåll 7" descr="En vuxen samtalar med ett barn">
            <a:extLst>
              <a:ext uri="{FF2B5EF4-FFF2-40B4-BE49-F238E27FC236}">
                <a16:creationId xmlns:a16="http://schemas.microsoft.com/office/drawing/2014/main" id="{B99E7708-D6CA-4F1C-BFC6-E26B369B5CDD}"/>
              </a:ext>
            </a:extLst>
          </p:cNvPr>
          <p:cNvPicPr>
            <a:picLocks noGrp="1" noChangeAspect="1"/>
          </p:cNvPicPr>
          <p:nvPr>
            <p:ph type="pic" sz="quarter" idx="14"/>
          </p:nvPr>
        </p:nvPicPr>
        <p:blipFill rotWithShape="1">
          <a:blip r:embed="rId3"/>
          <a:srcRect l="7380" r="7380"/>
          <a:stretch/>
        </p:blipFill>
        <p:spPr>
          <a:prstGeom prst="rect">
            <a:avLst/>
          </a:prstGeom>
        </p:spPr>
      </p:pic>
    </p:spTree>
    <p:extLst>
      <p:ext uri="{BB962C8B-B14F-4D97-AF65-F5344CB8AC3E}">
        <p14:creationId xmlns:p14="http://schemas.microsoft.com/office/powerpoint/2010/main" val="3756037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tshållare för innehåll 5" descr="Övergripande rubriker = centrala aspekter&#10;">
            <a:extLst>
              <a:ext uri="{FF2B5EF4-FFF2-40B4-BE49-F238E27FC236}">
                <a16:creationId xmlns:a16="http://schemas.microsoft.com/office/drawing/2014/main" id="{75A7319A-DE4F-453E-A9B1-C9A8B8D0028D}"/>
              </a:ext>
            </a:extLst>
          </p:cNvPr>
          <p:cNvGraphicFramePr>
            <a:graphicFrameLocks/>
          </p:cNvGraphicFramePr>
          <p:nvPr>
            <p:extLst>
              <p:ext uri="{D42A27DB-BD31-4B8C-83A1-F6EECF244321}">
                <p14:modId xmlns:p14="http://schemas.microsoft.com/office/powerpoint/2010/main" val="2810648672"/>
              </p:ext>
            </p:extLst>
          </p:nvPr>
        </p:nvGraphicFramePr>
        <p:xfrm>
          <a:off x="897700" y="878305"/>
          <a:ext cx="10209212" cy="5101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23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9CFAEA7D-257F-40CA-A409-63F4F861B4E2}"/>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r>
              <a:rPr lang="sv-SE" dirty="0"/>
              <a:t>En förtroendefull relation är första steget</a:t>
            </a:r>
          </a:p>
        </p:txBody>
      </p:sp>
      <p:sp>
        <p:nvSpPr>
          <p:cNvPr id="4" name="Textruta 135"/>
          <p:cNvSpPr txBox="1">
            <a:spLocks noChangeArrowheads="1"/>
          </p:cNvSpPr>
          <p:nvPr/>
        </p:nvSpPr>
        <p:spPr bwMode="auto">
          <a:xfrm>
            <a:off x="2326801" y="2564298"/>
            <a:ext cx="6217760" cy="2683534"/>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ts val="600"/>
              </a:spcBef>
              <a:spcAft>
                <a:spcPct val="0"/>
              </a:spcAft>
            </a:pPr>
            <a:r>
              <a:rPr lang="sv-SE" altLang="sv-SE" sz="2200" i="1" dirty="0">
                <a:solidFill>
                  <a:srgbClr val="000000"/>
                </a:solidFill>
                <a:latin typeface="Arial" panose="020B0604020202020204" pitchFamily="34" charset="0"/>
                <a:ea typeface="Times New Roman" panose="02020603050405020304" pitchFamily="18" charset="0"/>
              </a:rPr>
              <a:t>Man kan ju alltid börja med: ”Hur mår du?”, </a:t>
            </a:r>
            <a:br>
              <a:rPr lang="sv-SE" altLang="sv-SE" sz="2200" i="1" dirty="0">
                <a:solidFill>
                  <a:srgbClr val="000000"/>
                </a:solidFill>
                <a:latin typeface="Arial" panose="020B0604020202020204" pitchFamily="34" charset="0"/>
                <a:ea typeface="Times New Roman" panose="02020603050405020304" pitchFamily="18" charset="0"/>
              </a:rPr>
            </a:br>
            <a:r>
              <a:rPr lang="sv-SE" altLang="sv-SE" sz="2200" i="1" dirty="0">
                <a:solidFill>
                  <a:srgbClr val="000000"/>
                </a:solidFill>
                <a:latin typeface="Arial" panose="020B0604020202020204" pitchFamily="34" charset="0"/>
                <a:ea typeface="Times New Roman" panose="02020603050405020304" pitchFamily="18" charset="0"/>
              </a:rPr>
              <a:t>”Hur har dagen varit?”. Det behöver inte vara jättemycket. Bara så att man känner, jamen, lite mer normalt prat som typ människa till människa, istället för vuxen till barn. </a:t>
            </a:r>
          </a:p>
          <a:p>
            <a:pPr eaLnBrk="0" fontAlgn="base" hangingPunct="0">
              <a:spcBef>
                <a:spcPts val="600"/>
              </a:spcBef>
              <a:spcAft>
                <a:spcPct val="0"/>
              </a:spcAft>
            </a:pPr>
            <a:r>
              <a:rPr lang="sv-SE" altLang="sv-SE" sz="2200" dirty="0">
                <a:solidFill>
                  <a:srgbClr val="000000"/>
                </a:solidFill>
                <a:latin typeface="Arial" panose="020B0604020202020204" pitchFamily="34" charset="0"/>
                <a:ea typeface="Times New Roman" panose="02020603050405020304" pitchFamily="18" charset="0"/>
              </a:rPr>
              <a:t>(Ungdom med erfarenhet från socialtjänsten)</a:t>
            </a:r>
            <a:endParaRPr lang="sv-SE" altLang="sv-SE" sz="2200" dirty="0">
              <a:latin typeface="Arial" panose="020B0604020202020204" pitchFamily="34" charset="0"/>
            </a:endParaRPr>
          </a:p>
        </p:txBody>
      </p:sp>
      <p:pic>
        <p:nvPicPr>
          <p:cNvPr id="2050" name="Bildobjekt 160" descr="Symbol citat"/>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8825280" y="2906312"/>
            <a:ext cx="1418046"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433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E4829-4F4C-4576-A0CE-DD6B9D456A7B}"/>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40E09F37-7962-4856-A80F-B90B260DD621}"/>
              </a:ext>
            </a:extLst>
          </p:cNvPr>
          <p:cNvSpPr>
            <a:spLocks noGrp="1"/>
          </p:cNvSpPr>
          <p:nvPr>
            <p:ph sz="quarter" idx="13"/>
          </p:nvPr>
        </p:nvSpPr>
        <p:spPr>
          <a:xfrm>
            <a:off x="1068917" y="2059200"/>
            <a:ext cx="9268800" cy="3708400"/>
          </a:xfrm>
        </p:spPr>
        <p:txBody>
          <a:bodyPr/>
          <a:lstStyle/>
          <a:p>
            <a:pPr marL="0" indent="0">
              <a:buNone/>
            </a:pPr>
            <a:r>
              <a:rPr lang="sv-SE" dirty="0"/>
              <a:t>Att minska maktobalansen är en viktig del i </a:t>
            </a:r>
            <a:br>
              <a:rPr lang="sv-SE" dirty="0"/>
            </a:br>
            <a:r>
              <a:rPr lang="sv-SE" dirty="0"/>
              <a:t>att uppfattas som snäll och skapa en </a:t>
            </a:r>
            <a:br>
              <a:rPr lang="sv-SE" dirty="0"/>
            </a:br>
            <a:r>
              <a:rPr lang="sv-SE" dirty="0"/>
              <a:t>förtroendefull relation. </a:t>
            </a:r>
            <a:br>
              <a:rPr lang="sv-SE" dirty="0"/>
            </a:br>
            <a:endParaRPr lang="sv-SE" dirty="0"/>
          </a:p>
          <a:p>
            <a:r>
              <a:rPr lang="sv-SE" dirty="0"/>
              <a:t>Diskutera hur du kan göra för att minska maktobalansen</a:t>
            </a:r>
            <a:br>
              <a:rPr lang="sv-SE" dirty="0"/>
            </a:br>
            <a:r>
              <a:rPr lang="sv-SE" dirty="0"/>
              <a:t>mellan dig och barnet i ett samtal.</a:t>
            </a:r>
          </a:p>
          <a:p>
            <a:r>
              <a:rPr lang="sv-SE" dirty="0"/>
              <a:t>Diskutera hur maktobalansen kan påverka din möjlighet att skapa en förtroendefull relation med barnet.</a:t>
            </a:r>
          </a:p>
        </p:txBody>
      </p:sp>
      <p:pic>
        <p:nvPicPr>
          <p:cNvPr id="11" name="Bildobjekt 10" descr="Symbol diskussion">
            <a:extLst>
              <a:ext uri="{FF2B5EF4-FFF2-40B4-BE49-F238E27FC236}">
                <a16:creationId xmlns:a16="http://schemas.microsoft.com/office/drawing/2014/main" id="{8F41FFD1-D242-4202-8572-754C9793AF55}"/>
              </a:ext>
            </a:extLst>
          </p:cNvPr>
          <p:cNvPicPr>
            <a:picLocks noChangeAspect="1"/>
          </p:cNvPicPr>
          <p:nvPr/>
        </p:nvPicPr>
        <p:blipFill>
          <a:blip r:embed="rId3"/>
          <a:stretch>
            <a:fillRect/>
          </a:stretch>
        </p:blipFill>
        <p:spPr>
          <a:xfrm>
            <a:off x="8738868" y="862388"/>
            <a:ext cx="2046999" cy="1865328"/>
          </a:xfrm>
          <a:prstGeom prst="rect">
            <a:avLst/>
          </a:prstGeom>
        </p:spPr>
      </p:pic>
    </p:spTree>
    <p:extLst>
      <p:ext uri="{BB962C8B-B14F-4D97-AF65-F5344CB8AC3E}">
        <p14:creationId xmlns:p14="http://schemas.microsoft.com/office/powerpoint/2010/main" val="2764614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77C46FF8-F605-41E2-BD31-C945D987A85B}"/>
              </a:ext>
            </a:extLst>
          </p:cNvPr>
          <p:cNvSpPr>
            <a:spLocks noGrp="1"/>
          </p:cNvSpPr>
          <p:nvPr>
            <p:ph type="ctrTitle"/>
          </p:nvPr>
        </p:nvSpPr>
        <p:spPr/>
        <p:txBody>
          <a:bodyPr/>
          <a:lstStyle/>
          <a:p>
            <a:r>
              <a:rPr lang="sv-SE" dirty="0"/>
              <a:t>Typer av samtal och samtalets gång</a:t>
            </a:r>
          </a:p>
        </p:txBody>
      </p:sp>
    </p:spTree>
    <p:extLst>
      <p:ext uri="{BB962C8B-B14F-4D97-AF65-F5344CB8AC3E}">
        <p14:creationId xmlns:p14="http://schemas.microsoft.com/office/powerpoint/2010/main" val="3950474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p:cNvSpPr>
            <a:spLocks noGrp="1"/>
          </p:cNvSpPr>
          <p:nvPr>
            <p:ph type="title"/>
          </p:nvPr>
        </p:nvSpPr>
        <p:spPr/>
        <p:txBody>
          <a:bodyPr/>
          <a:lstStyle/>
          <a:p>
            <a:r>
              <a:rPr lang="sv-SE" dirty="0"/>
              <a:t>Tre typer av samtal</a:t>
            </a:r>
            <a:br>
              <a:rPr lang="sv-SE" dirty="0"/>
            </a:br>
            <a:br>
              <a:rPr lang="sv-SE" dirty="0"/>
            </a:br>
            <a:endParaRPr lang="sv-SE" dirty="0"/>
          </a:p>
        </p:txBody>
      </p:sp>
      <p:graphicFrame>
        <p:nvGraphicFramePr>
          <p:cNvPr id="3" name="Diagram 2">
            <a:extLst>
              <a:ext uri="{FF2B5EF4-FFF2-40B4-BE49-F238E27FC236}">
                <a16:creationId xmlns:a16="http://schemas.microsoft.com/office/drawing/2014/main" id="{37BD51A7-322A-47CC-8C7B-99783C83F34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3770436"/>
              </p:ext>
            </p:extLst>
          </p:nvPr>
        </p:nvGraphicFramePr>
        <p:xfrm>
          <a:off x="1071792" y="1439334"/>
          <a:ext cx="10048416" cy="4560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5567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p:txBody>
          <a:bodyPr/>
          <a:lstStyle/>
          <a:p>
            <a:r>
              <a:rPr lang="sv-SE" dirty="0"/>
              <a:t>Samtalets gång</a:t>
            </a:r>
            <a:br>
              <a:rPr lang="sv-SE" dirty="0"/>
            </a:br>
            <a:endParaRPr lang="sv-SE" dirty="0"/>
          </a:p>
        </p:txBody>
      </p:sp>
      <p:pic>
        <p:nvPicPr>
          <p:cNvPr id="5" name="Bildobjekt 4" descr="Förberedelse Inledning Avslutning">
            <a:extLst>
              <a:ext uri="{FF2B5EF4-FFF2-40B4-BE49-F238E27FC236}">
                <a16:creationId xmlns:a16="http://schemas.microsoft.com/office/drawing/2014/main" id="{D6773887-1583-485C-A2BE-384384D0EC40}"/>
              </a:ext>
            </a:extLst>
          </p:cNvPr>
          <p:cNvPicPr>
            <a:picLocks noChangeAspect="1"/>
          </p:cNvPicPr>
          <p:nvPr/>
        </p:nvPicPr>
        <p:blipFill>
          <a:blip r:embed="rId3"/>
          <a:stretch>
            <a:fillRect/>
          </a:stretch>
        </p:blipFill>
        <p:spPr>
          <a:xfrm>
            <a:off x="7251909" y="-4515565"/>
            <a:ext cx="1495857" cy="1497729"/>
          </a:xfrm>
          <a:prstGeom prst="rect">
            <a:avLst/>
          </a:prstGeom>
        </p:spPr>
      </p:pic>
      <p:graphicFrame>
        <p:nvGraphicFramePr>
          <p:cNvPr id="2" name="Diagram 1">
            <a:extLst>
              <a:ext uri="{FF2B5EF4-FFF2-40B4-BE49-F238E27FC236}">
                <a16:creationId xmlns:a16="http://schemas.microsoft.com/office/drawing/2014/main" id="{E9D1B40A-8E22-40F8-8601-D5EFFB37EE8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2446483"/>
              </p:ext>
            </p:extLst>
          </p:nvPr>
        </p:nvGraphicFramePr>
        <p:xfrm>
          <a:off x="1071791" y="1982738"/>
          <a:ext cx="10048417" cy="4036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869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ubrik 20">
            <a:extLst>
              <a:ext uri="{FF2B5EF4-FFF2-40B4-BE49-F238E27FC236}">
                <a16:creationId xmlns:a16="http://schemas.microsoft.com/office/drawing/2014/main" id="{1383792D-0000-4DB0-B43C-77D1DFC0E66C}"/>
              </a:ext>
            </a:extLst>
          </p:cNvPr>
          <p:cNvSpPr>
            <a:spLocks noGrp="1"/>
          </p:cNvSpPr>
          <p:nvPr>
            <p:ph type="title"/>
          </p:nvPr>
        </p:nvSpPr>
        <p:spPr/>
        <p:txBody>
          <a:bodyPr/>
          <a:lstStyle/>
          <a:p>
            <a:r>
              <a:rPr lang="sv-SE" dirty="0"/>
              <a:t>Vi börjar med en film …</a:t>
            </a:r>
          </a:p>
        </p:txBody>
      </p:sp>
      <p:sp>
        <p:nvSpPr>
          <p:cNvPr id="23" name="Platshållare för text 22">
            <a:extLst>
              <a:ext uri="{FF2B5EF4-FFF2-40B4-BE49-F238E27FC236}">
                <a16:creationId xmlns:a16="http://schemas.microsoft.com/office/drawing/2014/main" id="{CC01CB02-3E21-4728-B549-9FB931F44ACD}"/>
              </a:ext>
            </a:extLst>
          </p:cNvPr>
          <p:cNvSpPr>
            <a:spLocks noGrp="1"/>
          </p:cNvSpPr>
          <p:nvPr>
            <p:ph type="body" sz="quarter" idx="14"/>
          </p:nvPr>
        </p:nvSpPr>
        <p:spPr/>
        <p:txBody>
          <a:bodyPr/>
          <a:lstStyle/>
          <a:p>
            <a:r>
              <a:rPr lang="sv-SE" b="1" dirty="0"/>
              <a:t>”Det ska ge energi och </a:t>
            </a:r>
            <a:br>
              <a:rPr lang="sv-SE" b="1" dirty="0"/>
            </a:br>
            <a:r>
              <a:rPr lang="sv-SE" b="1" dirty="0"/>
              <a:t>inspiration till att också</a:t>
            </a:r>
            <a:br>
              <a:rPr lang="sv-SE" b="1" dirty="0"/>
            </a:br>
            <a:r>
              <a:rPr lang="sv-SE" b="1" dirty="0"/>
              <a:t> jag givetvis kan prata med </a:t>
            </a:r>
            <a:br>
              <a:rPr lang="sv-SE" b="1" dirty="0"/>
            </a:br>
            <a:r>
              <a:rPr lang="sv-SE" b="1" dirty="0"/>
              <a:t>barn i min profession”</a:t>
            </a:r>
          </a:p>
        </p:txBody>
      </p:sp>
      <p:pic>
        <p:nvPicPr>
          <p:cNvPr id="24" name="Platshållare för innehåll 15" descr="Thomas Jonsland">
            <a:extLst>
              <a:ext uri="{FF2B5EF4-FFF2-40B4-BE49-F238E27FC236}">
                <a16:creationId xmlns:a16="http://schemas.microsoft.com/office/drawing/2014/main" id="{15DECAD2-12D7-4538-A43E-38960FE87D75}"/>
              </a:ext>
            </a:extLst>
          </p:cNvPr>
          <p:cNvPicPr>
            <a:picLocks noGrp="1" noChangeAspect="1"/>
          </p:cNvPicPr>
          <p:nvPr>
            <p:ph sz="quarter" idx="13"/>
          </p:nvPr>
        </p:nvPicPr>
        <p:blipFill rotWithShape="1">
          <a:blip r:embed="rId3"/>
          <a:srcRect l="30371" t="-480" r="-122"/>
          <a:stretch/>
        </p:blipFill>
        <p:spPr>
          <a:xfrm>
            <a:off x="5655190" y="2113906"/>
            <a:ext cx="4740159" cy="3455988"/>
          </a:xfrm>
          <a:prstGeom prst="rect">
            <a:avLst/>
          </a:prstGeom>
          <a:solidFill>
            <a:srgbClr val="A5ACAF"/>
          </a:solidFill>
        </p:spPr>
      </p:pic>
      <p:sp>
        <p:nvSpPr>
          <p:cNvPr id="25" name="Ellips 24">
            <a:hlinkClick r:id="rId4"/>
            <a:extLst>
              <a:ext uri="{FF2B5EF4-FFF2-40B4-BE49-F238E27FC236}">
                <a16:creationId xmlns:a16="http://schemas.microsoft.com/office/drawing/2014/main" id="{03F9D6E7-DE11-4DBA-AF8C-4E530A13E29D}"/>
              </a:ext>
            </a:extLst>
          </p:cNvPr>
          <p:cNvSpPr/>
          <p:nvPr/>
        </p:nvSpPr>
        <p:spPr>
          <a:xfrm>
            <a:off x="9617307" y="2794593"/>
            <a:ext cx="1556084" cy="1556084"/>
          </a:xfrm>
          <a:prstGeom prst="ellipse">
            <a:avLst/>
          </a:prstGeom>
          <a:solidFill>
            <a:srgbClr val="ED8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900" dirty="0">
                <a:solidFill>
                  <a:srgbClr val="FFFFFF"/>
                </a:solidFill>
              </a:rPr>
              <a:t>Se filmen</a:t>
            </a:r>
          </a:p>
        </p:txBody>
      </p:sp>
    </p:spTree>
    <p:extLst>
      <p:ext uri="{BB962C8B-B14F-4D97-AF65-F5344CB8AC3E}">
        <p14:creationId xmlns:p14="http://schemas.microsoft.com/office/powerpoint/2010/main" val="412489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E4829-4F4C-4576-A0CE-DD6B9D456A7B}"/>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40E09F37-7962-4856-A80F-B90B260DD621}"/>
              </a:ext>
            </a:extLst>
          </p:cNvPr>
          <p:cNvSpPr>
            <a:spLocks noGrp="1"/>
          </p:cNvSpPr>
          <p:nvPr>
            <p:ph sz="quarter" idx="13"/>
          </p:nvPr>
        </p:nvSpPr>
        <p:spPr>
          <a:xfrm>
            <a:off x="1068917" y="2059200"/>
            <a:ext cx="10363374" cy="3708400"/>
          </a:xfrm>
        </p:spPr>
        <p:txBody>
          <a:bodyPr/>
          <a:lstStyle/>
          <a:p>
            <a:pPr marL="0" indent="0">
              <a:buNone/>
            </a:pPr>
            <a:r>
              <a:rPr lang="sv-SE" dirty="0"/>
              <a:t>Informerande, stödjande och utredande </a:t>
            </a:r>
            <a:br>
              <a:rPr lang="sv-SE" dirty="0"/>
            </a:br>
            <a:r>
              <a:rPr lang="sv-SE" dirty="0"/>
              <a:t>samtal inbegriper alla samtal med barn inom </a:t>
            </a:r>
            <a:br>
              <a:rPr lang="sv-SE" dirty="0"/>
            </a:br>
            <a:r>
              <a:rPr lang="sv-SE" dirty="0"/>
              <a:t>socialtjänst, hälso- och sjukvård och tandvård. </a:t>
            </a:r>
            <a:br>
              <a:rPr lang="sv-SE" dirty="0"/>
            </a:br>
            <a:endParaRPr lang="sv-SE" dirty="0"/>
          </a:p>
          <a:p>
            <a:r>
              <a:rPr lang="sv-SE" dirty="0"/>
              <a:t>Diskutera hur tydligt det är i er verksamhet </a:t>
            </a:r>
            <a:br>
              <a:rPr lang="sv-SE" dirty="0"/>
            </a:br>
            <a:r>
              <a:rPr lang="sv-SE" dirty="0"/>
              <a:t>vilken typ av samtal som ni har med barn.</a:t>
            </a:r>
          </a:p>
          <a:p>
            <a:r>
              <a:rPr lang="sv-SE" dirty="0"/>
              <a:t>Diskutera hur ni kan förklara för barnet vilken </a:t>
            </a:r>
            <a:br>
              <a:rPr lang="sv-SE" dirty="0"/>
            </a:br>
            <a:r>
              <a:rPr lang="sv-SE" dirty="0"/>
              <a:t>typ av samtal ni ska ha.</a:t>
            </a:r>
          </a:p>
        </p:txBody>
      </p:sp>
      <p:pic>
        <p:nvPicPr>
          <p:cNvPr id="11" name="Bildobjekt 10" descr="Symbol diskussion">
            <a:extLst>
              <a:ext uri="{FF2B5EF4-FFF2-40B4-BE49-F238E27FC236}">
                <a16:creationId xmlns:a16="http://schemas.microsoft.com/office/drawing/2014/main" id="{8F41FFD1-D242-4202-8572-754C9793AF55}"/>
              </a:ext>
            </a:extLst>
          </p:cNvPr>
          <p:cNvPicPr>
            <a:picLocks noChangeAspect="1"/>
          </p:cNvPicPr>
          <p:nvPr/>
        </p:nvPicPr>
        <p:blipFill>
          <a:blip r:embed="rId3"/>
          <a:stretch>
            <a:fillRect/>
          </a:stretch>
        </p:blipFill>
        <p:spPr>
          <a:xfrm>
            <a:off x="9073209" y="917808"/>
            <a:ext cx="2046999" cy="1865328"/>
          </a:xfrm>
          <a:prstGeom prst="rect">
            <a:avLst/>
          </a:prstGeom>
        </p:spPr>
      </p:pic>
    </p:spTree>
    <p:extLst>
      <p:ext uri="{BB962C8B-B14F-4D97-AF65-F5344CB8AC3E}">
        <p14:creationId xmlns:p14="http://schemas.microsoft.com/office/powerpoint/2010/main" val="11397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4F4148A9-AA0D-4A92-8EEF-D3ECAE89488C}"/>
              </a:ext>
            </a:extLst>
          </p:cNvPr>
          <p:cNvSpPr>
            <a:spLocks noGrp="1"/>
          </p:cNvSpPr>
          <p:nvPr>
            <p:ph type="ctrTitle"/>
          </p:nvPr>
        </p:nvSpPr>
        <p:spPr/>
        <p:txBody>
          <a:bodyPr/>
          <a:lstStyle/>
          <a:p>
            <a:r>
              <a:rPr lang="sv-SE" dirty="0"/>
              <a:t>Att genomföra ett samtal</a:t>
            </a:r>
          </a:p>
        </p:txBody>
      </p:sp>
    </p:spTree>
    <p:extLst>
      <p:ext uri="{BB962C8B-B14F-4D97-AF65-F5344CB8AC3E}">
        <p14:creationId xmlns:p14="http://schemas.microsoft.com/office/powerpoint/2010/main" val="389339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p:txBody>
          <a:bodyPr/>
          <a:lstStyle/>
          <a:p>
            <a:r>
              <a:rPr lang="sv-SE" dirty="0"/>
              <a:t>Att genomföra ett samtal – tekniker, metoder, förhållningssätt</a:t>
            </a:r>
            <a:br>
              <a:rPr lang="sv-SE" dirty="0"/>
            </a:br>
            <a:br>
              <a:rPr lang="sv-SE" dirty="0"/>
            </a:br>
            <a:endParaRPr lang="sv-SE" dirty="0"/>
          </a:p>
        </p:txBody>
      </p:sp>
      <p:sp>
        <p:nvSpPr>
          <p:cNvPr id="8" name="Platshållare för text 7">
            <a:extLst>
              <a:ext uri="{FF2B5EF4-FFF2-40B4-BE49-F238E27FC236}">
                <a16:creationId xmlns:a16="http://schemas.microsoft.com/office/drawing/2014/main" id="{B2E16001-9773-493C-BEBB-1ADEB1C82E55}"/>
              </a:ext>
            </a:extLst>
          </p:cNvPr>
          <p:cNvSpPr>
            <a:spLocks noGrp="1"/>
          </p:cNvSpPr>
          <p:nvPr>
            <p:ph type="body" sz="quarter" idx="16"/>
          </p:nvPr>
        </p:nvSpPr>
        <p:spPr/>
        <p:txBody>
          <a:bodyPr/>
          <a:lstStyle/>
          <a:p>
            <a:r>
              <a:rPr lang="sv-SE" b="0" dirty="0"/>
              <a:t>Lyssna och ge barnet möjlighet att fritt beskriva sina erfarenheter och upplevelser</a:t>
            </a:r>
          </a:p>
          <a:p>
            <a:r>
              <a:rPr lang="sv-SE" b="0" dirty="0"/>
              <a:t>Skapa en rytm, ett flyt</a:t>
            </a:r>
          </a:p>
        </p:txBody>
      </p:sp>
      <p:pic>
        <p:nvPicPr>
          <p:cNvPr id="7" name="Platshållare för bild 6" descr="En popjke samtalar om vad han ser på en tavla med en vuxen">
            <a:extLst>
              <a:ext uri="{FF2B5EF4-FFF2-40B4-BE49-F238E27FC236}">
                <a16:creationId xmlns:a16="http://schemas.microsoft.com/office/drawing/2014/main" id="{193FE492-A3DC-4876-97F6-D00788E131E3}"/>
              </a:ext>
            </a:extLst>
          </p:cNvPr>
          <p:cNvPicPr>
            <a:picLocks noGrp="1" noChangeAspect="1"/>
          </p:cNvPicPr>
          <p:nvPr>
            <p:ph type="pic" sz="quarter" idx="14"/>
          </p:nvPr>
        </p:nvPicPr>
        <p:blipFill rotWithShape="1">
          <a:blip r:embed="rId3"/>
          <a:srcRect l="2632" r="2632"/>
          <a:stretch/>
        </p:blipFill>
        <p:spPr>
          <a:xfrm>
            <a:off x="5767346" y="2128872"/>
            <a:ext cx="4399721" cy="3095625"/>
          </a:xfrm>
          <a:prstGeom prst="rect">
            <a:avLst/>
          </a:prstGeom>
        </p:spPr>
      </p:pic>
    </p:spTree>
    <p:extLst>
      <p:ext uri="{BB962C8B-B14F-4D97-AF65-F5344CB8AC3E}">
        <p14:creationId xmlns:p14="http://schemas.microsoft.com/office/powerpoint/2010/main" val="388605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a:xfrm>
            <a:off x="1068917" y="686595"/>
            <a:ext cx="10940203" cy="1296144"/>
          </a:xfrm>
        </p:spPr>
        <p:txBody>
          <a:bodyPr/>
          <a:lstStyle/>
          <a:p>
            <a:r>
              <a:rPr lang="sv-SE" dirty="0"/>
              <a:t>Tekniker, metoder, förhållningssätt</a:t>
            </a:r>
            <a:br>
              <a:rPr lang="sv-SE" dirty="0"/>
            </a:br>
            <a:br>
              <a:rPr lang="sv-SE" dirty="0"/>
            </a:br>
            <a:endParaRPr lang="sv-SE" dirty="0"/>
          </a:p>
        </p:txBody>
      </p:sp>
      <p:pic>
        <p:nvPicPr>
          <p:cNvPr id="6" name="Bildobjekt 5">
            <a:extLst>
              <a:ext uri="{FF2B5EF4-FFF2-40B4-BE49-F238E27FC236}">
                <a16:creationId xmlns:a16="http://schemas.microsoft.com/office/drawing/2014/main" id="{61610801-C93C-499E-B348-B74C0B7CB00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3743832" y="-3660964"/>
            <a:ext cx="1777402" cy="1779626"/>
          </a:xfrm>
          <a:prstGeom prst="rect">
            <a:avLst/>
          </a:prstGeom>
        </p:spPr>
      </p:pic>
      <p:sp>
        <p:nvSpPr>
          <p:cNvPr id="7" name="Rektangel: rundade hörn 6">
            <a:extLst>
              <a:ext uri="{FF2B5EF4-FFF2-40B4-BE49-F238E27FC236}">
                <a16:creationId xmlns:a16="http://schemas.microsoft.com/office/drawing/2014/main" id="{D5E2C7D2-49C5-4370-99DB-CD2165E3C899}"/>
              </a:ext>
            </a:extLst>
          </p:cNvPr>
          <p:cNvSpPr/>
          <p:nvPr/>
        </p:nvSpPr>
        <p:spPr>
          <a:xfrm>
            <a:off x="1068916" y="2559725"/>
            <a:ext cx="3311812" cy="2333503"/>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lstStyle/>
          <a:p>
            <a:pPr marL="342900" indent="-342900">
              <a:buFont typeface="Arial" panose="020B0604020202020204" pitchFamily="34" charset="0"/>
              <a:buChar char="•"/>
            </a:pPr>
            <a:r>
              <a:rPr lang="sv-SE" sz="2000" b="1" dirty="0">
                <a:solidFill>
                  <a:srgbClr val="FFFFFF"/>
                </a:solidFill>
              </a:rPr>
              <a:t>Öppna frågor</a:t>
            </a:r>
          </a:p>
          <a:p>
            <a:pPr marL="342900" indent="-342900">
              <a:buFont typeface="Arial" panose="020B0604020202020204" pitchFamily="34" charset="0"/>
              <a:buChar char="•"/>
            </a:pPr>
            <a:r>
              <a:rPr lang="sv-SE" sz="2000" b="1" dirty="0">
                <a:solidFill>
                  <a:srgbClr val="FFFFFF"/>
                </a:solidFill>
              </a:rPr>
              <a:t>Slutna frågor </a:t>
            </a:r>
          </a:p>
        </p:txBody>
      </p:sp>
      <p:sp>
        <p:nvSpPr>
          <p:cNvPr id="8" name="Rektangel: rundade hörn 7">
            <a:extLst>
              <a:ext uri="{FF2B5EF4-FFF2-40B4-BE49-F238E27FC236}">
                <a16:creationId xmlns:a16="http://schemas.microsoft.com/office/drawing/2014/main" id="{0F709690-F1FB-4E2E-96FD-4E51118241A5}"/>
              </a:ext>
            </a:extLst>
          </p:cNvPr>
          <p:cNvSpPr/>
          <p:nvPr/>
        </p:nvSpPr>
        <p:spPr>
          <a:xfrm>
            <a:off x="4556679" y="2559725"/>
            <a:ext cx="3311813" cy="2333503"/>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lstStyle/>
          <a:p>
            <a:pPr marL="342900" indent="-342900">
              <a:buFont typeface="Arial" panose="020B0604020202020204" pitchFamily="34" charset="0"/>
              <a:buChar char="•"/>
            </a:pPr>
            <a:r>
              <a:rPr lang="sv-SE" sz="2000" b="1" dirty="0">
                <a:solidFill>
                  <a:srgbClr val="FFFFFF"/>
                </a:solidFill>
              </a:rPr>
              <a:t>Sammanfattningar</a:t>
            </a:r>
          </a:p>
          <a:p>
            <a:pPr marL="342900" indent="-342900">
              <a:buFont typeface="Arial" panose="020B0604020202020204" pitchFamily="34" charset="0"/>
              <a:buChar char="•"/>
            </a:pPr>
            <a:r>
              <a:rPr lang="sv-SE" sz="2000" b="1" dirty="0">
                <a:solidFill>
                  <a:srgbClr val="FFFFFF"/>
                </a:solidFill>
              </a:rPr>
              <a:t>Reflektioner och beskrivningar </a:t>
            </a:r>
          </a:p>
          <a:p>
            <a:pPr marL="342900" indent="-342900">
              <a:buFont typeface="Arial" panose="020B0604020202020204" pitchFamily="34" charset="0"/>
              <a:buChar char="•"/>
            </a:pPr>
            <a:r>
              <a:rPr lang="sv-SE" sz="2000" b="1" dirty="0">
                <a:solidFill>
                  <a:srgbClr val="FFFFFF"/>
                </a:solidFill>
              </a:rPr>
              <a:t>Verbaliseringar</a:t>
            </a:r>
          </a:p>
        </p:txBody>
      </p:sp>
      <p:sp>
        <p:nvSpPr>
          <p:cNvPr id="10" name="Rektangel: rundade hörn 9">
            <a:extLst>
              <a:ext uri="{FF2B5EF4-FFF2-40B4-BE49-F238E27FC236}">
                <a16:creationId xmlns:a16="http://schemas.microsoft.com/office/drawing/2014/main" id="{2976941D-C8B5-40AA-8E72-62CBF6A8F025}"/>
              </a:ext>
            </a:extLst>
          </p:cNvPr>
          <p:cNvSpPr/>
          <p:nvPr/>
        </p:nvSpPr>
        <p:spPr>
          <a:xfrm>
            <a:off x="8044444" y="2559725"/>
            <a:ext cx="3311814" cy="2333503"/>
          </a:xfrm>
          <a:prstGeom prst="roundRect">
            <a:avLst/>
          </a:prstGeom>
          <a:ln/>
        </p:spPr>
        <p:style>
          <a:lnRef idx="3">
            <a:schemeClr val="lt1"/>
          </a:lnRef>
          <a:fillRef idx="1">
            <a:schemeClr val="accent4"/>
          </a:fillRef>
          <a:effectRef idx="1">
            <a:schemeClr val="accent4"/>
          </a:effectRef>
          <a:fontRef idx="minor">
            <a:schemeClr val="lt1"/>
          </a:fontRef>
        </p:style>
        <p:txBody>
          <a:bodyPr rtlCol="0" anchor="t"/>
          <a:lstStyle/>
          <a:p>
            <a:pPr marL="342900" indent="-342900">
              <a:buFont typeface="Arial" panose="020B0604020202020204" pitchFamily="34" charset="0"/>
              <a:buChar char="•"/>
            </a:pPr>
            <a:r>
              <a:rPr lang="sv-SE" sz="2000" b="1" dirty="0">
                <a:solidFill>
                  <a:srgbClr val="FFFFFF"/>
                </a:solidFill>
              </a:rPr>
              <a:t>Material, verktyg och hjälpmedel </a:t>
            </a:r>
          </a:p>
        </p:txBody>
      </p:sp>
    </p:spTree>
    <p:extLst>
      <p:ext uri="{BB962C8B-B14F-4D97-AF65-F5344CB8AC3E}">
        <p14:creationId xmlns:p14="http://schemas.microsoft.com/office/powerpoint/2010/main" val="3422191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AC1B0AF9-51B7-41B9-867D-B612F4EA6DCA}"/>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400" b="1" i="0" u="none" strike="noStrike" kern="1200" cap="none" spc="0" normalizeH="0" baseline="0" noProof="0" dirty="0">
                <a:ln>
                  <a:noFill/>
                </a:ln>
                <a:solidFill>
                  <a:srgbClr val="002B45"/>
                </a:solidFill>
                <a:effectLst/>
                <a:uLnTx/>
                <a:uFillTx/>
                <a:latin typeface="Arial" panose="020B0604020202020204" pitchFamily="34" charset="0"/>
                <a:ea typeface="+mj-ea"/>
                <a:cs typeface="Arial" panose="020B0604020202020204" pitchFamily="34" charset="0"/>
              </a:rPr>
              <a:t>Ofta behöver man varva mellan öppna och slutna frågor</a:t>
            </a:r>
          </a:p>
        </p:txBody>
      </p:sp>
      <p:sp>
        <p:nvSpPr>
          <p:cNvPr id="6" name="Textruta 218"/>
          <p:cNvSpPr txBox="1">
            <a:spLocks noChangeArrowheads="1"/>
          </p:cNvSpPr>
          <p:nvPr/>
        </p:nvSpPr>
        <p:spPr bwMode="auto">
          <a:xfrm>
            <a:off x="2343237" y="2776128"/>
            <a:ext cx="6217760" cy="1175561"/>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Slår din pappa dig? </a:t>
            </a:r>
            <a:endPar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Ja, ibland. </a:t>
            </a:r>
            <a:endPar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Berätta om den senaste gången det hände. </a:t>
            </a:r>
            <a:endPar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098" name="Bildobjekt 265" descr="Symbol en vuxen och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245" y="2716676"/>
            <a:ext cx="1167024" cy="106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963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34D344CD-42E9-4F5F-A38E-50E6FFAD768B}"/>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400" b="1" i="0" u="none" strike="noStrike" kern="1200" cap="none" spc="0" normalizeH="0" baseline="0" noProof="0" dirty="0">
                <a:ln>
                  <a:noFill/>
                </a:ln>
                <a:solidFill>
                  <a:srgbClr val="002B45"/>
                </a:solidFill>
                <a:effectLst/>
                <a:uLnTx/>
                <a:uFillTx/>
                <a:latin typeface="Arial" panose="020B0604020202020204" pitchFamily="34" charset="0"/>
                <a:ea typeface="+mj-ea"/>
                <a:cs typeface="Arial" panose="020B0604020202020204" pitchFamily="34" charset="0"/>
              </a:rPr>
              <a:t>Öppna frågor kan vara mer som invitationer till att berätta</a:t>
            </a:r>
          </a:p>
        </p:txBody>
      </p:sp>
      <p:sp>
        <p:nvSpPr>
          <p:cNvPr id="6" name="Textruta 218"/>
          <p:cNvSpPr txBox="1">
            <a:spLocks noChangeArrowheads="1"/>
          </p:cNvSpPr>
          <p:nvPr/>
        </p:nvSpPr>
        <p:spPr bwMode="auto">
          <a:xfrm>
            <a:off x="2261125" y="2579000"/>
            <a:ext cx="6217760" cy="1885424"/>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Andra barn har berättat för mig att det kan vara svårt att prata med kompisar om sin mammas sjukdom. Hur tycker du att det är?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Fortsätt. Berätta mer.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098" name="Bildobjekt 265" descr="Symbol en vuxen och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851" y="2768321"/>
            <a:ext cx="1167024" cy="106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37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34D344CD-42E9-4F5F-A38E-50E6FFAD768B}"/>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400" b="1" i="0" u="none" strike="noStrike" kern="1200" cap="none" spc="0" normalizeH="0" baseline="0" noProof="0" dirty="0">
                <a:ln>
                  <a:noFill/>
                </a:ln>
                <a:solidFill>
                  <a:srgbClr val="002B45"/>
                </a:solidFill>
                <a:effectLst/>
                <a:uLnTx/>
                <a:uFillTx/>
                <a:latin typeface="Arial" panose="020B0604020202020204" pitchFamily="34" charset="0"/>
                <a:ea typeface="+mj-ea"/>
                <a:cs typeface="Arial" panose="020B0604020202020204" pitchFamily="34" charset="0"/>
              </a:rPr>
              <a:t>Att kortfattat upprepa det barnet just har sagt kan vara ett effektivt sätt att hålla flyt i samtalet</a:t>
            </a:r>
          </a:p>
        </p:txBody>
      </p:sp>
      <p:sp>
        <p:nvSpPr>
          <p:cNvPr id="6" name="Textruta 218"/>
          <p:cNvSpPr txBox="1">
            <a:spLocks noChangeArrowheads="1"/>
          </p:cNvSpPr>
          <p:nvPr/>
        </p:nvSpPr>
        <p:spPr bwMode="auto">
          <a:xfrm>
            <a:off x="2261125" y="2578999"/>
            <a:ext cx="6217760" cy="2295257"/>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(Barnet) – Som mest ont gör det på morgonen när jag vaknar. </a:t>
            </a:r>
            <a:endPar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(Den professionelle) – Det är på morgonen när du vaknar som det gör som mest ont? </a:t>
            </a:r>
            <a:endPar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(Barnet) – Ja, sedan blir det oftast bättre när jag kommer upp. </a:t>
            </a: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098" name="Bildobjekt 265" descr="Symbol en vuxen och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851" y="2768321"/>
            <a:ext cx="1167024" cy="106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630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34D344CD-42E9-4F5F-A38E-50E6FFAD768B}"/>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400" b="1" i="0" u="none" strike="noStrike" kern="1200" cap="none" spc="0" normalizeH="0" baseline="0" noProof="0" dirty="0">
                <a:ln>
                  <a:noFill/>
                </a:ln>
                <a:solidFill>
                  <a:srgbClr val="002B45"/>
                </a:solidFill>
                <a:effectLst/>
                <a:uLnTx/>
                <a:uFillTx/>
                <a:latin typeface="Arial" panose="020B0604020202020204" pitchFamily="34" charset="0"/>
                <a:ea typeface="+mj-ea"/>
                <a:cs typeface="Arial" panose="020B0604020202020204" pitchFamily="34" charset="0"/>
              </a:rPr>
              <a:t>En typ av sammanfattningar är reflektioner som den professionelle ger barnet</a:t>
            </a:r>
          </a:p>
        </p:txBody>
      </p:sp>
      <p:sp>
        <p:nvSpPr>
          <p:cNvPr id="6" name="Textruta 218"/>
          <p:cNvSpPr txBox="1">
            <a:spLocks noChangeArrowheads="1"/>
          </p:cNvSpPr>
          <p:nvPr/>
        </p:nvSpPr>
        <p:spPr bwMode="auto">
          <a:xfrm>
            <a:off x="2261125" y="2768321"/>
            <a:ext cx="6217760" cy="1183368"/>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(Det jag hör är att) Du är väldigt orolig för vad som händer med din pappa? (Stämmer det?) </a:t>
            </a: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098" name="Bildobjekt 265" descr="Symbol en vuxen och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851" y="2768321"/>
            <a:ext cx="1167024" cy="106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43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34D344CD-42E9-4F5F-A38E-50E6FFAD768B}"/>
              </a:ext>
            </a:extLst>
          </p:cNvPr>
          <p:cNvSpPr txBox="1">
            <a:spLocks/>
          </p:cNvSpPr>
          <p:nvPr/>
        </p:nvSpPr>
        <p:spPr>
          <a:xfrm>
            <a:off x="1071793" y="687600"/>
            <a:ext cx="10214516" cy="129614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400" b="1" i="0" u="none" strike="noStrike" kern="1200" cap="none" spc="0" normalizeH="0" baseline="0" noProof="0" dirty="0">
                <a:ln>
                  <a:noFill/>
                </a:ln>
                <a:solidFill>
                  <a:srgbClr val="002B45"/>
                </a:solidFill>
                <a:effectLst/>
                <a:uLnTx/>
                <a:uFillTx/>
                <a:latin typeface="Arial" panose="020B0604020202020204" pitchFamily="34" charset="0"/>
                <a:ea typeface="+mj-ea"/>
                <a:cs typeface="Arial" panose="020B0604020202020204" pitchFamily="34" charset="0"/>
              </a:rPr>
              <a:t>Verbaliseringar innebär att sätta ord på barnets icke-verbala svar</a:t>
            </a:r>
          </a:p>
        </p:txBody>
      </p:sp>
      <p:sp>
        <p:nvSpPr>
          <p:cNvPr id="6" name="Textruta 218"/>
          <p:cNvSpPr txBox="1">
            <a:spLocks noChangeArrowheads="1"/>
          </p:cNvSpPr>
          <p:nvPr/>
        </p:nvSpPr>
        <p:spPr bwMode="auto">
          <a:xfrm>
            <a:off x="2261125" y="2768322"/>
            <a:ext cx="6217760" cy="875832"/>
          </a:xfrm>
          <a:prstGeom prst="rect">
            <a:avLst/>
          </a:prstGeom>
          <a:solidFill>
            <a:srgbClr val="FFFFFF"/>
          </a:solidFill>
          <a:ln w="25400">
            <a:solidFill>
              <a:srgbClr val="3F9C35"/>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a:ea typeface="+mn-ea"/>
                <a:cs typeface="+mn-cs"/>
              </a:rPr>
              <a:t>Du skakar på huvudet. (Vad menar du med det?) Berätta. </a:t>
            </a:r>
            <a:endParaRPr kumimoji="0" lang="sv-SE" sz="2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4098" name="Bildobjekt 265" descr="Symbol en vuxen och ett 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851" y="2768321"/>
            <a:ext cx="1167024" cy="1060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377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E4829-4F4C-4576-A0CE-DD6B9D456A7B}"/>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40E09F37-7962-4856-A80F-B90B260DD621}"/>
              </a:ext>
            </a:extLst>
          </p:cNvPr>
          <p:cNvSpPr>
            <a:spLocks noGrp="1"/>
          </p:cNvSpPr>
          <p:nvPr>
            <p:ph sz="quarter" idx="13"/>
          </p:nvPr>
        </p:nvSpPr>
        <p:spPr>
          <a:xfrm>
            <a:off x="1068917" y="2059200"/>
            <a:ext cx="10363374" cy="3708400"/>
          </a:xfrm>
        </p:spPr>
        <p:txBody>
          <a:bodyPr/>
          <a:lstStyle/>
          <a:p>
            <a:pPr marL="0" indent="0">
              <a:buNone/>
            </a:pPr>
            <a:r>
              <a:rPr lang="sv-SE" dirty="0"/>
              <a:t>Om och hur du använder material, verktyg och </a:t>
            </a:r>
            <a:br>
              <a:rPr lang="sv-SE" dirty="0"/>
            </a:br>
            <a:r>
              <a:rPr lang="sv-SE" dirty="0"/>
              <a:t>hjälpmedel i samtalet är delvis beroende av </a:t>
            </a:r>
            <a:br>
              <a:rPr lang="sv-SE" dirty="0"/>
            </a:br>
            <a:r>
              <a:rPr lang="sv-SE" dirty="0"/>
              <a:t>samtalets syfte och sammanhang. </a:t>
            </a:r>
            <a:br>
              <a:rPr lang="sv-SE" dirty="0"/>
            </a:br>
            <a:endParaRPr lang="sv-SE" dirty="0"/>
          </a:p>
          <a:p>
            <a:r>
              <a:rPr lang="sv-SE" dirty="0"/>
              <a:t>Vad finns det för material, verktyg och hjälpmedel </a:t>
            </a:r>
            <a:br>
              <a:rPr lang="sv-SE" dirty="0"/>
            </a:br>
            <a:r>
              <a:rPr lang="sv-SE" dirty="0"/>
              <a:t>som du tänker kan vara relevanta i dina samtal med barn?</a:t>
            </a:r>
          </a:p>
          <a:p>
            <a:r>
              <a:rPr lang="sv-SE" dirty="0"/>
              <a:t>På vilka sätt tänker du att dessa material, verktyg och </a:t>
            </a:r>
            <a:br>
              <a:rPr lang="sv-SE" dirty="0"/>
            </a:br>
            <a:r>
              <a:rPr lang="sv-SE" dirty="0"/>
              <a:t>hjälpmedel kan påverka barnets möjlighet att berätta fritt?</a:t>
            </a:r>
          </a:p>
          <a:p>
            <a:endParaRPr lang="sv-SE" sz="2800" dirty="0"/>
          </a:p>
        </p:txBody>
      </p:sp>
      <p:pic>
        <p:nvPicPr>
          <p:cNvPr id="11" name="Bildobjekt 10" descr="Symbol diskussion">
            <a:extLst>
              <a:ext uri="{FF2B5EF4-FFF2-40B4-BE49-F238E27FC236}">
                <a16:creationId xmlns:a16="http://schemas.microsoft.com/office/drawing/2014/main" id="{8F41FFD1-D242-4202-8572-754C9793AF55}"/>
              </a:ext>
            </a:extLst>
          </p:cNvPr>
          <p:cNvPicPr>
            <a:picLocks noChangeAspect="1"/>
          </p:cNvPicPr>
          <p:nvPr/>
        </p:nvPicPr>
        <p:blipFill>
          <a:blip r:embed="rId3"/>
          <a:stretch>
            <a:fillRect/>
          </a:stretch>
        </p:blipFill>
        <p:spPr>
          <a:xfrm>
            <a:off x="9317092" y="1334666"/>
            <a:ext cx="2046999" cy="1865328"/>
          </a:xfrm>
          <a:prstGeom prst="rect">
            <a:avLst/>
          </a:prstGeom>
        </p:spPr>
      </p:pic>
    </p:spTree>
    <p:extLst>
      <p:ext uri="{BB962C8B-B14F-4D97-AF65-F5344CB8AC3E}">
        <p14:creationId xmlns:p14="http://schemas.microsoft.com/office/powerpoint/2010/main" val="4096894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B45"/>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8173B28-E53C-4B9B-8D5D-E0B71F43F257}"/>
              </a:ext>
            </a:extLst>
          </p:cNvPr>
          <p:cNvSpPr/>
          <p:nvPr/>
        </p:nvSpPr>
        <p:spPr>
          <a:xfrm>
            <a:off x="146305" y="2074783"/>
            <a:ext cx="5376672" cy="2185214"/>
          </a:xfrm>
          <a:prstGeom prst="rect">
            <a:avLst/>
          </a:prstGeom>
        </p:spPr>
        <p:txBody>
          <a:bodyPr wrap="square">
            <a:spAutoFit/>
          </a:bodyPr>
          <a:lstStyle/>
          <a:p>
            <a:pPr marL="355600" lvl="1" algn="ctr">
              <a:buNone/>
            </a:pPr>
            <a:r>
              <a:rPr lang="sv-SE" sz="3400" dirty="0">
                <a:solidFill>
                  <a:srgbClr val="FFFFFF"/>
                </a:solidFill>
              </a:rPr>
              <a:t>Alla kan prata med barn. </a:t>
            </a:r>
          </a:p>
          <a:p>
            <a:pPr marL="355600" lvl="1" algn="ctr">
              <a:buNone/>
            </a:pPr>
            <a:r>
              <a:rPr lang="sv-SE" sz="3400" dirty="0">
                <a:solidFill>
                  <a:srgbClr val="FFFFFF"/>
                </a:solidFill>
              </a:rPr>
              <a:t>Alla kan också utveckla sin förmåga att prata med barn.</a:t>
            </a:r>
          </a:p>
        </p:txBody>
      </p:sp>
      <p:pic>
        <p:nvPicPr>
          <p:cNvPr id="9" name="Platshållare för innehåll 8" descr="Tankfull flicka">
            <a:extLst>
              <a:ext uri="{FF2B5EF4-FFF2-40B4-BE49-F238E27FC236}">
                <a16:creationId xmlns:a16="http://schemas.microsoft.com/office/drawing/2014/main" id="{C5BB2E21-80B6-4B90-B2BE-6F751ED57E64}"/>
              </a:ext>
            </a:extLst>
          </p:cNvPr>
          <p:cNvPicPr>
            <a:picLocks noGrp="1" noChangeAspect="1"/>
          </p:cNvPicPr>
          <p:nvPr>
            <p:ph type="pic" sz="quarter" idx="13"/>
          </p:nvPr>
        </p:nvPicPr>
        <p:blipFill rotWithShape="1">
          <a:blip r:embed="rId3"/>
          <a:srcRect l="24094" t="29632" r="26646" b="33304"/>
          <a:stretch/>
        </p:blipFill>
        <p:spPr>
          <a:xfrm>
            <a:off x="6096000" y="0"/>
            <a:ext cx="6096000" cy="6871855"/>
          </a:xfrm>
          <a:prstGeom prst="rect">
            <a:avLst/>
          </a:prstGeom>
        </p:spPr>
      </p:pic>
    </p:spTree>
    <p:extLst>
      <p:ext uri="{BB962C8B-B14F-4D97-AF65-F5344CB8AC3E}">
        <p14:creationId xmlns:p14="http://schemas.microsoft.com/office/powerpoint/2010/main" val="1432146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7CE756A2-81E7-4281-8761-7B43F7154703}"/>
              </a:ext>
            </a:extLst>
          </p:cNvPr>
          <p:cNvSpPr>
            <a:spLocks noGrp="1"/>
          </p:cNvSpPr>
          <p:nvPr>
            <p:ph type="ctrTitle"/>
          </p:nvPr>
        </p:nvSpPr>
        <p:spPr/>
        <p:txBody>
          <a:bodyPr/>
          <a:lstStyle/>
          <a:p>
            <a:r>
              <a:rPr lang="sv-SE" dirty="0"/>
              <a:t>Samtal med barn i relation till föräldrar</a:t>
            </a:r>
          </a:p>
        </p:txBody>
      </p:sp>
    </p:spTree>
    <p:extLst>
      <p:ext uri="{BB962C8B-B14F-4D97-AF65-F5344CB8AC3E}">
        <p14:creationId xmlns:p14="http://schemas.microsoft.com/office/powerpoint/2010/main" val="3593125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a:spLocks noGrp="1"/>
          </p:cNvSpPr>
          <p:nvPr>
            <p:ph type="title"/>
          </p:nvPr>
        </p:nvSpPr>
        <p:spPr/>
        <p:txBody>
          <a:bodyPr/>
          <a:lstStyle/>
          <a:p>
            <a:r>
              <a:rPr lang="sv-SE" dirty="0"/>
              <a:t>Samtalet med barnet i relation till föräldrarna</a:t>
            </a:r>
            <a:br>
              <a:rPr lang="sv-SE" dirty="0"/>
            </a:br>
            <a:br>
              <a:rPr lang="sv-SE" dirty="0"/>
            </a:br>
            <a:endParaRPr lang="sv-SE" dirty="0"/>
          </a:p>
        </p:txBody>
      </p:sp>
      <p:sp>
        <p:nvSpPr>
          <p:cNvPr id="6" name="Platshållare för text 5">
            <a:extLst>
              <a:ext uri="{FF2B5EF4-FFF2-40B4-BE49-F238E27FC236}">
                <a16:creationId xmlns:a16="http://schemas.microsoft.com/office/drawing/2014/main" id="{E1368F93-3CFB-4856-9546-090359409403}"/>
              </a:ext>
              <a:ext uri="{C183D7F6-B498-43B3-948B-1728B52AA6E4}">
                <adec:decorative xmlns:adec="http://schemas.microsoft.com/office/drawing/2017/decorative" val="0"/>
              </a:ext>
            </a:extLst>
          </p:cNvPr>
          <p:cNvSpPr>
            <a:spLocks noGrp="1"/>
          </p:cNvSpPr>
          <p:nvPr>
            <p:ph type="body" sz="quarter" idx="16"/>
          </p:nvPr>
        </p:nvSpPr>
        <p:spPr/>
        <p:txBody>
          <a:bodyPr/>
          <a:lstStyle/>
          <a:p>
            <a:r>
              <a:rPr lang="sv-SE" sz="2000" dirty="0"/>
              <a:t>Föräldrarna är tydligt närvarande, </a:t>
            </a:r>
            <a:br>
              <a:rPr lang="sv-SE" sz="2000" dirty="0"/>
            </a:br>
            <a:r>
              <a:rPr lang="sv-SE" sz="2000" dirty="0"/>
              <a:t>vare sig de är i rummet eller inte</a:t>
            </a:r>
          </a:p>
          <a:p>
            <a:r>
              <a:rPr lang="sv-SE" sz="2000" dirty="0"/>
              <a:t>Föräldrarna är en viktig resurs för barnets trygghet, men kan också hindra barnets fria beskrivningar</a:t>
            </a:r>
          </a:p>
          <a:p>
            <a:r>
              <a:rPr lang="sv-SE" sz="2000" dirty="0"/>
              <a:t>Det finns olika grad av delaktighet även hos föräldrarna</a:t>
            </a:r>
          </a:p>
          <a:p>
            <a:endParaRPr lang="sv-SE" sz="2000" dirty="0"/>
          </a:p>
        </p:txBody>
      </p:sp>
      <p:pic>
        <p:nvPicPr>
          <p:cNvPr id="12" name="Platshållare för bild 11" descr="Ett barn med sin mamma samtalar med en sjukvårdspersonal">
            <a:extLst>
              <a:ext uri="{FF2B5EF4-FFF2-40B4-BE49-F238E27FC236}">
                <a16:creationId xmlns:a16="http://schemas.microsoft.com/office/drawing/2014/main" id="{4B4E0187-909E-4463-A80A-699A7A790390}"/>
              </a:ext>
            </a:extLst>
          </p:cNvPr>
          <p:cNvPicPr>
            <a:picLocks noGrp="1" noChangeAspect="1"/>
          </p:cNvPicPr>
          <p:nvPr>
            <p:ph type="pic" sz="quarter" idx="14"/>
          </p:nvPr>
        </p:nvPicPr>
        <p:blipFill rotWithShape="1">
          <a:blip r:embed="rId3"/>
          <a:srcRect l="2632" r="2632"/>
          <a:stretch/>
        </p:blipFill>
        <p:spPr>
          <a:xfrm>
            <a:off x="5767388" y="2128838"/>
            <a:ext cx="4398962" cy="3095625"/>
          </a:xfrm>
          <a:prstGeom prst="rect">
            <a:avLst/>
          </a:prstGeom>
        </p:spPr>
      </p:pic>
      <p:pic>
        <p:nvPicPr>
          <p:cNvPr id="11" name="Bildobjekt 10" descr="Ett barn med sin mamma samtalar med en sjukvårdspersonal">
            <a:extLst>
              <a:ext uri="{FF2B5EF4-FFF2-40B4-BE49-F238E27FC236}">
                <a16:creationId xmlns:a16="http://schemas.microsoft.com/office/drawing/2014/main" id="{122976CE-72DF-496D-8FEC-2C63C21A1834}"/>
              </a:ext>
            </a:extLst>
          </p:cNvPr>
          <p:cNvPicPr>
            <a:picLocks noChangeAspect="1"/>
          </p:cNvPicPr>
          <p:nvPr/>
        </p:nvPicPr>
        <p:blipFill>
          <a:blip r:embed="rId4"/>
          <a:stretch>
            <a:fillRect/>
          </a:stretch>
        </p:blipFill>
        <p:spPr>
          <a:xfrm>
            <a:off x="9995459" y="-1594858"/>
            <a:ext cx="998559" cy="998559"/>
          </a:xfrm>
          <a:prstGeom prst="rect">
            <a:avLst/>
          </a:prstGeom>
        </p:spPr>
      </p:pic>
    </p:spTree>
    <p:extLst>
      <p:ext uri="{BB962C8B-B14F-4D97-AF65-F5344CB8AC3E}">
        <p14:creationId xmlns:p14="http://schemas.microsoft.com/office/powerpoint/2010/main" val="8581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C8E12C6D-0FCC-4748-85C3-6BFD0CC2646C}"/>
              </a:ext>
            </a:extLst>
          </p:cNvPr>
          <p:cNvSpPr>
            <a:spLocks noGrp="1"/>
          </p:cNvSpPr>
          <p:nvPr>
            <p:ph type="title"/>
          </p:nvPr>
        </p:nvSpPr>
        <p:spPr>
          <a:xfrm>
            <a:off x="1071791" y="686594"/>
            <a:ext cx="10894921" cy="1296144"/>
          </a:xfrm>
        </p:spPr>
        <p:txBody>
          <a:bodyPr/>
          <a:lstStyle/>
          <a:p>
            <a:r>
              <a:rPr lang="sv-SE" dirty="0"/>
              <a:t>Barn och unga kan se olika på föräldrarnas närvaro</a:t>
            </a:r>
            <a:br>
              <a:rPr lang="sv-SE" dirty="0"/>
            </a:br>
            <a:br>
              <a:rPr lang="sv-SE" dirty="0"/>
            </a:br>
            <a:endParaRPr lang="sv-SE" dirty="0"/>
          </a:p>
        </p:txBody>
      </p:sp>
      <p:sp>
        <p:nvSpPr>
          <p:cNvPr id="4" name="Textruta 153"/>
          <p:cNvSpPr txBox="1">
            <a:spLocks noChangeArrowheads="1"/>
          </p:cNvSpPr>
          <p:nvPr/>
        </p:nvSpPr>
        <p:spPr bwMode="auto">
          <a:xfrm>
            <a:off x="2191722" y="1378921"/>
            <a:ext cx="6217760" cy="2614062"/>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 är en trygghet att föräldrarna är med. Jag vill ha dom som extrastöd. Dom kan lägga till sånt som jag har glömt och vara med i viktiga beslut. Som patient får man ibland stå på sig – då är det bra att föräldrarna är med.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(Flicka, 14 år, med lång och intensiv </a:t>
            </a:r>
            <a:br>
              <a:rPr kumimoji="0" lang="sv-S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sv-S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kontakt med hälso- och sjukvården).</a:t>
            </a:r>
            <a:endPar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pic>
        <p:nvPicPr>
          <p:cNvPr id="15" name="Bildobjekt 160" descr="Symbol citat"/>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8823409" y="2117421"/>
            <a:ext cx="1176869" cy="1075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ruta 153"/>
          <p:cNvSpPr txBox="1">
            <a:spLocks noChangeArrowheads="1"/>
          </p:cNvSpPr>
          <p:nvPr/>
        </p:nvSpPr>
        <p:spPr bwMode="auto">
          <a:xfrm>
            <a:off x="2191722" y="4199098"/>
            <a:ext cx="6217760" cy="1972308"/>
          </a:xfrm>
          <a:prstGeom prst="rect">
            <a:avLst/>
          </a:prstGeom>
          <a:solidFill>
            <a:srgbClr val="FFFFFF"/>
          </a:solidFill>
          <a:ln w="25400">
            <a:solidFill>
              <a:srgbClr val="ED8B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sv-SE" sz="2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Det är mycket lättare att prata om inte föräldrarna är med, för då kan man säga som det är och då behöver man inte titta på föräldrarna och se om de blir arga.</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sv-SE" sz="22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(Ungdom med erfarenhet från socialtjänsten)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200" b="0"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pic>
        <p:nvPicPr>
          <p:cNvPr id="16" name="Bildobjekt 160" descr="Symbol citat"/>
          <p:cNvPicPr>
            <a:picLocks noChangeAspect="1" noChangeArrowheads="1"/>
          </p:cNvPicPr>
          <p:nvPr/>
        </p:nvPicPr>
        <p:blipFill>
          <a:blip r:embed="rId3">
            <a:extLst>
              <a:ext uri="{28A0092B-C50C-407E-A947-70E740481C1C}">
                <a14:useLocalDpi xmlns:a14="http://schemas.microsoft.com/office/drawing/2010/main" val="0"/>
              </a:ext>
            </a:extLst>
          </a:blip>
          <a:srcRect t="44354" b="2"/>
          <a:stretch>
            <a:fillRect/>
          </a:stretch>
        </p:blipFill>
        <p:spPr bwMode="auto">
          <a:xfrm>
            <a:off x="8835318" y="4337413"/>
            <a:ext cx="1176869" cy="107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5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CCABA6-F8FC-4F40-9591-B8A32B87DAD9}"/>
              </a:ext>
            </a:extLst>
          </p:cNvPr>
          <p:cNvSpPr>
            <a:spLocks noGrp="1"/>
          </p:cNvSpPr>
          <p:nvPr>
            <p:ph type="title"/>
          </p:nvPr>
        </p:nvSpPr>
        <p:spPr/>
        <p:txBody>
          <a:bodyPr/>
          <a:lstStyle/>
          <a:p>
            <a:r>
              <a:rPr lang="sv-SE" sz="3200" dirty="0"/>
              <a:t>Diskussion</a:t>
            </a:r>
            <a:endParaRPr lang="sv-SE" dirty="0"/>
          </a:p>
        </p:txBody>
      </p:sp>
      <p:sp>
        <p:nvSpPr>
          <p:cNvPr id="5" name="Platshållare för innehåll 4">
            <a:extLst>
              <a:ext uri="{FF2B5EF4-FFF2-40B4-BE49-F238E27FC236}">
                <a16:creationId xmlns:a16="http://schemas.microsoft.com/office/drawing/2014/main" id="{226D1CF2-E28E-49AD-8935-E93A35FA3458}"/>
              </a:ext>
            </a:extLst>
          </p:cNvPr>
          <p:cNvSpPr>
            <a:spLocks noGrp="1"/>
          </p:cNvSpPr>
          <p:nvPr>
            <p:ph sz="quarter" idx="13"/>
          </p:nvPr>
        </p:nvSpPr>
        <p:spPr/>
        <p:txBody>
          <a:bodyPr/>
          <a:lstStyle/>
          <a:p>
            <a:pPr marL="0" indent="0">
              <a:buNone/>
            </a:pPr>
            <a:r>
              <a:rPr lang="sv-SE" sz="2800" dirty="0"/>
              <a:t>Barnet behöver vara fortsatt i centrum</a:t>
            </a:r>
            <a:br>
              <a:rPr lang="sv-SE" sz="2800" dirty="0"/>
            </a:br>
            <a:r>
              <a:rPr lang="sv-SE" sz="2800" dirty="0"/>
              <a:t>oavsett föräldrars närvaro under ett samtal.  </a:t>
            </a:r>
          </a:p>
          <a:p>
            <a:r>
              <a:rPr lang="sv-SE" sz="2800" dirty="0"/>
              <a:t>Diskutera hur ni på er arbetsplats hanterar </a:t>
            </a:r>
            <a:br>
              <a:rPr lang="sv-SE" sz="2800" dirty="0"/>
            </a:br>
            <a:r>
              <a:rPr lang="sv-SE" sz="2800" dirty="0"/>
              <a:t>föräldrars närvaro i samtal med barn.</a:t>
            </a:r>
          </a:p>
          <a:p>
            <a:r>
              <a:rPr lang="sv-SE" sz="2800" dirty="0"/>
              <a:t>Ge exempel på när du upplever att föräldrars närvaro har hindrat barnet att berätta fritt.</a:t>
            </a:r>
          </a:p>
          <a:p>
            <a:r>
              <a:rPr lang="sv-SE" sz="2800" dirty="0"/>
              <a:t>Diskutera hur föräldrars närvaro kan ha betydelse för barnets trygghet under samtalet.</a:t>
            </a:r>
          </a:p>
        </p:txBody>
      </p:sp>
      <p:pic>
        <p:nvPicPr>
          <p:cNvPr id="7" name="Bildobjekt 6" descr="Symbol diskussion">
            <a:extLst>
              <a:ext uri="{FF2B5EF4-FFF2-40B4-BE49-F238E27FC236}">
                <a16:creationId xmlns:a16="http://schemas.microsoft.com/office/drawing/2014/main" id="{4BB78E68-BED1-4570-A946-5A731E46F0E2}"/>
              </a:ext>
            </a:extLst>
          </p:cNvPr>
          <p:cNvPicPr>
            <a:picLocks noChangeAspect="1"/>
          </p:cNvPicPr>
          <p:nvPr/>
        </p:nvPicPr>
        <p:blipFill>
          <a:blip r:embed="rId3"/>
          <a:stretch>
            <a:fillRect/>
          </a:stretch>
        </p:blipFill>
        <p:spPr>
          <a:xfrm>
            <a:off x="9317092" y="1334666"/>
            <a:ext cx="2046999" cy="1865328"/>
          </a:xfrm>
          <a:prstGeom prst="rect">
            <a:avLst/>
          </a:prstGeom>
        </p:spPr>
      </p:pic>
    </p:spTree>
    <p:extLst>
      <p:ext uri="{BB962C8B-B14F-4D97-AF65-F5344CB8AC3E}">
        <p14:creationId xmlns:p14="http://schemas.microsoft.com/office/powerpoint/2010/main" val="22560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BD6ABD3F-2BAE-4783-9C46-DC2CC53B6F91}"/>
              </a:ext>
            </a:extLst>
          </p:cNvPr>
          <p:cNvSpPr>
            <a:spLocks noGrp="1"/>
          </p:cNvSpPr>
          <p:nvPr>
            <p:ph type="title"/>
          </p:nvPr>
        </p:nvSpPr>
        <p:spPr/>
        <p:txBody>
          <a:bodyPr/>
          <a:lstStyle/>
          <a:p>
            <a:pPr marL="0" indent="0"/>
            <a:r>
              <a:rPr lang="sv-SE" spc="-31" dirty="0"/>
              <a:t>Material och mer information</a:t>
            </a:r>
            <a:endParaRPr lang="sv-SE" dirty="0"/>
          </a:p>
        </p:txBody>
      </p:sp>
      <p:sp>
        <p:nvSpPr>
          <p:cNvPr id="6" name="Platshållare för innehåll 5">
            <a:extLst>
              <a:ext uri="{FF2B5EF4-FFF2-40B4-BE49-F238E27FC236}">
                <a16:creationId xmlns:a16="http://schemas.microsoft.com/office/drawing/2014/main" id="{172B9D78-D39E-4F20-968A-BD2486A8935D}"/>
              </a:ext>
            </a:extLst>
          </p:cNvPr>
          <p:cNvSpPr>
            <a:spLocks noGrp="1"/>
          </p:cNvSpPr>
          <p:nvPr>
            <p:ph sz="quarter" idx="13"/>
          </p:nvPr>
        </p:nvSpPr>
        <p:spPr/>
        <p:txBody>
          <a:bodyPr/>
          <a:lstStyle/>
          <a:p>
            <a:pPr eaLnBrk="0" fontAlgn="base" hangingPunct="0">
              <a:spcBef>
                <a:spcPct val="0"/>
              </a:spcBef>
              <a:spcAft>
                <a:spcPct val="0"/>
              </a:spcAft>
            </a:pPr>
            <a:r>
              <a:rPr lang="sv-SE" altLang="sv-SE" sz="2400" dirty="0">
                <a:solidFill>
                  <a:srgbClr val="002B45"/>
                </a:solidFill>
                <a:ea typeface="Times New Roman" panose="02020603050405020304" pitchFamily="18" charset="0"/>
              </a:rPr>
              <a:t>Ladda ner eller beställ kunskapsstöd på</a:t>
            </a:r>
            <a:br>
              <a:rPr lang="sv-SE" altLang="sv-SE" sz="2400" dirty="0">
                <a:solidFill>
                  <a:srgbClr val="002B45"/>
                </a:solidFill>
                <a:ea typeface="Times New Roman" panose="02020603050405020304" pitchFamily="18" charset="0"/>
              </a:rPr>
            </a:br>
            <a:r>
              <a:rPr lang="sv-SE" altLang="sv-SE" sz="2400" u="sng" dirty="0">
                <a:solidFill>
                  <a:srgbClr val="002B45"/>
                </a:solidFill>
                <a:ea typeface="Times New Roman" panose="02020603050405020304" pitchFamily="18" charset="0"/>
                <a:hlinkClick r:id="rId3">
                  <a:extLst>
                    <a:ext uri="{A12FA001-AC4F-418D-AE19-62706E023703}">
                      <ahyp:hlinkClr xmlns:ahyp="http://schemas.microsoft.com/office/drawing/2018/hyperlinkcolor" val="tx"/>
                    </a:ext>
                  </a:extLst>
                </a:hlinkClick>
              </a:rPr>
              <a:t>socialstyrelsen.se</a:t>
            </a:r>
            <a:r>
              <a:rPr lang="sv-SE" altLang="sv-SE" sz="2400" dirty="0">
                <a:solidFill>
                  <a:srgbClr val="002B45"/>
                </a:solidFill>
                <a:ea typeface="Times New Roman" panose="02020603050405020304" pitchFamily="18" charset="0"/>
                <a:hlinkClick r:id="rId3">
                  <a:extLst>
                    <a:ext uri="{A12FA001-AC4F-418D-AE19-62706E023703}">
                      <ahyp:hlinkClr xmlns:ahyp="http://schemas.microsoft.com/office/drawing/2018/hyperlinkcolor" val="tx"/>
                    </a:ext>
                  </a:extLst>
                </a:hlinkClick>
              </a:rPr>
              <a:t> </a:t>
            </a:r>
            <a:endParaRPr lang="sv-SE" altLang="sv-SE" sz="2400" dirty="0">
              <a:solidFill>
                <a:srgbClr val="002B45"/>
              </a:solidFill>
              <a:ea typeface="Times New Roman" panose="02020603050405020304" pitchFamily="18" charset="0"/>
            </a:endParaRPr>
          </a:p>
          <a:p>
            <a:pPr eaLnBrk="0" fontAlgn="base" hangingPunct="0">
              <a:spcBef>
                <a:spcPct val="0"/>
              </a:spcBef>
              <a:spcAft>
                <a:spcPct val="0"/>
              </a:spcAft>
            </a:pPr>
            <a:r>
              <a:rPr lang="sv-SE" altLang="sv-SE" sz="2400" u="sng" dirty="0">
                <a:solidFill>
                  <a:srgbClr val="002B45"/>
                </a:solidFill>
                <a:hlinkClick r:id="rId4">
                  <a:extLst>
                    <a:ext uri="{A12FA001-AC4F-418D-AE19-62706E023703}">
                      <ahyp:hlinkClr xmlns:ahyp="http://schemas.microsoft.com/office/drawing/2018/hyperlinkcolor" val="tx"/>
                    </a:ext>
                  </a:extLst>
                </a:hlinkClick>
              </a:rPr>
              <a:t>Affisch</a:t>
            </a:r>
            <a:r>
              <a:rPr lang="sv-SE" altLang="sv-SE" sz="2400" dirty="0">
                <a:solidFill>
                  <a:srgbClr val="002B45"/>
                </a:solidFill>
              </a:rPr>
              <a:t> om att samtala med barn</a:t>
            </a:r>
          </a:p>
          <a:p>
            <a:pPr eaLnBrk="0" fontAlgn="base" hangingPunct="0">
              <a:spcBef>
                <a:spcPct val="0"/>
              </a:spcBef>
              <a:spcAft>
                <a:spcPct val="0"/>
              </a:spcAft>
            </a:pPr>
            <a:r>
              <a:rPr lang="sv-SE" altLang="sv-SE" sz="2400" dirty="0">
                <a:solidFill>
                  <a:srgbClr val="002B45"/>
                </a:solidFill>
              </a:rPr>
              <a:t>Socialstyrelsens podcast På djupet avsnitt 56</a:t>
            </a:r>
          </a:p>
          <a:p>
            <a:pPr eaLnBrk="0" fontAlgn="base" hangingPunct="0">
              <a:spcBef>
                <a:spcPct val="0"/>
              </a:spcBef>
              <a:spcAft>
                <a:spcPct val="0"/>
              </a:spcAft>
            </a:pPr>
            <a:r>
              <a:rPr lang="sv-SE" altLang="sv-SE" sz="2400" u="sng" dirty="0">
                <a:solidFill>
                  <a:srgbClr val="002B45"/>
                </a:solidFill>
                <a:hlinkClick r:id="rId5">
                  <a:extLst>
                    <a:ext uri="{A12FA001-AC4F-418D-AE19-62706E023703}">
                      <ahyp:hlinkClr xmlns:ahyp="http://schemas.microsoft.com/office/drawing/2018/hyperlinkcolor" val="tx"/>
                    </a:ext>
                  </a:extLst>
                </a:hlinkClick>
              </a:rPr>
              <a:t>Bilaga: Att samtala med barn – om sexuella övergrepp och människohandel</a:t>
            </a:r>
            <a:endParaRPr lang="sv-SE" altLang="sv-SE" sz="2400" u="sng" dirty="0">
              <a:solidFill>
                <a:srgbClr val="002B45"/>
              </a:solidFill>
            </a:endParaRPr>
          </a:p>
          <a:p>
            <a:pPr eaLnBrk="0" fontAlgn="base" hangingPunct="0">
              <a:spcBef>
                <a:spcPct val="0"/>
              </a:spcBef>
              <a:spcAft>
                <a:spcPct val="0"/>
              </a:spcAft>
            </a:pPr>
            <a:r>
              <a:rPr lang="sv-SE" altLang="sv-SE" sz="2400" dirty="0">
                <a:solidFill>
                  <a:srgbClr val="002B45"/>
                </a:solidFill>
              </a:rPr>
              <a:t>Tema på Kunskapsguiden.se:  </a:t>
            </a:r>
            <a:r>
              <a:rPr lang="sv-SE" altLang="sv-SE" sz="2400" dirty="0"/>
              <a:t>Samtal med barn</a:t>
            </a:r>
          </a:p>
          <a:p>
            <a:endParaRPr lang="sv-SE" sz="2400" dirty="0"/>
          </a:p>
        </p:txBody>
      </p:sp>
      <p:pic>
        <p:nvPicPr>
          <p:cNvPr id="6146" name="Bildobjekt 105" descr="Symbol läs m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1215" y="1271198"/>
            <a:ext cx="1549377" cy="1402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p:cNvSpPr>
            <a:spLocks noGrp="1"/>
          </p:cNvSpPr>
          <p:nvPr>
            <p:ph sz="quarter" idx="13"/>
          </p:nvPr>
        </p:nvSpPr>
        <p:spPr>
          <a:xfrm>
            <a:off x="1068917" y="1353267"/>
            <a:ext cx="9992373" cy="3708400"/>
          </a:xfrm>
        </p:spPr>
        <p:txBody>
          <a:bodyPr/>
          <a:lstStyle/>
          <a:p>
            <a:pPr marL="0" indent="0">
              <a:buNone/>
            </a:pPr>
            <a:r>
              <a:rPr lang="sv-SE" dirty="0"/>
              <a:t>En sammanfattning av paketet</a:t>
            </a:r>
          </a:p>
          <a:p>
            <a:pPr marL="514350" indent="-514350">
              <a:buFont typeface="+mj-lt"/>
              <a:buAutoNum type="arabicPeriod"/>
            </a:pPr>
            <a:r>
              <a:rPr lang="sv-SE" dirty="0"/>
              <a:t>Det här var en introduktion till att samtala med barn och hur kunskapsstödet kan hjälpa er att utvecklas. </a:t>
            </a:r>
          </a:p>
          <a:p>
            <a:pPr marL="514350" indent="-514350">
              <a:buFont typeface="+mj-lt"/>
              <a:buAutoNum type="arabicPeriod"/>
            </a:pPr>
            <a:r>
              <a:rPr lang="sv-SE" dirty="0"/>
              <a:t>Reflektionspass med möjlighet till fördjupning. Innehåller separat material med mer detaljerade reflektionsfrågor och djupdykningar i kunskapsstödet. </a:t>
            </a:r>
          </a:p>
          <a:p>
            <a:pPr marL="0" indent="0">
              <a:buNone/>
            </a:pPr>
            <a:endParaRPr lang="sv-SE" dirty="0"/>
          </a:p>
        </p:txBody>
      </p:sp>
    </p:spTree>
    <p:extLst>
      <p:ext uri="{BB962C8B-B14F-4D97-AF65-F5344CB8AC3E}">
        <p14:creationId xmlns:p14="http://schemas.microsoft.com/office/powerpoint/2010/main" val="320514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51BD6D10-732B-4AA6-B01E-6E0E1A1B2685}"/>
              </a:ext>
            </a:extLst>
          </p:cNvPr>
          <p:cNvSpPr>
            <a:spLocks noGrp="1"/>
          </p:cNvSpPr>
          <p:nvPr>
            <p:ph type="title"/>
          </p:nvPr>
        </p:nvSpPr>
        <p:spPr/>
        <p:txBody>
          <a:bodyPr/>
          <a:lstStyle/>
          <a:p>
            <a:r>
              <a:rPr lang="sv-SE" dirty="0"/>
              <a:t>Så går vi vidare</a:t>
            </a:r>
          </a:p>
        </p:txBody>
      </p:sp>
      <p:pic>
        <p:nvPicPr>
          <p:cNvPr id="8" name="Bildobjekt 7" descr="Frågetecken">
            <a:extLst>
              <a:ext uri="{FF2B5EF4-FFF2-40B4-BE49-F238E27FC236}">
                <a16:creationId xmlns:a16="http://schemas.microsoft.com/office/drawing/2014/main" id="{05E54CC5-65F9-4C77-947D-396D51A02D64}"/>
              </a:ext>
            </a:extLst>
          </p:cNvPr>
          <p:cNvPicPr>
            <a:picLocks noChangeAspect="1"/>
          </p:cNvPicPr>
          <p:nvPr/>
        </p:nvPicPr>
        <p:blipFill>
          <a:blip r:embed="rId3"/>
          <a:stretch>
            <a:fillRect/>
          </a:stretch>
        </p:blipFill>
        <p:spPr>
          <a:xfrm>
            <a:off x="4423339" y="1644828"/>
            <a:ext cx="3345322" cy="3568343"/>
          </a:xfrm>
          <a:prstGeom prst="rect">
            <a:avLst/>
          </a:prstGeom>
        </p:spPr>
      </p:pic>
    </p:spTree>
    <p:extLst>
      <p:ext uri="{BB962C8B-B14F-4D97-AF65-F5344CB8AC3E}">
        <p14:creationId xmlns:p14="http://schemas.microsoft.com/office/powerpoint/2010/main" val="213529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58CD980-5264-441B-AEB7-AD729458E0C5}"/>
              </a:ext>
            </a:extLst>
          </p:cNvPr>
          <p:cNvSpPr txBox="1"/>
          <p:nvPr/>
        </p:nvSpPr>
        <p:spPr>
          <a:xfrm>
            <a:off x="1722783" y="1082582"/>
            <a:ext cx="4929809" cy="830997"/>
          </a:xfrm>
          <a:prstGeom prst="rect">
            <a:avLst/>
          </a:prstGeom>
          <a:noFill/>
        </p:spPr>
        <p:txBody>
          <a:bodyPr wrap="square" rtlCol="0">
            <a:spAutoFit/>
          </a:bodyPr>
          <a:lstStyle/>
          <a:p>
            <a:r>
              <a:rPr lang="sv-SE" sz="4800" b="1" dirty="0">
                <a:solidFill>
                  <a:srgbClr val="FFFFFF"/>
                </a:solidFill>
              </a:rPr>
              <a:t>Tack för idag!</a:t>
            </a:r>
          </a:p>
        </p:txBody>
      </p:sp>
      <p:sp>
        <p:nvSpPr>
          <p:cNvPr id="5" name="Text Placeholder 4">
            <a:extLst>
              <a:ext uri="{FF2B5EF4-FFF2-40B4-BE49-F238E27FC236}">
                <a16:creationId xmlns:a16="http://schemas.microsoft.com/office/drawing/2014/main" id="{BA272082-05A8-4F70-BD5B-BC34E9409525}"/>
              </a:ext>
            </a:extLst>
          </p:cNvPr>
          <p:cNvSpPr>
            <a:spLocks noGrp="1"/>
          </p:cNvSpPr>
          <p:nvPr>
            <p:ph type="body" sz="quarter" idx="10"/>
          </p:nvPr>
        </p:nvSpPr>
        <p:spPr>
          <a:xfrm>
            <a:off x="4563291" y="4005943"/>
            <a:ext cx="6746710" cy="2000719"/>
          </a:xfrm>
        </p:spPr>
        <p:txBody>
          <a:bodyPr/>
          <a:lstStyle/>
          <a:p>
            <a:r>
              <a:rPr lang="sv-SE" dirty="0"/>
              <a:t>Mer information finns på:</a:t>
            </a:r>
          </a:p>
          <a:p>
            <a:r>
              <a:rPr lang="sv-SE" dirty="0">
                <a:hlinkClick r:id="rId3">
                  <a:extLst>
                    <a:ext uri="{A12FA001-AC4F-418D-AE19-62706E023703}">
                      <ahyp:hlinkClr xmlns:ahyp="http://schemas.microsoft.com/office/drawing/2018/hyperlinkcolor" val="tx"/>
                    </a:ext>
                  </a:extLst>
                </a:hlinkClick>
              </a:rPr>
              <a:t>socialstyrelsen.se</a:t>
            </a:r>
            <a:endParaRPr lang="sv-SE" dirty="0"/>
          </a:p>
          <a:p>
            <a:r>
              <a:rPr lang="sv-SE" dirty="0">
                <a:hlinkClick r:id="rId4">
                  <a:extLst>
                    <a:ext uri="{A12FA001-AC4F-418D-AE19-62706E023703}">
                      <ahyp:hlinkClr xmlns:ahyp="http://schemas.microsoft.com/office/drawing/2018/hyperlinkcolor" val="tx"/>
                    </a:ext>
                  </a:extLst>
                </a:hlinkClick>
              </a:rPr>
              <a:t>kunskapsguiden.se</a:t>
            </a:r>
            <a:endParaRPr lang="en-US" dirty="0"/>
          </a:p>
        </p:txBody>
      </p:sp>
      <p:sp>
        <p:nvSpPr>
          <p:cNvPr id="6" name="Frihandsfigur: Form 5" descr="Alla kan prata med barn. Alla kan också utveckla sin förmåga att prata med barn.">
            <a:extLst>
              <a:ext uri="{FF2B5EF4-FFF2-40B4-BE49-F238E27FC236}">
                <a16:creationId xmlns:a16="http://schemas.microsoft.com/office/drawing/2014/main" id="{92A15D11-018B-41EA-9293-F63479DEE91F}"/>
              </a:ext>
            </a:extLst>
          </p:cNvPr>
          <p:cNvSpPr/>
          <p:nvPr/>
        </p:nvSpPr>
        <p:spPr>
          <a:xfrm flipH="1">
            <a:off x="277278" y="3186936"/>
            <a:ext cx="6573612" cy="2242783"/>
          </a:xfrm>
          <a:custGeom>
            <a:avLst/>
            <a:gdLst>
              <a:gd name="connsiteX0" fmla="*/ 1232513 w 5191610"/>
              <a:gd name="connsiteY0" fmla="*/ 3153722 h 3156633"/>
              <a:gd name="connsiteX1" fmla="*/ 1219813 w 5191610"/>
              <a:gd name="connsiteY1" fmla="*/ 2823522 h 3156633"/>
              <a:gd name="connsiteX2" fmla="*/ 902313 w 5191610"/>
              <a:gd name="connsiteY2" fmla="*/ 2594922 h 3156633"/>
              <a:gd name="connsiteX3" fmla="*/ 368913 w 5191610"/>
              <a:gd name="connsiteY3" fmla="*/ 2302822 h 3156633"/>
              <a:gd name="connsiteX4" fmla="*/ 114913 w 5191610"/>
              <a:gd name="connsiteY4" fmla="*/ 1744022 h 3156633"/>
              <a:gd name="connsiteX5" fmla="*/ 64113 w 5191610"/>
              <a:gd name="connsiteY5" fmla="*/ 867722 h 3156633"/>
              <a:gd name="connsiteX6" fmla="*/ 1003913 w 5191610"/>
              <a:gd name="connsiteY6" fmla="*/ 143822 h 3156633"/>
              <a:gd name="connsiteX7" fmla="*/ 2096113 w 5191610"/>
              <a:gd name="connsiteY7" fmla="*/ 118422 h 3156633"/>
              <a:gd name="connsiteX8" fmla="*/ 3543913 w 5191610"/>
              <a:gd name="connsiteY8" fmla="*/ 16822 h 3156633"/>
              <a:gd name="connsiteX9" fmla="*/ 5042513 w 5191610"/>
              <a:gd name="connsiteY9" fmla="*/ 512122 h 3156633"/>
              <a:gd name="connsiteX10" fmla="*/ 5093313 w 5191610"/>
              <a:gd name="connsiteY10" fmla="*/ 1642422 h 3156633"/>
              <a:gd name="connsiteX11" fmla="*/ 4648813 w 5191610"/>
              <a:gd name="connsiteY11" fmla="*/ 2379022 h 3156633"/>
              <a:gd name="connsiteX12" fmla="*/ 3239113 w 5191610"/>
              <a:gd name="connsiteY12" fmla="*/ 2480622 h 3156633"/>
              <a:gd name="connsiteX13" fmla="*/ 1804013 w 5191610"/>
              <a:gd name="connsiteY13" fmla="*/ 2620322 h 3156633"/>
              <a:gd name="connsiteX14" fmla="*/ 1232513 w 5191610"/>
              <a:gd name="connsiteY14" fmla="*/ 3153722 h 31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1610" h="3156633">
                <a:moveTo>
                  <a:pt x="1232513" y="3153722"/>
                </a:moveTo>
                <a:cubicBezTo>
                  <a:pt x="1135146" y="3187589"/>
                  <a:pt x="1274846" y="2916655"/>
                  <a:pt x="1219813" y="2823522"/>
                </a:cubicBezTo>
                <a:cubicBezTo>
                  <a:pt x="1164780" y="2730389"/>
                  <a:pt x="1044130" y="2681705"/>
                  <a:pt x="902313" y="2594922"/>
                </a:cubicBezTo>
                <a:cubicBezTo>
                  <a:pt x="760496" y="2508139"/>
                  <a:pt x="500146" y="2444639"/>
                  <a:pt x="368913" y="2302822"/>
                </a:cubicBezTo>
                <a:cubicBezTo>
                  <a:pt x="237680" y="2161005"/>
                  <a:pt x="165713" y="1983205"/>
                  <a:pt x="114913" y="1744022"/>
                </a:cubicBezTo>
                <a:cubicBezTo>
                  <a:pt x="64113" y="1504839"/>
                  <a:pt x="-84054" y="1134422"/>
                  <a:pt x="64113" y="867722"/>
                </a:cubicBezTo>
                <a:cubicBezTo>
                  <a:pt x="212280" y="601022"/>
                  <a:pt x="665246" y="268705"/>
                  <a:pt x="1003913" y="143822"/>
                </a:cubicBezTo>
                <a:cubicBezTo>
                  <a:pt x="1342580" y="18939"/>
                  <a:pt x="1672780" y="139589"/>
                  <a:pt x="2096113" y="118422"/>
                </a:cubicBezTo>
                <a:cubicBezTo>
                  <a:pt x="2519446" y="97255"/>
                  <a:pt x="3052846" y="-48795"/>
                  <a:pt x="3543913" y="16822"/>
                </a:cubicBezTo>
                <a:cubicBezTo>
                  <a:pt x="4034980" y="82439"/>
                  <a:pt x="4784280" y="241189"/>
                  <a:pt x="5042513" y="512122"/>
                </a:cubicBezTo>
                <a:cubicBezTo>
                  <a:pt x="5300746" y="783055"/>
                  <a:pt x="5158930" y="1331272"/>
                  <a:pt x="5093313" y="1642422"/>
                </a:cubicBezTo>
                <a:cubicBezTo>
                  <a:pt x="5027696" y="1953572"/>
                  <a:pt x="4957846" y="2239322"/>
                  <a:pt x="4648813" y="2379022"/>
                </a:cubicBezTo>
                <a:cubicBezTo>
                  <a:pt x="4339780" y="2518722"/>
                  <a:pt x="3713246" y="2440405"/>
                  <a:pt x="3239113" y="2480622"/>
                </a:cubicBezTo>
                <a:cubicBezTo>
                  <a:pt x="2764980" y="2520839"/>
                  <a:pt x="2136330" y="2510255"/>
                  <a:pt x="1804013" y="2620322"/>
                </a:cubicBezTo>
                <a:cubicBezTo>
                  <a:pt x="1471696" y="2730389"/>
                  <a:pt x="1329880" y="3119855"/>
                  <a:pt x="1232513" y="315372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55600" lvl="1" algn="ctr">
              <a:buNone/>
            </a:pPr>
            <a:endParaRPr lang="sv-SE" sz="2400" b="1" dirty="0">
              <a:solidFill>
                <a:srgbClr val="002B45"/>
              </a:solidFill>
            </a:endParaRPr>
          </a:p>
          <a:p>
            <a:pPr marL="355600" lvl="1" algn="ctr">
              <a:buNone/>
            </a:pPr>
            <a:r>
              <a:rPr lang="sv-SE" sz="2400" b="1" dirty="0">
                <a:solidFill>
                  <a:srgbClr val="002B45"/>
                </a:solidFill>
              </a:rPr>
              <a:t>Alla kan prata med barn. </a:t>
            </a:r>
          </a:p>
          <a:p>
            <a:pPr marL="355600" lvl="1" algn="ctr">
              <a:buNone/>
            </a:pPr>
            <a:r>
              <a:rPr lang="sv-SE" sz="2400" b="1" dirty="0">
                <a:solidFill>
                  <a:srgbClr val="002B45"/>
                </a:solidFill>
              </a:rPr>
              <a:t>Alla kan också utveckla sin förmåga</a:t>
            </a:r>
          </a:p>
          <a:p>
            <a:pPr marL="355600" lvl="1" algn="ctr">
              <a:buNone/>
            </a:pPr>
            <a:r>
              <a:rPr lang="sv-SE" sz="2400" b="1" dirty="0">
                <a:solidFill>
                  <a:srgbClr val="002B45"/>
                </a:solidFill>
              </a:rPr>
              <a:t> att prata med barn.</a:t>
            </a:r>
          </a:p>
        </p:txBody>
      </p:sp>
    </p:spTree>
    <p:extLst>
      <p:ext uri="{BB962C8B-B14F-4D97-AF65-F5344CB8AC3E}">
        <p14:creationId xmlns:p14="http://schemas.microsoft.com/office/powerpoint/2010/main" val="3496187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Varför ska vi samtala med barn?</a:t>
            </a:r>
          </a:p>
        </p:txBody>
      </p:sp>
      <p:pic>
        <p:nvPicPr>
          <p:cNvPr id="7" name="Platshållare för bild 6" descr="En skolpersonal samtalar med ett barn">
            <a:extLst>
              <a:ext uri="{FF2B5EF4-FFF2-40B4-BE49-F238E27FC236}">
                <a16:creationId xmlns:a16="http://schemas.microsoft.com/office/drawing/2014/main" id="{64CEE4D1-830F-4C2C-A3C3-39B34AB43BAF}"/>
              </a:ext>
            </a:extLst>
          </p:cNvPr>
          <p:cNvPicPr>
            <a:picLocks noGrp="1" noChangeAspect="1"/>
          </p:cNvPicPr>
          <p:nvPr>
            <p:ph type="pic" sz="quarter" idx="14"/>
          </p:nvPr>
        </p:nvPicPr>
        <p:blipFill rotWithShape="1">
          <a:blip r:embed="rId3"/>
          <a:srcRect l="7380" r="7380"/>
          <a:stretch/>
        </p:blipFill>
        <p:spPr>
          <a:prstGeom prst="rect">
            <a:avLst/>
          </a:prstGeom>
        </p:spPr>
      </p:pic>
      <p:sp>
        <p:nvSpPr>
          <p:cNvPr id="5" name="Platshållare för text 4">
            <a:extLst>
              <a:ext uri="{FF2B5EF4-FFF2-40B4-BE49-F238E27FC236}">
                <a16:creationId xmlns:a16="http://schemas.microsoft.com/office/drawing/2014/main" id="{9954DD03-E937-40B7-BE7B-E3AF0FBE0A50}"/>
              </a:ext>
            </a:extLst>
          </p:cNvPr>
          <p:cNvSpPr>
            <a:spLocks noGrp="1"/>
          </p:cNvSpPr>
          <p:nvPr>
            <p:ph type="body" sz="quarter" idx="16"/>
          </p:nvPr>
        </p:nvSpPr>
        <p:spPr/>
        <p:txBody>
          <a:bodyPr/>
          <a:lstStyle/>
          <a:p>
            <a:pPr marL="342900" indent="-342900">
              <a:buFont typeface="Arial" panose="020B0604020202020204" pitchFamily="34" charset="0"/>
              <a:buChar char="•"/>
            </a:pPr>
            <a:r>
              <a:rPr lang="sv-SE" sz="2600" b="0" dirty="0"/>
              <a:t>Säkerställa barnets rätt till delaktighet</a:t>
            </a:r>
          </a:p>
          <a:p>
            <a:pPr marL="342900" indent="-342900">
              <a:buFont typeface="Arial" panose="020B0604020202020204" pitchFamily="34" charset="0"/>
              <a:buChar char="•"/>
            </a:pPr>
            <a:r>
              <a:rPr lang="sv-SE" sz="2600" b="0" dirty="0"/>
              <a:t>Säkra kvaliteten i det arbete som utförs</a:t>
            </a:r>
          </a:p>
          <a:p>
            <a:pPr marL="342900" indent="-342900">
              <a:buFont typeface="Arial" panose="020B0604020202020204" pitchFamily="34" charset="0"/>
              <a:buChar char="•"/>
            </a:pPr>
            <a:r>
              <a:rPr lang="sv-SE" sz="2600" b="0" dirty="0"/>
              <a:t>Stärka och utveckla barnet</a:t>
            </a:r>
          </a:p>
        </p:txBody>
      </p:sp>
    </p:spTree>
    <p:extLst>
      <p:ext uri="{BB962C8B-B14F-4D97-AF65-F5344CB8AC3E}">
        <p14:creationId xmlns:p14="http://schemas.microsoft.com/office/powerpoint/2010/main" val="26806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EE4829-4F4C-4576-A0CE-DD6B9D456A7B}"/>
              </a:ext>
            </a:extLst>
          </p:cNvPr>
          <p:cNvSpPr>
            <a:spLocks noGrp="1"/>
          </p:cNvSpPr>
          <p:nvPr>
            <p:ph type="title"/>
          </p:nvPr>
        </p:nvSpPr>
        <p:spPr/>
        <p:txBody>
          <a:bodyPr/>
          <a:lstStyle/>
          <a:p>
            <a:r>
              <a:rPr lang="sv-SE" dirty="0"/>
              <a:t>Diskussion</a:t>
            </a:r>
          </a:p>
        </p:txBody>
      </p:sp>
      <p:sp>
        <p:nvSpPr>
          <p:cNvPr id="5" name="Platshållare för innehåll 4">
            <a:extLst>
              <a:ext uri="{FF2B5EF4-FFF2-40B4-BE49-F238E27FC236}">
                <a16:creationId xmlns:a16="http://schemas.microsoft.com/office/drawing/2014/main" id="{40E09F37-7962-4856-A80F-B90B260DD621}"/>
              </a:ext>
            </a:extLst>
          </p:cNvPr>
          <p:cNvSpPr>
            <a:spLocks noGrp="1"/>
          </p:cNvSpPr>
          <p:nvPr>
            <p:ph sz="quarter" idx="13"/>
          </p:nvPr>
        </p:nvSpPr>
        <p:spPr/>
        <p:txBody>
          <a:bodyPr/>
          <a:lstStyle/>
          <a:p>
            <a:pPr marL="0" indent="0">
              <a:buNone/>
            </a:pPr>
            <a:r>
              <a:rPr lang="sv-SE" sz="2200" dirty="0"/>
              <a:t>Det finns tre huvudsakliga skäl till att personal inom </a:t>
            </a:r>
            <a:br>
              <a:rPr lang="sv-SE" sz="2200" dirty="0"/>
            </a:br>
            <a:r>
              <a:rPr lang="sv-SE" sz="2200" dirty="0"/>
              <a:t>socialtjänst, hälso- och sjukvård och tandvård behöver </a:t>
            </a:r>
            <a:br>
              <a:rPr lang="sv-SE" sz="2200" dirty="0"/>
            </a:br>
            <a:r>
              <a:rPr lang="sv-SE" sz="2200" dirty="0"/>
              <a:t>ha samtal med barn: </a:t>
            </a:r>
          </a:p>
          <a:p>
            <a:pPr marL="457200" indent="-457200">
              <a:buAutoNum type="arabicPeriod"/>
            </a:pPr>
            <a:r>
              <a:rPr lang="sv-SE" sz="2200" dirty="0"/>
              <a:t>säkerställa barnets rätt till delaktighet </a:t>
            </a:r>
          </a:p>
          <a:p>
            <a:pPr marL="457200" indent="-457200">
              <a:buAutoNum type="arabicPeriod"/>
            </a:pPr>
            <a:r>
              <a:rPr lang="sv-SE" sz="2200" dirty="0"/>
              <a:t>säkra kvaliteten i det arbete som utförs</a:t>
            </a:r>
          </a:p>
          <a:p>
            <a:pPr marL="457200" indent="-457200">
              <a:buFont typeface="+mj-lt"/>
              <a:buAutoNum type="arabicPeriod"/>
            </a:pPr>
            <a:r>
              <a:rPr lang="sv-SE" sz="2200" dirty="0"/>
              <a:t>stärka och utveckla barnet</a:t>
            </a:r>
          </a:p>
          <a:p>
            <a:r>
              <a:rPr lang="sv-SE" sz="2200" dirty="0"/>
              <a:t>Diskutera hur dessa skäl stämmer överens med samtal </a:t>
            </a:r>
            <a:br>
              <a:rPr lang="sv-SE" sz="2200" dirty="0"/>
            </a:br>
            <a:r>
              <a:rPr lang="sv-SE" sz="2200" dirty="0"/>
              <a:t>med barn på er arbetsplats. </a:t>
            </a:r>
          </a:p>
          <a:p>
            <a:r>
              <a:rPr lang="sv-SE" sz="2200" dirty="0"/>
              <a:t>Diskutera varför det finns behov av att kontinuerligt utveckla </a:t>
            </a:r>
            <a:br>
              <a:rPr lang="sv-SE" sz="2200" dirty="0"/>
            </a:br>
            <a:r>
              <a:rPr lang="sv-SE" sz="2200" dirty="0"/>
              <a:t>sin förmåga att prata med barn. </a:t>
            </a:r>
          </a:p>
          <a:p>
            <a:endParaRPr lang="sv-SE" dirty="0"/>
          </a:p>
        </p:txBody>
      </p:sp>
      <p:pic>
        <p:nvPicPr>
          <p:cNvPr id="11" name="Bildobjekt 10" descr="Personer som diskuterar">
            <a:extLst>
              <a:ext uri="{FF2B5EF4-FFF2-40B4-BE49-F238E27FC236}">
                <a16:creationId xmlns:a16="http://schemas.microsoft.com/office/drawing/2014/main" id="{8F41FFD1-D242-4202-8572-754C9793AF55}"/>
              </a:ext>
            </a:extLst>
          </p:cNvPr>
          <p:cNvPicPr>
            <a:picLocks noChangeAspect="1"/>
          </p:cNvPicPr>
          <p:nvPr/>
        </p:nvPicPr>
        <p:blipFill>
          <a:blip r:embed="rId3"/>
          <a:stretch>
            <a:fillRect/>
          </a:stretch>
        </p:blipFill>
        <p:spPr>
          <a:xfrm>
            <a:off x="9666715" y="1050074"/>
            <a:ext cx="2046999" cy="1865328"/>
          </a:xfrm>
          <a:prstGeom prst="rect">
            <a:avLst/>
          </a:prstGeom>
        </p:spPr>
      </p:pic>
    </p:spTree>
    <p:extLst>
      <p:ext uri="{BB962C8B-B14F-4D97-AF65-F5344CB8AC3E}">
        <p14:creationId xmlns:p14="http://schemas.microsoft.com/office/powerpoint/2010/main" val="219964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9995F1DF-934A-4928-B977-0B1A31FBF996}"/>
              </a:ext>
            </a:extLst>
          </p:cNvPr>
          <p:cNvSpPr>
            <a:spLocks noGrp="1"/>
          </p:cNvSpPr>
          <p:nvPr>
            <p:ph type="ctrTitle"/>
          </p:nvPr>
        </p:nvSpPr>
        <p:spPr/>
        <p:txBody>
          <a:bodyPr/>
          <a:lstStyle/>
          <a:p>
            <a:r>
              <a:rPr lang="sv-SE" dirty="0"/>
              <a:t>Kunskapsstödets utgångspunkter och upplägg</a:t>
            </a:r>
          </a:p>
        </p:txBody>
      </p:sp>
    </p:spTree>
    <p:extLst>
      <p:ext uri="{BB962C8B-B14F-4D97-AF65-F5344CB8AC3E}">
        <p14:creationId xmlns:p14="http://schemas.microsoft.com/office/powerpoint/2010/main" val="407118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 kunskapsstödet Att samtala med barn</a:t>
            </a:r>
          </a:p>
        </p:txBody>
      </p:sp>
      <p:sp>
        <p:nvSpPr>
          <p:cNvPr id="3" name="Platshållare för text 2"/>
          <p:cNvSpPr>
            <a:spLocks noGrp="1"/>
          </p:cNvSpPr>
          <p:nvPr>
            <p:ph sz="quarter" idx="13"/>
          </p:nvPr>
        </p:nvSpPr>
        <p:spPr>
          <a:xfrm>
            <a:off x="1068917" y="2059200"/>
            <a:ext cx="9422619" cy="3708400"/>
          </a:xfrm>
        </p:spPr>
        <p:txBody>
          <a:bodyPr/>
          <a:lstStyle/>
          <a:p>
            <a:pPr>
              <a:spcAft>
                <a:spcPts val="600"/>
              </a:spcAft>
            </a:pPr>
            <a:r>
              <a:rPr lang="sv-SE" sz="2400" b="0" dirty="0"/>
              <a:t>Riktar sig till alla inom socialtjänst, hälso- och </a:t>
            </a:r>
            <a:br>
              <a:rPr lang="sv-SE" sz="2400" b="0" dirty="0"/>
            </a:br>
            <a:r>
              <a:rPr lang="sv-SE" sz="2400" b="0" dirty="0"/>
              <a:t>sjukvård och tandvård som har samtal med barn</a:t>
            </a:r>
          </a:p>
          <a:p>
            <a:pPr>
              <a:spcAft>
                <a:spcPts val="600"/>
              </a:spcAft>
            </a:pPr>
            <a:r>
              <a:rPr lang="sv-SE" sz="2400" b="0" dirty="0"/>
              <a:t>En bas, allmän orientering, inspiration, något att </a:t>
            </a:r>
            <a:br>
              <a:rPr lang="sv-SE" sz="2400" b="0" dirty="0"/>
            </a:br>
            <a:r>
              <a:rPr lang="sv-SE" sz="2400" b="0" dirty="0"/>
              <a:t>utgå ifrån – men räcker inte</a:t>
            </a:r>
          </a:p>
          <a:p>
            <a:pPr>
              <a:spcAft>
                <a:spcPts val="600"/>
              </a:spcAft>
            </a:pPr>
            <a:r>
              <a:rPr lang="sv-SE" sz="2400" b="0" dirty="0"/>
              <a:t>Bred, generell och grundläggande – allt därmed </a:t>
            </a:r>
            <a:br>
              <a:rPr lang="sv-SE" sz="2400" b="0" dirty="0"/>
            </a:br>
            <a:r>
              <a:rPr lang="sv-SE" sz="2400" b="0" dirty="0"/>
              <a:t>inte relevant för alla sammanhang och situationer</a:t>
            </a:r>
          </a:p>
          <a:p>
            <a:pPr>
              <a:spcAft>
                <a:spcPts val="600"/>
              </a:spcAft>
            </a:pPr>
            <a:r>
              <a:rPr lang="sv-SE" sz="2400" b="0" dirty="0"/>
              <a:t>Den enskilda professionelle måste göra en egen </a:t>
            </a:r>
            <a:br>
              <a:rPr lang="sv-SE" sz="2400" b="0" dirty="0"/>
            </a:br>
            <a:r>
              <a:rPr lang="sv-SE" sz="2400" b="0" dirty="0"/>
              <a:t>bedömning av vad som är relevant eller ej</a:t>
            </a:r>
          </a:p>
          <a:p>
            <a:endParaRPr lang="sv-SE" sz="2400" b="0" dirty="0"/>
          </a:p>
        </p:txBody>
      </p:sp>
      <p:pic>
        <p:nvPicPr>
          <p:cNvPr id="5" name="Bildobjekt 4" descr="Läs mer symbol i form av bok">
            <a:extLst>
              <a:ext uri="{FF2B5EF4-FFF2-40B4-BE49-F238E27FC236}">
                <a16:creationId xmlns:a16="http://schemas.microsoft.com/office/drawing/2014/main" id="{B145830C-AD7A-4574-9838-6675664C800C}"/>
              </a:ext>
            </a:extLst>
          </p:cNvPr>
          <p:cNvPicPr>
            <a:picLocks noChangeAspect="1"/>
          </p:cNvPicPr>
          <p:nvPr/>
        </p:nvPicPr>
        <p:blipFill>
          <a:blip r:embed="rId3"/>
          <a:stretch>
            <a:fillRect/>
          </a:stretch>
        </p:blipFill>
        <p:spPr>
          <a:xfrm>
            <a:off x="8602909" y="1982738"/>
            <a:ext cx="1888627" cy="1764292"/>
          </a:xfrm>
          <a:prstGeom prst="rect">
            <a:avLst/>
          </a:prstGeom>
        </p:spPr>
      </p:pic>
    </p:spTree>
    <p:extLst>
      <p:ext uri="{BB962C8B-B14F-4D97-AF65-F5344CB8AC3E}">
        <p14:creationId xmlns:p14="http://schemas.microsoft.com/office/powerpoint/2010/main" val="308319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033D300-3554-42AB-91E0-C2137486AD3B}"/>
              </a:ext>
            </a:extLst>
          </p:cNvPr>
          <p:cNvSpPr>
            <a:spLocks noGrp="1"/>
          </p:cNvSpPr>
          <p:nvPr>
            <p:ph type="title"/>
          </p:nvPr>
        </p:nvSpPr>
        <p:spPr/>
        <p:txBody>
          <a:bodyPr/>
          <a:lstStyle/>
          <a:p>
            <a:r>
              <a:rPr lang="sv-SE" dirty="0"/>
              <a:t>Kunskapsstödets upplägg</a:t>
            </a:r>
          </a:p>
        </p:txBody>
      </p:sp>
      <p:sp>
        <p:nvSpPr>
          <p:cNvPr id="2" name="Platshållare för innehåll 1">
            <a:extLst>
              <a:ext uri="{FF2B5EF4-FFF2-40B4-BE49-F238E27FC236}">
                <a16:creationId xmlns:a16="http://schemas.microsoft.com/office/drawing/2014/main" id="{B40D7484-C51B-4212-BD66-94E948A64961}"/>
              </a:ext>
            </a:extLst>
          </p:cNvPr>
          <p:cNvSpPr>
            <a:spLocks noGrp="1"/>
          </p:cNvSpPr>
          <p:nvPr>
            <p:ph sz="quarter" idx="13"/>
          </p:nvPr>
        </p:nvSpPr>
        <p:spPr>
          <a:xfrm>
            <a:off x="1068918" y="2059200"/>
            <a:ext cx="6770718" cy="3708400"/>
          </a:xfrm>
        </p:spPr>
        <p:txBody>
          <a:bodyPr/>
          <a:lstStyle/>
          <a:p>
            <a:r>
              <a:rPr lang="sv-SE" b="0" dirty="0"/>
              <a:t>Kunskap, samtalsstöd och förklarande resonemang. </a:t>
            </a:r>
          </a:p>
          <a:p>
            <a:r>
              <a:rPr lang="sv-SE" b="0" dirty="0"/>
              <a:t>Praktiska och konkreta förslag och exempel.</a:t>
            </a:r>
          </a:p>
          <a:p>
            <a:endParaRPr lang="sv-SE" b="0" dirty="0"/>
          </a:p>
          <a:p>
            <a:endParaRPr lang="sv-SE" b="0" dirty="0"/>
          </a:p>
          <a:p>
            <a:pPr marL="0" indent="0">
              <a:buNone/>
            </a:pPr>
            <a:endParaRPr lang="sv-SE" b="0" dirty="0"/>
          </a:p>
          <a:p>
            <a:endParaRPr lang="sv-SE" dirty="0"/>
          </a:p>
          <a:p>
            <a:endParaRPr lang="sv-SE" dirty="0"/>
          </a:p>
        </p:txBody>
      </p:sp>
      <p:pic>
        <p:nvPicPr>
          <p:cNvPr id="4" name="Bildobjekt 3" descr="Läs mer symbol i form av bok">
            <a:extLst>
              <a:ext uri="{FF2B5EF4-FFF2-40B4-BE49-F238E27FC236}">
                <a16:creationId xmlns:a16="http://schemas.microsoft.com/office/drawing/2014/main" id="{C567140A-088D-4B0A-AD55-98328DD82FD5}"/>
              </a:ext>
            </a:extLst>
          </p:cNvPr>
          <p:cNvPicPr>
            <a:picLocks noChangeAspect="1"/>
          </p:cNvPicPr>
          <p:nvPr/>
        </p:nvPicPr>
        <p:blipFill>
          <a:blip r:embed="rId3"/>
          <a:stretch>
            <a:fillRect/>
          </a:stretch>
        </p:blipFill>
        <p:spPr>
          <a:xfrm>
            <a:off x="8602909" y="1982738"/>
            <a:ext cx="1888627" cy="1764292"/>
          </a:xfrm>
          <a:prstGeom prst="rect">
            <a:avLst/>
          </a:prstGeom>
        </p:spPr>
      </p:pic>
    </p:spTree>
    <p:extLst>
      <p:ext uri="{BB962C8B-B14F-4D97-AF65-F5344CB8AC3E}">
        <p14:creationId xmlns:p14="http://schemas.microsoft.com/office/powerpoint/2010/main" val="2473568385"/>
      </p:ext>
    </p:extLst>
  </p:cSld>
  <p:clrMapOvr>
    <a:masterClrMapping/>
  </p:clrMapOvr>
</p:sld>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 PPT-sve-16.9</Template>
  <TotalTime>5901</TotalTime>
  <Words>7966</Words>
  <Application>Microsoft Office PowerPoint</Application>
  <PresentationFormat>Bredbild</PresentationFormat>
  <Paragraphs>767</Paragraphs>
  <Slides>47</Slides>
  <Notes>43</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47</vt:i4>
      </vt:variant>
    </vt:vector>
  </HeadingPairs>
  <TitlesOfParts>
    <vt:vector size="51" baseType="lpstr">
      <vt:lpstr>Arial</vt:lpstr>
      <vt:lpstr>Century Gothic</vt:lpstr>
      <vt:lpstr>Times New Roman</vt:lpstr>
      <vt:lpstr>SoS-PPT-svensk-150922</vt:lpstr>
      <vt:lpstr>Att samtala med barn − stöd för att öka kunskap och inspirera till övning Del 1: Introduktion </vt:lpstr>
      <vt:lpstr>Material i två delar</vt:lpstr>
      <vt:lpstr>Vi börjar med en film …</vt:lpstr>
      <vt:lpstr>PowerPoint-presentation</vt:lpstr>
      <vt:lpstr>Varför ska vi samtala med barn?</vt:lpstr>
      <vt:lpstr>Diskussion</vt:lpstr>
      <vt:lpstr>Kunskapsstödets utgångspunkter och upplägg</vt:lpstr>
      <vt:lpstr>Om kunskapsstödet Att samtala med barn</vt:lpstr>
      <vt:lpstr>Kunskapsstödets upplägg</vt:lpstr>
      <vt:lpstr>PowerPoint-presentation</vt:lpstr>
      <vt:lpstr>PowerPoint-presentation</vt:lpstr>
      <vt:lpstr>PowerPoint-presentation</vt:lpstr>
      <vt:lpstr>PowerPoint-presentation</vt:lpstr>
      <vt:lpstr>PowerPoint-presentation</vt:lpstr>
      <vt:lpstr>Delaktighet</vt:lpstr>
      <vt:lpstr>Barns delaktighet kan se olika ut </vt:lpstr>
      <vt:lpstr>Det kan vara bra att hitta ett sätt att sätta ord på barnets rätt men inte skyldighet till delaktighet</vt:lpstr>
      <vt:lpstr>Två exempel på hur du kan utrycka dig för att fånga in grad eller typ av delaktighet </vt:lpstr>
      <vt:lpstr>Lyhördhet inför barnets förmågor  och erfarenheter  </vt:lpstr>
      <vt:lpstr>PowerPoint-presentation</vt:lpstr>
      <vt:lpstr>Diskussion</vt:lpstr>
      <vt:lpstr>Att vara snäll − skapa en förtroendefull relation</vt:lpstr>
      <vt:lpstr>Vara snäll – skapa en förtroendefull relation</vt:lpstr>
      <vt:lpstr>PowerPoint-presentation</vt:lpstr>
      <vt:lpstr>PowerPoint-presentation</vt:lpstr>
      <vt:lpstr>Diskussion</vt:lpstr>
      <vt:lpstr>Typer av samtal och samtalets gång</vt:lpstr>
      <vt:lpstr>Tre typer av samtal  </vt:lpstr>
      <vt:lpstr>Samtalets gång </vt:lpstr>
      <vt:lpstr>Diskussion</vt:lpstr>
      <vt:lpstr>Att genomföra ett samtal</vt:lpstr>
      <vt:lpstr>Att genomföra ett samtal – tekniker, metoder, förhållningssätt  </vt:lpstr>
      <vt:lpstr>Tekniker, metoder, förhållningssätt  </vt:lpstr>
      <vt:lpstr>PowerPoint-presentation</vt:lpstr>
      <vt:lpstr>PowerPoint-presentation</vt:lpstr>
      <vt:lpstr>PowerPoint-presentation</vt:lpstr>
      <vt:lpstr>PowerPoint-presentation</vt:lpstr>
      <vt:lpstr>PowerPoint-presentation</vt:lpstr>
      <vt:lpstr>Diskussion</vt:lpstr>
      <vt:lpstr>Samtal med barn i relation till föräldrar</vt:lpstr>
      <vt:lpstr>Samtalet med barnet i relation till föräldrarna  </vt:lpstr>
      <vt:lpstr>Barn och unga kan se olika på föräldrarnas närvaro  </vt:lpstr>
      <vt:lpstr>Diskussion</vt:lpstr>
      <vt:lpstr>Material och mer information</vt:lpstr>
      <vt:lpstr>PowerPoint-presentation</vt:lpstr>
      <vt:lpstr>Så går vi vidare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Socialstyrelsens Powerpointmall</dc:title>
  <dc:creator>Jonsland, Thomas</dc:creator>
  <cp:keywords>class='Open'</cp:keywords>
  <cp:lastModifiedBy>Wasberg, Iwa</cp:lastModifiedBy>
  <cp:revision>249</cp:revision>
  <cp:lastPrinted>2015-05-08T11:44:01Z</cp:lastPrinted>
  <dcterms:created xsi:type="dcterms:W3CDTF">2022-10-19T10:04:13Z</dcterms:created>
  <dcterms:modified xsi:type="dcterms:W3CDTF">2023-10-13T09:56:09Z</dcterms:modified>
</cp:coreProperties>
</file>