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handoutMasterIdLst>
    <p:handoutMasterId r:id="rId30"/>
  </p:handoutMasterIdLst>
  <p:sldIdLst>
    <p:sldId id="335" r:id="rId5"/>
    <p:sldId id="337" r:id="rId6"/>
    <p:sldId id="3705" r:id="rId7"/>
    <p:sldId id="347" r:id="rId8"/>
    <p:sldId id="408" r:id="rId9"/>
    <p:sldId id="375" r:id="rId10"/>
    <p:sldId id="3700" r:id="rId11"/>
    <p:sldId id="3706" r:id="rId12"/>
    <p:sldId id="3701" r:id="rId13"/>
    <p:sldId id="325" r:id="rId14"/>
    <p:sldId id="3707" r:id="rId15"/>
    <p:sldId id="3702" r:id="rId16"/>
    <p:sldId id="3708" r:id="rId17"/>
    <p:sldId id="3693" r:id="rId18"/>
    <p:sldId id="3692" r:id="rId19"/>
    <p:sldId id="3709" r:id="rId20"/>
    <p:sldId id="3703" r:id="rId21"/>
    <p:sldId id="3710" r:id="rId22"/>
    <p:sldId id="3696" r:id="rId23"/>
    <p:sldId id="3697" r:id="rId24"/>
    <p:sldId id="3711" r:id="rId25"/>
    <p:sldId id="3704" r:id="rId26"/>
    <p:sldId id="3652" r:id="rId27"/>
    <p:sldId id="270" r:id="rId28"/>
  </p:sldIdLst>
  <p:sldSz cx="12192000" cy="6858000"/>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userDrawn="1">
          <p15:clr>
            <a:srgbClr val="A4A3A4"/>
          </p15:clr>
        </p15:guide>
        <p15:guide id="2" orient="horz" pos="3908" userDrawn="1">
          <p15:clr>
            <a:srgbClr val="A4A3A4"/>
          </p15:clr>
        </p15:guide>
        <p15:guide id="3" orient="horz" pos="3566" userDrawn="1">
          <p15:clr>
            <a:srgbClr val="A4A3A4"/>
          </p15:clr>
        </p15:guide>
        <p15:guide id="4" orient="horz" pos="1341" userDrawn="1">
          <p15:clr>
            <a:srgbClr val="A4A3A4"/>
          </p15:clr>
        </p15:guide>
        <p15:guide id="5" orient="horz" pos="443" userDrawn="1">
          <p15:clr>
            <a:srgbClr val="A4A3A4"/>
          </p15:clr>
        </p15:guide>
        <p15:guide id="6" pos="681" userDrawn="1">
          <p15:clr>
            <a:srgbClr val="A4A3A4"/>
          </p15:clr>
        </p15:guide>
        <p15:guide id="7" pos="6519" userDrawn="1">
          <p15:clr>
            <a:srgbClr val="A4A3A4"/>
          </p15:clr>
        </p15:guide>
        <p15:guide id="8" pos="285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haoui, Marcelle" initials="GM" lastIdx="2" clrIdx="0">
    <p:extLst>
      <p:ext uri="{19B8F6BF-5375-455C-9EA6-DF929625EA0E}">
        <p15:presenceInfo xmlns:p15="http://schemas.microsoft.com/office/powerpoint/2012/main" userId="S-1-5-21-2075942658-1792417684-393963531-31794" providerId="AD"/>
      </p:ext>
    </p:extLst>
  </p:cmAuthor>
  <p:cmAuthor id="2" name="David, Barbara" initials="DB" lastIdx="8" clrIdx="1">
    <p:extLst>
      <p:ext uri="{19B8F6BF-5375-455C-9EA6-DF929625EA0E}">
        <p15:presenceInfo xmlns:p15="http://schemas.microsoft.com/office/powerpoint/2012/main" userId="S-1-5-21-2075942658-1792417684-393963531-22815" providerId="AD"/>
      </p:ext>
    </p:extLst>
  </p:cmAuthor>
  <p:cmAuthor id="3" name="Lagerkrans, Elisabeth" initials="LE" lastIdx="4" clrIdx="2">
    <p:extLst>
      <p:ext uri="{19B8F6BF-5375-455C-9EA6-DF929625EA0E}">
        <p15:presenceInfo xmlns:p15="http://schemas.microsoft.com/office/powerpoint/2012/main" userId="Lagerkrans, Elisabeth" providerId="None"/>
      </p:ext>
    </p:extLst>
  </p:cmAuthor>
  <p:cmAuthor id="4" name="Netterheim, Anna" initials="NA" lastIdx="16" clrIdx="3">
    <p:extLst>
      <p:ext uri="{19B8F6BF-5375-455C-9EA6-DF929625EA0E}">
        <p15:presenceInfo xmlns:p15="http://schemas.microsoft.com/office/powerpoint/2012/main" userId="S-1-5-21-2075942658-1792417684-393963531-35702" providerId="AD"/>
      </p:ext>
    </p:extLst>
  </p:cmAuthor>
  <p:cmAuthor id="5" name="Nylén, Ulrika" initials="NU" lastIdx="8" clrIdx="4">
    <p:extLst>
      <p:ext uri="{19B8F6BF-5375-455C-9EA6-DF929625EA0E}">
        <p15:presenceInfo xmlns:p15="http://schemas.microsoft.com/office/powerpoint/2012/main" userId="S-1-5-21-2075942658-1792417684-393963531-37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Inget format, inget rutnät">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21" autoAdjust="0"/>
    <p:restoredTop sz="76923" autoAdjust="0"/>
  </p:normalViewPr>
  <p:slideViewPr>
    <p:cSldViewPr snapToGrid="0" showGuides="1">
      <p:cViewPr varScale="1">
        <p:scale>
          <a:sx n="94" d="100"/>
          <a:sy n="94" d="100"/>
        </p:scale>
        <p:origin x="204" y="-6"/>
      </p:cViewPr>
      <p:guideLst>
        <p:guide orient="horz" pos="1256"/>
        <p:guide orient="horz" pos="3908"/>
        <p:guide orient="horz" pos="3566"/>
        <p:guide orient="horz" pos="1341"/>
        <p:guide orient="horz" pos="443"/>
        <p:guide pos="681"/>
        <p:guide pos="6519"/>
        <p:guide pos="285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3672" y="7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3966" cy="497126"/>
          </a:xfrm>
          <a:prstGeom prst="rect">
            <a:avLst/>
          </a:prstGeom>
        </p:spPr>
        <p:txBody>
          <a:bodyPr vert="horz" lIns="91521" tIns="45762" rIns="91521" bIns="45762" rtlCol="0"/>
          <a:lstStyle>
            <a:lvl1pPr algn="l">
              <a:defRPr sz="1200"/>
            </a:lvl1pPr>
          </a:lstStyle>
          <a:p>
            <a:endParaRPr lang="sv-SE"/>
          </a:p>
        </p:txBody>
      </p:sp>
      <p:sp>
        <p:nvSpPr>
          <p:cNvPr id="3" name="Platshållare för datum 2"/>
          <p:cNvSpPr>
            <a:spLocks noGrp="1"/>
          </p:cNvSpPr>
          <p:nvPr>
            <p:ph type="dt" sz="quarter" idx="1"/>
          </p:nvPr>
        </p:nvSpPr>
        <p:spPr>
          <a:xfrm>
            <a:off x="3848946" y="0"/>
            <a:ext cx="2943966" cy="497126"/>
          </a:xfrm>
          <a:prstGeom prst="rect">
            <a:avLst/>
          </a:prstGeom>
        </p:spPr>
        <p:txBody>
          <a:bodyPr vert="horz" lIns="91521" tIns="45762" rIns="91521" bIns="45762" rtlCol="0"/>
          <a:lstStyle>
            <a:lvl1pPr algn="r">
              <a:defRPr sz="1200"/>
            </a:lvl1pPr>
          </a:lstStyle>
          <a:p>
            <a:fld id="{2626941D-6ED6-4480-B48D-D720ADA45BFB}" type="datetimeFigureOut">
              <a:rPr lang="sv-SE" smtClean="0"/>
              <a:t>2023-04-17</a:t>
            </a:fld>
            <a:endParaRPr lang="sv-SE"/>
          </a:p>
        </p:txBody>
      </p:sp>
      <p:sp>
        <p:nvSpPr>
          <p:cNvPr id="4" name="Platshållare för sidfot 3"/>
          <p:cNvSpPr>
            <a:spLocks noGrp="1"/>
          </p:cNvSpPr>
          <p:nvPr>
            <p:ph type="ftr" sz="quarter" idx="2"/>
          </p:nvPr>
        </p:nvSpPr>
        <p:spPr>
          <a:xfrm>
            <a:off x="0" y="9432688"/>
            <a:ext cx="2943966" cy="497125"/>
          </a:xfrm>
          <a:prstGeom prst="rect">
            <a:avLst/>
          </a:prstGeom>
        </p:spPr>
        <p:txBody>
          <a:bodyPr vert="horz" lIns="91521" tIns="45762" rIns="91521" bIns="45762" rtlCol="0" anchor="b"/>
          <a:lstStyle>
            <a:lvl1pPr algn="l">
              <a:defRPr sz="1200"/>
            </a:lvl1pPr>
          </a:lstStyle>
          <a:p>
            <a:endParaRPr lang="sv-SE"/>
          </a:p>
        </p:txBody>
      </p:sp>
      <p:sp>
        <p:nvSpPr>
          <p:cNvPr id="5" name="Platshållare för bildnummer 4"/>
          <p:cNvSpPr>
            <a:spLocks noGrp="1"/>
          </p:cNvSpPr>
          <p:nvPr>
            <p:ph type="sldNum" sz="quarter" idx="3"/>
          </p:nvPr>
        </p:nvSpPr>
        <p:spPr>
          <a:xfrm>
            <a:off x="3848946" y="9432688"/>
            <a:ext cx="2943966" cy="497125"/>
          </a:xfrm>
          <a:prstGeom prst="rect">
            <a:avLst/>
          </a:prstGeom>
        </p:spPr>
        <p:txBody>
          <a:bodyPr vert="horz" lIns="91521" tIns="45762" rIns="91521" bIns="45762" rtlCol="0" anchor="b"/>
          <a:lstStyle>
            <a:lvl1pPr algn="r">
              <a:defRPr sz="1200"/>
            </a:lvl1pPr>
          </a:lstStyle>
          <a:p>
            <a:fld id="{4BCD1ED4-416D-4DD7-8370-109B0FEA21A2}" type="slidenum">
              <a:rPr lang="sv-SE" smtClean="0"/>
              <a:t>‹#›</a:t>
            </a:fld>
            <a:endParaRPr lang="sv-SE"/>
          </a:p>
        </p:txBody>
      </p:sp>
    </p:spTree>
    <p:extLst>
      <p:ext uri="{BB962C8B-B14F-4D97-AF65-F5344CB8AC3E}">
        <p14:creationId xmlns:p14="http://schemas.microsoft.com/office/powerpoint/2010/main" val="2197464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55" tIns="47779" rIns="95555" bIns="47779" rtlCol="0"/>
          <a:lstStyle>
            <a:lvl1pPr algn="l">
              <a:defRPr sz="1200"/>
            </a:lvl1pPr>
          </a:lstStyle>
          <a:p>
            <a:endParaRPr lang="sv-SE"/>
          </a:p>
        </p:txBody>
      </p:sp>
      <p:sp>
        <p:nvSpPr>
          <p:cNvPr id="3" name="Platshållare för datum 2"/>
          <p:cNvSpPr>
            <a:spLocks noGrp="1"/>
          </p:cNvSpPr>
          <p:nvPr>
            <p:ph type="dt" idx="1"/>
          </p:nvPr>
        </p:nvSpPr>
        <p:spPr>
          <a:xfrm>
            <a:off x="3848646" y="1"/>
            <a:ext cx="2944283" cy="496570"/>
          </a:xfrm>
          <a:prstGeom prst="rect">
            <a:avLst/>
          </a:prstGeom>
        </p:spPr>
        <p:txBody>
          <a:bodyPr vert="horz" lIns="95555" tIns="47779" rIns="95555" bIns="47779" rtlCol="0"/>
          <a:lstStyle>
            <a:lvl1pPr algn="r">
              <a:defRPr sz="1200"/>
            </a:lvl1pPr>
          </a:lstStyle>
          <a:p>
            <a:fld id="{00F28322-9E50-4BFC-ADA5-24FE44B8EB92}" type="datetimeFigureOut">
              <a:rPr lang="sv-SE" smtClean="0"/>
              <a:t>2023-04-17</a:t>
            </a:fld>
            <a:endParaRPr lang="sv-SE"/>
          </a:p>
        </p:txBody>
      </p:sp>
      <p:sp>
        <p:nvSpPr>
          <p:cNvPr id="4" name="Platshållare för bildobjekt 3"/>
          <p:cNvSpPr>
            <a:spLocks noGrp="1" noRot="1" noChangeAspect="1"/>
          </p:cNvSpPr>
          <p:nvPr>
            <p:ph type="sldImg" idx="2"/>
          </p:nvPr>
        </p:nvSpPr>
        <p:spPr>
          <a:xfrm>
            <a:off x="88900" y="746125"/>
            <a:ext cx="6616700" cy="3721100"/>
          </a:xfrm>
          <a:prstGeom prst="rect">
            <a:avLst/>
          </a:prstGeom>
          <a:noFill/>
          <a:ln w="12700">
            <a:solidFill>
              <a:prstClr val="black"/>
            </a:solidFill>
          </a:ln>
        </p:spPr>
        <p:txBody>
          <a:bodyPr vert="horz" lIns="95555" tIns="47779" rIns="95555" bIns="47779"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55" tIns="47779" rIns="95555" bIns="47779"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55" tIns="47779" rIns="95555" bIns="47779"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6" y="9433107"/>
            <a:ext cx="2944283" cy="496570"/>
          </a:xfrm>
          <a:prstGeom prst="rect">
            <a:avLst/>
          </a:prstGeom>
        </p:spPr>
        <p:txBody>
          <a:bodyPr vert="horz" lIns="95555" tIns="47779" rIns="95555" bIns="47779" rtlCol="0" anchor="b"/>
          <a:lstStyle>
            <a:lvl1pPr algn="r">
              <a:defRPr sz="1200"/>
            </a:lvl1pPr>
          </a:lstStyle>
          <a:p>
            <a:fld id="{D4045FB0-5EAC-49C2-A7A1-C763FDD81356}" type="slidenum">
              <a:rPr lang="sv-SE" smtClean="0"/>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88900" y="746125"/>
            <a:ext cx="6616700" cy="3721100"/>
          </a:xfrm>
        </p:spPr>
      </p:sp>
      <p:sp>
        <p:nvSpPr>
          <p:cNvPr id="3" name="Platshållare för anteckningar 2"/>
          <p:cNvSpPr>
            <a:spLocks noGrp="1"/>
          </p:cNvSpPr>
          <p:nvPr>
            <p:ph type="body" idx="1"/>
          </p:nvPr>
        </p:nvSpPr>
        <p:spPr/>
        <p:txBody>
          <a:bodyPr/>
          <a:lstStyle/>
          <a:p>
            <a:pPr defTabSz="915221">
              <a:defRPr/>
            </a:pPr>
            <a:r>
              <a:rPr lang="sv-SE" dirty="0"/>
              <a:t>Underlaget till detta reflektionsmaterial är hämtat från kunskapsstödet </a:t>
            </a:r>
            <a:r>
              <a:rPr lang="sv-SE" i="1" dirty="0"/>
              <a:t>Hälso- och sjukvård i hemmet – kunskapsstöd för personcentrerad vård och rehabilitering</a:t>
            </a:r>
            <a:r>
              <a:rPr lang="sv-SE" dirty="0"/>
              <a:t>.</a:t>
            </a:r>
          </a:p>
          <a:p>
            <a:pPr defTabSz="915221">
              <a:defRPr/>
            </a:pPr>
            <a:endParaRPr lang="sv-SE" dirty="0"/>
          </a:p>
          <a:p>
            <a:pPr defTabSz="915221">
              <a:defRPr/>
            </a:pPr>
            <a:r>
              <a:rPr lang="sv-SE" sz="1200" kern="1200" dirty="0">
                <a:solidFill>
                  <a:schemeClr val="tx1"/>
                </a:solidFill>
                <a:latin typeface="+mn-lt"/>
                <a:ea typeface="+mn-ea"/>
                <a:cs typeface="+mn-cs"/>
              </a:rPr>
              <a:t>Både kunskapsstödet </a:t>
            </a:r>
            <a:r>
              <a:rPr lang="sv-SE" sz="1200" i="1" kern="1200" dirty="0">
                <a:solidFill>
                  <a:schemeClr val="tx1"/>
                </a:solidFill>
                <a:latin typeface="+mn-lt"/>
                <a:ea typeface="+mn-ea"/>
                <a:cs typeface="+mn-cs"/>
              </a:rPr>
              <a:t>Hälso- och sjukvård i hemmet - kunskapsstöd för personcentrerad vård och rehabilitering </a:t>
            </a:r>
            <a:r>
              <a:rPr lang="sv-SE" sz="1200" kern="1200" dirty="0">
                <a:solidFill>
                  <a:schemeClr val="tx1"/>
                </a:solidFill>
                <a:latin typeface="+mn-lt"/>
                <a:ea typeface="+mn-ea"/>
                <a:cs typeface="+mn-cs"/>
              </a:rPr>
              <a:t>och detta reflektionsmaterial är tänkt att vara ett stöd i arbetet med hälso- och sjukvård i hemmet och i förflyttningen mot en mer nära hälso- och sjukvård. </a:t>
            </a:r>
          </a:p>
          <a:p>
            <a:endParaRPr lang="sv-SE" sz="1200" kern="1200" dirty="0">
              <a:solidFill>
                <a:schemeClr val="tx1"/>
              </a:solidFill>
              <a:latin typeface="+mn-lt"/>
              <a:ea typeface="+mn-ea"/>
              <a:cs typeface="+mn-cs"/>
            </a:endParaRPr>
          </a:p>
          <a:p>
            <a:pPr defTabSz="915221">
              <a:defRPr/>
            </a:pPr>
            <a:r>
              <a:rPr lang="sv-SE" sz="1200" kern="1200" dirty="0">
                <a:solidFill>
                  <a:schemeClr val="tx1"/>
                </a:solidFill>
                <a:latin typeface="+mn-lt"/>
                <a:ea typeface="+mn-ea"/>
                <a:cs typeface="+mn-cs"/>
              </a:rPr>
              <a:t>Ni kan själva välja vilka delar av detta reflektionsmaterial ni vill använda och på vilket sätt.  Vi tänker oss att detta reflektionsmaterial passar att användas när personer i ledningsfunktion möts för att diskutera utveckling och samarbeten för personer som får vård och rehabilitering i hemmet. Eller i andra former av möten när olika verksamheter eller organisationer träffas för att diskutera utvecklingsfrågor.</a:t>
            </a:r>
          </a:p>
          <a:p>
            <a:pPr defTabSz="915221">
              <a:defRPr/>
            </a:pPr>
            <a:endParaRPr lang="sv-SE" sz="1200" kern="1200" dirty="0">
              <a:solidFill>
                <a:schemeClr val="tx1"/>
              </a:solidFill>
              <a:latin typeface="+mn-lt"/>
              <a:ea typeface="+mn-ea"/>
              <a:cs typeface="+mn-cs"/>
            </a:endParaRPr>
          </a:p>
          <a:p>
            <a:pPr marL="0" marR="0" lvl="0" indent="0" algn="l" defTabSz="915221"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Reflektionsmaterialet är uppdelat på tre olika möten. Varje möte består av fyra presentationsbilder. Det är ett förslag att ha tre olika möten men det går förstås bra att använda materialet på det sätt som passar er bäst. Ni väljer själva vilka av dessa områden som är intressanta för er att arbeta med, om ni vill ha ett eller flera möten eller i vilken ordning ni har mötena. Ni behöver inte heller gå igen alla frågor, välj de som passar er.</a:t>
            </a:r>
          </a:p>
          <a:p>
            <a:pPr defTabSz="915221">
              <a:defRPr/>
            </a:pP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Uppskattad tidsåtgång: </a:t>
            </a:r>
          </a:p>
          <a:p>
            <a:r>
              <a:rPr lang="sv-SE" sz="1200" kern="1200" dirty="0">
                <a:solidFill>
                  <a:schemeClr val="tx1"/>
                </a:solidFill>
                <a:latin typeface="+mn-lt"/>
                <a:ea typeface="+mn-ea"/>
                <a:cs typeface="+mn-cs"/>
              </a:rPr>
              <a:t>Avsätt cirka 20–30 minuter för respektive möte. Mötena genomförs med det intervall ni själva bedömer är lämpligt och ger bäst effekt hos 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också ett separat dokument, </a:t>
            </a:r>
            <a:r>
              <a:rPr lang="sv-SE" sz="1200" b="1" kern="1200" dirty="0">
                <a:solidFill>
                  <a:schemeClr val="tx1"/>
                </a:solidFill>
                <a:latin typeface="+mn-lt"/>
                <a:ea typeface="+mn-ea"/>
                <a:cs typeface="+mn-cs"/>
              </a:rPr>
              <a:t>Instruktion till mötesledare</a:t>
            </a:r>
            <a:r>
              <a:rPr lang="sv-SE" sz="1200" kern="1200" dirty="0">
                <a:solidFill>
                  <a:schemeClr val="tx1"/>
                </a:solidFill>
                <a:latin typeface="+mn-lt"/>
                <a:ea typeface="+mn-ea"/>
                <a:cs typeface="+mn-cs"/>
              </a:rPr>
              <a:t>, med instruktioner och beskrivningar av hur detta reflektionsmaterial är tänkt att användas.</a:t>
            </a:r>
          </a:p>
          <a:p>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1</a:t>
            </a:fld>
            <a:endParaRPr lang="sv-SE" dirty="0"/>
          </a:p>
        </p:txBody>
      </p:sp>
    </p:spTree>
    <p:extLst>
      <p:ext uri="{BB962C8B-B14F-4D97-AF65-F5344CB8AC3E}">
        <p14:creationId xmlns:p14="http://schemas.microsoft.com/office/powerpoint/2010/main" val="16335577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a:t>Välj vad som passar dig att använda från detta manus:</a:t>
            </a:r>
          </a:p>
          <a:p>
            <a:endParaRPr lang="sv-SE" dirty="0"/>
          </a:p>
          <a:p>
            <a:pPr defTabSz="915221">
              <a:defRPr/>
            </a:pPr>
            <a:r>
              <a:rPr lang="sv-SE" dirty="0"/>
              <a:t>Det finns särskilda risker och förutsättningar som är kopplade till att vården sker i patientens bostad och när flera vårdaktörer är involverade samtidigt. Hemmet som vårdplats har särskilda utmaningar ur ett patientsäkerhetsperspektiv. En hög patientsäkerhet förutsätter ett strategiskt och långsiktigt arbete. </a:t>
            </a:r>
          </a:p>
          <a:p>
            <a:pPr defTabSz="915221">
              <a:defRPr/>
            </a:pPr>
            <a:endParaRPr lang="sv-SE" dirty="0"/>
          </a:p>
          <a:p>
            <a:pPr defTabSz="915221">
              <a:defRPr/>
            </a:pPr>
            <a:r>
              <a:rPr lang="sv-SE" dirty="0"/>
              <a:t>En patientsäker hälso- och sjukvård i hemmet handlar bland annat om att identifiera och bedöma risker och vidta åtgärder innan vården flyttas till hemmet. Det handlar också om att se till att vårdövergångarna blir säkra, att informationsöverföringen är ändamålsenlig och alla kontaktvägar finns och är tydliga. Förutsättningar för rätt kompetens och möjlighet till kompetensutveckling behöver också finnas. Det är vårdgivaren som har det övergripande ansvaret för patientsäkerheten. </a:t>
            </a:r>
          </a:p>
          <a:p>
            <a:pPr defTabSz="915221">
              <a:defRPr/>
            </a:pPr>
            <a:endParaRPr lang="sv-SE" dirty="0"/>
          </a:p>
          <a:p>
            <a:pPr defTabSz="915221">
              <a:defRPr/>
            </a:pPr>
            <a:r>
              <a:rPr lang="sv-SE" dirty="0"/>
              <a:t>Samverkan mellan regioner och kommuner och ett ökat fokus på den kommunala hälso- och sjukvården är centralt för att uppnå en god och nära vård. Förflyttningen till en mer nära vård, där fler sjukvårdsinsatser utförs i hemmet, behöver ske i samverkan mellan primärvården och den specialiserade vården. Samverkan behöver också ske med socialtjänsten och andra eventuella aktörer som finns runt patienten och närstående. Samverkan möjliggör att patienten får rätt vård, vid rätt tillfälle och av personal med rätt kompetens. Det bidrar till att patienten mår bra och är trygg med vården i hemmet. Samverkan innebär både samverkan mellan organisationer men också tillsammans med patienter och närstående. Huvudmän och vårdgivare behöver ha mer kunskap om varandra, samsyn och tillit till varandra behöver öka. </a:t>
            </a:r>
          </a:p>
          <a:p>
            <a:pPr defTabSz="915221">
              <a:defRPr/>
            </a:pPr>
            <a:endParaRPr lang="sv-SE" dirty="0"/>
          </a:p>
          <a:p>
            <a:pPr defTabSz="915221">
              <a:defRPr/>
            </a:pPr>
            <a:endParaRPr lang="sv-SE" dirty="0"/>
          </a:p>
          <a:p>
            <a:pPr defTabSz="915221">
              <a:defRPr/>
            </a:pPr>
            <a:endParaRPr lang="sv-SE" dirty="0"/>
          </a:p>
          <a:p>
            <a:pPr defTabSz="915221">
              <a:defRPr/>
            </a:pPr>
            <a:r>
              <a:rPr lang="sv-SE" dirty="0"/>
              <a:t> </a:t>
            </a:r>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10</a:t>
            </a:fld>
            <a:endParaRPr lang="sv-SE"/>
          </a:p>
        </p:txBody>
      </p:sp>
    </p:spTree>
    <p:extLst>
      <p:ext uri="{BB962C8B-B14F-4D97-AF65-F5344CB8AC3E}">
        <p14:creationId xmlns:p14="http://schemas.microsoft.com/office/powerpoint/2010/main" val="5936922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5221" rtl="0" eaLnBrk="1" fontAlgn="auto" latinLnBrk="0" hangingPunct="1">
              <a:lnSpc>
                <a:spcPct val="100000"/>
              </a:lnSpc>
              <a:spcBef>
                <a:spcPts val="0"/>
              </a:spcBef>
              <a:spcAft>
                <a:spcPts val="0"/>
              </a:spcAft>
              <a:buClrTx/>
              <a:buSzTx/>
              <a:buFontTx/>
              <a:buNone/>
              <a:tabLst/>
              <a:defRPr/>
            </a:pPr>
            <a:r>
              <a:rPr lang="sv-SE" b="1" i="1" dirty="0"/>
              <a:t>Välj vad som passar dig att använda från detta manus:</a:t>
            </a:r>
          </a:p>
          <a:p>
            <a:pPr defTabSz="915221">
              <a:defRPr/>
            </a:pPr>
            <a:endParaRPr lang="sv-SE" dirty="0"/>
          </a:p>
          <a:p>
            <a:pPr defTabSz="915221">
              <a:defRPr/>
            </a:pPr>
            <a:r>
              <a:rPr lang="sv-SE" dirty="0"/>
              <a:t>Samverkan och vilka möjligheter som finns att ge hälso- och sjukvård i hemmet kan bidrar till en minskning av antalet undvikbara akutbesök och antalet oplanerade inläggningar i den specialiserade slutenvården. Personalen behöver ha kunskap för att tidigt kunna identifiera när en patient har nya behov, som innebär att vården och omsorgen behöver förändras. Undvikbara akutbesök och inläggningar på sjukhus kan förhindras om patienten får adekvat vård och fortsatt uppföljning i hemmet. </a:t>
            </a:r>
          </a:p>
          <a:p>
            <a:pPr defTabSz="915221">
              <a:defRPr/>
            </a:pPr>
            <a:endParaRPr lang="sv-SE" dirty="0"/>
          </a:p>
          <a:p>
            <a:pPr defTabSz="915221">
              <a:defRPr/>
            </a:pPr>
            <a:r>
              <a:rPr lang="sv-SE" dirty="0"/>
              <a:t>Det behöver finnas kända kontaktvägar för att patienten själv, närstående och omsorgspersonalen ska kunna nå rätt funktion i hälso- och sjukvården. Det skapar möjligheter för bedömning och omhändertagande utifrån patientens mål och behov. Hälso- och sjukvårdspersonalen behöver också själva ha tydliga kontaktvägar för att vid behov hjälpa patienten vidare till rätt vård.</a:t>
            </a:r>
            <a:r>
              <a:rPr lang="sv-SE" baseline="30000" dirty="0"/>
              <a:t> </a:t>
            </a:r>
          </a:p>
          <a:p>
            <a:pPr defTabSz="915221">
              <a:defRPr/>
            </a:pPr>
            <a:endParaRPr lang="sv-SE" baseline="30000" dirty="0"/>
          </a:p>
          <a:p>
            <a:pPr defTabSz="915221">
              <a:defRPr/>
            </a:pPr>
            <a:r>
              <a:rPr lang="sv-SE" dirty="0"/>
              <a:t>Mer underlag och beskrivningar av dessa områden finns i </a:t>
            </a:r>
            <a:r>
              <a:rPr lang="sv-SE" i="1" dirty="0"/>
              <a:t>Hälso- och sjukvård i hemmet – kunskapsstöd för personcentrerad vård och rehabilitering</a:t>
            </a:r>
            <a:r>
              <a:rPr lang="sv-SE" dirty="0"/>
              <a:t>.</a:t>
            </a:r>
          </a:p>
          <a:p>
            <a:pPr defTabSz="915221">
              <a:defRPr/>
            </a:pPr>
            <a:endParaRPr lang="sv-SE" dirty="0"/>
          </a:p>
          <a:p>
            <a:pPr defTabSz="915221">
              <a:defRPr/>
            </a:pP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11</a:t>
            </a:fld>
            <a:endParaRPr lang="sv-SE"/>
          </a:p>
        </p:txBody>
      </p:sp>
    </p:spTree>
    <p:extLst>
      <p:ext uri="{BB962C8B-B14F-4D97-AF65-F5344CB8AC3E}">
        <p14:creationId xmlns:p14="http://schemas.microsoft.com/office/powerpoint/2010/main" val="185872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reflektionspunkter att arbeta med tillsammans.</a:t>
            </a:r>
          </a:p>
          <a:p>
            <a:endParaRPr lang="sv-SE" dirty="0"/>
          </a:p>
          <a:p>
            <a:pPr defTabSz="915221">
              <a:defRPr/>
            </a:pPr>
            <a:r>
              <a:rPr lang="sv-SE" dirty="0"/>
              <a:t>Om gruppen är stor kan den behöva delas in i mindre grupper som diskuterar och sedan redovisar vid återsamling. </a:t>
            </a:r>
          </a:p>
          <a:p>
            <a:pPr defTabSz="915221">
              <a:defRPr/>
            </a:pPr>
            <a:r>
              <a:rPr lang="sv-SE" dirty="0"/>
              <a:t>Tänk på att få med representanter från båda enheterna vid gruppindelningen.</a:t>
            </a:r>
          </a:p>
          <a:p>
            <a:pPr defTabSz="915221">
              <a:defRPr/>
            </a:pPr>
            <a:endParaRPr lang="sv-SE" dirty="0"/>
          </a:p>
          <a:p>
            <a:pPr marL="0" marR="0" lvl="0" indent="0" algn="l" defTabSz="915221"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ett förslag, i bild nr X, med hur ni kan sammanställa resultatet från era diskussioner. </a:t>
            </a:r>
          </a:p>
          <a:p>
            <a:pPr marL="0" marR="0" lvl="0" indent="0" algn="l" defTabSz="915221"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5221" rtl="0" eaLnBrk="1" fontAlgn="auto" latinLnBrk="0" hangingPunct="1">
              <a:lnSpc>
                <a:spcPct val="100000"/>
              </a:lnSpc>
              <a:spcBef>
                <a:spcPts val="0"/>
              </a:spcBef>
              <a:spcAft>
                <a:spcPts val="0"/>
              </a:spcAft>
              <a:buClrTx/>
              <a:buSzTx/>
              <a:buFontTx/>
              <a:buNone/>
              <a:tabLst/>
              <a:defRPr/>
            </a:pPr>
            <a:endParaRPr lang="sv-SE" dirty="0"/>
          </a:p>
          <a:p>
            <a:pPr defTabSz="915221">
              <a:defRPr/>
            </a:pPr>
            <a:endParaRPr lang="sv-SE" dirty="0"/>
          </a:p>
          <a:p>
            <a:pPr defTabSz="915221">
              <a:defRPr/>
            </a:pP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12</a:t>
            </a:fld>
            <a:endParaRPr lang="sv-SE"/>
          </a:p>
        </p:txBody>
      </p:sp>
    </p:spTree>
    <p:extLst>
      <p:ext uri="{BB962C8B-B14F-4D97-AF65-F5344CB8AC3E}">
        <p14:creationId xmlns:p14="http://schemas.microsoft.com/office/powerpoint/2010/main" val="270690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221">
              <a:defRPr/>
            </a:pPr>
            <a:r>
              <a:rPr lang="sv-SE" dirty="0"/>
              <a:t>Materialet kommer från </a:t>
            </a:r>
            <a:r>
              <a:rPr lang="sv-SE" sz="1200" i="1" kern="1200" dirty="0">
                <a:solidFill>
                  <a:schemeClr val="tx1"/>
                </a:solidFill>
                <a:latin typeface="+mn-lt"/>
                <a:ea typeface="+mn-ea"/>
                <a:cs typeface="+mn-cs"/>
              </a:rPr>
              <a:t>Hälso- och sjukvård i hemmet - kunskapsstöd för personcentrerad vård och rehabilitering </a:t>
            </a:r>
            <a:r>
              <a:rPr lang="sv-SE" dirty="0"/>
              <a:t>.</a:t>
            </a:r>
          </a:p>
          <a:p>
            <a:pPr defTabSz="915221">
              <a:defRPr/>
            </a:pPr>
            <a:endParaRPr lang="sv-SE" dirty="0"/>
          </a:p>
          <a:p>
            <a:pPr defTabSz="915221">
              <a:defRPr/>
            </a:pPr>
            <a:r>
              <a:rPr lang="sv-SE" dirty="0"/>
              <a:t>Möte 2 innehåller material</a:t>
            </a:r>
            <a:r>
              <a:rPr lang="sv-SE" b="1" dirty="0"/>
              <a:t> </a:t>
            </a:r>
            <a:r>
              <a:rPr lang="sv-SE" dirty="0"/>
              <a:t> från de två olika områdena i kunskapsstödet under rubrikerna: </a:t>
            </a:r>
          </a:p>
          <a:p>
            <a:pPr defTabSz="915221">
              <a:defRPr/>
            </a:pPr>
            <a:endParaRPr lang="sv-SE" dirty="0"/>
          </a:p>
          <a:p>
            <a:r>
              <a:rPr lang="sv-SE" dirty="0"/>
              <a:t>- </a:t>
            </a:r>
            <a:r>
              <a:rPr lang="sv-SE" b="0" dirty="0"/>
              <a:t>Trygga och säkra vårdövergångar</a:t>
            </a:r>
            <a:br>
              <a:rPr lang="sv-SE" b="0" dirty="0"/>
            </a:br>
            <a:r>
              <a:rPr lang="sv-SE" b="0" dirty="0"/>
              <a:t>- Digitaliseringens möjligheter</a:t>
            </a: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13</a:t>
            </a:fld>
            <a:endParaRPr lang="sv-SE"/>
          </a:p>
        </p:txBody>
      </p:sp>
    </p:spTree>
    <p:extLst>
      <p:ext uri="{BB962C8B-B14F-4D97-AF65-F5344CB8AC3E}">
        <p14:creationId xmlns:p14="http://schemas.microsoft.com/office/powerpoint/2010/main" val="1184984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14</a:t>
            </a:fld>
            <a:endParaRPr lang="sv-SE"/>
          </a:p>
        </p:txBody>
      </p:sp>
    </p:spTree>
    <p:extLst>
      <p:ext uri="{BB962C8B-B14F-4D97-AF65-F5344CB8AC3E}">
        <p14:creationId xmlns:p14="http://schemas.microsoft.com/office/powerpoint/2010/main" val="2543500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a:t>Välj vad som passar dig att använda från detta manus:</a:t>
            </a:r>
          </a:p>
          <a:p>
            <a:endParaRPr lang="sv-SE" dirty="0"/>
          </a:p>
          <a:p>
            <a:r>
              <a:rPr lang="sv-SE" dirty="0"/>
              <a:t>En vårdövergång uppstår när ansvaret för vården flyttas mellan olika verksamheter eller olika vårdgivare. Vårdövergångar är ett moment där det generellt föreligger patientsäkerhetsrisker. Samverkan mellan vårdgivarna är en förutsättning för trygga och säkra vårdövergångar.</a:t>
            </a:r>
          </a:p>
          <a:p>
            <a:endParaRPr lang="sv-SE" dirty="0"/>
          </a:p>
          <a:p>
            <a:pPr defTabSz="915221">
              <a:defRPr/>
            </a:pPr>
            <a:r>
              <a:rPr lang="sv-SE" dirty="0"/>
              <a:t>Dialog både inom och mellan vårdgivare är en förutsättning för att skapa välfungerande vårdövergångar. Det är viktigt för att få en gemensam förståelse för hela vårdförloppet men även för hur den egna vårdåtgärden relaterar till och påverkar övriga delar i vårdförloppet. Vid en vårdövergång kan vissa delar av det medicinska ansvaret kvarstå samtidigt som annat lämnas över.</a:t>
            </a:r>
          </a:p>
          <a:p>
            <a:pPr defTabSz="915221">
              <a:defRPr/>
            </a:pPr>
            <a:endParaRPr lang="sv-SE" dirty="0"/>
          </a:p>
          <a:p>
            <a:pPr defTabSz="915221">
              <a:defRPr/>
            </a:pPr>
            <a:r>
              <a:rPr lang="sv-SE" dirty="0"/>
              <a:t>Tillgång till rätt information vid rätt tillfälle är en förutsättning för att upprätthålla patientsäkerheten. Patienten, närstående och hälso- och sjukvårdspersonalen behöver få en gemensam helhetsbild över vad som har hänt och vilka åtgärder som är planerade. En bra informationsöverföring leder också till att patienter och närstående själva inte behöver ta ansvar för informationsöverföringen</a:t>
            </a:r>
          </a:p>
          <a:p>
            <a:pPr defTabSz="915221">
              <a:defRPr/>
            </a:pPr>
            <a:endParaRPr lang="sv-SE" dirty="0"/>
          </a:p>
          <a:p>
            <a:pPr defTabSz="915221">
              <a:defRPr/>
            </a:pPr>
            <a:r>
              <a:rPr lang="sv-SE" dirty="0"/>
              <a:t>Gemensam planering i samband med vårdövergångar är utgångspunkten när patienten ska få hälso- och sjukvård i hemmet av flera aktörer. Om en person har behov av både hälso- och sjukvård och insatser från socialtjänsten ska också en individuell plan, så kallad SIP, under vissa förutsättningar upprättas.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15</a:t>
            </a:fld>
            <a:endParaRPr lang="sv-SE"/>
          </a:p>
        </p:txBody>
      </p:sp>
    </p:spTree>
    <p:extLst>
      <p:ext uri="{BB962C8B-B14F-4D97-AF65-F5344CB8AC3E}">
        <p14:creationId xmlns:p14="http://schemas.microsoft.com/office/powerpoint/2010/main" val="4117187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5221" rtl="0" eaLnBrk="1" fontAlgn="auto" latinLnBrk="0" hangingPunct="1">
              <a:lnSpc>
                <a:spcPct val="100000"/>
              </a:lnSpc>
              <a:spcBef>
                <a:spcPts val="0"/>
              </a:spcBef>
              <a:spcAft>
                <a:spcPts val="0"/>
              </a:spcAft>
              <a:buClrTx/>
              <a:buSzTx/>
              <a:buFontTx/>
              <a:buNone/>
              <a:tabLst/>
              <a:defRPr/>
            </a:pPr>
            <a:r>
              <a:rPr lang="sv-SE" b="1" i="1" dirty="0"/>
              <a:t>Välj vad som passar dig att använda från detta manus:</a:t>
            </a:r>
          </a:p>
          <a:p>
            <a:pPr defTabSz="915221">
              <a:defRPr/>
            </a:pPr>
            <a:endParaRPr lang="sv-SE" dirty="0"/>
          </a:p>
          <a:p>
            <a:pPr defTabSz="915221">
              <a:defRPr/>
            </a:pPr>
            <a:r>
              <a:rPr lang="sv-SE" dirty="0"/>
              <a:t>Digitalisering går fort, den för med sig många möjligheter och verksamheterna behöver följa med i utvecklingen. Beslutsfattare behöver ha kunskap om den teknik som finns, dess möjligheter och fatta de beslut som krävs för att möjliggöra att digital teknik används i verksamheten. Patientens behov och önskemål måste hela tiden vara utgångspunkten innan digital teknik införs. Genom att använda digital teknik  ökar hälso- och sjukvårdens möjlighet att ge patienterna en mer jämlik vård över landet. </a:t>
            </a:r>
          </a:p>
          <a:p>
            <a:pPr defTabSz="915221">
              <a:defRPr/>
            </a:pPr>
            <a:endParaRPr lang="sv-SE" dirty="0"/>
          </a:p>
          <a:p>
            <a:pPr defTabSz="915221">
              <a:defRPr/>
            </a:pPr>
            <a:r>
              <a:rPr lang="sv-SE" dirty="0"/>
              <a:t>Verksamheterna behöver ta ställning till vilka förändrade arbetssätt och behov av utbildning som digitaliseringen innebär. En ökad användning av digital teknik kräver ett förändrat arbetssätt som är kopplat till bland annat kunskap inom området. Personalen behöver kompetensutvecklas för att både kunna använda tekniken och vara en del i utvecklingen.</a:t>
            </a:r>
          </a:p>
          <a:p>
            <a:pPr defTabSz="915221">
              <a:defRPr/>
            </a:pPr>
            <a:endParaRPr lang="sv-SE" dirty="0"/>
          </a:p>
          <a:p>
            <a:pPr defTabSz="915221">
              <a:defRPr/>
            </a:pPr>
            <a:r>
              <a:rPr lang="sv-SE" dirty="0"/>
              <a:t>Verksamheterna behöver ta reda på vilken effekt digitala tekniken ger både för patientens självständighet, personalens arbetsmiljö och arbetsinsats samt verksamhetens nytta. Detta för att kunna välja vilken teknik som ska användas, hur den ska införas, vilken träning och utbildning som kan behövas och vilka förbättringsåtgärder som behövs. </a:t>
            </a:r>
          </a:p>
          <a:p>
            <a:pPr defTabSz="915221">
              <a:defRPr/>
            </a:pPr>
            <a:endParaRPr lang="sv-SE" dirty="0"/>
          </a:p>
          <a:p>
            <a:pPr defTabSz="915221">
              <a:defRPr/>
            </a:pPr>
            <a:r>
              <a:rPr lang="sv-SE" dirty="0"/>
              <a:t>Mer underlag och beskrivningar av dessa områden finns i </a:t>
            </a:r>
            <a:r>
              <a:rPr lang="sv-SE" i="1" dirty="0"/>
              <a:t>Hälso- och sjukvård i hemmet – kunskapsstöd för personcentrerad vård och rehabilitering</a:t>
            </a:r>
            <a:r>
              <a:rPr lang="sv-SE" dirty="0"/>
              <a:t>.</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16</a:t>
            </a:fld>
            <a:endParaRPr lang="sv-SE"/>
          </a:p>
        </p:txBody>
      </p:sp>
    </p:spTree>
    <p:extLst>
      <p:ext uri="{BB962C8B-B14F-4D97-AF65-F5344CB8AC3E}">
        <p14:creationId xmlns:p14="http://schemas.microsoft.com/office/powerpoint/2010/main" val="699578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reflektionspunkter att arbeta med tillsammans.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ett förslag i bild nr X med hur ni kan sammanställa resultatet från era diskussioner.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17</a:t>
            </a:fld>
            <a:endParaRPr lang="sv-SE"/>
          </a:p>
        </p:txBody>
      </p:sp>
    </p:spTree>
    <p:extLst>
      <p:ext uri="{BB962C8B-B14F-4D97-AF65-F5344CB8AC3E}">
        <p14:creationId xmlns:p14="http://schemas.microsoft.com/office/powerpoint/2010/main" val="3435020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221">
              <a:defRPr/>
            </a:pPr>
            <a:r>
              <a:rPr lang="sv-SE" dirty="0"/>
              <a:t>Materialet kommer från </a:t>
            </a:r>
            <a:r>
              <a:rPr lang="sv-SE" sz="1200" i="1" kern="1200" dirty="0">
                <a:solidFill>
                  <a:schemeClr val="tx1"/>
                </a:solidFill>
                <a:latin typeface="+mn-lt"/>
                <a:ea typeface="+mn-ea"/>
                <a:cs typeface="+mn-cs"/>
              </a:rPr>
              <a:t>Hälso- och sjukvård i hemmet - kunskapsstöd för personcentrerad vård och rehabilitering </a:t>
            </a:r>
            <a:r>
              <a:rPr lang="sv-SE" dirty="0"/>
              <a:t>.</a:t>
            </a:r>
          </a:p>
          <a:p>
            <a:pPr defTabSz="915221">
              <a:defRPr/>
            </a:pPr>
            <a:endParaRPr lang="sv-SE" dirty="0"/>
          </a:p>
          <a:p>
            <a:pPr defTabSz="915221">
              <a:defRPr/>
            </a:pPr>
            <a:r>
              <a:rPr lang="sv-SE" dirty="0"/>
              <a:t>Möte 3 innehåller material</a:t>
            </a:r>
            <a:r>
              <a:rPr lang="sv-SE" b="1" dirty="0"/>
              <a:t> </a:t>
            </a:r>
            <a:r>
              <a:rPr lang="sv-SE" dirty="0"/>
              <a:t> från de två olika områdena i kunskapsstödet under rubrikerna: </a:t>
            </a:r>
          </a:p>
          <a:p>
            <a:endParaRPr lang="sv-SE" b="0" dirty="0"/>
          </a:p>
          <a:p>
            <a:r>
              <a:rPr lang="sv-SE" b="0" dirty="0"/>
              <a:t>- Främja hälsa och förebygga ohälsa hos personer</a:t>
            </a:r>
            <a:br>
              <a:rPr lang="sv-SE" b="0" dirty="0"/>
            </a:br>
            <a:r>
              <a:rPr lang="sv-SE" b="0" dirty="0"/>
              <a:t>- Rehabilitering i hemmet </a:t>
            </a:r>
          </a:p>
          <a:p>
            <a:pPr marL="171621" indent="-171621">
              <a:buFontTx/>
              <a:buChar char="-"/>
            </a:pPr>
            <a:endParaRPr lang="sv-SE" b="0"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18</a:t>
            </a:fld>
            <a:endParaRPr lang="sv-SE"/>
          </a:p>
        </p:txBody>
      </p:sp>
    </p:spTree>
    <p:extLst>
      <p:ext uri="{BB962C8B-B14F-4D97-AF65-F5344CB8AC3E}">
        <p14:creationId xmlns:p14="http://schemas.microsoft.com/office/powerpoint/2010/main" val="3478339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4045FB0-5EAC-49C2-A7A1-C763FDD81356}" type="slidenum">
              <a:rPr lang="sv-SE" smtClean="0"/>
              <a:t>19</a:t>
            </a:fld>
            <a:endParaRPr lang="sv-SE"/>
          </a:p>
        </p:txBody>
      </p:sp>
    </p:spTree>
    <p:extLst>
      <p:ext uri="{BB962C8B-B14F-4D97-AF65-F5344CB8AC3E}">
        <p14:creationId xmlns:p14="http://schemas.microsoft.com/office/powerpoint/2010/main" val="412894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p>
          <a:p>
            <a:r>
              <a:rPr lang="sv-SE" sz="1200" b="0" dirty="0">
                <a:solidFill>
                  <a:schemeClr val="accent4"/>
                </a:solidFill>
              </a:rPr>
              <a:t>Syfte </a:t>
            </a:r>
            <a:r>
              <a:rPr lang="sv-SE" sz="1200" dirty="0"/>
              <a:t>är att bidra till att ni tillsammans skapar en gemensam bild av arbetet med hälso- och sjukvård i hemmet, i ert geografiska område, med blicken framåt.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Mål</a:t>
            </a:r>
          </a:p>
          <a:p>
            <a:r>
              <a:rPr lang="sv-SE" sz="1200" kern="1200" dirty="0">
                <a:solidFill>
                  <a:schemeClr val="tx1"/>
                </a:solidFill>
                <a:latin typeface="+mn-lt"/>
                <a:ea typeface="+mn-ea"/>
                <a:cs typeface="+mn-cs"/>
              </a:rPr>
              <a:t>Målet </a:t>
            </a:r>
            <a:r>
              <a:rPr lang="sv-SE" sz="1200" dirty="0"/>
              <a:t>är att underlätta för er så att ni tillsammans kan ta reda på vad ni kan göra för att ta ytterligare steg för ett bättre arbete med hälso- och sjukvård i hemmet, och därmed också i omställningen mot en mer god och nära vård. Vi hoppas att arbetet ska ge inspiration till er utveckling.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defTabSz="915221">
              <a:defRPr/>
            </a:pPr>
            <a:r>
              <a:rPr lang="sv-SE" b="1" dirty="0"/>
              <a:t>Målgrupp</a:t>
            </a:r>
          </a:p>
          <a:p>
            <a:pPr defTabSz="915221">
              <a:defRPr/>
            </a:pPr>
            <a:r>
              <a:rPr lang="sv-SE" dirty="0"/>
              <a:t>Det här reflektionsmaterialet vänder sig till dig som är chef, verksamhetsutvecklare eller dig som har en annan funktion med ansvar för att planera och leda utvecklingsarbetet mot en god och nära vård. </a:t>
            </a:r>
          </a:p>
          <a:p>
            <a:endParaRPr lang="sv-SE" dirty="0"/>
          </a:p>
          <a:p>
            <a:pPr defTabSz="915221">
              <a:defRPr/>
            </a:pPr>
            <a:r>
              <a:rPr lang="sv-SE" b="1" dirty="0"/>
              <a:t>Hur materialet kan användas </a:t>
            </a:r>
          </a:p>
          <a:p>
            <a:pPr marL="0" marR="0" lvl="0" indent="0" algn="l" defTabSz="915221" rtl="0" eaLnBrk="1" fontAlgn="auto" latinLnBrk="0" hangingPunct="1">
              <a:lnSpc>
                <a:spcPct val="100000"/>
              </a:lnSpc>
              <a:spcBef>
                <a:spcPts val="0"/>
              </a:spcBef>
              <a:spcAft>
                <a:spcPts val="0"/>
              </a:spcAft>
              <a:buClrTx/>
              <a:buSzTx/>
              <a:buFontTx/>
              <a:buNone/>
              <a:tabLst/>
              <a:defRPr/>
            </a:pPr>
            <a:r>
              <a:rPr lang="sv-SE" b="0" dirty="0"/>
              <a:t>Reflektionsmaterialet är tänkt att användas </a:t>
            </a:r>
            <a:r>
              <a:rPr lang="sv-SE" dirty="0"/>
              <a:t>vid samverkan eller vid andra möten där ni träffas från flera olika verksamheter och organisationer.  </a:t>
            </a:r>
          </a:p>
          <a:p>
            <a:endParaRPr lang="sv-SE" dirty="0"/>
          </a:p>
          <a:p>
            <a:r>
              <a:rPr lang="sv-SE" dirty="0"/>
              <a:t>Det här reflektionsmaterialet tar upp </a:t>
            </a:r>
            <a:r>
              <a:rPr lang="sv-SE" b="1" dirty="0"/>
              <a:t>ett urval av de områden </a:t>
            </a:r>
            <a:r>
              <a:rPr lang="sv-SE" b="0" dirty="0"/>
              <a:t>som beskriva i Hälso- och sjukvård i hemmet - kunskapsstöd för personcentrerad vård och rehabilitering.</a:t>
            </a:r>
          </a:p>
          <a:p>
            <a:endParaRPr lang="sv-SE" dirty="0">
              <a:solidFill>
                <a:srgbClr val="FF0000"/>
              </a:solidFill>
            </a:endParaRPr>
          </a:p>
          <a:p>
            <a:endParaRPr lang="sv-SE" dirty="0">
              <a:solidFill>
                <a:srgbClr val="FF0000"/>
              </a:solidFill>
            </a:endParaRPr>
          </a:p>
          <a:p>
            <a:endParaRPr lang="sv-SE" dirty="0">
              <a:solidFill>
                <a:srgbClr val="FF0000"/>
              </a:solidFill>
            </a:endParaRPr>
          </a:p>
          <a:p>
            <a:endParaRPr lang="sv-SE" dirty="0">
              <a:solidFill>
                <a:srgbClr val="FF0000"/>
              </a:solidFill>
            </a:endParaRPr>
          </a:p>
          <a:p>
            <a:endParaRPr lang="sv-SE" dirty="0">
              <a:solidFill>
                <a:srgbClr val="FF0000"/>
              </a:solidFill>
            </a:endParaRPr>
          </a:p>
        </p:txBody>
      </p:sp>
      <p:sp>
        <p:nvSpPr>
          <p:cNvPr id="4" name="Platshållare för bildnummer 3"/>
          <p:cNvSpPr>
            <a:spLocks noGrp="1"/>
          </p:cNvSpPr>
          <p:nvPr>
            <p:ph type="sldNum" sz="quarter" idx="10"/>
          </p:nvPr>
        </p:nvSpPr>
        <p:spPr/>
        <p:txBody>
          <a:bodyPr/>
          <a:lstStyle/>
          <a:p>
            <a:fld id="{D4045FB0-5EAC-49C2-A7A1-C763FDD81356}" type="slidenum">
              <a:rPr lang="sv-SE" smtClean="0"/>
              <a:t>2</a:t>
            </a:fld>
            <a:endParaRPr lang="sv-SE"/>
          </a:p>
        </p:txBody>
      </p:sp>
    </p:spTree>
    <p:extLst>
      <p:ext uri="{BB962C8B-B14F-4D97-AF65-F5344CB8AC3E}">
        <p14:creationId xmlns:p14="http://schemas.microsoft.com/office/powerpoint/2010/main" val="24635988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1" dirty="0"/>
              <a:t>Välj vad som passar dig att använda från detta manus:</a:t>
            </a:r>
          </a:p>
          <a:p>
            <a:pPr defTabSz="915221">
              <a:defRPr/>
            </a:pPr>
            <a:endParaRPr lang="sv-SE" dirty="0"/>
          </a:p>
          <a:p>
            <a:pPr defTabSz="915221">
              <a:defRPr/>
            </a:pPr>
            <a:r>
              <a:rPr lang="sv-SE" dirty="0"/>
              <a:t>Hälso- och sjukvården har lagkrav om att arbeta med att förebygga ohälsa. Regioner och kommuner ska tillhandahålla förebyggande insatser i primärvården. Insatserna ska utgå från befolkningens behov och patientens individuella behov och förutsättningar. </a:t>
            </a:r>
          </a:p>
          <a:p>
            <a:endParaRPr lang="sv-SE" dirty="0"/>
          </a:p>
          <a:p>
            <a:pPr defTabSz="915221">
              <a:defRPr/>
            </a:pPr>
            <a:r>
              <a:rPr lang="sv-SE" dirty="0"/>
              <a:t>Hälsofrämjande förhållningssätt vid strategiska beslut skapar förutsättningar för en god hälsa hos många. Det behövs på flera organisatoriska nivåer, både vid strategiska beslut på ledningsnivå och i det direkta mötet mellan en vård- och omsorgspersonal och en person. I det personliga mötet kan personalen behöva uppmuntra och stödja personer, så att de är så aktiva som möjligt, och får möjlighet att agera hälsosamt. Arbetet med förebyggande åtgärder behöver pågå under patienternas hela sjukdomsförlopp</a:t>
            </a:r>
          </a:p>
          <a:p>
            <a:pPr defTabSz="915221">
              <a:defRPr/>
            </a:pPr>
            <a:endParaRPr lang="sv-SE" dirty="0"/>
          </a:p>
          <a:p>
            <a:pPr defTabSz="915221">
              <a:defRPr/>
            </a:pPr>
            <a:r>
              <a:rPr lang="sv-SE" dirty="0"/>
              <a:t>Många patienter som får hälso- och sjukvård i hemmet ingår i gruppen vuxna med särskild risk, exempelvis diabetes, cancer och kognitiv funktionsnedsättning. Deras förebyggande och hälsofrämjande åtgärder kan behöva anpassas efter deras behov. Exempel på främja hälsa är:</a:t>
            </a:r>
          </a:p>
          <a:p>
            <a:pPr marL="171603" indent="-171603" defTabSz="915221">
              <a:buFontTx/>
              <a:buChar char="-"/>
              <a:defRPr/>
            </a:pPr>
            <a:r>
              <a:rPr lang="sv-SE" dirty="0"/>
              <a:t>stödja hälsosamma levnadsvanor</a:t>
            </a:r>
          </a:p>
          <a:p>
            <a:pPr marL="171603" indent="-171603" defTabSz="915221">
              <a:buFontTx/>
              <a:buChar char="-"/>
              <a:defRPr/>
            </a:pPr>
            <a:r>
              <a:rPr lang="sv-SE" dirty="0"/>
              <a:t>främja fysisk träning och motverka stillasittande</a:t>
            </a:r>
          </a:p>
          <a:p>
            <a:pPr marL="171603" indent="-171603" defTabSz="915221">
              <a:buFontTx/>
              <a:buChar char="-"/>
              <a:defRPr/>
            </a:pPr>
            <a:r>
              <a:rPr lang="sv-SE" dirty="0"/>
              <a:t>främja god matvanor och förebygga undernäring</a:t>
            </a:r>
          </a:p>
          <a:p>
            <a:pPr marL="171603" indent="-171603" defTabSz="915221">
              <a:buFontTx/>
              <a:buChar char="-"/>
              <a:defRPr/>
            </a:pPr>
            <a:r>
              <a:rPr lang="sv-SE" dirty="0"/>
              <a:t>förebygga ohälsosam alkoholkonsumtion och rökning</a:t>
            </a:r>
          </a:p>
          <a:p>
            <a:pPr marL="171603" indent="-171603" defTabSz="915221">
              <a:buFontTx/>
              <a:buChar char="-"/>
              <a:defRPr/>
            </a:pPr>
            <a:r>
              <a:rPr lang="sv-SE" dirty="0"/>
              <a:t>främja god munhälsa</a:t>
            </a:r>
          </a:p>
          <a:p>
            <a:pPr marL="171603" indent="-171603" defTabSz="915221">
              <a:buFontTx/>
              <a:buChar char="-"/>
              <a:defRPr/>
            </a:pPr>
            <a:r>
              <a:rPr lang="sv-SE" dirty="0"/>
              <a:t>förebygga problem med blåsdysfunktion och trycksår</a:t>
            </a:r>
          </a:p>
          <a:p>
            <a:pPr marL="171603" indent="-171603" defTabSz="915221">
              <a:buFontTx/>
              <a:buChar char="-"/>
              <a:defRPr/>
            </a:pPr>
            <a:r>
              <a:rPr lang="sv-SE" dirty="0"/>
              <a:t>förebygga fall</a:t>
            </a:r>
          </a:p>
          <a:p>
            <a:pPr marL="171603" indent="-171603" defTabSz="915221">
              <a:buFontTx/>
              <a:buChar char="-"/>
              <a:defRPr/>
            </a:pPr>
            <a:r>
              <a:rPr lang="sv-SE" dirty="0"/>
              <a:t>förebygga ofrivillig ensamhet</a:t>
            </a:r>
          </a:p>
          <a:p>
            <a:pPr marL="171603" indent="-171603" defTabSz="915221">
              <a:buFontTx/>
              <a:buChar char="-"/>
              <a:defRPr/>
            </a:pP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20</a:t>
            </a:fld>
            <a:endParaRPr lang="sv-SE"/>
          </a:p>
        </p:txBody>
      </p:sp>
    </p:spTree>
    <p:extLst>
      <p:ext uri="{BB962C8B-B14F-4D97-AF65-F5344CB8AC3E}">
        <p14:creationId xmlns:p14="http://schemas.microsoft.com/office/powerpoint/2010/main" val="1221824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i="1" dirty="0"/>
              <a:t>Välj vad som passar dig att använda från detta manus: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p>
          <a:p>
            <a:pPr marL="0" indent="0" defTabSz="915221">
              <a:buFontTx/>
              <a:buNone/>
              <a:defRPr/>
            </a:pPr>
            <a:r>
              <a:rPr lang="sv-SE" dirty="0"/>
              <a:t>Rehabiliteringsperspektivet är en viktig del för att skapa trygga och säkra vårdövergångar, i det gemensamma uppdraget att stödja hälsa och förebygga ohälsa samt för att skapa förutsättningar för patienter att vårdas i hemmet även vid försämring. </a:t>
            </a:r>
            <a:r>
              <a:rPr lang="sv-SE" sz="1200" kern="1200" dirty="0">
                <a:solidFill>
                  <a:schemeClr val="tx1"/>
                </a:solidFill>
                <a:effectLst/>
                <a:latin typeface="+mn-lt"/>
                <a:ea typeface="+mn-ea"/>
                <a:cs typeface="+mn-cs"/>
              </a:rPr>
              <a:t>Rehabilitering i hemmet skiljer sig inte från övrig rehabilitering på annat sätt än att den bedrivs i personens hem och att den ofta sker i ett nära samarbete med sociala insatser. </a:t>
            </a:r>
          </a:p>
          <a:p>
            <a:pPr marL="0" indent="0" defTabSz="915221">
              <a:buFontTx/>
              <a:buNone/>
              <a:defRPr/>
            </a:pPr>
            <a:endParaRPr lang="sv-SE" sz="1200" kern="1200" dirty="0">
              <a:solidFill>
                <a:schemeClr val="tx1"/>
              </a:solidFill>
              <a:effectLst/>
              <a:latin typeface="+mn-lt"/>
              <a:ea typeface="+mn-ea"/>
              <a:cs typeface="+mn-cs"/>
            </a:endParaRPr>
          </a:p>
          <a:p>
            <a:pPr marL="0" indent="0" defTabSz="915221">
              <a:buFontTx/>
              <a:buNone/>
              <a:defRPr/>
            </a:pPr>
            <a:r>
              <a:rPr lang="sv-SE" sz="1200" kern="1200" dirty="0">
                <a:solidFill>
                  <a:schemeClr val="tx1"/>
                </a:solidFill>
                <a:effectLst/>
                <a:latin typeface="+mn-lt"/>
                <a:ea typeface="+mn-ea"/>
                <a:cs typeface="+mn-cs"/>
              </a:rPr>
              <a:t>Rehabilitering i hemmet behöver inte begränsas till att ske inom bostadens fyra väggar. Det kan även innefatta närområdet, till exempel affärer, parker och sociala sammanhang. Tilltron till den egna förmågan och känslan av egenmakt gynnas i en miljö där en person är trygg. Både äldre personer och deras familjemedlemmar ser att hemmiljön bidrar till att underlätta rehabilitering.</a:t>
            </a:r>
            <a:endParaRPr lang="sv-SE" dirty="0"/>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Vid rehabilitering i hemmet förekommer olika typer av arbetsmodeller, arbetssätt och team. Några exempel som kan inspirera i omställningen till nära vård är multi-professionella team och en arbetsmodell är den som på engelska benämns som ”</a:t>
            </a:r>
            <a:r>
              <a:rPr lang="sv-SE" sz="1200" kern="1200" dirty="0" err="1">
                <a:solidFill>
                  <a:schemeClr val="tx1"/>
                </a:solidFill>
                <a:effectLst/>
                <a:latin typeface="+mn-lt"/>
                <a:ea typeface="+mn-ea"/>
                <a:cs typeface="+mn-cs"/>
              </a:rPr>
              <a:t>reablement</a:t>
            </a:r>
            <a:r>
              <a:rPr lang="sv-SE" sz="1200" kern="1200" dirty="0">
                <a:solidFill>
                  <a:schemeClr val="tx1"/>
                </a:solidFill>
                <a:effectLst/>
                <a:latin typeface="+mn-lt"/>
                <a:ea typeface="+mn-ea"/>
                <a:cs typeface="+mn-cs"/>
              </a:rPr>
              <a:t>”, Trygg hemgång och Tidig understödd utskrivning vid stroke är andra arbetsmodell. Två andra sätt är att identifiera ett rehabiliteringsbehov i samverkan med biståndshandläggare och samarbete för konsultationer och kompetensstöd vid rehabilitering i hemmet.</a:t>
            </a: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Ett rehabiliterande arbetssätt är att omsätta ett hälsofrämjande förhållningssätt i en praktisk handling. I ett rehabiliterande arbetssätt får personen i varje situation göra det personen kan, utifrån sina förutsättningar och sin dagsform. Det innefattar generella insatser som kan utföras av all personal och som syftar till att stärka eller bibehålla hälsa och funktionsförmåga. Det kan även motverka att personen tappar färdigheter, som skulle kunna behållas i och med en daglig användning. </a:t>
            </a:r>
            <a:endParaRPr lang="sv-SE" dirty="0"/>
          </a:p>
          <a:p>
            <a:pPr marL="0" indent="0" defTabSz="915221">
              <a:buFontTx/>
              <a:buNone/>
              <a:defRPr/>
            </a:pPr>
            <a:endParaRPr lang="sv-SE" dirty="0"/>
          </a:p>
          <a:p>
            <a:pPr marL="0" marR="0" lvl="0" indent="0" algn="l" defTabSz="915221" rtl="0" eaLnBrk="1" fontAlgn="auto" latinLnBrk="0" hangingPunct="1">
              <a:lnSpc>
                <a:spcPct val="100000"/>
              </a:lnSpc>
              <a:spcBef>
                <a:spcPts val="0"/>
              </a:spcBef>
              <a:spcAft>
                <a:spcPts val="0"/>
              </a:spcAft>
              <a:buClrTx/>
              <a:buSzTx/>
              <a:buFontTx/>
              <a:buNone/>
              <a:tabLst/>
              <a:defRPr/>
            </a:pPr>
            <a:r>
              <a:rPr lang="sv-SE" dirty="0"/>
              <a:t>Mer underlag och beskrivningar av dessa områden finns i </a:t>
            </a:r>
            <a:r>
              <a:rPr lang="sv-SE" i="1" dirty="0"/>
              <a:t>Hälso- och sjukvård i hemmet – kunskapsstöd för personcentrerad vård och rehabilitering</a:t>
            </a:r>
            <a:r>
              <a:rPr lang="sv-SE" dirty="0"/>
              <a:t>.</a:t>
            </a:r>
          </a:p>
          <a:p>
            <a:pPr marL="0" indent="0" defTabSz="915221">
              <a:buFontTx/>
              <a:buNone/>
              <a:defRPr/>
            </a:pPr>
            <a:endParaRPr lang="sv-SE" dirty="0"/>
          </a:p>
          <a:p>
            <a:pPr defTabSz="915221">
              <a:defRPr/>
            </a:pPr>
            <a:endParaRPr lang="sv-SE" dirty="0"/>
          </a:p>
          <a:p>
            <a:pPr defTabSz="915221">
              <a:defRPr/>
            </a:pPr>
            <a:endParaRPr lang="sv-SE" dirty="0"/>
          </a:p>
          <a:p>
            <a:pPr defTabSz="915221">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i="1" dirty="0"/>
          </a:p>
          <a:p>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21</a:t>
            </a:fld>
            <a:endParaRPr lang="sv-SE"/>
          </a:p>
        </p:txBody>
      </p:sp>
    </p:spTree>
    <p:extLst>
      <p:ext uri="{BB962C8B-B14F-4D97-AF65-F5344CB8AC3E}">
        <p14:creationId xmlns:p14="http://schemas.microsoft.com/office/powerpoint/2010/main" val="1356318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Förslag på reflektionspunkter att arbeta med tillsammans.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finns ett förslag i bild nr X, nästa bild, med hur ni skulle kunna sammanställa resultatet från era diskussioner.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22</a:t>
            </a:fld>
            <a:endParaRPr lang="sv-SE"/>
          </a:p>
        </p:txBody>
      </p:sp>
    </p:spTree>
    <p:extLst>
      <p:ext uri="{BB962C8B-B14F-4D97-AF65-F5344CB8AC3E}">
        <p14:creationId xmlns:p14="http://schemas.microsoft.com/office/powerpoint/2010/main" val="104942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Dokumentera resultatet från reflektionerna.</a:t>
            </a:r>
          </a:p>
          <a:p>
            <a:r>
              <a:rPr lang="sv-SE" b="1" dirty="0"/>
              <a:t>Förslag </a:t>
            </a:r>
          </a:p>
          <a:p>
            <a:endParaRPr lang="sv-SE" b="1" dirty="0"/>
          </a:p>
          <a:p>
            <a:pPr defTabSz="915221">
              <a:defRPr/>
            </a:pPr>
            <a:r>
              <a:rPr lang="sv-SE" dirty="0"/>
              <a:t>Ni väljer själva hur ni följer upp resultatet av era diskussioner. </a:t>
            </a:r>
          </a:p>
          <a:p>
            <a:pPr defTabSz="915221">
              <a:defRPr/>
            </a:pPr>
            <a:endParaRPr lang="sv-SE" dirty="0"/>
          </a:p>
          <a:p>
            <a:r>
              <a:rPr lang="sv-SE" dirty="0"/>
              <a:t>Detta är ett förslag på hur ni kan samla ihop resultatet från era diskussioner från möte 1, 2 och 3 och dokumentera era identifierade  förbättringsområden. Ni kan välja andra rubriker eller kanske att bara fokusera på ett område som ni väljer arbeta vidare med.</a:t>
            </a:r>
          </a:p>
          <a:p>
            <a:endParaRPr lang="sv-SE" dirty="0"/>
          </a:p>
          <a:p>
            <a:r>
              <a:rPr lang="sv-SE" dirty="0"/>
              <a:t>Eller så väljer ni kanske att istället koppla ihop era identifierade mål med:</a:t>
            </a:r>
          </a:p>
          <a:p>
            <a:pPr marL="171603" indent="-171603">
              <a:buFontTx/>
              <a:buChar char="-"/>
            </a:pPr>
            <a:r>
              <a:rPr lang="sv-SE" dirty="0"/>
              <a:t>aktiviteter för att nå dessa</a:t>
            </a:r>
          </a:p>
          <a:p>
            <a:pPr marL="171603" indent="-171603">
              <a:buFontTx/>
              <a:buChar char="-"/>
            </a:pPr>
            <a:r>
              <a:rPr lang="sv-SE" dirty="0"/>
              <a:t>en tidsplan</a:t>
            </a:r>
          </a:p>
          <a:p>
            <a:pPr marL="171603" indent="-171603">
              <a:buFontTx/>
              <a:buChar char="-"/>
            </a:pPr>
            <a:r>
              <a:rPr lang="sv-SE" dirty="0"/>
              <a:t>vilka som är ansvariga för vad </a:t>
            </a:r>
          </a:p>
          <a:p>
            <a:pPr marL="171603" indent="-171603">
              <a:buFontTx/>
              <a:buChar char="-"/>
            </a:pPr>
            <a:r>
              <a:rPr lang="sv-SE" dirty="0"/>
              <a:t>plan för uppföljning.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tipsar också om att läsa mer </a:t>
            </a:r>
            <a:r>
              <a:rPr lang="sv-SE" sz="1200" kern="1200" dirty="0">
                <a:solidFill>
                  <a:schemeClr val="tx1"/>
                </a:solidFill>
                <a:effectLst/>
                <a:latin typeface="+mn-lt"/>
                <a:ea typeface="+mn-ea"/>
                <a:cs typeface="+mn-cs"/>
              </a:rPr>
              <a:t>på Socialstyrelsen.se eller Kunskapsguiden.se om ledningssystem och SOSFS 2011:9, sök på Ledningssystem. </a:t>
            </a:r>
          </a:p>
          <a:p>
            <a:endParaRPr lang="sv-SE" dirty="0"/>
          </a:p>
          <a:p>
            <a:endParaRPr lang="sv-SE" dirty="0"/>
          </a:p>
        </p:txBody>
      </p:sp>
      <p:sp>
        <p:nvSpPr>
          <p:cNvPr id="4" name="Platshållare för bildnummer 3"/>
          <p:cNvSpPr>
            <a:spLocks noGrp="1"/>
          </p:cNvSpPr>
          <p:nvPr>
            <p:ph type="sldNum" sz="quarter" idx="5"/>
          </p:nvPr>
        </p:nvSpPr>
        <p:spPr/>
        <p:txBody>
          <a:bodyPr/>
          <a:lstStyle/>
          <a:p>
            <a:fld id="{777A1470-FD1B-4579-99B6-A8295D767D0F}" type="slidenum">
              <a:rPr lang="en-GB" smtClean="0"/>
              <a:t>23</a:t>
            </a:fld>
            <a:endParaRPr lang="en-GB" dirty="0"/>
          </a:p>
        </p:txBody>
      </p:sp>
    </p:spTree>
    <p:extLst>
      <p:ext uri="{BB962C8B-B14F-4D97-AF65-F5344CB8AC3E}">
        <p14:creationId xmlns:p14="http://schemas.microsoft.com/office/powerpoint/2010/main" val="944919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24</a:t>
            </a:fld>
            <a:endParaRPr lang="sv-SE" dirty="0"/>
          </a:p>
        </p:txBody>
      </p:sp>
    </p:spTree>
    <p:extLst>
      <p:ext uri="{BB962C8B-B14F-4D97-AF65-F5344CB8AC3E}">
        <p14:creationId xmlns:p14="http://schemas.microsoft.com/office/powerpoint/2010/main" val="46029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Hälso- och sjukvård i hemmet är en del i omställningen till en god och nära vård.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är ett förslag från oss att först gå igenom nästa bilder, bild nr 4-6, för att alla ska ha samma utgångspunkt och komma in i ämnet god och nära vård.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Dags att sätta i gång!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3</a:t>
            </a:fld>
            <a:endParaRPr lang="sv-SE"/>
          </a:p>
        </p:txBody>
      </p:sp>
    </p:spTree>
    <p:extLst>
      <p:ext uri="{BB962C8B-B14F-4D97-AF65-F5344CB8AC3E}">
        <p14:creationId xmlns:p14="http://schemas.microsoft.com/office/powerpoint/2010/main" val="1531422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Bär med er dessa tre perspektiv i era fortsatta reflektioner.</a:t>
            </a:r>
          </a:p>
          <a:p>
            <a:endParaRPr lang="sv-SE" dirty="0"/>
          </a:p>
        </p:txBody>
      </p:sp>
      <p:sp>
        <p:nvSpPr>
          <p:cNvPr id="4" name="Platshållare för bildnummer 3"/>
          <p:cNvSpPr>
            <a:spLocks noGrp="1"/>
          </p:cNvSpPr>
          <p:nvPr>
            <p:ph type="sldNum" sz="quarter" idx="10"/>
          </p:nvPr>
        </p:nvSpPr>
        <p:spPr/>
        <p:txBody>
          <a:bodyPr/>
          <a:lstStyle/>
          <a:p>
            <a:fld id="{D4045FB0-5EAC-49C2-A7A1-C763FDD81356}" type="slidenum">
              <a:rPr lang="sv-SE" smtClean="0"/>
              <a:t>4</a:t>
            </a:fld>
            <a:endParaRPr lang="sv-SE" dirty="0"/>
          </a:p>
        </p:txBody>
      </p:sp>
    </p:spTree>
    <p:extLst>
      <p:ext uri="{BB962C8B-B14F-4D97-AF65-F5344CB8AC3E}">
        <p14:creationId xmlns:p14="http://schemas.microsoft.com/office/powerpoint/2010/main" val="3005684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en inledande bild med text som ska bidra till att komma in i ämnet –  god och nära vård.</a:t>
            </a:r>
          </a:p>
          <a:p>
            <a:endParaRPr lang="sv-SE" dirty="0"/>
          </a:p>
          <a:p>
            <a:r>
              <a:rPr lang="sv-SE" b="1" i="1" dirty="0"/>
              <a:t>Välj vad som passar dig att använda från detta manus:</a:t>
            </a:r>
          </a:p>
          <a:p>
            <a:endParaRPr lang="sv-SE" b="1" i="1" dirty="0"/>
          </a:p>
          <a:p>
            <a:pPr defTabSz="915221">
              <a:defRPr/>
            </a:pPr>
            <a:r>
              <a:rPr lang="sv-SE" dirty="0"/>
              <a:t>Allt fler behöver hälso- och sjukvård. Hälso- och sjukvården behöver möta den demografiska utvecklingen, att vi får allt fler äldre och kroniskt sjuka personer i befolkningen samtidigt som vi måste utnyttja vår arbetskraft och resurser mer effektivt. </a:t>
            </a:r>
          </a:p>
          <a:p>
            <a:pPr defTabSz="915221">
              <a:defRPr/>
            </a:pPr>
            <a:endParaRPr lang="sv-SE" dirty="0"/>
          </a:p>
          <a:p>
            <a:pPr marL="0" marR="0" lvl="0" indent="0" algn="l" defTabSz="915221"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Patienterna som får vården förväntar sig att den ska vara utformad utifrån deras individuella behov och önskemål. De förväntar sig också att de verksamheter och professioner som utför vården har samordnat sig och insatserna. Det finns också förväntningar på en hög tillgänglighet och kontinuitet.</a:t>
            </a:r>
            <a:endParaRPr lang="sv-SE" dirty="0"/>
          </a:p>
          <a:p>
            <a:endParaRPr lang="sv-SE" dirty="0"/>
          </a:p>
          <a:p>
            <a:r>
              <a:rPr lang="sv-SE" dirty="0"/>
              <a:t>Hälso- och sjukvården behöver även möta de behov som befolkningen har i dag. Sverige behöver också kunna bibehålla eller öka den medicinska kvaliteten i hälso- och sjukvården. Då gäller det att, förutom att använda resurserna mer effektivt, se till att patienterna blir delaktiga i sin egen vård. </a:t>
            </a:r>
          </a:p>
          <a:p>
            <a:endParaRPr lang="sv-SE" dirty="0"/>
          </a:p>
          <a:p>
            <a:pPr defTabSz="915221">
              <a:defRPr/>
            </a:pPr>
            <a:r>
              <a:rPr lang="sv-SE" dirty="0"/>
              <a:t>En starkare primärvård kan förbättra förutsättningarna för en effektiv hälso- och sjukvård. En förflyttning bör därför ske från dagens sjukhustunga hälso- och sjukvård till en förstärkt första linjens hälso- och sjukvård. Grunden är en god och nära vård som tydligt utgår från patientens behov. En del i förflyttningen och utvecklingen mot en god och nära vård är genom att den specialiserade vården medverkar och samspelar med vården som finns utanför sjukhusen. Detta behövs för att patienten ska kunna få mer vård i hemmet, när det är möjligt och lämpligt, i stället för på sjukhus.</a:t>
            </a:r>
          </a:p>
          <a:p>
            <a:pPr defTabSz="915221">
              <a:defRPr/>
            </a:pPr>
            <a:endParaRPr lang="sv-SE" dirty="0"/>
          </a:p>
          <a:p>
            <a:pPr defTabSz="915221">
              <a:defRPr/>
            </a:pPr>
            <a:r>
              <a:rPr lang="sv-SE" dirty="0"/>
              <a:t>Det krävs ett skifte från dagens hälsosystem, som är uppbyggt kring principer om sjukdomar och institutioner, till ett system som i stället utgår från människors behov. </a:t>
            </a:r>
          </a:p>
          <a:p>
            <a:pPr defTabSz="915221">
              <a:defRPr/>
            </a:pPr>
            <a:endParaRPr lang="sv-SE" dirty="0"/>
          </a:p>
          <a:p>
            <a:pPr defTabSz="915221">
              <a:defRPr/>
            </a:pPr>
            <a:r>
              <a:rPr lang="sv-SE" dirty="0"/>
              <a:t>Vården behöver ges nära befolkningen. Nära kan både vara geografiskt och med hjälp av digitala lösningar. En patient som får personcentrerad vård med en god kontinuitet, kan uppleva vården som nära. Kontinuitet är viktigt för att kunna bygga relationer och arbeta personcentrerat. Fast läkarkontakt, en fast vårdkontakt, eller ett helt team med flera olika professioner är ett annat sätt för vården att skapa kontinuitet.</a:t>
            </a:r>
          </a:p>
          <a:p>
            <a:pPr defTabSz="915221">
              <a:defRPr/>
            </a:pPr>
            <a:endParaRPr lang="sv-SE" dirty="0"/>
          </a:p>
          <a:p>
            <a:pPr defTabSz="915221">
              <a:defRPr/>
            </a:pPr>
            <a:r>
              <a:rPr lang="sv-SE" dirty="0"/>
              <a:t>En personcentrerad hälso- och sjukvård utgår från en patients behov, förmågor och önskemål. Patienten är då involverad i de beslut som fattas och väl införstådd och informerad om sin vårdprocess. Ett personcentrerat arbetssätt är en förutsättning för en god och nära vård i hemmet. En personcentrerad vård innebär bland annat att se patienten som en medskapare av sin vård och rehabilitering, att utgå från vad som är viktigt för patienten, att utgå från patientens sammantagna behov, förutsättningar och värderingar. Det är också viktigt att hitta anpassade insatser efter vad som är viktigt för patienten. Vårdgivaren behöver skapa förutsättningar för personalen att arbeta personcentrerat i mötet med patienten. Förutsättningar kan skapas genom att ge personalen uppdrag, kunskap och tid för reflektion. Ett personcentrerat förhållningssätt behöver även finnas med i de strategiska besluten och i planeringen av verksamheten. Då är det viktigt att målgruppernas behov kan identifieras. </a:t>
            </a:r>
          </a:p>
          <a:p>
            <a:pPr defTabSz="915221">
              <a:defRPr/>
            </a:pPr>
            <a:endParaRPr lang="sv-SE" dirty="0"/>
          </a:p>
          <a:p>
            <a:pPr defTabSz="915221">
              <a:defRPr/>
            </a:pPr>
            <a:r>
              <a:rPr lang="sv-SE" dirty="0"/>
              <a:t>Mer underlag och beskrivningar av dessa områden finns i </a:t>
            </a:r>
            <a:r>
              <a:rPr lang="sv-SE" i="1" dirty="0"/>
              <a:t>Hälso- och sjukvård i hemmet – kunskapsstöd för personcentrerad vård och rehabilitering</a:t>
            </a:r>
            <a:r>
              <a:rPr lang="sv-SE" dirty="0"/>
              <a:t>.</a:t>
            </a:r>
          </a:p>
          <a:p>
            <a:pPr defTabSz="915221">
              <a:defRPr/>
            </a:pPr>
            <a:endParaRPr lang="sv-SE" dirty="0"/>
          </a:p>
          <a:p>
            <a:pPr defTabSz="915221">
              <a:defRPr/>
            </a:pPr>
            <a:endParaRPr lang="sv-SE" dirty="0"/>
          </a:p>
          <a:p>
            <a:pPr defTabSz="915221">
              <a:defRPr/>
            </a:pPr>
            <a:endParaRPr lang="sv-SE" dirty="0"/>
          </a:p>
          <a:p>
            <a:pPr defTabSz="915221">
              <a:defRPr/>
            </a:pPr>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5</a:t>
            </a:fld>
            <a:endParaRPr lang="sv-SE"/>
          </a:p>
        </p:txBody>
      </p:sp>
    </p:spTree>
    <p:extLst>
      <p:ext uri="{BB962C8B-B14F-4D97-AF65-F5344CB8AC3E}">
        <p14:creationId xmlns:p14="http://schemas.microsoft.com/office/powerpoint/2010/main" val="379080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Samverkan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kan vara många aktörer inblandade i vården i hemmet. Bilden visar olika aktörer som kan behöva samverka och arbeta gemensamt för individen. Kombinationerna av inblandade aktörer kan variera för olika individer.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45FB0-5EAC-49C2-A7A1-C763FDD81356}" type="slidenum">
              <a:rPr kumimoji="0" lang="sv-SE" sz="12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2432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ett förslag på upplägg med tre olika möten. Ni väljer själva vilka av dessa som är intressanta för er att arbeta med och i vilken ordning ni har mötena. Välj de reflektionsfrågor som är relevanta och värdefulla för just er.</a:t>
            </a:r>
          </a:p>
          <a:p>
            <a:pPr lvl="0"/>
            <a:endParaRPr lang="sv-SE" dirty="0"/>
          </a:p>
          <a:p>
            <a:pPr marL="228600" lvl="0" indent="-228600">
              <a:buFont typeface="+mj-lt"/>
              <a:buAutoNum type="arabicPeriod"/>
            </a:pPr>
            <a:r>
              <a:rPr lang="sv-SE" dirty="0"/>
              <a:t>Det första mötet fokuserar på att få en gemensam bild av </a:t>
            </a:r>
            <a:r>
              <a:rPr lang="sv-SE" i="1" dirty="0"/>
              <a:t>vilka förutsättningar som finns att ge vård i hemmet som är patientsäker och samordnad.</a:t>
            </a:r>
            <a:r>
              <a:rPr lang="sv-SE" dirty="0"/>
              <a:t> </a:t>
            </a:r>
          </a:p>
          <a:p>
            <a:pPr marL="228600" lvl="0" indent="-228600">
              <a:buFont typeface="+mj-lt"/>
              <a:buAutoNum type="arabicPeriod"/>
            </a:pPr>
            <a:r>
              <a:rPr lang="sv-SE" dirty="0"/>
              <a:t>Det andra mötet fokuserar på att få en gemensam bild av </a:t>
            </a:r>
            <a:r>
              <a:rPr lang="sv-SE" i="1" dirty="0"/>
              <a:t>trygga vårdövergångar </a:t>
            </a:r>
            <a:r>
              <a:rPr lang="sv-SE" i="0" dirty="0"/>
              <a:t>och</a:t>
            </a:r>
            <a:r>
              <a:rPr lang="sv-SE" i="1" dirty="0"/>
              <a:t> den digitala teknikens möjligheter</a:t>
            </a:r>
            <a:r>
              <a:rPr lang="sv-SE" dirty="0"/>
              <a:t>.</a:t>
            </a:r>
          </a:p>
          <a:p>
            <a:pPr marL="228600" lvl="0" indent="-228600">
              <a:buFont typeface="+mj-lt"/>
              <a:buAutoNum type="arabicPeriod"/>
            </a:pPr>
            <a:r>
              <a:rPr lang="sv-SE" dirty="0"/>
              <a:t>Det tredje mötet fokuserar på att få en gemensam bild av </a:t>
            </a:r>
            <a:r>
              <a:rPr lang="sv-SE" i="1" dirty="0"/>
              <a:t>förebyggande insatser </a:t>
            </a:r>
            <a:r>
              <a:rPr lang="sv-SE" i="0" dirty="0"/>
              <a:t>och</a:t>
            </a:r>
            <a:r>
              <a:rPr lang="sv-SE" i="1" dirty="0"/>
              <a:t> rehabilitering.</a:t>
            </a:r>
            <a:endParaRPr lang="sv-SE" dirty="0"/>
          </a:p>
          <a:p>
            <a:endParaRPr lang="sv-SE" dirty="0"/>
          </a:p>
          <a:p>
            <a:r>
              <a:rPr lang="sv-SE" dirty="0"/>
              <a:t>Varje möte består av tre presentationsbilder. </a:t>
            </a:r>
          </a:p>
          <a:p>
            <a:pPr marL="171450" lvl="0" indent="-171450">
              <a:buFont typeface="Wingdings" panose="05000000000000000000" pitchFamily="2" charset="2"/>
              <a:buChar char="§"/>
            </a:pPr>
            <a:r>
              <a:rPr lang="sv-SE" dirty="0"/>
              <a:t>I först bilden framgår syftet med mötet.</a:t>
            </a:r>
          </a:p>
          <a:p>
            <a:pPr marL="171450" lvl="0" indent="-171450">
              <a:buFont typeface="Wingdings" panose="05000000000000000000" pitchFamily="2" charset="2"/>
              <a:buChar char="§"/>
            </a:pPr>
            <a:r>
              <a:rPr lang="sv-SE" dirty="0"/>
              <a:t>Andra bilden innehåller ett kunskapsunderlag, dock begränsat, för området som ska diskuteras. </a:t>
            </a:r>
          </a:p>
          <a:p>
            <a:pPr marL="171450" lvl="0" indent="-171450">
              <a:buFont typeface="Wingdings" panose="05000000000000000000" pitchFamily="2" charset="2"/>
              <a:buChar char="§"/>
            </a:pPr>
            <a:r>
              <a:rPr lang="sv-SE" dirty="0"/>
              <a:t>Tredje bilden är diskussionsfrågor. Syftet med dessa är att bidra till diskussioner för en samsyn. Hur ser det ut hos er idag och vad kan ni tillsammans göra framåt för en mer nära vård. </a:t>
            </a:r>
          </a:p>
          <a:p>
            <a:pPr lvl="0"/>
            <a:endParaRPr lang="sv-SE" dirty="0"/>
          </a:p>
          <a:p>
            <a:pPr lvl="0"/>
            <a:endParaRPr lang="sv-SE" dirty="0"/>
          </a:p>
          <a:p>
            <a:pPr lvl="0"/>
            <a:endParaRPr lang="sv-SE" dirty="0"/>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7</a:t>
            </a:fld>
            <a:endParaRPr lang="sv-SE"/>
          </a:p>
        </p:txBody>
      </p:sp>
    </p:spTree>
    <p:extLst>
      <p:ext uri="{BB962C8B-B14F-4D97-AF65-F5344CB8AC3E}">
        <p14:creationId xmlns:p14="http://schemas.microsoft.com/office/powerpoint/2010/main" val="326206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5221">
              <a:defRPr/>
            </a:pPr>
            <a:r>
              <a:rPr lang="sv-SE" dirty="0"/>
              <a:t>Materialet kommer från </a:t>
            </a:r>
            <a:r>
              <a:rPr lang="sv-SE" sz="1200" i="1" kern="1200" dirty="0">
                <a:solidFill>
                  <a:schemeClr val="tx1"/>
                </a:solidFill>
                <a:latin typeface="+mn-lt"/>
                <a:ea typeface="+mn-ea"/>
                <a:cs typeface="+mn-cs"/>
              </a:rPr>
              <a:t>Hälso- och sjukvård i hemmet - kunskapsstöd för personcentrerad vård och rehabilitering </a:t>
            </a:r>
            <a:r>
              <a:rPr lang="sv-SE" dirty="0"/>
              <a:t>.</a:t>
            </a:r>
          </a:p>
          <a:p>
            <a:pPr defTabSz="915221">
              <a:defRPr/>
            </a:pPr>
            <a:endParaRPr lang="sv-SE" dirty="0"/>
          </a:p>
          <a:p>
            <a:pPr defTabSz="915221">
              <a:defRPr/>
            </a:pPr>
            <a:r>
              <a:rPr lang="sv-SE" dirty="0"/>
              <a:t>Möte 1 innehåller material</a:t>
            </a:r>
            <a:r>
              <a:rPr lang="sv-SE" b="1" dirty="0"/>
              <a:t> </a:t>
            </a:r>
            <a:r>
              <a:rPr lang="sv-SE" dirty="0"/>
              <a:t> från de två olika områdena i kunskapsstödet under rubrikerna: </a:t>
            </a:r>
          </a:p>
          <a:p>
            <a:pPr defTabSz="915221">
              <a:defRPr/>
            </a:pPr>
            <a:endParaRPr lang="sv-SE" dirty="0"/>
          </a:p>
          <a:p>
            <a:r>
              <a:rPr lang="sv-SE" dirty="0"/>
              <a:t>- </a:t>
            </a:r>
            <a:r>
              <a:rPr lang="sv-SE" b="0" dirty="0"/>
              <a:t>Hälso- och sjukvården i hemmet – en unik arena </a:t>
            </a:r>
            <a:br>
              <a:rPr lang="sv-SE" b="0" dirty="0"/>
            </a:br>
            <a:r>
              <a:rPr lang="sv-SE" b="0" dirty="0"/>
              <a:t>- Skapa förutsättningar för att patienten ska kunna vårdas hemma </a:t>
            </a:r>
          </a:p>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8</a:t>
            </a:fld>
            <a:endParaRPr lang="sv-SE"/>
          </a:p>
        </p:txBody>
      </p:sp>
    </p:spTree>
    <p:extLst>
      <p:ext uri="{BB962C8B-B14F-4D97-AF65-F5344CB8AC3E}">
        <p14:creationId xmlns:p14="http://schemas.microsoft.com/office/powerpoint/2010/main" val="4199091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4045FB0-5EAC-49C2-A7A1-C763FDD81356}" type="slidenum">
              <a:rPr lang="sv-SE" smtClean="0"/>
              <a:t>9</a:t>
            </a:fld>
            <a:endParaRPr lang="sv-SE"/>
          </a:p>
        </p:txBody>
      </p:sp>
    </p:spTree>
    <p:extLst>
      <p:ext uri="{BB962C8B-B14F-4D97-AF65-F5344CB8AC3E}">
        <p14:creationId xmlns:p14="http://schemas.microsoft.com/office/powerpoint/2010/main" val="1516982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4173580"/>
            <a:ext cx="121968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2059055"/>
            <a:ext cx="10363200" cy="1104900"/>
          </a:xfrm>
        </p:spPr>
        <p:txBody>
          <a:bodyPr/>
          <a:lstStyle>
            <a:lvl1pPr>
              <a:defRPr sz="34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1068918" y="4266502"/>
            <a:ext cx="7811357"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a:xfrm>
            <a:off x="1090120" y="5380363"/>
            <a:ext cx="1536171" cy="267235"/>
          </a:xfrm>
        </p:spPr>
        <p:txBody>
          <a:bodyPr/>
          <a:lstStyle>
            <a:lvl1pPr>
              <a:defRPr sz="900" b="1">
                <a:solidFill>
                  <a:srgbClr val="FFFFFF"/>
                </a:solidFill>
              </a:defRPr>
            </a:lvl1pPr>
          </a:lstStyle>
          <a:p>
            <a:endParaRPr lang="sv-SE" dirty="0"/>
          </a:p>
        </p:txBody>
      </p:sp>
      <p:sp>
        <p:nvSpPr>
          <p:cNvPr id="14" name="Platshållare för text 13"/>
          <p:cNvSpPr>
            <a:spLocks noGrp="1"/>
          </p:cNvSpPr>
          <p:nvPr>
            <p:ph type="body" sz="quarter" idx="14"/>
          </p:nvPr>
        </p:nvSpPr>
        <p:spPr>
          <a:xfrm>
            <a:off x="1068917" y="4475023"/>
            <a:ext cx="7811392" cy="722312"/>
          </a:xfrm>
        </p:spPr>
        <p:txBody>
          <a:bodyPr/>
          <a:lstStyle>
            <a:lvl1pPr marL="0" indent="0">
              <a:spcBef>
                <a:spcPts val="0"/>
              </a:spcBef>
              <a:spcAft>
                <a:spcPts val="0"/>
              </a:spcAft>
              <a:buNone/>
              <a:defRPr sz="1400" b="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509" y="800438"/>
            <a:ext cx="2592000" cy="544144"/>
          </a:xfrm>
          <a:prstGeom prst="rect">
            <a:avLst/>
          </a:prstGeom>
        </p:spPr>
      </p:pic>
      <p:pic>
        <p:nvPicPr>
          <p:cNvPr id="10" name="Bildobjekt 9">
            <a:extLst>
              <a:ext uri="{FF2B5EF4-FFF2-40B4-BE49-F238E27FC236}">
                <a16:creationId xmlns:a16="http://schemas.microsoft.com/office/drawing/2014/main" id="{6F0EC35E-F748-477E-9BC0-40030BEA3C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punktlista och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8872"/>
            <a:ext cx="4399721" cy="3095625"/>
          </a:xfrm>
        </p:spPr>
        <p:txBody>
          <a:bodyPr/>
          <a:lstStyle>
            <a:lvl1pPr marL="0" indent="0">
              <a:buNone/>
              <a:defRPr sz="1400" b="0" baseline="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5764964" y="5299365"/>
            <a:ext cx="4416293"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58768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punktlista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8" y="2139351"/>
            <a:ext cx="4547029" cy="3632799"/>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354468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text och bild höger - 1">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6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968046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text och bild höger - 2">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dirty="0"/>
          </a:p>
        </p:txBody>
      </p:sp>
      <p:sp>
        <p:nvSpPr>
          <p:cNvPr id="6"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7"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sp>
        <p:nvSpPr>
          <p:cNvPr id="8" name="Platshållare för bild 8"/>
          <p:cNvSpPr>
            <a:spLocks noGrp="1"/>
          </p:cNvSpPr>
          <p:nvPr>
            <p:ph type="pic" sz="quarter" idx="14"/>
          </p:nvPr>
        </p:nvSpPr>
        <p:spPr>
          <a:xfrm>
            <a:off x="5767346" y="2127600"/>
            <a:ext cx="4641863" cy="3439984"/>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253887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1068918" y="2130425"/>
            <a:ext cx="4336969" cy="3054050"/>
          </a:xfrm>
        </p:spPr>
        <p:txBody>
          <a:bodyPr/>
          <a:lstStyle>
            <a:lvl1pPr marL="0" indent="0">
              <a:buNone/>
              <a:defRPr sz="2600" b="1"/>
            </a:lvl1pPr>
            <a:lvl2pPr marL="285750" indent="0">
              <a:buNone/>
              <a:defRPr/>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stor bild hög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5767346" y="2127600"/>
            <a:ext cx="6424655" cy="3439984"/>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840319" y="5221275"/>
            <a:ext cx="4562981"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innehåll 7"/>
          <p:cNvSpPr>
            <a:spLocks noGrp="1"/>
          </p:cNvSpPr>
          <p:nvPr>
            <p:ph sz="quarter" idx="13"/>
          </p:nvPr>
        </p:nvSpPr>
        <p:spPr>
          <a:xfrm>
            <a:off x="1068918" y="2139351"/>
            <a:ext cx="4547029" cy="3632799"/>
          </a:xfrm>
        </p:spPr>
        <p:txBody>
          <a:bodyPr/>
          <a:lstStyle>
            <a:lvl1pPr marL="0" marR="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sz="2000"/>
            </a:lvl1pPr>
            <a:lvl2pPr>
              <a:defRPr sz="2000"/>
            </a:lvl2pPr>
          </a:lstStyle>
          <a:p>
            <a:pPr marL="0" marR="0" lvl="0"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Redigera format för bakgrundstext</a:t>
            </a:r>
          </a:p>
          <a:p>
            <a:pPr marL="0" marR="0" lvl="1" indent="0" algn="l" defTabSz="914400" rtl="0" eaLnBrk="1" fontAlgn="auto" latinLnBrk="0" hangingPunct="1">
              <a:lnSpc>
                <a:spcPct val="100000"/>
              </a:lnSpc>
              <a:spcBef>
                <a:spcPts val="800"/>
              </a:spcBef>
              <a:spcAft>
                <a:spcPts val="800"/>
              </a:spcAft>
              <a:buClrTx/>
              <a:buSzPct val="115000"/>
              <a:buFont typeface="Century Gothic" pitchFamily="34" charset="0"/>
              <a:buNone/>
              <a:tabLst/>
              <a:defRPr/>
            </a:pPr>
            <a:r>
              <a:rPr lang="sv-SE"/>
              <a:t>Nivå två</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587608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punktlista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90163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punktlista och stor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3" name="Platshållare för text 6"/>
          <p:cNvSpPr>
            <a:spLocks noGrp="1"/>
          </p:cNvSpPr>
          <p:nvPr>
            <p:ph type="body" sz="quarter" idx="16"/>
          </p:nvPr>
        </p:nvSpPr>
        <p:spPr>
          <a:xfrm>
            <a:off x="5715457" y="2139951"/>
            <a:ext cx="4451988" cy="3648075"/>
          </a:xfrm>
        </p:spPr>
        <p:txBody>
          <a:bodyPr/>
          <a:lstStyle>
            <a:lvl1pPr>
              <a:spcBef>
                <a:spcPts val="0"/>
              </a:spcBef>
              <a:defRPr sz="2600"/>
            </a:lvl1pPr>
            <a:lvl2pPr>
              <a:defRPr sz="2000"/>
            </a:lvl2pPr>
          </a:lstStyle>
          <a:p>
            <a:pPr lvl="0"/>
            <a:r>
              <a:rPr lang="sv-SE"/>
              <a:t>Redigera format för bakgrundstext</a:t>
            </a:r>
          </a:p>
          <a:p>
            <a:pPr lvl="1"/>
            <a:r>
              <a:rPr lang="sv-SE"/>
              <a:t>Nivå två</a:t>
            </a:r>
          </a:p>
          <a:p>
            <a:pPr lvl="2"/>
            <a:r>
              <a:rPr lang="sv-SE"/>
              <a:t>Nivå tre</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21058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0"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1" name="Bildobjekt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93034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och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068918" y="2127601"/>
            <a:ext cx="4399721" cy="3441117"/>
          </a:xfrm>
        </p:spPr>
        <p:txBody>
          <a:bodyPr/>
          <a:lstStyle>
            <a:lvl1pPr marL="0" indent="0">
              <a:buNone/>
              <a:defRPr sz="1400" b="0"/>
            </a:lvl1pPr>
          </a:lstStyle>
          <a:p>
            <a:r>
              <a:rPr lang="sv-SE"/>
              <a:t>Klicka på ikonen för att lägga till en bild</a:t>
            </a:r>
            <a:endParaRPr lang="sv-SE" dirty="0"/>
          </a:p>
        </p:txBody>
      </p:sp>
      <p:sp>
        <p:nvSpPr>
          <p:cNvPr id="15" name="Platshållare för text 11"/>
          <p:cNvSpPr>
            <a:spLocks noGrp="1"/>
          </p:cNvSpPr>
          <p:nvPr>
            <p:ph type="body" sz="quarter" idx="15"/>
          </p:nvPr>
        </p:nvSpPr>
        <p:spPr>
          <a:xfrm>
            <a:off x="5716437" y="5221275"/>
            <a:ext cx="4658265"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7"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930349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9" name="Platshållare för bild 8"/>
          <p:cNvSpPr>
            <a:spLocks noGrp="1"/>
          </p:cNvSpPr>
          <p:nvPr>
            <p:ph type="pic" sz="quarter" idx="13"/>
          </p:nvPr>
        </p:nvSpPr>
        <p:spPr>
          <a:xfrm>
            <a:off x="0" y="1548842"/>
            <a:ext cx="121968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1">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600"/>
            </a:lvl1pPr>
            <a:lvl2pPr marL="285750" indent="0">
              <a:buNone/>
              <a:defRPr sz="2000"/>
            </a:lvl2pPr>
            <a:lvl3pPr marL="539750" indent="0">
              <a:buNone/>
              <a:defRPr/>
            </a:lvl3pPr>
            <a:lvl4pPr marL="723900" indent="0">
              <a:buNone/>
              <a:defRPr/>
            </a:lvl4pPr>
            <a:lvl5pPr marL="927100" indent="0">
              <a:buNone/>
              <a:defRPr/>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8036160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stor bild vänster - 2">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302909"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bild 8"/>
          <p:cNvSpPr>
            <a:spLocks noGrp="1"/>
          </p:cNvSpPr>
          <p:nvPr>
            <p:ph type="pic" sz="quarter" idx="14"/>
          </p:nvPr>
        </p:nvSpPr>
        <p:spPr>
          <a:xfrm>
            <a:off x="1" y="2127600"/>
            <a:ext cx="5458940" cy="3439984"/>
          </a:xfrm>
        </p:spPr>
        <p:txBody>
          <a:bodyPr/>
          <a:lstStyle>
            <a:lvl1pPr marL="0" indent="0">
              <a:buNone/>
              <a:defRPr b="0"/>
            </a:lvl1pPr>
          </a:lstStyle>
          <a:p>
            <a:r>
              <a:rPr lang="sv-SE"/>
              <a:t>Klicka på ikonen för att lägga till en bild</a:t>
            </a:r>
            <a:endParaRPr lang="sv-SE" dirty="0"/>
          </a:p>
        </p:txBody>
      </p:sp>
      <p:sp>
        <p:nvSpPr>
          <p:cNvPr id="11" name="Platshållare för text 11"/>
          <p:cNvSpPr>
            <a:spLocks noGrp="1"/>
          </p:cNvSpPr>
          <p:nvPr>
            <p:ph type="body" sz="quarter" idx="15"/>
          </p:nvPr>
        </p:nvSpPr>
        <p:spPr>
          <a:xfrm>
            <a:off x="5704936" y="5221275"/>
            <a:ext cx="4704272"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sp>
        <p:nvSpPr>
          <p:cNvPr id="12" name="Platshållare för text 6"/>
          <p:cNvSpPr>
            <a:spLocks noGrp="1"/>
          </p:cNvSpPr>
          <p:nvPr>
            <p:ph type="body" sz="quarter" idx="16"/>
          </p:nvPr>
        </p:nvSpPr>
        <p:spPr>
          <a:xfrm>
            <a:off x="5704936" y="2130426"/>
            <a:ext cx="4668848" cy="2976412"/>
          </a:xfrm>
        </p:spPr>
        <p:txBody>
          <a:bodyPr/>
          <a:lstStyle>
            <a:lvl1pPr marL="0" indent="0">
              <a:buNone/>
              <a:defRPr sz="2000"/>
            </a:lvl1pPr>
            <a:lvl2pPr>
              <a:defRPr sz="2000"/>
            </a:lvl2pPr>
            <a:lvl3pPr>
              <a:defRPr sz="2000"/>
            </a:lvl3pPr>
            <a:lvl4pPr>
              <a:defRPr sz="2000"/>
            </a:lvl4pPr>
            <a:lvl5pPr>
              <a:defRPr sz="20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8036160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1068918" y="2074073"/>
            <a:ext cx="9110133" cy="3438525"/>
          </a:xfrm>
        </p:spPr>
        <p:txBody>
          <a:bodyPr/>
          <a:lstStyle>
            <a:lvl1pPr marL="0" indent="0">
              <a:buNone/>
              <a:defRPr b="0"/>
            </a:lvl1pPr>
          </a:lstStyle>
          <a:p>
            <a:r>
              <a:rPr lang="sv-SE"/>
              <a:t>Klicka på ikonen för att lägga till en bild</a:t>
            </a:r>
            <a:endParaRPr lang="sv-SE" dirty="0"/>
          </a:p>
        </p:txBody>
      </p:sp>
      <p:sp>
        <p:nvSpPr>
          <p:cNvPr id="9"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10" name="Bildobjekt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569715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och  utfallande bild">
    <p:spTree>
      <p:nvGrpSpPr>
        <p:cNvPr id="1" name=""/>
        <p:cNvGrpSpPr/>
        <p:nvPr/>
      </p:nvGrpSpPr>
      <p:grpSpPr>
        <a:xfrm>
          <a:off x="0" y="0"/>
          <a:ext cx="0" cy="0"/>
          <a:chOff x="0" y="0"/>
          <a:chExt cx="0" cy="0"/>
        </a:xfrm>
      </p:grpSpPr>
      <p:sp>
        <p:nvSpPr>
          <p:cNvPr id="2" name="Rubrik 1"/>
          <p:cNvSpPr>
            <a:spLocks noGrp="1"/>
          </p:cNvSpPr>
          <p:nvPr>
            <p:ph type="title"/>
          </p:nvPr>
        </p:nvSpPr>
        <p:spPr>
          <a:xfrm>
            <a:off x="1071793" y="687600"/>
            <a:ext cx="9104716"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bild 7"/>
          <p:cNvSpPr>
            <a:spLocks noGrp="1"/>
          </p:cNvSpPr>
          <p:nvPr>
            <p:ph type="pic" sz="quarter" idx="13"/>
          </p:nvPr>
        </p:nvSpPr>
        <p:spPr>
          <a:xfrm>
            <a:off x="0" y="2066926"/>
            <a:ext cx="12192000" cy="3438525"/>
          </a:xfrm>
        </p:spPr>
        <p:txBody>
          <a:bodyPr/>
          <a:lstStyle>
            <a:lvl1pPr marL="0" indent="0">
              <a:buNone/>
              <a:defRPr b="0"/>
            </a:lvl1pPr>
          </a:lstStyle>
          <a:p>
            <a:r>
              <a:rPr lang="sv-SE"/>
              <a:t>Klicka på ikonen för att lägga till en bild</a:t>
            </a:r>
            <a:endParaRPr lang="sv-SE" dirty="0"/>
          </a:p>
        </p:txBody>
      </p:sp>
      <p:sp>
        <p:nvSpPr>
          <p:cNvPr id="13" name="Platshållare för text 11"/>
          <p:cNvSpPr>
            <a:spLocks noGrp="1"/>
          </p:cNvSpPr>
          <p:nvPr>
            <p:ph type="body" sz="quarter" idx="15"/>
          </p:nvPr>
        </p:nvSpPr>
        <p:spPr>
          <a:xfrm>
            <a:off x="5766571" y="5612278"/>
            <a:ext cx="4416293"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Redigera format för bakgrundstext</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792280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Utfallande bild utan rubri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dirty="0"/>
          </a:p>
        </p:txBody>
      </p:sp>
      <p:sp>
        <p:nvSpPr>
          <p:cNvPr id="3" name="Platshållare för sidfot 2"/>
          <p:cNvSpPr>
            <a:spLocks noGrp="1"/>
          </p:cNvSpPr>
          <p:nvPr>
            <p:ph type="ftr" sz="quarter" idx="11"/>
          </p:nvPr>
        </p:nvSpPr>
        <p:spPr/>
        <p:txBody>
          <a:bodyPr/>
          <a:lstStyle/>
          <a:p>
            <a:r>
              <a:rPr lang="sv-SE"/>
              <a:t>Sveriges kunskapsmyndighet för vård och omsorg </a:t>
            </a:r>
            <a:endParaRPr lang="sv-SE" dirty="0"/>
          </a:p>
        </p:txBody>
      </p:sp>
      <p:sp>
        <p:nvSpPr>
          <p:cNvPr id="4" name="Platshållare för bildnummer 3"/>
          <p:cNvSpPr>
            <a:spLocks noGrp="1"/>
          </p:cNvSpPr>
          <p:nvPr>
            <p:ph type="sldNum" sz="quarter" idx="12"/>
          </p:nvPr>
        </p:nvSpPr>
        <p:spPr/>
        <p:txBody>
          <a:bodyPr/>
          <a:lstStyle/>
          <a:p>
            <a:fld id="{F3A1DABF-CD59-47A1-8187-10F3203EF599}" type="slidenum">
              <a:rPr lang="sv-SE" smtClean="0"/>
              <a:t>‹#›</a:t>
            </a:fld>
            <a:endParaRPr lang="sv-SE" dirty="0"/>
          </a:p>
        </p:txBody>
      </p:sp>
      <p:sp>
        <p:nvSpPr>
          <p:cNvPr id="5" name="Platshållare för bild 7"/>
          <p:cNvSpPr>
            <a:spLocks noGrp="1"/>
          </p:cNvSpPr>
          <p:nvPr>
            <p:ph type="pic" sz="quarter" idx="13"/>
          </p:nvPr>
        </p:nvSpPr>
        <p:spPr>
          <a:xfrm>
            <a:off x="0" y="664235"/>
            <a:ext cx="12192000" cy="5003320"/>
          </a:xfrm>
        </p:spPr>
        <p:txBody>
          <a:bodyPr/>
          <a:lstStyle>
            <a:lvl1pPr marL="0" indent="0">
              <a:buNone/>
              <a:defRPr b="0"/>
            </a:lvl1pPr>
          </a:lstStyle>
          <a:p>
            <a:r>
              <a:rPr lang="sv-SE"/>
              <a:t>Klicka på ikonen för att lägga till en bild</a:t>
            </a:r>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755418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1071792" y="687600"/>
            <a:ext cx="9276592" cy="1296144"/>
          </a:xfrm>
        </p:spPr>
        <p:txBody>
          <a:bodyPr/>
          <a:lstStyle/>
          <a:p>
            <a:r>
              <a:rPr lang="sv-SE"/>
              <a:t>Klicka här för att ändra format</a:t>
            </a:r>
            <a:endParaRPr lang="sv-SE" dirty="0"/>
          </a:p>
        </p:txBody>
      </p:sp>
      <p:sp>
        <p:nvSpPr>
          <p:cNvPr id="3" name="Platshållare för datum 2"/>
          <p:cNvSpPr>
            <a:spLocks noGrp="1"/>
          </p:cNvSpPr>
          <p:nvPr>
            <p:ph type="dt" sz="half" idx="10"/>
          </p:nvPr>
        </p:nvSpPr>
        <p:spPr/>
        <p:txBody>
          <a:bodyPr/>
          <a:lstStyle/>
          <a:p>
            <a:endParaRPr lang="sv-SE"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t>‹#›</a:t>
            </a:fld>
            <a:endParaRPr lang="sv-SE" dirty="0"/>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426563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1543050"/>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pic>
        <p:nvPicPr>
          <p:cNvPr id="6" name="Bildobjekt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
        <p:nvSpPr>
          <p:cNvPr id="7" name="textruta 6">
            <a:extLst>
              <a:ext uri="{FF2B5EF4-FFF2-40B4-BE49-F238E27FC236}">
                <a16:creationId xmlns:a16="http://schemas.microsoft.com/office/drawing/2014/main" id="{86EA4738-985C-42D4-BF4F-360677E82956}"/>
              </a:ext>
            </a:extLst>
          </p:cNvPr>
          <p:cNvSpPr txBox="1"/>
          <p:nvPr userDrawn="1"/>
        </p:nvSpPr>
        <p:spPr>
          <a:xfrm>
            <a:off x="6048702" y="4927392"/>
            <a:ext cx="3970284" cy="1079270"/>
          </a:xfrm>
          <a:prstGeom prst="rect">
            <a:avLst/>
          </a:prstGeom>
          <a:noFill/>
        </p:spPr>
        <p:txBody>
          <a:bodyPr wrap="square" lIns="0" tIns="0" rIns="0" bIns="0" rtlCol="0">
            <a:spAutoFit/>
          </a:bodyPr>
          <a:lstStyle/>
          <a:p>
            <a:pPr algn="r"/>
            <a:r>
              <a:rPr lang="sv-SE" sz="2600" b="1" dirty="0">
                <a:solidFill>
                  <a:schemeClr val="accent4"/>
                </a:solidFill>
              </a:rPr>
              <a:t>Mer information finns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55439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8" name="Rektangel 2"/>
          <p:cNvSpPr/>
          <p:nvPr userDrawn="1"/>
        </p:nvSpPr>
        <p:spPr>
          <a:xfrm>
            <a:off x="0" y="2900607"/>
            <a:ext cx="12192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dirty="0">
              <a:solidFill>
                <a:schemeClr val="tx1"/>
              </a:solidFill>
            </a:endParaRPr>
          </a:p>
        </p:txBody>
      </p:sp>
      <p:sp>
        <p:nvSpPr>
          <p:cNvPr id="9" name="Rubrik 1"/>
          <p:cNvSpPr>
            <a:spLocks noGrp="1"/>
          </p:cNvSpPr>
          <p:nvPr>
            <p:ph type="ctrTitle"/>
          </p:nvPr>
        </p:nvSpPr>
        <p:spPr>
          <a:xfrm>
            <a:off x="1045789" y="725701"/>
            <a:ext cx="10363200" cy="1408385"/>
          </a:xfrm>
        </p:spPr>
        <p:txBody>
          <a:bodyPr/>
          <a:lstStyle>
            <a:lvl1pPr>
              <a:defRPr sz="3400">
                <a:solidFill>
                  <a:srgbClr val="FFFFFF"/>
                </a:solidFill>
              </a:defRPr>
            </a:lvl1pPr>
          </a:lstStyle>
          <a:p>
            <a:r>
              <a:rPr lang="sv-SE"/>
              <a:t>Klicka här för att ändra format</a:t>
            </a:r>
            <a:endParaRPr lang="sv-SE" dirty="0"/>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pic>
        <p:nvPicPr>
          <p:cNvPr id="6" name="Bildobjekt 5">
            <a:extLst>
              <a:ext uri="{FF2B5EF4-FFF2-40B4-BE49-F238E27FC236}">
                <a16:creationId xmlns:a16="http://schemas.microsoft.com/office/drawing/2014/main" id="{1DE367C7-EA37-46E0-B85C-F6572223DD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1"/>
            </a:lvl1pPr>
            <a:lvl2pPr>
              <a:defRPr sz="2000"/>
            </a:lvl2pPr>
            <a:lvl3pPr>
              <a:defRPr sz="1600"/>
            </a:lvl3pPr>
            <a:lvl4pPr>
              <a:defRPr sz="1400"/>
            </a:lvl4pPr>
            <a:lvl5pPr>
              <a:defRPr sz="12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3" name="Bildobjekt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2059200"/>
            <a:ext cx="9279467" cy="3708400"/>
          </a:xfrm>
        </p:spPr>
        <p:txBody>
          <a:bodyPr/>
          <a:lstStyle>
            <a:lvl1pPr>
              <a:spcBef>
                <a:spcPts val="0"/>
              </a:spcBef>
              <a:defRPr sz="2600" b="0"/>
            </a:lvl1pPr>
            <a:lvl2pPr>
              <a:defRPr sz="2000"/>
            </a:lvl2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dirty="0"/>
              <a:t>Sveriges kunskapsmyndighet för vård och omsorg </a:t>
            </a:r>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9" name="Platshållare för text 8"/>
          <p:cNvSpPr>
            <a:spLocks noGrp="1"/>
          </p:cNvSpPr>
          <p:nvPr>
            <p:ph type="body" sz="quarter" idx="13"/>
          </p:nvPr>
        </p:nvSpPr>
        <p:spPr>
          <a:xfrm>
            <a:off x="1068917" y="2059200"/>
            <a:ext cx="9279467" cy="3708400"/>
          </a:xfrm>
        </p:spPr>
        <p:txBody>
          <a:bodyPr/>
          <a:lstStyle>
            <a:lvl1pPr marL="0" indent="0">
              <a:spcBef>
                <a:spcPts val="800"/>
              </a:spcBef>
              <a:spcAft>
                <a:spcPts val="0"/>
              </a:spcAft>
              <a:buFontTx/>
              <a:buNone/>
              <a:defRPr sz="2600"/>
            </a:lvl1pPr>
            <a:lvl2pPr marL="0" indent="0">
              <a:buFontTx/>
              <a:buNone/>
              <a:defRPr sz="2000"/>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Redigera format för bakgrundstext</a:t>
            </a:r>
          </a:p>
          <a:p>
            <a:pPr lvl="1"/>
            <a:r>
              <a:rPr lang="sv-SE"/>
              <a:t>Nivå två</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ndast punktlista">
    <p:spTree>
      <p:nvGrpSpPr>
        <p:cNvPr id="1" name=""/>
        <p:cNvGrpSpPr/>
        <p:nvPr/>
      </p:nvGrpSpPr>
      <p:grpSpPr>
        <a:xfrm>
          <a:off x="0" y="0"/>
          <a:ext cx="0" cy="0"/>
          <a:chOff x="0" y="0"/>
          <a:chExt cx="0" cy="0"/>
        </a:xfrm>
      </p:grpSpPr>
      <p:sp>
        <p:nvSpPr>
          <p:cNvPr id="7" name="Rektangel 6"/>
          <p:cNvSpPr/>
          <p:nvPr userDrawn="1"/>
        </p:nvSpPr>
        <p:spPr>
          <a:xfrm>
            <a:off x="0" y="801505"/>
            <a:ext cx="12196800" cy="47928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1068917" y="1353267"/>
            <a:ext cx="9279467" cy="3708400"/>
          </a:xfrm>
        </p:spPr>
        <p:txBody>
          <a:bodyPr/>
          <a:lstStyle>
            <a:lvl1pPr marL="373063" indent="-373063">
              <a:spcBef>
                <a:spcPts val="1000"/>
              </a:spcBef>
              <a:buSzPct val="115000"/>
              <a:buFont typeface="Arial" pitchFamily="34" charset="0"/>
              <a:buChar char="•"/>
              <a:defRPr sz="2600">
                <a:solidFill>
                  <a:srgbClr val="FFFFFF"/>
                </a:solidFill>
              </a:defRPr>
            </a:lvl1pPr>
            <a:lvl2pPr>
              <a:defRPr sz="2000">
                <a:solidFill>
                  <a:srgbClr val="FFFFFF"/>
                </a:solidFill>
              </a:defRPr>
            </a:lvl2pPr>
            <a:lvl3pPr>
              <a:defRPr sz="1600">
                <a:solidFill>
                  <a:srgbClr val="FFFFFF"/>
                </a:solidFill>
              </a:defRPr>
            </a:lvl3pPr>
            <a:lvl4pPr>
              <a:defRPr sz="1400">
                <a:solidFill>
                  <a:srgbClr val="FFFFFF"/>
                </a:solidFill>
              </a:defRPr>
            </a:lvl4pPr>
            <a:lvl5pPr>
              <a:defRPr sz="1200">
                <a:solidFill>
                  <a:srgbClr val="FFFFFF"/>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264446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1068917" y="687600"/>
            <a:ext cx="9268800" cy="1296144"/>
          </a:xfrm>
        </p:spPr>
        <p:txBody>
          <a:bodyPr/>
          <a:lstStyle/>
          <a:p>
            <a:r>
              <a:rPr lang="sv-SE"/>
              <a:t>Klicka här för att ändra format</a:t>
            </a:r>
            <a:endParaRPr lang="sv-SE" dirty="0"/>
          </a:p>
        </p:txBody>
      </p:sp>
      <p:sp>
        <p:nvSpPr>
          <p:cNvPr id="4" name="Platshållare för datum 3"/>
          <p:cNvSpPr>
            <a:spLocks noGrp="1"/>
          </p:cNvSpPr>
          <p:nvPr>
            <p:ph type="dt" sz="half" idx="10"/>
          </p:nvPr>
        </p:nvSpPr>
        <p:spPr/>
        <p:txBody>
          <a:bodyPr/>
          <a:lstStyle/>
          <a:p>
            <a:endParaRPr lang="sv-SE" dirty="0"/>
          </a:p>
        </p:txBody>
      </p:sp>
      <p:sp>
        <p:nvSpPr>
          <p:cNvPr id="5" name="Platshållare för sidfot 4"/>
          <p:cNvSpPr>
            <a:spLocks noGrp="1"/>
          </p:cNvSpPr>
          <p:nvPr>
            <p:ph type="ftr" sz="quarter" idx="11"/>
          </p:nvPr>
        </p:nvSpPr>
        <p:spPr/>
        <p:txBody>
          <a:bodyPr/>
          <a:lstStyle/>
          <a:p>
            <a:r>
              <a:rPr lang="sv-SE"/>
              <a:t>Sveriges kunskapsmyndighet för vård och omsorg </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t>‹#›</a:t>
            </a:fld>
            <a:endParaRPr lang="sv-SE" dirty="0"/>
          </a:p>
        </p:txBody>
      </p:sp>
      <p:sp>
        <p:nvSpPr>
          <p:cNvPr id="8" name="Platshållare för innehåll 7"/>
          <p:cNvSpPr>
            <a:spLocks noGrp="1"/>
          </p:cNvSpPr>
          <p:nvPr>
            <p:ph sz="quarter" idx="13"/>
          </p:nvPr>
        </p:nvSpPr>
        <p:spPr>
          <a:xfrm>
            <a:off x="5807968" y="2060206"/>
            <a:ext cx="4540416" cy="3708400"/>
          </a:xfrm>
        </p:spPr>
        <p:txBody>
          <a:bodyPr/>
          <a:lstStyle>
            <a:lvl1pPr>
              <a:spcBef>
                <a:spcPts val="800"/>
              </a:spcBef>
              <a:defRPr sz="2600" b="0"/>
            </a:lvl1pPr>
            <a:lvl2pPr>
              <a:defRPr sz="2000"/>
            </a:lvl2pPr>
            <a:lvl3pPr>
              <a:defRPr sz="1600"/>
            </a:lvl3pPr>
            <a:lvl4pPr>
              <a:defRPr sz="1400"/>
            </a:lvl4pPr>
            <a:lvl5pPr marL="927100" indent="0">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hasCustomPrompt="1"/>
          </p:nvPr>
        </p:nvSpPr>
        <p:spPr>
          <a:xfrm>
            <a:off x="1" y="2113906"/>
            <a:ext cx="5422900" cy="3455988"/>
          </a:xfrm>
          <a:solidFill>
            <a:schemeClr val="accent4"/>
          </a:solidFill>
          <a:ln>
            <a:noFill/>
          </a:ln>
        </p:spPr>
        <p:txBody>
          <a:bodyPr lIns="180000" tIns="180000" rIns="180000" bIns="180000" anchor="ctr" anchorCtr="1"/>
          <a:lstStyle>
            <a:lvl1pPr marL="0" indent="0" algn="ctr">
              <a:buNone/>
              <a:defRPr sz="2600" b="0" i="1">
                <a:solidFill>
                  <a:srgbClr val="FFFFFF"/>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dirty="0"/>
              <a:t>Klicka här för att </a:t>
            </a:r>
            <a:br>
              <a:rPr lang="sv-SE" dirty="0"/>
            </a:br>
            <a:r>
              <a:rPr lang="sv-SE" dirty="0"/>
              <a:t>ändra format på bakgrundstexten</a:t>
            </a: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70993" y="-428489"/>
            <a:ext cx="4850256" cy="6858000"/>
          </a:xfrm>
          <a:prstGeom prst="rect">
            <a:avLst/>
          </a:prstGeom>
        </p:spPr>
      </p:pic>
    </p:spTree>
    <p:extLst>
      <p:ext uri="{BB962C8B-B14F-4D97-AF65-F5344CB8AC3E}">
        <p14:creationId xmlns:p14="http://schemas.microsoft.com/office/powerpoint/2010/main" val="30635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71792" y="686594"/>
            <a:ext cx="92688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1068918" y="2057400"/>
            <a:ext cx="9268485"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9896121" y="6295896"/>
            <a:ext cx="153617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endParaRPr lang="sv-SE" dirty="0"/>
          </a:p>
        </p:txBody>
      </p:sp>
      <p:sp>
        <p:nvSpPr>
          <p:cNvPr id="5" name="Platshållare för sidfot 4"/>
          <p:cNvSpPr>
            <a:spLocks noGrp="1"/>
          </p:cNvSpPr>
          <p:nvPr>
            <p:ph type="ftr" sz="quarter" idx="3"/>
          </p:nvPr>
        </p:nvSpPr>
        <p:spPr>
          <a:xfrm>
            <a:off x="2753728" y="6295894"/>
            <a:ext cx="5400000" cy="267235"/>
          </a:xfrm>
          <a:prstGeom prst="rect">
            <a:avLst/>
          </a:prstGeom>
        </p:spPr>
        <p:txBody>
          <a:bodyPr vert="horz" lIns="0" tIns="0" rIns="0" bIns="0" rtlCol="0" anchor="ctr"/>
          <a:lstStyle>
            <a:lvl1pPr algn="l">
              <a:defRPr sz="800">
                <a:solidFill>
                  <a:schemeClr val="accent4"/>
                </a:solidFill>
                <a:latin typeface="Arial" panose="020B0604020202020204" pitchFamily="34" charset="0"/>
                <a:cs typeface="Arial" panose="020B0604020202020204" pitchFamily="34" charset="0"/>
              </a:defRPr>
            </a:lvl1pPr>
          </a:lstStyle>
          <a:p>
            <a:r>
              <a:rPr lang="sv-SE"/>
              <a:t>Sveriges kunskapsmyndighet för vård och omsorg </a:t>
            </a:r>
            <a:endParaRPr lang="sv-SE" dirty="0"/>
          </a:p>
        </p:txBody>
      </p:sp>
      <p:sp>
        <p:nvSpPr>
          <p:cNvPr id="6" name="Platshållare för bildnummer 5"/>
          <p:cNvSpPr>
            <a:spLocks noGrp="1"/>
          </p:cNvSpPr>
          <p:nvPr>
            <p:ph type="sldNum" sz="quarter" idx="4"/>
          </p:nvPr>
        </p:nvSpPr>
        <p:spPr>
          <a:xfrm>
            <a:off x="11211984" y="6295895"/>
            <a:ext cx="576725" cy="267235"/>
          </a:xfrm>
          <a:prstGeom prst="rect">
            <a:avLst/>
          </a:prstGeom>
        </p:spPr>
        <p:txBody>
          <a:bodyPr vert="horz" lIns="0" tIns="0" rIns="0" bIns="0" rtlCol="0" anchor="ctr"/>
          <a:lstStyle>
            <a:lvl1pPr algn="r">
              <a:defRPr sz="800">
                <a:solidFill>
                  <a:schemeClr val="accent4"/>
                </a:solidFill>
                <a:latin typeface="Arial" panose="020B0604020202020204" pitchFamily="34" charset="0"/>
                <a:cs typeface="Arial" panose="020B0604020202020204" pitchFamily="34" charset="0"/>
              </a:defRPr>
            </a:lvl1pPr>
          </a:lstStyle>
          <a:p>
            <a:fld id="{F3A1DABF-CD59-47A1-8187-10F3203EF599}" type="slidenum">
              <a:rPr lang="sv-SE" smtClean="0"/>
              <a:pPr/>
              <a:t>‹#›</a:t>
            </a:fld>
            <a:endParaRPr lang="sv-SE" dirty="0"/>
          </a:p>
        </p:txBody>
      </p:sp>
      <p:cxnSp>
        <p:nvCxnSpPr>
          <p:cNvPr id="9" name="Rak 8"/>
          <p:cNvCxnSpPr/>
          <p:nvPr/>
        </p:nvCxnSpPr>
        <p:spPr>
          <a:xfrm>
            <a:off x="-48307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48307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2" name="Rak 11"/>
          <p:cNvCxnSpPr/>
          <p:nvPr/>
        </p:nvCxnSpPr>
        <p:spPr>
          <a:xfrm>
            <a:off x="-48307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3" name="Rak 12"/>
          <p:cNvCxnSpPr/>
          <p:nvPr/>
        </p:nvCxnSpPr>
        <p:spPr>
          <a:xfrm>
            <a:off x="-48307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4" name="Rak 13"/>
          <p:cNvCxnSpPr/>
          <p:nvPr/>
        </p:nvCxnSpPr>
        <p:spPr>
          <a:xfrm>
            <a:off x="12353029" y="5652398"/>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5" name="Rak 14"/>
          <p:cNvCxnSpPr/>
          <p:nvPr/>
        </p:nvCxnSpPr>
        <p:spPr>
          <a:xfrm>
            <a:off x="12353029" y="6195324"/>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p:nvCxnSpPr>
        <p:spPr>
          <a:xfrm>
            <a:off x="12353029" y="2120322"/>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p:nvCxnSpPr>
        <p:spPr>
          <a:xfrm>
            <a:off x="12353029" y="702175"/>
            <a:ext cx="333555" cy="0"/>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p:nvCxnSpPr>
        <p:spPr>
          <a:xfrm flipV="1">
            <a:off x="1070115"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19" name="Rak 18"/>
          <p:cNvCxnSpPr/>
          <p:nvPr/>
        </p:nvCxnSpPr>
        <p:spPr>
          <a:xfrm flipV="1">
            <a:off x="10335684" y="-229676"/>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p:nvCxnSpPr>
        <p:spPr>
          <a:xfrm flipV="1">
            <a:off x="1070115"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cxnSp>
        <p:nvCxnSpPr>
          <p:cNvPr id="21" name="Rak 20"/>
          <p:cNvCxnSpPr/>
          <p:nvPr/>
        </p:nvCxnSpPr>
        <p:spPr>
          <a:xfrm flipV="1">
            <a:off x="10335684" y="6923599"/>
            <a:ext cx="0" cy="138022"/>
          </a:xfrm>
          <a:prstGeom prst="line">
            <a:avLst/>
          </a:prstGeom>
          <a:ln>
            <a:solidFill>
              <a:srgbClr val="00263E"/>
            </a:solidFill>
          </a:ln>
        </p:spPr>
        <p:style>
          <a:lnRef idx="1">
            <a:schemeClr val="accent1"/>
          </a:lnRef>
          <a:fillRef idx="0">
            <a:schemeClr val="accent1"/>
          </a:fillRef>
          <a:effectRef idx="0">
            <a:schemeClr val="accent1"/>
          </a:effectRef>
          <a:fontRef idx="minor">
            <a:schemeClr val="tx1"/>
          </a:fontRef>
        </p:style>
      </p:cxnSp>
      <p:pic>
        <p:nvPicPr>
          <p:cNvPr id="23" name="Bildobjekt 22"/>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1099097" y="6210000"/>
            <a:ext cx="1396800" cy="293233"/>
          </a:xfrm>
          <a:prstGeom prst="rect">
            <a:avLst/>
          </a:prstGeom>
        </p:spPr>
      </p:pic>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700" r:id="rId8"/>
    <p:sldLayoutId id="2147483663" r:id="rId9"/>
    <p:sldLayoutId id="2147483664" r:id="rId10"/>
    <p:sldLayoutId id="2147483703" r:id="rId11"/>
    <p:sldLayoutId id="2147483702" r:id="rId12"/>
    <p:sldLayoutId id="2147483704" r:id="rId13"/>
    <p:sldLayoutId id="2147483667" r:id="rId14"/>
    <p:sldLayoutId id="2147483705" r:id="rId15"/>
    <p:sldLayoutId id="2147483670" r:id="rId16"/>
    <p:sldLayoutId id="2147483668" r:id="rId17"/>
    <p:sldLayoutId id="2147483707" r:id="rId18"/>
    <p:sldLayoutId id="2147483706" r:id="rId19"/>
    <p:sldLayoutId id="2147483708" r:id="rId20"/>
    <p:sldLayoutId id="2147483709" r:id="rId21"/>
    <p:sldLayoutId id="2147483666" r:id="rId22"/>
    <p:sldLayoutId id="2147483669" r:id="rId23"/>
    <p:sldLayoutId id="2147483655" r:id="rId24"/>
    <p:sldLayoutId id="2147483654" r:id="rId25"/>
    <p:sldLayoutId id="2147483710" r:id="rId26"/>
  </p:sldLayoutIdLst>
  <p:hf sldNum="0" hdr="0"/>
  <p:txStyles>
    <p:title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Arial" panose="020B0604020202020204" pitchFamily="34" charset="0"/>
          <a:ea typeface="+mn-ea"/>
          <a:cs typeface="Arial" panose="020B0604020202020204" pitchFamily="34" charset="0"/>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Arial" panose="020B0604020202020204" pitchFamily="34" charset="0"/>
          <a:ea typeface="+mn-ea"/>
          <a:cs typeface="Arial" panose="020B0604020202020204" pitchFamily="34" charset="0"/>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Arial" panose="020B0604020202020204" pitchFamily="34" charset="0"/>
          <a:ea typeface="+mn-ea"/>
          <a:cs typeface="Arial" panose="020B0604020202020204" pitchFamily="34" charset="0"/>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Arial" panose="020B0604020202020204" pitchFamily="34" charset="0"/>
          <a:ea typeface="+mn-ea"/>
          <a:cs typeface="Arial" panose="020B0604020202020204" pitchFamily="34" charset="0"/>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1.bin"/><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ctrTitle"/>
          </p:nvPr>
        </p:nvSpPr>
        <p:spPr>
          <a:xfrm>
            <a:off x="1068917" y="1636547"/>
            <a:ext cx="10363200" cy="2446927"/>
          </a:xfrm>
        </p:spPr>
        <p:txBody>
          <a:bodyPr/>
          <a:lstStyle/>
          <a:p>
            <a:r>
              <a:rPr lang="sv-SE" sz="3600" dirty="0"/>
              <a:t>Reflektionsmaterial för utveckling av </a:t>
            </a:r>
            <a:br>
              <a:rPr lang="sv-SE" sz="3600" dirty="0"/>
            </a:br>
            <a:r>
              <a:rPr lang="sv-SE" sz="3600" dirty="0"/>
              <a:t>Hälso- och sjukvård i hemmet – i samverkan</a:t>
            </a:r>
            <a:br>
              <a:rPr lang="sv-SE" sz="3600" dirty="0"/>
            </a:br>
            <a:br>
              <a:rPr lang="sv-SE" sz="3600" dirty="0"/>
            </a:br>
            <a:br>
              <a:rPr lang="sv-SE" sz="3600" dirty="0"/>
            </a:br>
            <a:endParaRPr lang="sv-SE" dirty="0"/>
          </a:p>
        </p:txBody>
      </p:sp>
      <p:sp>
        <p:nvSpPr>
          <p:cNvPr id="13" name="Underrubrik 12"/>
          <p:cNvSpPr>
            <a:spLocks noGrp="1"/>
          </p:cNvSpPr>
          <p:nvPr>
            <p:ph type="subTitle" idx="1"/>
          </p:nvPr>
        </p:nvSpPr>
        <p:spPr>
          <a:xfrm>
            <a:off x="1068918" y="4368100"/>
            <a:ext cx="7811357" cy="232375"/>
          </a:xfrm>
        </p:spPr>
        <p:txBody>
          <a:bodyPr/>
          <a:lstStyle/>
          <a:p>
            <a:r>
              <a:rPr lang="sv-SE" dirty="0"/>
              <a:t>Framtagen 2023</a:t>
            </a:r>
          </a:p>
          <a:p>
            <a:r>
              <a:rPr lang="sv-SE" dirty="0"/>
              <a:t> </a:t>
            </a:r>
          </a:p>
        </p:txBody>
      </p:sp>
      <p:sp>
        <p:nvSpPr>
          <p:cNvPr id="15" name="Platshållare för text 14"/>
          <p:cNvSpPr>
            <a:spLocks noGrp="1"/>
          </p:cNvSpPr>
          <p:nvPr>
            <p:ph type="body" sz="quarter" idx="14"/>
          </p:nvPr>
        </p:nvSpPr>
        <p:spPr>
          <a:xfrm>
            <a:off x="1068917" y="4576621"/>
            <a:ext cx="7811392" cy="722312"/>
          </a:xfrm>
        </p:spPr>
        <p:txBody>
          <a:bodyPr/>
          <a:lstStyle/>
          <a:p>
            <a:endParaRPr lang="sv-SE" dirty="0"/>
          </a:p>
        </p:txBody>
      </p:sp>
      <p:sp>
        <p:nvSpPr>
          <p:cNvPr id="5" name="Platshållare för datum 4"/>
          <p:cNvSpPr>
            <a:spLocks noGrp="1"/>
          </p:cNvSpPr>
          <p:nvPr>
            <p:ph type="dt" sz="half" idx="10"/>
          </p:nvPr>
        </p:nvSpPr>
        <p:spPr>
          <a:xfrm>
            <a:off x="1090120" y="5481961"/>
            <a:ext cx="1536171" cy="267235"/>
          </a:xfrm>
        </p:spPr>
        <p:txBody>
          <a:bodyPr/>
          <a:lstStyle/>
          <a:p>
            <a:endParaRPr lang="sv-SE" dirty="0"/>
          </a:p>
        </p:txBody>
      </p:sp>
      <p:sp>
        <p:nvSpPr>
          <p:cNvPr id="3" name="Platshållare för bild 2">
            <a:extLst>
              <a:ext uri="{FF2B5EF4-FFF2-40B4-BE49-F238E27FC236}">
                <a16:creationId xmlns:a16="http://schemas.microsoft.com/office/drawing/2014/main" id="{1FBECEBB-3D82-4CA9-83D7-AAC01B231A74}"/>
              </a:ext>
              <a:ext uri="{C183D7F6-B498-43B3-948B-1728B52AA6E4}">
                <adec:decorative xmlns:adec="http://schemas.microsoft.com/office/drawing/2017/decorative" val="1"/>
              </a:ext>
            </a:extLst>
          </p:cNvPr>
          <p:cNvSpPr>
            <a:spLocks noGrp="1"/>
          </p:cNvSpPr>
          <p:nvPr>
            <p:ph type="pic" sz="quarter" idx="13"/>
          </p:nvPr>
        </p:nvSpPr>
        <p:spPr/>
      </p:sp>
    </p:spTree>
    <p:extLst>
      <p:ext uri="{BB962C8B-B14F-4D97-AF65-F5344CB8AC3E}">
        <p14:creationId xmlns:p14="http://schemas.microsoft.com/office/powerpoint/2010/main" val="2548858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3B360-C0EA-4B04-B91A-73EB196FA1E2}"/>
              </a:ext>
            </a:extLst>
          </p:cNvPr>
          <p:cNvSpPr>
            <a:spLocks noGrp="1"/>
          </p:cNvSpPr>
          <p:nvPr>
            <p:ph type="title"/>
          </p:nvPr>
        </p:nvSpPr>
        <p:spPr>
          <a:xfrm>
            <a:off x="1071792" y="444223"/>
            <a:ext cx="9268800" cy="1296144"/>
          </a:xfrm>
        </p:spPr>
        <p:txBody>
          <a:bodyPr/>
          <a:lstStyle/>
          <a:p>
            <a:r>
              <a:rPr lang="sv-SE" dirty="0"/>
              <a:t>Möte 1. Utgångspunkter för reflektion</a:t>
            </a:r>
          </a:p>
        </p:txBody>
      </p:sp>
      <p:sp>
        <p:nvSpPr>
          <p:cNvPr id="3" name="Platshållare för datum 2">
            <a:extLst>
              <a:ext uri="{FF2B5EF4-FFF2-40B4-BE49-F238E27FC236}">
                <a16:creationId xmlns:a16="http://schemas.microsoft.com/office/drawing/2014/main" id="{F93353CF-934E-46A4-BF6D-D771281CB79D}"/>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47D2B257-CE64-4F31-A596-BB063E744308}"/>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6DACAEB7-ECAC-4131-AAE6-73D63967D1A3}"/>
              </a:ext>
            </a:extLst>
          </p:cNvPr>
          <p:cNvSpPr>
            <a:spLocks noGrp="1"/>
          </p:cNvSpPr>
          <p:nvPr>
            <p:ph sz="quarter" idx="13"/>
          </p:nvPr>
        </p:nvSpPr>
        <p:spPr>
          <a:xfrm>
            <a:off x="1071792" y="2222830"/>
            <a:ext cx="9545068" cy="5240814"/>
          </a:xfrm>
        </p:spPr>
        <p:txBody>
          <a:bodyPr/>
          <a:lstStyle/>
          <a:p>
            <a:pPr lvl="0">
              <a:buFont typeface="Wingdings" panose="05000000000000000000" pitchFamily="2" charset="2"/>
              <a:buChar char="§"/>
            </a:pPr>
            <a:r>
              <a:rPr lang="sv-SE" sz="2400" dirty="0"/>
              <a:t>Patientsäkerheten är ett område som behöver uppmärksammas när hälso- och sjukvård sker i hemmet. Vårdgivare behöver identifiera eventuella risker som finns i samband med att vård ska ges i hemmet.</a:t>
            </a:r>
          </a:p>
          <a:p>
            <a:pPr lvl="0">
              <a:buFont typeface="Wingdings" panose="05000000000000000000" pitchFamily="2" charset="2"/>
              <a:buChar char="§"/>
            </a:pPr>
            <a:r>
              <a:rPr lang="sv-SE" sz="2400" dirty="0"/>
              <a:t>Samverkan är nödvändig för att patienterna ska kunna få en säker hälso- och sjukvård i hemmet. Samverkan innebär både samverkan mellan organisationer och tillsammans med patienter och närstående.</a:t>
            </a:r>
          </a:p>
        </p:txBody>
      </p:sp>
    </p:spTree>
    <p:extLst>
      <p:ext uri="{BB962C8B-B14F-4D97-AF65-F5344CB8AC3E}">
        <p14:creationId xmlns:p14="http://schemas.microsoft.com/office/powerpoint/2010/main" val="397272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86FAE3-96F7-4D39-8EA7-E851AFC4BF46}"/>
              </a:ext>
            </a:extLst>
          </p:cNvPr>
          <p:cNvSpPr>
            <a:spLocks noGrp="1"/>
          </p:cNvSpPr>
          <p:nvPr>
            <p:ph type="title"/>
          </p:nvPr>
        </p:nvSpPr>
        <p:spPr/>
        <p:txBody>
          <a:bodyPr/>
          <a:lstStyle/>
          <a:p>
            <a:r>
              <a:rPr lang="sv-SE" dirty="0"/>
              <a:t>Möte 1. Utgångspunkter för reflektion</a:t>
            </a:r>
          </a:p>
        </p:txBody>
      </p:sp>
      <p:sp>
        <p:nvSpPr>
          <p:cNvPr id="3" name="Platshållare för datum 2">
            <a:extLst>
              <a:ext uri="{FF2B5EF4-FFF2-40B4-BE49-F238E27FC236}">
                <a16:creationId xmlns:a16="http://schemas.microsoft.com/office/drawing/2014/main" id="{FF01E8AF-50E3-4DFB-9DB3-E16B943F69C1}"/>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06B9E5AB-1818-49BD-BF5C-9DDAE3F282A1}"/>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54EC191D-6331-4008-A5FF-1AECAE1CF9D3}"/>
              </a:ext>
            </a:extLst>
          </p:cNvPr>
          <p:cNvSpPr>
            <a:spLocks noGrp="1"/>
          </p:cNvSpPr>
          <p:nvPr>
            <p:ph sz="quarter" idx="13"/>
          </p:nvPr>
        </p:nvSpPr>
        <p:spPr/>
        <p:txBody>
          <a:bodyPr/>
          <a:lstStyle/>
          <a:p>
            <a:pPr lvl="0">
              <a:buFont typeface="Wingdings" panose="05000000000000000000" pitchFamily="2" charset="2"/>
              <a:buChar char="§"/>
            </a:pPr>
            <a:r>
              <a:rPr lang="sv-SE" sz="2400" dirty="0"/>
              <a:t>När patienter kan få bedömning och eventuellt behandling i hemmet kan det innebära att patienten slipper sjukhusbesök som går att undvika. </a:t>
            </a:r>
          </a:p>
          <a:p>
            <a:pPr lvl="0">
              <a:buFont typeface="Wingdings" panose="05000000000000000000" pitchFamily="2" charset="2"/>
              <a:buChar char="§"/>
            </a:pPr>
            <a:r>
              <a:rPr lang="sv-SE" sz="2400" dirty="0"/>
              <a:t>Kända kontaktvägar både för personalen, patienter och närstående är betydelsefulla för trygghet och säkerhet.</a:t>
            </a:r>
          </a:p>
          <a:p>
            <a:pPr marL="0" indent="0">
              <a:buNone/>
            </a:pPr>
            <a:endParaRPr lang="sv-SE" dirty="0"/>
          </a:p>
        </p:txBody>
      </p:sp>
    </p:spTree>
    <p:extLst>
      <p:ext uri="{BB962C8B-B14F-4D97-AF65-F5344CB8AC3E}">
        <p14:creationId xmlns:p14="http://schemas.microsoft.com/office/powerpoint/2010/main" val="330623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795AD07-1BA9-45F2-971E-45E947E598F8}"/>
              </a:ext>
            </a:extLst>
          </p:cNvPr>
          <p:cNvSpPr>
            <a:spLocks noGrp="1"/>
          </p:cNvSpPr>
          <p:nvPr>
            <p:ph type="title"/>
          </p:nvPr>
        </p:nvSpPr>
        <p:spPr/>
        <p:txBody>
          <a:bodyPr/>
          <a:lstStyle/>
          <a:p>
            <a:r>
              <a:rPr lang="sv-SE" dirty="0"/>
              <a:t>Möte 1. Reflektionsfrågor</a:t>
            </a:r>
          </a:p>
        </p:txBody>
      </p:sp>
      <p:sp>
        <p:nvSpPr>
          <p:cNvPr id="4" name="Platshållare för sidfot 3">
            <a:extLst>
              <a:ext uri="{FF2B5EF4-FFF2-40B4-BE49-F238E27FC236}">
                <a16:creationId xmlns:a16="http://schemas.microsoft.com/office/drawing/2014/main" id="{04F1753C-DE38-4920-A3A6-2D54F77D22E4}"/>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0F3CF84C-0B2D-4B73-9293-D5F80BB06A8B}"/>
              </a:ext>
            </a:extLst>
          </p:cNvPr>
          <p:cNvSpPr>
            <a:spLocks noGrp="1"/>
          </p:cNvSpPr>
          <p:nvPr>
            <p:ph sz="quarter" idx="13"/>
          </p:nvPr>
        </p:nvSpPr>
        <p:spPr>
          <a:xfrm>
            <a:off x="1068918" y="2059200"/>
            <a:ext cx="9359872" cy="3708400"/>
          </a:xfrm>
        </p:spPr>
        <p:txBody>
          <a:bodyPr/>
          <a:lstStyle/>
          <a:p>
            <a:pPr>
              <a:buFont typeface="Arial" panose="020B0604020202020204" pitchFamily="34" charset="0"/>
              <a:buChar char="•"/>
            </a:pPr>
            <a:r>
              <a:rPr lang="sv-SE" dirty="0"/>
              <a:t>Hur jobbar vi idag gemensamt med patientsäkerhet i hemmet? Vad gör vi bra idag som vi kan göra mer av? Vad kan vi göra på annat sätt, ta bort eller göra bättre?</a:t>
            </a:r>
          </a:p>
          <a:p>
            <a:pPr>
              <a:buFont typeface="Arial" panose="020B0604020202020204" pitchFamily="34" charset="0"/>
              <a:buChar char="•"/>
            </a:pPr>
            <a:r>
              <a:rPr lang="sv-SE" dirty="0"/>
              <a:t>Vilka samverkansparter har vi idag vid i hälso- och sjukvård i hemmet? Hur gör vi och skulle vi kunna göra det ännu bättre?</a:t>
            </a:r>
          </a:p>
          <a:p>
            <a:pPr>
              <a:buFont typeface="Arial" panose="020B0604020202020204" pitchFamily="34" charset="0"/>
              <a:buChar char="•"/>
            </a:pPr>
            <a:r>
              <a:rPr lang="sv-SE" dirty="0"/>
              <a:t>Vilka upparbetade kontaktvägar mellan oss har vi för vård i hemmet? Finns det något som saknas? Om det saknas någon kontaktväg, hur kan vi skapa en sådan?</a:t>
            </a:r>
          </a:p>
          <a:p>
            <a:pPr>
              <a:buFont typeface="Arial" panose="020B0604020202020204" pitchFamily="34" charset="0"/>
              <a:buChar char="•"/>
            </a:pPr>
            <a:endParaRPr lang="sv-SE" dirty="0"/>
          </a:p>
          <a:p>
            <a:endParaRPr lang="sv-SE" dirty="0"/>
          </a:p>
          <a:p>
            <a:endParaRPr lang="sv-SE" dirty="0"/>
          </a:p>
          <a:p>
            <a:endParaRPr lang="sv-SE" dirty="0"/>
          </a:p>
        </p:txBody>
      </p:sp>
      <p:sp>
        <p:nvSpPr>
          <p:cNvPr id="9" name="Kommentar i oval 20" descr="Pratbubbla med utropstecken">
            <a:extLst>
              <a:ext uri="{FF2B5EF4-FFF2-40B4-BE49-F238E27FC236}">
                <a16:creationId xmlns:a16="http://schemas.microsoft.com/office/drawing/2014/main" id="{9EF396AC-789B-4739-A6CC-22F4FEC4ACAC}"/>
              </a:ext>
            </a:extLst>
          </p:cNvPr>
          <p:cNvSpPr/>
          <p:nvPr/>
        </p:nvSpPr>
        <p:spPr>
          <a:xfrm rot="1228642">
            <a:off x="9472592" y="284384"/>
            <a:ext cx="677823"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0" name="textruta 9">
            <a:extLst>
              <a:ext uri="{FF2B5EF4-FFF2-40B4-BE49-F238E27FC236}">
                <a16:creationId xmlns:a16="http://schemas.microsoft.com/office/drawing/2014/main" id="{F99394E3-B7B8-4A31-819D-2B0A7E78BFB5}"/>
              </a:ext>
            </a:extLst>
          </p:cNvPr>
          <p:cNvSpPr txBox="1"/>
          <p:nvPr/>
        </p:nvSpPr>
        <p:spPr>
          <a:xfrm>
            <a:off x="9664377" y="286966"/>
            <a:ext cx="462291" cy="646331"/>
          </a:xfrm>
          <a:prstGeom prst="rect">
            <a:avLst/>
          </a:prstGeom>
          <a:noFill/>
        </p:spPr>
        <p:txBody>
          <a:bodyPr wrap="square" rtlCol="0">
            <a:spAutoFit/>
          </a:bodyPr>
          <a:lstStyle/>
          <a:p>
            <a:r>
              <a:rPr lang="sv-SE" sz="3600" b="1" dirty="0">
                <a:solidFill>
                  <a:srgbClr val="FFFFFF"/>
                </a:solidFill>
              </a:rPr>
              <a:t>!</a:t>
            </a:r>
          </a:p>
        </p:txBody>
      </p:sp>
      <p:sp>
        <p:nvSpPr>
          <p:cNvPr id="11" name="Kommentar i oval 21" descr="Pratbubbla med frågetecken">
            <a:extLst>
              <a:ext uri="{FF2B5EF4-FFF2-40B4-BE49-F238E27FC236}">
                <a16:creationId xmlns:a16="http://schemas.microsoft.com/office/drawing/2014/main" id="{4D157944-7319-464F-9068-AA54F2E8C422}"/>
              </a:ext>
            </a:extLst>
          </p:cNvPr>
          <p:cNvSpPr/>
          <p:nvPr/>
        </p:nvSpPr>
        <p:spPr>
          <a:xfrm rot="18128350">
            <a:off x="8601181" y="283486"/>
            <a:ext cx="644339" cy="629044"/>
          </a:xfrm>
          <a:prstGeom prst="wedgeEllipseCallout">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12" name="textruta 11">
            <a:extLst>
              <a:ext uri="{FF2B5EF4-FFF2-40B4-BE49-F238E27FC236}">
                <a16:creationId xmlns:a16="http://schemas.microsoft.com/office/drawing/2014/main" id="{E58A71B6-00C9-4426-BCBB-B6D83D837867}"/>
              </a:ext>
            </a:extLst>
          </p:cNvPr>
          <p:cNvSpPr txBox="1"/>
          <p:nvPr/>
        </p:nvSpPr>
        <p:spPr>
          <a:xfrm>
            <a:off x="8707650" y="286131"/>
            <a:ext cx="368964" cy="646331"/>
          </a:xfrm>
          <a:prstGeom prst="rect">
            <a:avLst/>
          </a:prstGeom>
          <a:noFill/>
        </p:spPr>
        <p:txBody>
          <a:bodyPr wrap="square" rtlCol="0">
            <a:spAutoFit/>
          </a:bodyPr>
          <a:lstStyle/>
          <a:p>
            <a:r>
              <a:rPr lang="sv-SE" sz="3600" b="1" dirty="0">
                <a:solidFill>
                  <a:srgbClr val="FFFFFF"/>
                </a:solidFill>
              </a:rPr>
              <a:t>?</a:t>
            </a:r>
          </a:p>
        </p:txBody>
      </p:sp>
    </p:spTree>
    <p:extLst>
      <p:ext uri="{BB962C8B-B14F-4D97-AF65-F5344CB8AC3E}">
        <p14:creationId xmlns:p14="http://schemas.microsoft.com/office/powerpoint/2010/main" val="1615207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E5F534-DCFE-4E7D-B136-CA958699ED2A}"/>
              </a:ext>
            </a:extLst>
          </p:cNvPr>
          <p:cNvSpPr>
            <a:spLocks noGrp="1"/>
          </p:cNvSpPr>
          <p:nvPr>
            <p:ph type="ctrTitle"/>
          </p:nvPr>
        </p:nvSpPr>
        <p:spPr>
          <a:xfrm>
            <a:off x="1045789" y="725701"/>
            <a:ext cx="10363200" cy="2051366"/>
          </a:xfrm>
        </p:spPr>
        <p:txBody>
          <a:bodyPr/>
          <a:lstStyle/>
          <a:p>
            <a:r>
              <a:rPr lang="sv-SE" dirty="0"/>
              <a:t>Möte 2</a:t>
            </a:r>
            <a:br>
              <a:rPr lang="sv-SE" dirty="0"/>
            </a:br>
            <a:r>
              <a:rPr lang="sv-SE" dirty="0"/>
              <a:t>- </a:t>
            </a:r>
            <a:r>
              <a:rPr lang="sv-SE" b="0" dirty="0"/>
              <a:t>Trygga och säkra vårdövergångar</a:t>
            </a:r>
            <a:br>
              <a:rPr lang="sv-SE" b="0" dirty="0"/>
            </a:br>
            <a:r>
              <a:rPr lang="sv-SE" b="0" dirty="0"/>
              <a:t>- Digitaliseringens möjligheter</a:t>
            </a:r>
            <a:endParaRPr lang="sv-SE" dirty="0"/>
          </a:p>
        </p:txBody>
      </p:sp>
    </p:spTree>
    <p:extLst>
      <p:ext uri="{BB962C8B-B14F-4D97-AF65-F5344CB8AC3E}">
        <p14:creationId xmlns:p14="http://schemas.microsoft.com/office/powerpoint/2010/main" val="1864264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3C299-5D78-4508-86D7-2CE17C1AD03C}"/>
              </a:ext>
            </a:extLst>
          </p:cNvPr>
          <p:cNvSpPr>
            <a:spLocks noGrp="1"/>
          </p:cNvSpPr>
          <p:nvPr>
            <p:ph type="title"/>
          </p:nvPr>
        </p:nvSpPr>
        <p:spPr/>
        <p:txBody>
          <a:bodyPr/>
          <a:lstStyle/>
          <a:p>
            <a:r>
              <a:rPr lang="sv-SE" dirty="0"/>
              <a:t>Möte 2  </a:t>
            </a:r>
          </a:p>
        </p:txBody>
      </p:sp>
      <p:sp>
        <p:nvSpPr>
          <p:cNvPr id="5" name="Platshållare för innehåll 4">
            <a:extLst>
              <a:ext uri="{FF2B5EF4-FFF2-40B4-BE49-F238E27FC236}">
                <a16:creationId xmlns:a16="http://schemas.microsoft.com/office/drawing/2014/main" id="{C907902D-21CE-4ACA-8A03-2FD10E60D546}"/>
              </a:ext>
            </a:extLst>
          </p:cNvPr>
          <p:cNvSpPr>
            <a:spLocks noGrp="1"/>
          </p:cNvSpPr>
          <p:nvPr>
            <p:ph sz="quarter" idx="13"/>
          </p:nvPr>
        </p:nvSpPr>
        <p:spPr>
          <a:xfrm>
            <a:off x="1071793" y="2059200"/>
            <a:ext cx="6824780" cy="3632799"/>
          </a:xfrm>
        </p:spPr>
        <p:txBody>
          <a:bodyPr/>
          <a:lstStyle/>
          <a:p>
            <a:pPr marL="0" lvl="0" indent="0">
              <a:spcAft>
                <a:spcPts val="306"/>
              </a:spcAft>
              <a:buNone/>
              <a:defRPr/>
            </a:pPr>
            <a:r>
              <a:rPr lang="sv-SE" b="1" dirty="0"/>
              <a:t>Syfte</a:t>
            </a:r>
          </a:p>
          <a:p>
            <a:pPr marL="342900" indent="-342900">
              <a:spcAft>
                <a:spcPts val="306"/>
              </a:spcAft>
              <a:buFont typeface="Arial" panose="020B0604020202020204" pitchFamily="34" charset="0"/>
              <a:buChar char="•"/>
              <a:defRPr/>
            </a:pPr>
            <a:r>
              <a:rPr lang="sv-SE" sz="2200" b="0" dirty="0"/>
              <a:t>Säkerställa välfungerande vårdövergångar</a:t>
            </a:r>
          </a:p>
          <a:p>
            <a:pPr marL="342900" indent="-342900">
              <a:spcAft>
                <a:spcPts val="306"/>
              </a:spcAft>
              <a:buFont typeface="Arial" panose="020B0604020202020204" pitchFamily="34" charset="0"/>
              <a:buChar char="•"/>
              <a:defRPr/>
            </a:pPr>
            <a:r>
              <a:rPr lang="sv-SE" sz="2200" b="0" dirty="0"/>
              <a:t>Att den information som behövs verkligen lämnas och tas emot på ett säkert och effektivt sätt</a:t>
            </a:r>
          </a:p>
          <a:p>
            <a:pPr marL="342900" indent="-342900">
              <a:spcAft>
                <a:spcPts val="306"/>
              </a:spcAft>
              <a:buFont typeface="Arial" panose="020B0604020202020204" pitchFamily="34" charset="0"/>
              <a:buChar char="•"/>
              <a:defRPr/>
            </a:pPr>
            <a:r>
              <a:rPr lang="sv-SE" sz="2200" b="0" dirty="0"/>
              <a:t>Att patienter och närstående har god insyn och påverkan vid informationsöverföring</a:t>
            </a:r>
          </a:p>
          <a:p>
            <a:pPr marL="342900" indent="-342900">
              <a:spcAft>
                <a:spcPts val="306"/>
              </a:spcAft>
              <a:buFont typeface="Arial" panose="020B0604020202020204" pitchFamily="34" charset="0"/>
              <a:buChar char="•"/>
              <a:defRPr/>
            </a:pPr>
            <a:r>
              <a:rPr lang="sv-SE" sz="2200" b="0" dirty="0"/>
              <a:t>Uppmärksamma på digitaliseringens möjligheter</a:t>
            </a:r>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p:txBody>
      </p:sp>
      <p:sp>
        <p:nvSpPr>
          <p:cNvPr id="7" name="Rektangel 6" descr="Målet med mötet är att skapa en gemensam&#10;problembild.&#10;">
            <a:extLst>
              <a:ext uri="{FF2B5EF4-FFF2-40B4-BE49-F238E27FC236}">
                <a16:creationId xmlns:a16="http://schemas.microsoft.com/office/drawing/2014/main" id="{21650E42-4BCF-4812-8454-A910D74678B9}"/>
              </a:ext>
            </a:extLst>
          </p:cNvPr>
          <p:cNvSpPr/>
          <p:nvPr/>
        </p:nvSpPr>
        <p:spPr>
          <a:xfrm>
            <a:off x="7896572" y="2134656"/>
            <a:ext cx="4295427" cy="348382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sv-SE" sz="2400" i="1" dirty="0">
                <a:solidFill>
                  <a:schemeClr val="accent4"/>
                </a:solidFill>
              </a:rPr>
              <a:t>Målet med mötet är </a:t>
            </a:r>
            <a:br>
              <a:rPr lang="sv-SE" sz="2400" i="1" dirty="0">
                <a:solidFill>
                  <a:schemeClr val="accent4"/>
                </a:solidFill>
              </a:rPr>
            </a:br>
            <a:r>
              <a:rPr lang="sv-SE" sz="2400" i="1" dirty="0">
                <a:solidFill>
                  <a:schemeClr val="accent4"/>
                </a:solidFill>
              </a:rPr>
              <a:t>att skapa en gemensam </a:t>
            </a:r>
            <a:br>
              <a:rPr lang="sv-SE" sz="2400" i="1" dirty="0">
                <a:solidFill>
                  <a:schemeClr val="accent4"/>
                </a:solidFill>
              </a:rPr>
            </a:br>
            <a:r>
              <a:rPr lang="sv-SE" sz="2400" i="1" dirty="0">
                <a:solidFill>
                  <a:schemeClr val="accent4"/>
                </a:solidFill>
              </a:rPr>
              <a:t>bild av vårdövergångar </a:t>
            </a:r>
            <a:br>
              <a:rPr lang="sv-SE" sz="2400" i="1" dirty="0">
                <a:solidFill>
                  <a:schemeClr val="accent4"/>
                </a:solidFill>
              </a:rPr>
            </a:br>
            <a:r>
              <a:rPr lang="sv-SE" sz="2400" i="1" dirty="0">
                <a:solidFill>
                  <a:schemeClr val="accent4"/>
                </a:solidFill>
              </a:rPr>
              <a:t>och vad den digitala tekniken ger oss för möjligheter </a:t>
            </a:r>
            <a:br>
              <a:rPr lang="sv-SE" sz="2400" b="1" dirty="0">
                <a:solidFill>
                  <a:schemeClr val="accent4"/>
                </a:solidFill>
              </a:rPr>
            </a:br>
            <a:endParaRPr lang="sv-SE" sz="2400" b="1" dirty="0">
              <a:solidFill>
                <a:schemeClr val="accent4"/>
              </a:solidFill>
            </a:endParaRPr>
          </a:p>
        </p:txBody>
      </p:sp>
      <p:sp>
        <p:nvSpPr>
          <p:cNvPr id="4" name="Platshållare för sidfot 3">
            <a:extLst>
              <a:ext uri="{FF2B5EF4-FFF2-40B4-BE49-F238E27FC236}">
                <a16:creationId xmlns:a16="http://schemas.microsoft.com/office/drawing/2014/main" id="{912B64A5-8EF8-4C15-BACD-B4D2FFA04C54}"/>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3837005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3B360-C0EA-4B04-B91A-73EB196FA1E2}"/>
              </a:ext>
            </a:extLst>
          </p:cNvPr>
          <p:cNvSpPr>
            <a:spLocks noGrp="1"/>
          </p:cNvSpPr>
          <p:nvPr>
            <p:ph type="title"/>
          </p:nvPr>
        </p:nvSpPr>
        <p:spPr/>
        <p:txBody>
          <a:bodyPr/>
          <a:lstStyle/>
          <a:p>
            <a:r>
              <a:rPr lang="sv-SE" dirty="0"/>
              <a:t>Möte 2. Utgångspunkter för reflektion</a:t>
            </a:r>
          </a:p>
        </p:txBody>
      </p:sp>
      <p:sp>
        <p:nvSpPr>
          <p:cNvPr id="3" name="Platshållare för datum 2">
            <a:extLst>
              <a:ext uri="{FF2B5EF4-FFF2-40B4-BE49-F238E27FC236}">
                <a16:creationId xmlns:a16="http://schemas.microsoft.com/office/drawing/2014/main" id="{F93353CF-934E-46A4-BF6D-D771281CB79D}"/>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47D2B257-CE64-4F31-A596-BB063E744308}"/>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6DACAEB7-ECAC-4131-AAE6-73D63967D1A3}"/>
              </a:ext>
            </a:extLst>
          </p:cNvPr>
          <p:cNvSpPr>
            <a:spLocks noGrp="1"/>
          </p:cNvSpPr>
          <p:nvPr>
            <p:ph sz="quarter" idx="13"/>
          </p:nvPr>
        </p:nvSpPr>
        <p:spPr>
          <a:xfrm>
            <a:off x="1071792" y="2100683"/>
            <a:ext cx="9545068" cy="4893275"/>
          </a:xfrm>
        </p:spPr>
        <p:txBody>
          <a:bodyPr/>
          <a:lstStyle/>
          <a:p>
            <a:pPr lvl="0">
              <a:buFont typeface="Wingdings" panose="05000000000000000000" pitchFamily="2" charset="2"/>
              <a:buChar char="§"/>
            </a:pPr>
            <a:r>
              <a:rPr lang="sv-SE" sz="2400" dirty="0"/>
              <a:t>Personalen behöver ha rätt information vid rätt tillfälle för att hälso- och sjukvården ska bli säker och effektiv. En bra informationsöverföring leder också till att patienter och närstående inte behöver ta ansvar för informationsöverföringen.</a:t>
            </a:r>
          </a:p>
          <a:p>
            <a:pPr marL="0" lvl="0" indent="0">
              <a:buNone/>
            </a:pPr>
            <a:endParaRPr lang="sv-SE" sz="2400" dirty="0"/>
          </a:p>
          <a:p>
            <a:pPr lvl="0">
              <a:buFont typeface="Wingdings" panose="05000000000000000000" pitchFamily="2" charset="2"/>
              <a:buChar char="§"/>
            </a:pPr>
            <a:r>
              <a:rPr lang="sv-SE" sz="2400" dirty="0"/>
              <a:t>Gemensam planering i samband med vårdövergångar är utgångspunkten när patienten ska få hälso- och sjukvård i hemmet av flera aktörer.</a:t>
            </a:r>
          </a:p>
          <a:p>
            <a:pPr lvl="0"/>
            <a:endParaRPr lang="sv-SE" sz="2000" dirty="0"/>
          </a:p>
          <a:p>
            <a:pPr lvl="0"/>
            <a:endParaRPr lang="sv-SE" sz="2000" dirty="0"/>
          </a:p>
          <a:p>
            <a:pPr lvl="0"/>
            <a:endParaRPr lang="sv-SE" sz="2000" dirty="0"/>
          </a:p>
          <a:p>
            <a:pPr lvl="0"/>
            <a:endParaRPr lang="sv-SE" sz="2000" dirty="0"/>
          </a:p>
        </p:txBody>
      </p:sp>
    </p:spTree>
    <p:extLst>
      <p:ext uri="{BB962C8B-B14F-4D97-AF65-F5344CB8AC3E}">
        <p14:creationId xmlns:p14="http://schemas.microsoft.com/office/powerpoint/2010/main" val="3292427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43874A-EC0E-4988-B91E-77532823DECD}"/>
              </a:ext>
            </a:extLst>
          </p:cNvPr>
          <p:cNvSpPr>
            <a:spLocks noGrp="1"/>
          </p:cNvSpPr>
          <p:nvPr>
            <p:ph type="title"/>
          </p:nvPr>
        </p:nvSpPr>
        <p:spPr/>
        <p:txBody>
          <a:bodyPr/>
          <a:lstStyle/>
          <a:p>
            <a:r>
              <a:rPr lang="sv-SE" dirty="0"/>
              <a:t>Möte 2. Utgångspunkter för reflektion</a:t>
            </a:r>
          </a:p>
        </p:txBody>
      </p:sp>
      <p:sp>
        <p:nvSpPr>
          <p:cNvPr id="3" name="Platshållare för datum 2">
            <a:extLst>
              <a:ext uri="{FF2B5EF4-FFF2-40B4-BE49-F238E27FC236}">
                <a16:creationId xmlns:a16="http://schemas.microsoft.com/office/drawing/2014/main" id="{35BA2088-C98D-417A-ACDC-A4CCD77117F3}"/>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5094FB68-48A3-4D56-8FB7-6E98E95EF87E}"/>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EBB574E7-1781-469E-813E-DE0E4782681B}"/>
              </a:ext>
            </a:extLst>
          </p:cNvPr>
          <p:cNvSpPr>
            <a:spLocks noGrp="1"/>
          </p:cNvSpPr>
          <p:nvPr>
            <p:ph sz="quarter" idx="13"/>
          </p:nvPr>
        </p:nvSpPr>
        <p:spPr/>
        <p:txBody>
          <a:bodyPr/>
          <a:lstStyle/>
          <a:p>
            <a:pPr lvl="0">
              <a:buFont typeface="Wingdings" panose="05000000000000000000" pitchFamily="2" charset="2"/>
              <a:buChar char="§"/>
            </a:pPr>
            <a:r>
              <a:rPr lang="sv-SE" sz="2400" dirty="0"/>
              <a:t>Digitalisering går fort, den för med sig många möjligheter och verksamheterna behöver följa med i utvecklingen.</a:t>
            </a:r>
          </a:p>
          <a:p>
            <a:pPr marL="0" lvl="0" indent="0">
              <a:buNone/>
            </a:pPr>
            <a:endParaRPr lang="sv-SE" sz="2400" dirty="0"/>
          </a:p>
          <a:p>
            <a:pPr lvl="0">
              <a:buFont typeface="Wingdings" panose="05000000000000000000" pitchFamily="2" charset="2"/>
              <a:buChar char="§"/>
            </a:pPr>
            <a:r>
              <a:rPr lang="sv-SE" sz="2400" dirty="0"/>
              <a:t>Verksamheterna behöver ta ställning till vilka förändrade arbetssätt och utbildning som digitaliseringen innebär.</a:t>
            </a:r>
          </a:p>
          <a:p>
            <a:pPr marL="0" lvl="0" indent="0">
              <a:buNone/>
            </a:pPr>
            <a:endParaRPr lang="sv-SE" sz="2400" dirty="0"/>
          </a:p>
          <a:p>
            <a:pPr lvl="0">
              <a:buFont typeface="Wingdings" panose="05000000000000000000" pitchFamily="2" charset="2"/>
              <a:buChar char="§"/>
            </a:pPr>
            <a:r>
              <a:rPr lang="sv-SE" sz="2400" dirty="0"/>
              <a:t>Verksamheterna behöver också ta reda på vilken effekt digitala tekniken ger både för patientens självständighet, personalens arbetsmiljö och arbetsinsats samt verksamhetens nytta.</a:t>
            </a:r>
          </a:p>
          <a:p>
            <a:endParaRPr lang="sv-SE" dirty="0"/>
          </a:p>
        </p:txBody>
      </p:sp>
    </p:spTree>
    <p:extLst>
      <p:ext uri="{BB962C8B-B14F-4D97-AF65-F5344CB8AC3E}">
        <p14:creationId xmlns:p14="http://schemas.microsoft.com/office/powerpoint/2010/main" val="376945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795AD07-1BA9-45F2-971E-45E947E598F8}"/>
              </a:ext>
            </a:extLst>
          </p:cNvPr>
          <p:cNvSpPr>
            <a:spLocks noGrp="1"/>
          </p:cNvSpPr>
          <p:nvPr>
            <p:ph type="title"/>
          </p:nvPr>
        </p:nvSpPr>
        <p:spPr>
          <a:xfrm>
            <a:off x="1071792" y="686594"/>
            <a:ext cx="9268800" cy="1296144"/>
          </a:xfrm>
        </p:spPr>
        <p:txBody>
          <a:bodyPr/>
          <a:lstStyle/>
          <a:p>
            <a:r>
              <a:rPr lang="sv-SE" dirty="0"/>
              <a:t>Möte 2. Reflektionsfrågor</a:t>
            </a:r>
          </a:p>
        </p:txBody>
      </p:sp>
      <p:sp>
        <p:nvSpPr>
          <p:cNvPr id="4" name="Platshållare för sidfot 3">
            <a:extLst>
              <a:ext uri="{FF2B5EF4-FFF2-40B4-BE49-F238E27FC236}">
                <a16:creationId xmlns:a16="http://schemas.microsoft.com/office/drawing/2014/main" id="{04F1753C-DE38-4920-A3A6-2D54F77D22E4}"/>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0F3CF84C-0B2D-4B73-9293-D5F80BB06A8B}"/>
              </a:ext>
            </a:extLst>
          </p:cNvPr>
          <p:cNvSpPr>
            <a:spLocks noGrp="1"/>
          </p:cNvSpPr>
          <p:nvPr>
            <p:ph sz="quarter" idx="13"/>
          </p:nvPr>
        </p:nvSpPr>
        <p:spPr>
          <a:xfrm>
            <a:off x="1068918" y="2059200"/>
            <a:ext cx="9359872" cy="3708400"/>
          </a:xfrm>
        </p:spPr>
        <p:txBody>
          <a:bodyPr/>
          <a:lstStyle/>
          <a:p>
            <a:r>
              <a:rPr lang="sv-SE" dirty="0"/>
              <a:t>Vilka vårdövergångar har vi mellan oss och andra? Vad skulle vi kunna göra för att de ska bli ännu bättre och säkrare för patienten i hemmet?</a:t>
            </a:r>
          </a:p>
          <a:p>
            <a:r>
              <a:rPr lang="sv-SE" dirty="0"/>
              <a:t>Hur får personalen den information som behövs vid en vårdövergång idag? Vad skulle vi kunna göra bättre.</a:t>
            </a:r>
          </a:p>
          <a:p>
            <a:r>
              <a:rPr lang="sv-SE" dirty="0"/>
              <a:t>Hur använder vi digital teknik idag? Vad ser vi för möjligheter? Vad skulle vi kunna göra mer tillsammans?</a:t>
            </a:r>
          </a:p>
          <a:p>
            <a:endParaRPr lang="sv-SE" dirty="0"/>
          </a:p>
          <a:p>
            <a:pPr marL="0" indent="0">
              <a:buNone/>
            </a:pPr>
            <a:endParaRPr lang="sv-SE" dirty="0"/>
          </a:p>
          <a:p>
            <a:endParaRPr lang="sv-SE" dirty="0"/>
          </a:p>
          <a:p>
            <a:endParaRPr lang="sv-SE" dirty="0"/>
          </a:p>
        </p:txBody>
      </p:sp>
      <p:sp>
        <p:nvSpPr>
          <p:cNvPr id="9" name="Kommentar i oval 20" descr="Pratbubbla med utropstecken">
            <a:extLst>
              <a:ext uri="{FF2B5EF4-FFF2-40B4-BE49-F238E27FC236}">
                <a16:creationId xmlns:a16="http://schemas.microsoft.com/office/drawing/2014/main" id="{479690FD-B48A-4CB5-A18D-2B68FCC33FE6}"/>
              </a:ext>
            </a:extLst>
          </p:cNvPr>
          <p:cNvSpPr/>
          <p:nvPr/>
        </p:nvSpPr>
        <p:spPr>
          <a:xfrm rot="1228642">
            <a:off x="9177281" y="330175"/>
            <a:ext cx="677823"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A9DB56D3-F716-4B0C-8B7C-561315F1B1EF}"/>
              </a:ext>
            </a:extLst>
          </p:cNvPr>
          <p:cNvSpPr txBox="1"/>
          <p:nvPr/>
        </p:nvSpPr>
        <p:spPr>
          <a:xfrm>
            <a:off x="9357778" y="274849"/>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1" name="Kommentar i oval 21" descr="Pratbubbla med frågetecken">
            <a:extLst>
              <a:ext uri="{FF2B5EF4-FFF2-40B4-BE49-F238E27FC236}">
                <a16:creationId xmlns:a16="http://schemas.microsoft.com/office/drawing/2014/main" id="{7EED84E4-D0C1-4A24-AABE-670360D6F0F5}"/>
              </a:ext>
            </a:extLst>
          </p:cNvPr>
          <p:cNvSpPr/>
          <p:nvPr/>
        </p:nvSpPr>
        <p:spPr>
          <a:xfrm rot="18128350">
            <a:off x="8294581" y="340566"/>
            <a:ext cx="644339" cy="629044"/>
          </a:xfrm>
          <a:prstGeom prst="wedgeEllipseCallou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xtruta 11">
            <a:extLst>
              <a:ext uri="{FF2B5EF4-FFF2-40B4-BE49-F238E27FC236}">
                <a16:creationId xmlns:a16="http://schemas.microsoft.com/office/drawing/2014/main" id="{54CD75CF-34B4-423C-9E8F-055EAF617290}"/>
              </a:ext>
            </a:extLst>
          </p:cNvPr>
          <p:cNvSpPr txBox="1"/>
          <p:nvPr/>
        </p:nvSpPr>
        <p:spPr>
          <a:xfrm>
            <a:off x="8389761" y="331922"/>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446120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7E9900-A4C3-4864-B18F-680EDE197AE5}"/>
              </a:ext>
            </a:extLst>
          </p:cNvPr>
          <p:cNvSpPr>
            <a:spLocks noGrp="1"/>
          </p:cNvSpPr>
          <p:nvPr>
            <p:ph type="ctrTitle"/>
          </p:nvPr>
        </p:nvSpPr>
        <p:spPr>
          <a:xfrm>
            <a:off x="1045789" y="725701"/>
            <a:ext cx="10363200" cy="2017499"/>
          </a:xfrm>
        </p:spPr>
        <p:txBody>
          <a:bodyPr/>
          <a:lstStyle/>
          <a:p>
            <a:r>
              <a:rPr lang="sv-SE" dirty="0"/>
              <a:t>Möte 3</a:t>
            </a:r>
            <a:br>
              <a:rPr lang="sv-SE" dirty="0"/>
            </a:br>
            <a:r>
              <a:rPr lang="sv-SE" dirty="0"/>
              <a:t>- </a:t>
            </a:r>
            <a:r>
              <a:rPr lang="sv-SE" b="0" dirty="0"/>
              <a:t>Främja hälsa och förebygga ohälsa</a:t>
            </a:r>
            <a:br>
              <a:rPr lang="sv-SE" b="0" dirty="0"/>
            </a:br>
            <a:r>
              <a:rPr lang="sv-SE" b="0" dirty="0"/>
              <a:t>- Rehabilitering i hemmet</a:t>
            </a:r>
            <a:endParaRPr lang="sv-SE" dirty="0"/>
          </a:p>
        </p:txBody>
      </p:sp>
    </p:spTree>
    <p:extLst>
      <p:ext uri="{BB962C8B-B14F-4D97-AF65-F5344CB8AC3E}">
        <p14:creationId xmlns:p14="http://schemas.microsoft.com/office/powerpoint/2010/main" val="3539479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3C299-5D78-4508-86D7-2CE17C1AD03C}"/>
              </a:ext>
            </a:extLst>
          </p:cNvPr>
          <p:cNvSpPr>
            <a:spLocks noGrp="1"/>
          </p:cNvSpPr>
          <p:nvPr>
            <p:ph type="title"/>
          </p:nvPr>
        </p:nvSpPr>
        <p:spPr/>
        <p:txBody>
          <a:bodyPr/>
          <a:lstStyle/>
          <a:p>
            <a:r>
              <a:rPr lang="sv-SE" dirty="0"/>
              <a:t>Möte 3  </a:t>
            </a:r>
          </a:p>
        </p:txBody>
      </p:sp>
      <p:sp>
        <p:nvSpPr>
          <p:cNvPr id="5" name="Platshållare för innehåll 4">
            <a:extLst>
              <a:ext uri="{FF2B5EF4-FFF2-40B4-BE49-F238E27FC236}">
                <a16:creationId xmlns:a16="http://schemas.microsoft.com/office/drawing/2014/main" id="{C907902D-21CE-4ACA-8A03-2FD10E60D546}"/>
              </a:ext>
            </a:extLst>
          </p:cNvPr>
          <p:cNvSpPr>
            <a:spLocks noGrp="1"/>
          </p:cNvSpPr>
          <p:nvPr>
            <p:ph sz="quarter" idx="13"/>
          </p:nvPr>
        </p:nvSpPr>
        <p:spPr>
          <a:xfrm>
            <a:off x="1071792" y="2059200"/>
            <a:ext cx="7234719" cy="3632799"/>
          </a:xfrm>
        </p:spPr>
        <p:txBody>
          <a:bodyPr/>
          <a:lstStyle/>
          <a:p>
            <a:pPr marL="0" lvl="0" indent="0">
              <a:spcAft>
                <a:spcPts val="306"/>
              </a:spcAft>
              <a:buNone/>
              <a:defRPr/>
            </a:pPr>
            <a:r>
              <a:rPr lang="sv-SE" b="1" dirty="0"/>
              <a:t>Syfte</a:t>
            </a:r>
          </a:p>
          <a:p>
            <a:pPr marL="342900" indent="-342900">
              <a:spcAft>
                <a:spcPts val="306"/>
              </a:spcAft>
              <a:buFont typeface="Arial" panose="020B0604020202020204" pitchFamily="34" charset="0"/>
              <a:buChar char="•"/>
              <a:defRPr/>
            </a:pPr>
            <a:r>
              <a:rPr lang="sv-SE" sz="2200" b="0" dirty="0"/>
              <a:t>Förbyggande insatser behöver pågå under hela livet.</a:t>
            </a:r>
          </a:p>
          <a:p>
            <a:pPr marL="342900" indent="-342900">
              <a:spcAft>
                <a:spcPts val="306"/>
              </a:spcAft>
              <a:buFont typeface="Arial" panose="020B0604020202020204" pitchFamily="34" charset="0"/>
              <a:buChar char="•"/>
              <a:defRPr/>
            </a:pPr>
            <a:r>
              <a:rPr lang="sv-SE" sz="2200" b="0" dirty="0"/>
              <a:t>Identifiera patienter som riskerar att försämras i sitt hälsotillstånd</a:t>
            </a:r>
          </a:p>
          <a:p>
            <a:pPr marL="342900" indent="-342900">
              <a:spcAft>
                <a:spcPts val="306"/>
              </a:spcAft>
              <a:buFont typeface="Arial" panose="020B0604020202020204" pitchFamily="34" charset="0"/>
              <a:buChar char="•"/>
              <a:defRPr/>
            </a:pPr>
            <a:r>
              <a:rPr lang="sv-SE" sz="2200" b="0" dirty="0"/>
              <a:t>Rehabiliterande arbetssätt används hos alla som arbetar med vård i hemmet</a:t>
            </a:r>
          </a:p>
          <a:p>
            <a:pPr marL="342900" indent="-342900">
              <a:spcAft>
                <a:spcPts val="306"/>
              </a:spcAft>
              <a:buFont typeface="Arial" panose="020B0604020202020204" pitchFamily="34" charset="0"/>
              <a:buChar char="•"/>
              <a:defRPr/>
            </a:pPr>
            <a:r>
              <a:rPr lang="sv-SE" sz="2200" b="0" dirty="0"/>
              <a:t>Att rehabilitering erbjuds de som behöver och i samverkan med andra aktörer</a:t>
            </a:r>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p:txBody>
      </p:sp>
      <p:sp>
        <p:nvSpPr>
          <p:cNvPr id="7" name="Rektangel 6" descr="Målet med mötet är att skapa en gemensam&#10;problembild.&#10;">
            <a:extLst>
              <a:ext uri="{FF2B5EF4-FFF2-40B4-BE49-F238E27FC236}">
                <a16:creationId xmlns:a16="http://schemas.microsoft.com/office/drawing/2014/main" id="{21650E42-4BCF-4812-8454-A910D74678B9}"/>
              </a:ext>
            </a:extLst>
          </p:cNvPr>
          <p:cNvSpPr/>
          <p:nvPr/>
        </p:nvSpPr>
        <p:spPr>
          <a:xfrm>
            <a:off x="8056880" y="2139351"/>
            <a:ext cx="4135121" cy="363279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sv-SE" sz="2400" i="1" dirty="0">
                <a:solidFill>
                  <a:schemeClr val="accent4"/>
                </a:solidFill>
              </a:rPr>
              <a:t>Målet med mötet är att skapa en gemensam </a:t>
            </a:r>
            <a:br>
              <a:rPr lang="sv-SE" sz="2400" i="1" dirty="0">
                <a:solidFill>
                  <a:schemeClr val="accent4"/>
                </a:solidFill>
              </a:rPr>
            </a:br>
            <a:r>
              <a:rPr lang="sv-SE" sz="2400" i="1" dirty="0">
                <a:solidFill>
                  <a:schemeClr val="accent4"/>
                </a:solidFill>
              </a:rPr>
              <a:t>bild av vad förebyggande insatser kan vara och vilken rehabilitering vi behöver erbjuda</a:t>
            </a:r>
            <a:br>
              <a:rPr lang="sv-SE" sz="2400" b="1" dirty="0">
                <a:solidFill>
                  <a:srgbClr val="FFFFFF"/>
                </a:solidFill>
              </a:rPr>
            </a:br>
            <a:endParaRPr lang="sv-SE" sz="2400" b="1" dirty="0">
              <a:solidFill>
                <a:srgbClr val="FFFFFF"/>
              </a:solidFill>
            </a:endParaRPr>
          </a:p>
        </p:txBody>
      </p:sp>
      <p:sp>
        <p:nvSpPr>
          <p:cNvPr id="4" name="Platshållare för sidfot 3">
            <a:extLst>
              <a:ext uri="{FF2B5EF4-FFF2-40B4-BE49-F238E27FC236}">
                <a16:creationId xmlns:a16="http://schemas.microsoft.com/office/drawing/2014/main" id="{912B64A5-8EF8-4C15-BACD-B4D2FFA04C54}"/>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1701460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Syfte, mål &amp; användning  </a:t>
            </a:r>
            <a:endParaRPr lang="sv-SE" dirty="0">
              <a:highlight>
                <a:srgbClr val="FFFF00"/>
              </a:highlight>
            </a:endParaRPr>
          </a:p>
        </p:txBody>
      </p:sp>
      <p:sp>
        <p:nvSpPr>
          <p:cNvPr id="15" name="Rektangel 14"/>
          <p:cNvSpPr/>
          <p:nvPr/>
        </p:nvSpPr>
        <p:spPr>
          <a:xfrm>
            <a:off x="992005" y="1335672"/>
            <a:ext cx="9823201" cy="5262979"/>
          </a:xfrm>
          <a:prstGeom prst="rect">
            <a:avLst/>
          </a:prstGeom>
        </p:spPr>
        <p:txBody>
          <a:bodyPr wrap="square">
            <a:spAutoFit/>
          </a:bodyPr>
          <a:lstStyle/>
          <a:p>
            <a:pPr>
              <a:spcAft>
                <a:spcPts val="1200"/>
              </a:spcAft>
            </a:pPr>
            <a:r>
              <a:rPr lang="sv-SE" sz="2300" b="1" dirty="0">
                <a:solidFill>
                  <a:schemeClr val="accent4"/>
                </a:solidFill>
              </a:rPr>
              <a:t>Syftet </a:t>
            </a:r>
            <a:r>
              <a:rPr lang="sv-SE" sz="2300" dirty="0"/>
              <a:t>är att bidra till att ni tillsammans skapar en gemensam bild av arbetet med hälso- och sjukvård i hemmet, i ert geografiska område, med blicken framåt. </a:t>
            </a:r>
          </a:p>
          <a:p>
            <a:pPr>
              <a:spcAft>
                <a:spcPts val="1200"/>
              </a:spcAft>
            </a:pPr>
            <a:r>
              <a:rPr lang="sv-SE" sz="2300" b="1" dirty="0">
                <a:solidFill>
                  <a:schemeClr val="accent4"/>
                </a:solidFill>
              </a:rPr>
              <a:t>Målet </a:t>
            </a:r>
            <a:r>
              <a:rPr lang="sv-SE" sz="2300" dirty="0"/>
              <a:t>är att underlätta för er så att ni tillsammans kan ta reda på vad ni kan göra för att ta ytterligare steg för ett bättre arbete med hälso- och sjukvård i hemmet, och därmed också mot en mer nära vård. Vi hoppas att arbetet ska ge inspiration till er utveckling.</a:t>
            </a:r>
          </a:p>
          <a:p>
            <a:pPr>
              <a:spcAft>
                <a:spcPts val="1200"/>
              </a:spcAft>
            </a:pPr>
            <a:r>
              <a:rPr lang="sv-SE" sz="2300" b="1" dirty="0">
                <a:solidFill>
                  <a:schemeClr val="accent4"/>
                </a:solidFill>
              </a:rPr>
              <a:t>Målgruppen</a:t>
            </a:r>
            <a:r>
              <a:rPr lang="sv-SE" sz="2300" dirty="0">
                <a:solidFill>
                  <a:schemeClr val="accent4"/>
                </a:solidFill>
              </a:rPr>
              <a:t> är </a:t>
            </a:r>
            <a:r>
              <a:rPr lang="sv-SE" sz="2300" dirty="0"/>
              <a:t>chefer, verksamhetsutvecklare eller du som har en annan funktion med ansvar för att planera och leda utvecklingsarbetet mot en nära vård.</a:t>
            </a:r>
          </a:p>
          <a:p>
            <a:pPr>
              <a:spcAft>
                <a:spcPts val="1200"/>
              </a:spcAft>
            </a:pPr>
            <a:r>
              <a:rPr lang="sv-SE" sz="2300" b="1" dirty="0">
                <a:solidFill>
                  <a:schemeClr val="accent4"/>
                </a:solidFill>
              </a:rPr>
              <a:t>Reflektionsmaterialet är tänkt att användas </a:t>
            </a:r>
            <a:r>
              <a:rPr lang="sv-SE" sz="2300" dirty="0"/>
              <a:t>vid samverkan eller vid andra möten där ni träffas från olika verksamheter och organisationer. </a:t>
            </a:r>
          </a:p>
          <a:p>
            <a:endParaRPr lang="sv-SE" sz="2000" dirty="0"/>
          </a:p>
        </p:txBody>
      </p:sp>
      <p:sp>
        <p:nvSpPr>
          <p:cNvPr id="4" name="Platshållare för sidfot 3"/>
          <p:cNvSpPr>
            <a:spLocks noGrp="1"/>
          </p:cNvSpPr>
          <p:nvPr>
            <p:ph type="ftr" sz="quarter" idx="11"/>
          </p:nvPr>
        </p:nvSpPr>
        <p:spPr/>
        <p:txBody>
          <a:bodyPr/>
          <a:lstStyle/>
          <a:p>
            <a:r>
              <a:rPr lang="sv-SE"/>
              <a:t>Sveriges kunskapsmyndighet för vård och omsorg </a:t>
            </a:r>
            <a:endParaRPr lang="sv-SE" dirty="0"/>
          </a:p>
        </p:txBody>
      </p:sp>
      <p:sp>
        <p:nvSpPr>
          <p:cNvPr id="3" name="Platshållare för datum 2"/>
          <p:cNvSpPr>
            <a:spLocks noGrp="1"/>
          </p:cNvSpPr>
          <p:nvPr>
            <p:ph type="dt" sz="half" idx="10"/>
          </p:nvPr>
        </p:nvSpPr>
        <p:spPr/>
        <p:txBody>
          <a:bodyPr/>
          <a:lstStyle/>
          <a:p>
            <a:endParaRPr lang="sv-SE" dirty="0"/>
          </a:p>
        </p:txBody>
      </p:sp>
    </p:spTree>
    <p:extLst>
      <p:ext uri="{BB962C8B-B14F-4D97-AF65-F5344CB8AC3E}">
        <p14:creationId xmlns:p14="http://schemas.microsoft.com/office/powerpoint/2010/main" val="3796399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E3B360-C0EA-4B04-B91A-73EB196FA1E2}"/>
              </a:ext>
            </a:extLst>
          </p:cNvPr>
          <p:cNvSpPr>
            <a:spLocks noGrp="1"/>
          </p:cNvSpPr>
          <p:nvPr>
            <p:ph type="title"/>
          </p:nvPr>
        </p:nvSpPr>
        <p:spPr/>
        <p:txBody>
          <a:bodyPr/>
          <a:lstStyle/>
          <a:p>
            <a:r>
              <a:rPr lang="sv-SE" dirty="0"/>
              <a:t>Möte 3. Utgångspunkter för reflektion</a:t>
            </a:r>
          </a:p>
        </p:txBody>
      </p:sp>
      <p:sp>
        <p:nvSpPr>
          <p:cNvPr id="3" name="Platshållare för datum 2">
            <a:extLst>
              <a:ext uri="{FF2B5EF4-FFF2-40B4-BE49-F238E27FC236}">
                <a16:creationId xmlns:a16="http://schemas.microsoft.com/office/drawing/2014/main" id="{F93353CF-934E-46A4-BF6D-D771281CB79D}"/>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47D2B257-CE64-4F31-A596-BB063E744308}"/>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6DACAEB7-ECAC-4131-AAE6-73D63967D1A3}"/>
              </a:ext>
            </a:extLst>
          </p:cNvPr>
          <p:cNvSpPr>
            <a:spLocks noGrp="1"/>
          </p:cNvSpPr>
          <p:nvPr>
            <p:ph sz="quarter" idx="13"/>
          </p:nvPr>
        </p:nvSpPr>
        <p:spPr>
          <a:xfrm>
            <a:off x="1071792" y="1577287"/>
            <a:ext cx="9545068" cy="4811156"/>
          </a:xfrm>
        </p:spPr>
        <p:txBody>
          <a:bodyPr/>
          <a:lstStyle/>
          <a:p>
            <a:pPr lvl="0">
              <a:buFont typeface="Wingdings" panose="05000000000000000000" pitchFamily="2" charset="2"/>
              <a:buChar char="§"/>
            </a:pPr>
            <a:r>
              <a:rPr lang="sv-SE" sz="2400" dirty="0"/>
              <a:t>Hälso- och sjukvården ska enligt lag arbeta med att förebygga ohälsa.</a:t>
            </a:r>
          </a:p>
          <a:p>
            <a:pPr lvl="0">
              <a:buFont typeface="Wingdings" panose="05000000000000000000" pitchFamily="2" charset="2"/>
              <a:buChar char="§"/>
            </a:pPr>
            <a:r>
              <a:rPr lang="sv-SE" sz="2400" dirty="0"/>
              <a:t>Hälsofrämjande förhållningssätt vid strategiska beslut skapar förutsättningar för en god hälsa hos många.</a:t>
            </a:r>
          </a:p>
          <a:p>
            <a:pPr lvl="0">
              <a:buFont typeface="Wingdings" panose="05000000000000000000" pitchFamily="2" charset="2"/>
              <a:buChar char="§"/>
            </a:pPr>
            <a:r>
              <a:rPr lang="sv-SE" sz="2400" dirty="0"/>
              <a:t>Många patienter som får hälso- och sjukvård i hemmet ingår i gruppen vuxna med särskild risk, exempelvis diabetes, cancer och kognitiv funktionsnedsättning.</a:t>
            </a:r>
          </a:p>
          <a:p>
            <a:pPr>
              <a:buFont typeface="Wingdings" panose="05000000000000000000" pitchFamily="2" charset="2"/>
              <a:buChar char="§"/>
            </a:pPr>
            <a:r>
              <a:rPr lang="sv-SE" sz="2400" dirty="0"/>
              <a:t>Att stödja hälsosamma levnadsvanor förbättrar förutsättningarna för god hälsa under en persons hela livsförlopp.</a:t>
            </a:r>
          </a:p>
          <a:p>
            <a:pPr lvl="0"/>
            <a:endParaRPr lang="sv-SE" sz="2000" dirty="0"/>
          </a:p>
          <a:p>
            <a:pPr lvl="0"/>
            <a:endParaRPr lang="sv-SE" sz="2000" dirty="0"/>
          </a:p>
          <a:p>
            <a:pPr lvl="0"/>
            <a:endParaRPr lang="sv-SE" sz="2000" dirty="0"/>
          </a:p>
        </p:txBody>
      </p:sp>
    </p:spTree>
    <p:extLst>
      <p:ext uri="{BB962C8B-B14F-4D97-AF65-F5344CB8AC3E}">
        <p14:creationId xmlns:p14="http://schemas.microsoft.com/office/powerpoint/2010/main" val="1565548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7DF001-AFB3-413F-A23F-B1037F8C9C54}"/>
              </a:ext>
            </a:extLst>
          </p:cNvPr>
          <p:cNvSpPr>
            <a:spLocks noGrp="1"/>
          </p:cNvSpPr>
          <p:nvPr>
            <p:ph type="title"/>
          </p:nvPr>
        </p:nvSpPr>
        <p:spPr/>
        <p:txBody>
          <a:bodyPr/>
          <a:lstStyle/>
          <a:p>
            <a:r>
              <a:rPr lang="sv-SE" dirty="0"/>
              <a:t>Möte 3. Utgångspunkter för reflektion</a:t>
            </a:r>
          </a:p>
        </p:txBody>
      </p:sp>
      <p:sp>
        <p:nvSpPr>
          <p:cNvPr id="3" name="Platshållare för datum 2">
            <a:extLst>
              <a:ext uri="{FF2B5EF4-FFF2-40B4-BE49-F238E27FC236}">
                <a16:creationId xmlns:a16="http://schemas.microsoft.com/office/drawing/2014/main" id="{41D2DA3F-16B7-4B41-8389-7DCBA948499B}"/>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2A84BA51-942F-4E50-A021-B437EE369342}"/>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3D24CBC2-BD52-48E2-B783-41E1FA883357}"/>
              </a:ext>
            </a:extLst>
          </p:cNvPr>
          <p:cNvSpPr>
            <a:spLocks noGrp="1"/>
          </p:cNvSpPr>
          <p:nvPr>
            <p:ph sz="quarter" idx="13"/>
          </p:nvPr>
        </p:nvSpPr>
        <p:spPr/>
        <p:txBody>
          <a:bodyPr/>
          <a:lstStyle/>
          <a:p>
            <a:pPr lvl="0">
              <a:spcAft>
                <a:spcPts val="1800"/>
              </a:spcAft>
              <a:buFont typeface="Wingdings" panose="05000000000000000000" pitchFamily="2" charset="2"/>
              <a:buChar char="§"/>
            </a:pPr>
            <a:r>
              <a:rPr lang="sv-SE" sz="2400" dirty="0"/>
              <a:t>Rehabiliteringen är en viktig del vid hälso- och sjukvård i hemmet</a:t>
            </a:r>
          </a:p>
          <a:p>
            <a:pPr lvl="0">
              <a:spcAft>
                <a:spcPts val="1800"/>
              </a:spcAft>
              <a:buFont typeface="Wingdings" panose="05000000000000000000" pitchFamily="2" charset="2"/>
              <a:buChar char="§"/>
            </a:pPr>
            <a:r>
              <a:rPr lang="sv-SE" sz="2400" dirty="0"/>
              <a:t>Hemmet och dess närmiljö kan vara platser som skapar motivation och lämpar sig bra för rehabilitering.</a:t>
            </a:r>
          </a:p>
          <a:p>
            <a:pPr lvl="0">
              <a:spcAft>
                <a:spcPts val="1800"/>
              </a:spcAft>
              <a:buFont typeface="Wingdings" panose="05000000000000000000" pitchFamily="2" charset="2"/>
              <a:buChar char="§"/>
            </a:pPr>
            <a:r>
              <a:rPr lang="sv-SE" sz="2400" dirty="0"/>
              <a:t>Ett rehabiliterande arbetssätt behöver ständigt fortgå. </a:t>
            </a:r>
          </a:p>
          <a:p>
            <a:endParaRPr lang="sv-SE" dirty="0"/>
          </a:p>
        </p:txBody>
      </p:sp>
    </p:spTree>
    <p:extLst>
      <p:ext uri="{BB962C8B-B14F-4D97-AF65-F5344CB8AC3E}">
        <p14:creationId xmlns:p14="http://schemas.microsoft.com/office/powerpoint/2010/main" val="188447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B795AD07-1BA9-45F2-971E-45E947E598F8}"/>
              </a:ext>
            </a:extLst>
          </p:cNvPr>
          <p:cNvSpPr>
            <a:spLocks noGrp="1"/>
          </p:cNvSpPr>
          <p:nvPr>
            <p:ph type="title"/>
          </p:nvPr>
        </p:nvSpPr>
        <p:spPr>
          <a:xfrm>
            <a:off x="1071792" y="686594"/>
            <a:ext cx="8060110" cy="1296144"/>
          </a:xfrm>
        </p:spPr>
        <p:txBody>
          <a:bodyPr/>
          <a:lstStyle/>
          <a:p>
            <a:r>
              <a:rPr lang="sv-SE" dirty="0"/>
              <a:t>Möte 3. Reflektionsfrågor </a:t>
            </a:r>
          </a:p>
        </p:txBody>
      </p:sp>
      <p:sp>
        <p:nvSpPr>
          <p:cNvPr id="4" name="Platshållare för sidfot 3">
            <a:extLst>
              <a:ext uri="{FF2B5EF4-FFF2-40B4-BE49-F238E27FC236}">
                <a16:creationId xmlns:a16="http://schemas.microsoft.com/office/drawing/2014/main" id="{04F1753C-DE38-4920-A3A6-2D54F77D22E4}"/>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0F3CF84C-0B2D-4B73-9293-D5F80BB06A8B}"/>
              </a:ext>
            </a:extLst>
          </p:cNvPr>
          <p:cNvSpPr>
            <a:spLocks noGrp="1"/>
          </p:cNvSpPr>
          <p:nvPr>
            <p:ph sz="quarter" idx="13"/>
          </p:nvPr>
        </p:nvSpPr>
        <p:spPr>
          <a:xfrm>
            <a:off x="1068918" y="2059200"/>
            <a:ext cx="9359872" cy="3708400"/>
          </a:xfrm>
        </p:spPr>
        <p:txBody>
          <a:bodyPr/>
          <a:lstStyle/>
          <a:p>
            <a:pPr>
              <a:buFont typeface="Arial" panose="020B0604020202020204" pitchFamily="34" charset="0"/>
              <a:buChar char="•"/>
            </a:pPr>
            <a:r>
              <a:rPr lang="sv-SE" dirty="0"/>
              <a:t>Hur arbetar vi för att ha hälsofrämjande förhållningssätt i våra strategiska beslut? Vad skulle vi kunna göra bättre?</a:t>
            </a:r>
          </a:p>
          <a:p>
            <a:pPr>
              <a:buFont typeface="Arial" panose="020B0604020202020204" pitchFamily="34" charset="0"/>
              <a:buChar char="•"/>
            </a:pPr>
            <a:r>
              <a:rPr lang="sv-SE" dirty="0"/>
              <a:t>Hur stödjer vi idag personalen att ha ett rehabiliterande arbetssätt i arbetet med sina patienter? Hur kan vi gemensamt utveckla stödet framåt?</a:t>
            </a:r>
          </a:p>
          <a:p>
            <a:pPr>
              <a:buFont typeface="Arial" panose="020B0604020202020204" pitchFamily="34" charset="0"/>
              <a:buChar char="•"/>
            </a:pPr>
            <a:r>
              <a:rPr lang="sv-SE" dirty="0"/>
              <a:t>Vilka arbetsmodeller vid rehabilitering i hemmet använder vi? Hur kan de utvecklas? Vad görs bäst i samverkan?</a:t>
            </a:r>
          </a:p>
          <a:p>
            <a:pPr>
              <a:buFont typeface="Arial" panose="020B0604020202020204" pitchFamily="34" charset="0"/>
              <a:buChar char="•"/>
            </a:pPr>
            <a:endParaRPr lang="sv-SE" dirty="0"/>
          </a:p>
          <a:p>
            <a:pPr>
              <a:buFont typeface="Arial" panose="020B0604020202020204" pitchFamily="34" charset="0"/>
              <a:buChar char="•"/>
            </a:pPr>
            <a:endParaRPr lang="sv-SE" dirty="0"/>
          </a:p>
          <a:p>
            <a:endParaRPr lang="sv-SE" dirty="0"/>
          </a:p>
          <a:p>
            <a:endParaRPr lang="sv-SE" dirty="0"/>
          </a:p>
          <a:p>
            <a:endParaRPr lang="sv-SE" dirty="0"/>
          </a:p>
        </p:txBody>
      </p:sp>
      <p:sp>
        <p:nvSpPr>
          <p:cNvPr id="9" name="Kommentar i oval 20" descr="Pratbubbla med utropstecken">
            <a:extLst>
              <a:ext uri="{FF2B5EF4-FFF2-40B4-BE49-F238E27FC236}">
                <a16:creationId xmlns:a16="http://schemas.microsoft.com/office/drawing/2014/main" id="{92548BE3-CB2B-40D2-8749-49461F8F2510}"/>
              </a:ext>
            </a:extLst>
          </p:cNvPr>
          <p:cNvSpPr/>
          <p:nvPr/>
        </p:nvSpPr>
        <p:spPr>
          <a:xfrm rot="1228642">
            <a:off x="9267597" y="330181"/>
            <a:ext cx="677823"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ruta 9">
            <a:extLst>
              <a:ext uri="{FF2B5EF4-FFF2-40B4-BE49-F238E27FC236}">
                <a16:creationId xmlns:a16="http://schemas.microsoft.com/office/drawing/2014/main" id="{0FD90071-5B1D-4FBA-A161-931AE98F8A10}"/>
              </a:ext>
            </a:extLst>
          </p:cNvPr>
          <p:cNvSpPr txBox="1"/>
          <p:nvPr/>
        </p:nvSpPr>
        <p:spPr>
          <a:xfrm>
            <a:off x="9448094" y="274855"/>
            <a:ext cx="4622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
        <p:nvSpPr>
          <p:cNvPr id="11" name="Kommentar i oval 21" descr="Pratbubbla med frågetecken">
            <a:extLst>
              <a:ext uri="{FF2B5EF4-FFF2-40B4-BE49-F238E27FC236}">
                <a16:creationId xmlns:a16="http://schemas.microsoft.com/office/drawing/2014/main" id="{7426FB3E-48C3-42A7-A074-DF3819BFD8D4}"/>
              </a:ext>
            </a:extLst>
          </p:cNvPr>
          <p:cNvSpPr/>
          <p:nvPr/>
        </p:nvSpPr>
        <p:spPr>
          <a:xfrm rot="18128350">
            <a:off x="8373608" y="351861"/>
            <a:ext cx="644339" cy="629044"/>
          </a:xfrm>
          <a:prstGeom prst="wedgeEllipseCallou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xtruta 11">
            <a:extLst>
              <a:ext uri="{FF2B5EF4-FFF2-40B4-BE49-F238E27FC236}">
                <a16:creationId xmlns:a16="http://schemas.microsoft.com/office/drawing/2014/main" id="{A88B8700-580E-492C-B46D-BA6D785C8430}"/>
              </a:ext>
            </a:extLst>
          </p:cNvPr>
          <p:cNvSpPr txBox="1"/>
          <p:nvPr/>
        </p:nvSpPr>
        <p:spPr>
          <a:xfrm>
            <a:off x="8468788" y="343217"/>
            <a:ext cx="36896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srgbClr val="FFFFFF"/>
                </a:solidFill>
                <a:effectLst/>
                <a:uLnTx/>
                <a:uFillTx/>
                <a:latin typeface="Arial" panose="020B0604020202020204"/>
                <a:ea typeface="+mn-ea"/>
                <a:cs typeface="+mn-cs"/>
              </a:rPr>
              <a:t>?</a:t>
            </a:r>
          </a:p>
        </p:txBody>
      </p:sp>
    </p:spTree>
    <p:extLst>
      <p:ext uri="{BB962C8B-B14F-4D97-AF65-F5344CB8AC3E}">
        <p14:creationId xmlns:p14="http://schemas.microsoft.com/office/powerpoint/2010/main" val="10548795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D90-8E6F-4A8F-A07F-F08F5B9D053C}"/>
              </a:ext>
            </a:extLst>
          </p:cNvPr>
          <p:cNvSpPr>
            <a:spLocks noGrp="1"/>
          </p:cNvSpPr>
          <p:nvPr>
            <p:ph type="title"/>
          </p:nvPr>
        </p:nvSpPr>
        <p:spPr/>
        <p:txBody>
          <a:bodyPr/>
          <a:lstStyle/>
          <a:p>
            <a:r>
              <a:rPr lang="sv-SE" dirty="0"/>
              <a:t>Våra gemensamma steg framåt</a:t>
            </a:r>
            <a:endParaRPr lang="en-GB" b="0" dirty="0"/>
          </a:p>
        </p:txBody>
      </p:sp>
      <p:graphicFrame>
        <p:nvGraphicFrame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4" name="think-cell Slide" r:id="rId5" imgW="395" imgH="394" progId="TCLayout.ActiveDocument.1">
                  <p:embed/>
                </p:oleObj>
              </mc:Choice>
              <mc:Fallback>
                <p:oleObj name="think-cell Slide" r:id="rId5" imgW="395" imgH="394" progId="TCLayout.ActiveDocument.1">
                  <p:embed/>
                  <p:pic>
                    <p:nvPicPr>
                      <p:cNvPr id="5" name="Object 4">
                        <a:extLst>
                          <a:ext uri="{FF2B5EF4-FFF2-40B4-BE49-F238E27FC236}">
                            <a16:creationId xmlns:a16="http://schemas.microsoft.com/office/drawing/2014/main" id="{A963EE93-4EC7-49C9-B7A1-0A4A1B85DEA0}"/>
                          </a:ext>
                          <a:ext uri="{C183D7F6-B498-43B3-948B-1728B52AA6E4}">
                            <adec:decorative xmlns:adec="http://schemas.microsoft.com/office/drawing/2017/decorative" val="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2" name="Rectangle: Rounded Corners 17" descr="Skriv dit problemområde som sedan delas upp i underkategorier: 1a, 1b, 1c etc">
            <a:extLst>
              <a:ext uri="{FF2B5EF4-FFF2-40B4-BE49-F238E27FC236}">
                <a16:creationId xmlns:a16="http://schemas.microsoft.com/office/drawing/2014/main" id="{3D740DFE-F8EE-426F-BF79-6AB6DB68A1D6}"/>
              </a:ext>
            </a:extLst>
          </p:cNvPr>
          <p:cNvSpPr/>
          <p:nvPr/>
        </p:nvSpPr>
        <p:spPr>
          <a:xfrm>
            <a:off x="1071792" y="1664151"/>
            <a:ext cx="3240000" cy="639185"/>
          </a:xfrm>
          <a:prstGeom prst="rect">
            <a:avLst/>
          </a:prstGeom>
          <a:solidFill>
            <a:schemeClr val="accent4">
              <a:lumMod val="10000"/>
              <a:lumOff val="9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891" indent="-342891" defTabSz="914377">
              <a:buFont typeface="+mj-lt"/>
              <a:buAutoNum type="arabicPeriod"/>
              <a:defRPr/>
            </a:pPr>
            <a:r>
              <a:rPr lang="sv-SE" sz="1400" b="1" dirty="0">
                <a:solidFill>
                  <a:schemeClr val="tx1"/>
                </a:solidFill>
                <a:latin typeface="Arial"/>
              </a:rPr>
              <a:t>Förutsättningar hos oss för att ge vård i hemmet</a:t>
            </a:r>
            <a:endParaRPr lang="sv-SE" sz="1400" b="1" dirty="0">
              <a:solidFill>
                <a:schemeClr val="tx1"/>
              </a:solidFill>
              <a:latin typeface="Arial"/>
              <a:sym typeface="Arial"/>
            </a:endParaRPr>
          </a:p>
        </p:txBody>
      </p:sp>
      <p:sp>
        <p:nvSpPr>
          <p:cNvPr id="38" name="Rectangle 65" descr="1 E. Underkategori">
            <a:extLst>
              <a:ext uri="{FF2B5EF4-FFF2-40B4-BE49-F238E27FC236}">
                <a16:creationId xmlns:a16="http://schemas.microsoft.com/office/drawing/2014/main" id="{8717E96A-A659-4AAE-8329-B9A58945F231}"/>
              </a:ext>
            </a:extLst>
          </p:cNvPr>
          <p:cNvSpPr/>
          <p:nvPr/>
        </p:nvSpPr>
        <p:spPr>
          <a:xfrm>
            <a:off x="1071792" y="2395832"/>
            <a:ext cx="3240000" cy="336424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endParaRPr lang="sv-SE" sz="1100" dirty="0">
              <a:solidFill>
                <a:prstClr val="black"/>
              </a:solidFill>
              <a:latin typeface="Arial"/>
              <a:sym typeface="Arial"/>
            </a:endParaRPr>
          </a:p>
        </p:txBody>
      </p:sp>
      <p:sp>
        <p:nvSpPr>
          <p:cNvPr id="25" name="Rectangle: Rounded Corners 19" descr="Skriv dit problemområde som sedan delas upp i underkategorier: 1a, 1b, 1c etc">
            <a:extLst>
              <a:ext uri="{FF2B5EF4-FFF2-40B4-BE49-F238E27FC236}">
                <a16:creationId xmlns:a16="http://schemas.microsoft.com/office/drawing/2014/main" id="{D5457920-738A-4970-A327-4B3EBC3DCBBD}"/>
              </a:ext>
            </a:extLst>
          </p:cNvPr>
          <p:cNvSpPr/>
          <p:nvPr/>
        </p:nvSpPr>
        <p:spPr>
          <a:xfrm>
            <a:off x="4438078" y="1664151"/>
            <a:ext cx="3240000" cy="639185"/>
          </a:xfrm>
          <a:prstGeom prst="rect">
            <a:avLst/>
          </a:prstGeom>
          <a:solidFill>
            <a:schemeClr val="tx2">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891" indent="-342891" defTabSz="914377">
              <a:buFont typeface="+mj-lt"/>
              <a:buAutoNum type="arabicPeriod" startAt="2"/>
              <a:defRPr/>
            </a:pPr>
            <a:r>
              <a:rPr lang="sv-SE" sz="1400" b="1" dirty="0">
                <a:solidFill>
                  <a:schemeClr val="tx1"/>
                </a:solidFill>
                <a:latin typeface="Arial"/>
              </a:rPr>
              <a:t>Vårdövergångar &amp; Digitalisering</a:t>
            </a:r>
            <a:endParaRPr lang="sv-SE" sz="1400" b="1" dirty="0">
              <a:solidFill>
                <a:schemeClr val="tx1"/>
              </a:solidFill>
              <a:latin typeface="Arial"/>
              <a:sym typeface="Arial"/>
            </a:endParaRPr>
          </a:p>
        </p:txBody>
      </p:sp>
      <p:sp>
        <p:nvSpPr>
          <p:cNvPr id="26" name="Rectangle: Rounded Corners 20" descr="Skriv dit problemområde som sedan delas upp i underkategorier: 1a, 1b, 1c etc">
            <a:extLst>
              <a:ext uri="{FF2B5EF4-FFF2-40B4-BE49-F238E27FC236}">
                <a16:creationId xmlns:a16="http://schemas.microsoft.com/office/drawing/2014/main" id="{4E919044-DBA4-445D-9A65-3E5EA3288B22}"/>
              </a:ext>
            </a:extLst>
          </p:cNvPr>
          <p:cNvSpPr/>
          <p:nvPr/>
        </p:nvSpPr>
        <p:spPr>
          <a:xfrm>
            <a:off x="7804364" y="1665382"/>
            <a:ext cx="3240000" cy="639185"/>
          </a:xfrm>
          <a:prstGeom prst="rect">
            <a:avLst/>
          </a:prstGeom>
          <a:solidFill>
            <a:schemeClr val="bg2">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891" indent="-342891" defTabSz="914377">
              <a:buFont typeface="+mj-lt"/>
              <a:buAutoNum type="arabicPeriod" startAt="3"/>
              <a:defRPr/>
            </a:pPr>
            <a:r>
              <a:rPr lang="sv-SE" sz="1400" b="1" dirty="0">
                <a:solidFill>
                  <a:schemeClr val="tx1"/>
                </a:solidFill>
                <a:latin typeface="Arial"/>
              </a:rPr>
              <a:t>Hälsofrämjande &amp; Rehabilitering</a:t>
            </a:r>
            <a:endParaRPr lang="sv-SE" sz="1400" b="1" dirty="0">
              <a:solidFill>
                <a:schemeClr val="tx1"/>
              </a:solidFill>
              <a:latin typeface="Arial"/>
              <a:sym typeface="Arial"/>
            </a:endParaRPr>
          </a:p>
        </p:txBody>
      </p:sp>
      <p:sp>
        <p:nvSpPr>
          <p:cNvPr id="20" name="Rectangle 65" descr="1 E. Underkategori">
            <a:extLst>
              <a:ext uri="{FF2B5EF4-FFF2-40B4-BE49-F238E27FC236}">
                <a16:creationId xmlns:a16="http://schemas.microsoft.com/office/drawing/2014/main" id="{D7B6033B-0318-4C18-9EE1-75CA17300C5A}"/>
              </a:ext>
            </a:extLst>
          </p:cNvPr>
          <p:cNvSpPr/>
          <p:nvPr/>
        </p:nvSpPr>
        <p:spPr>
          <a:xfrm>
            <a:off x="4438078" y="2395833"/>
            <a:ext cx="3240000" cy="336424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endParaRPr lang="sv-SE" sz="1100" dirty="0">
              <a:solidFill>
                <a:prstClr val="black"/>
              </a:solidFill>
              <a:latin typeface="Arial"/>
              <a:sym typeface="Arial"/>
            </a:endParaRPr>
          </a:p>
        </p:txBody>
      </p:sp>
      <p:sp>
        <p:nvSpPr>
          <p:cNvPr id="21" name="Rectangle 65" descr="1 E. Underkategori">
            <a:extLst>
              <a:ext uri="{FF2B5EF4-FFF2-40B4-BE49-F238E27FC236}">
                <a16:creationId xmlns:a16="http://schemas.microsoft.com/office/drawing/2014/main" id="{176EF783-1348-4EF4-8748-E91E256DD141}"/>
              </a:ext>
            </a:extLst>
          </p:cNvPr>
          <p:cNvSpPr/>
          <p:nvPr/>
        </p:nvSpPr>
        <p:spPr>
          <a:xfrm>
            <a:off x="7804364" y="2395833"/>
            <a:ext cx="3240000" cy="336424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r>
              <a:rPr lang="sv-SE" dirty="0">
                <a:solidFill>
                  <a:prstClr val="black"/>
                </a:solidFill>
                <a:latin typeface="Arial"/>
                <a:sym typeface="Arial"/>
              </a:rPr>
              <a:t>…</a:t>
            </a:r>
          </a:p>
          <a:p>
            <a:pPr marL="171450" indent="-171450" defTabSz="914377">
              <a:buFont typeface="Arial" panose="020B0604020202020204" pitchFamily="34" charset="0"/>
              <a:buChar char="•"/>
            </a:pPr>
            <a:endParaRPr lang="sv-SE" sz="1100" dirty="0">
              <a:solidFill>
                <a:prstClr val="black"/>
              </a:solidFill>
              <a:latin typeface="Arial"/>
              <a:sym typeface="Arial"/>
            </a:endParaRPr>
          </a:p>
        </p:txBody>
      </p:sp>
    </p:spTree>
    <p:extLst>
      <p:ext uri="{BB962C8B-B14F-4D97-AF65-F5344CB8AC3E}">
        <p14:creationId xmlns:p14="http://schemas.microsoft.com/office/powerpoint/2010/main" val="1164788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FD1AD97-C992-4EB9-9562-C0374168D5F4}"/>
              </a:ext>
            </a:extLst>
          </p:cNvPr>
          <p:cNvSpPr txBox="1"/>
          <p:nvPr/>
        </p:nvSpPr>
        <p:spPr>
          <a:xfrm>
            <a:off x="1473200" y="825500"/>
            <a:ext cx="8712200" cy="1200329"/>
          </a:xfrm>
          <a:prstGeom prst="rect">
            <a:avLst/>
          </a:prstGeom>
          <a:noFill/>
        </p:spPr>
        <p:txBody>
          <a:bodyPr wrap="square" rtlCol="0">
            <a:spAutoFit/>
          </a:bodyPr>
          <a:lstStyle/>
          <a:p>
            <a:r>
              <a:rPr lang="sv-SE" sz="3600" dirty="0">
                <a:solidFill>
                  <a:srgbClr val="FFFFFF"/>
                </a:solidFill>
              </a:rPr>
              <a:t>Tack för ert engagemang och bidrag till</a:t>
            </a:r>
          </a:p>
          <a:p>
            <a:r>
              <a:rPr lang="sv-SE" sz="3600" dirty="0">
                <a:solidFill>
                  <a:srgbClr val="FFFFFF"/>
                </a:solidFill>
              </a:rPr>
              <a:t>omställningen mot en nära vård!</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41686A-89EF-46FC-BC91-7193623852C3}"/>
              </a:ext>
            </a:extLst>
          </p:cNvPr>
          <p:cNvSpPr>
            <a:spLocks noGrp="1"/>
          </p:cNvSpPr>
          <p:nvPr>
            <p:ph type="ctrTitle"/>
          </p:nvPr>
        </p:nvSpPr>
        <p:spPr>
          <a:xfrm>
            <a:off x="1045789" y="1016362"/>
            <a:ext cx="10363200" cy="1408385"/>
          </a:xfrm>
        </p:spPr>
        <p:txBody>
          <a:bodyPr/>
          <a:lstStyle/>
          <a:p>
            <a:r>
              <a:rPr lang="sv-SE" dirty="0"/>
              <a:t>Inledning</a:t>
            </a:r>
            <a:br>
              <a:rPr lang="sv-SE" dirty="0"/>
            </a:br>
            <a:r>
              <a:rPr lang="sv-SE" dirty="0"/>
              <a:t>Hälso- och sjukvård i hemmet </a:t>
            </a:r>
            <a:br>
              <a:rPr lang="sv-SE" dirty="0"/>
            </a:br>
            <a:r>
              <a:rPr lang="sv-SE" dirty="0"/>
              <a:t>– en del i omställningen till god och nära vård </a:t>
            </a:r>
          </a:p>
        </p:txBody>
      </p:sp>
    </p:spTree>
    <p:extLst>
      <p:ext uri="{BB962C8B-B14F-4D97-AF65-F5344CB8AC3E}">
        <p14:creationId xmlns:p14="http://schemas.microsoft.com/office/powerpoint/2010/main" val="1328243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Bilden består av tre olika cirklar med olika budskap. En cirkel har ett foto med en man i sjukhuskläder som pratar med en annan man, de tittar båda ner på en läsplatta. Texten i cirkeln är: Enkelt och tryggt att få vård i primärvården. Den andra cirkeln har ett foto på en man i sjukvårdskläder som tar blodtryck på en patient. Texten i cirkeln är: Inbyggt att stödja invånarna att ta hand om sin hälsa. Den tredje cirkeln innehåller ett foto på en kvinna i sjukvårdskläder som pratar med en äldre kvinna, de sitter vid ett bord. Texten i cirkeln är: Prioriterat att förebygga mer omfattande vårdbehov. &#10;">
            <a:extLst>
              <a:ext uri="{FF2B5EF4-FFF2-40B4-BE49-F238E27FC236}">
                <a16:creationId xmlns:a16="http://schemas.microsoft.com/office/drawing/2014/main" id="{77049318-E24C-47FD-92DA-0D19B70AEFFC}"/>
              </a:ext>
            </a:extLst>
          </p:cNvPr>
          <p:cNvPicPr>
            <a:picLocks noChangeAspect="1"/>
          </p:cNvPicPr>
          <p:nvPr/>
        </p:nvPicPr>
        <p:blipFill rotWithShape="1">
          <a:blip r:embed="rId3"/>
          <a:srcRect l="3216" t="21200" r="2927" b="7329"/>
          <a:stretch/>
        </p:blipFill>
        <p:spPr>
          <a:xfrm>
            <a:off x="1071793" y="1335672"/>
            <a:ext cx="8553411" cy="4604661"/>
          </a:xfrm>
          <a:prstGeom prst="rect">
            <a:avLst/>
          </a:prstGeom>
        </p:spPr>
      </p:pic>
      <p:sp>
        <p:nvSpPr>
          <p:cNvPr id="2" name="Platshållare för datum 1"/>
          <p:cNvSpPr>
            <a:spLocks noGrp="1"/>
          </p:cNvSpPr>
          <p:nvPr>
            <p:ph type="dt" sz="half" idx="10"/>
          </p:nvPr>
        </p:nvSpPr>
        <p:spPr/>
        <p:txBody>
          <a:bodyPr/>
          <a:lstStyle/>
          <a:p>
            <a:endParaRPr lang="sv-SE" dirty="0"/>
          </a:p>
        </p:txBody>
      </p:sp>
      <p:sp>
        <p:nvSpPr>
          <p:cNvPr id="3" name="Rubrik 2"/>
          <p:cNvSpPr>
            <a:spLocks noGrp="1"/>
          </p:cNvSpPr>
          <p:nvPr>
            <p:ph type="title"/>
          </p:nvPr>
        </p:nvSpPr>
        <p:spPr/>
        <p:txBody>
          <a:bodyPr/>
          <a:lstStyle/>
          <a:p>
            <a:r>
              <a:rPr lang="sv-SE" sz="4000" dirty="0"/>
              <a:t>I en god och nära vård är det:</a:t>
            </a:r>
          </a:p>
        </p:txBody>
      </p:sp>
      <p:sp>
        <p:nvSpPr>
          <p:cNvPr id="7" name="Footer Placeholder 6">
            <a:extLst>
              <a:ext uri="{FF2B5EF4-FFF2-40B4-BE49-F238E27FC236}">
                <a16:creationId xmlns:a16="http://schemas.microsoft.com/office/drawing/2014/main" id="{A2A2EB2A-73FA-4001-92DF-B81C5745287C}"/>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2394788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2F3BD8-010E-44B3-A9AB-226D1A24AB71}"/>
              </a:ext>
            </a:extLst>
          </p:cNvPr>
          <p:cNvSpPr>
            <a:spLocks noGrp="1"/>
          </p:cNvSpPr>
          <p:nvPr>
            <p:ph type="title"/>
          </p:nvPr>
        </p:nvSpPr>
        <p:spPr>
          <a:xfrm>
            <a:off x="1071791" y="686594"/>
            <a:ext cx="9511709" cy="1296144"/>
          </a:xfrm>
        </p:spPr>
        <p:txBody>
          <a:bodyPr/>
          <a:lstStyle/>
          <a:p>
            <a:r>
              <a:rPr lang="sv-SE" altLang="sv-SE" dirty="0"/>
              <a:t>En nära vård i hemmet förutsätter förändring</a:t>
            </a:r>
            <a:endParaRPr lang="sv-SE" dirty="0"/>
          </a:p>
        </p:txBody>
      </p:sp>
      <p:sp>
        <p:nvSpPr>
          <p:cNvPr id="3" name="Platshållare för datum 2">
            <a:extLst>
              <a:ext uri="{FF2B5EF4-FFF2-40B4-BE49-F238E27FC236}">
                <a16:creationId xmlns:a16="http://schemas.microsoft.com/office/drawing/2014/main" id="{57EE9C2F-29E5-4B67-8B82-B5282AF6E5AC}"/>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A47ACF3E-53B6-442B-8B94-0A5B107AC311}"/>
              </a:ext>
            </a:extLst>
          </p:cNvPr>
          <p:cNvSpPr>
            <a:spLocks noGrp="1"/>
          </p:cNvSpPr>
          <p:nvPr>
            <p:ph type="ftr" sz="quarter" idx="11"/>
          </p:nvPr>
        </p:nvSpPr>
        <p:spPr/>
        <p:txBody>
          <a:bodyPr/>
          <a:lstStyle/>
          <a:p>
            <a:r>
              <a:rPr lang="sv-SE"/>
              <a:t>Sveriges kunskapsmyndighet för vård och omsorg </a:t>
            </a:r>
            <a:endParaRPr lang="sv-SE" dirty="0"/>
          </a:p>
        </p:txBody>
      </p:sp>
      <p:sp>
        <p:nvSpPr>
          <p:cNvPr id="5" name="Platshållare för innehåll 4">
            <a:extLst>
              <a:ext uri="{FF2B5EF4-FFF2-40B4-BE49-F238E27FC236}">
                <a16:creationId xmlns:a16="http://schemas.microsoft.com/office/drawing/2014/main" id="{8052A53F-3E78-4F8A-8614-0058CCF76BD6}"/>
              </a:ext>
            </a:extLst>
          </p:cNvPr>
          <p:cNvSpPr>
            <a:spLocks noGrp="1"/>
          </p:cNvSpPr>
          <p:nvPr>
            <p:ph sz="quarter" idx="13"/>
          </p:nvPr>
        </p:nvSpPr>
        <p:spPr>
          <a:xfrm>
            <a:off x="1061125" y="1921000"/>
            <a:ext cx="9757766" cy="4112206"/>
          </a:xfrm>
        </p:spPr>
        <p:txBody>
          <a:bodyPr/>
          <a:lstStyle/>
          <a:p>
            <a:r>
              <a:rPr lang="sv-SE" dirty="0"/>
              <a:t>Allt fler i Sverige behöver hälso- och sjukvård</a:t>
            </a:r>
          </a:p>
          <a:p>
            <a:r>
              <a:rPr lang="sv-SE" dirty="0"/>
              <a:t>Patienterna har förväntan på kontinuitet och hög tillgänglighet</a:t>
            </a:r>
          </a:p>
          <a:p>
            <a:r>
              <a:rPr lang="sv-SE" dirty="0"/>
              <a:t>Hälso- och sjukvården måste använda resurserna mer effektivt</a:t>
            </a:r>
          </a:p>
          <a:p>
            <a:r>
              <a:rPr lang="sv-SE" dirty="0"/>
              <a:t>Patienter behöver bli mer delaktiga i sin egen vård</a:t>
            </a:r>
          </a:p>
          <a:p>
            <a:r>
              <a:rPr lang="sv-SE" dirty="0"/>
              <a:t>Specialiserade vården samverkar med vården utanför sjukhusen</a:t>
            </a:r>
          </a:p>
          <a:p>
            <a:r>
              <a:rPr lang="sv-SE" dirty="0"/>
              <a:t>Organisera utifrån patienternas behov</a:t>
            </a:r>
          </a:p>
          <a:p>
            <a:r>
              <a:rPr lang="sv-SE" dirty="0"/>
              <a:t>Kontinuitet för en god vård</a:t>
            </a:r>
          </a:p>
          <a:p>
            <a:r>
              <a:rPr lang="sv-SE" dirty="0"/>
              <a:t>Personcentrerat arbetssätt</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55068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datum 6"/>
          <p:cNvSpPr>
            <a:spLocks noGrp="1"/>
          </p:cNvSpPr>
          <p:nvPr>
            <p:ph type="dt" sz="half" idx="10"/>
          </p:nvPr>
        </p:nvSpPr>
        <p:spPr/>
        <p:txBody>
          <a:bodyPr/>
          <a:lstStyle/>
          <a:p>
            <a:pPr lvl="0"/>
            <a:endParaRPr lang="sv-SE" noProof="0" dirty="0"/>
          </a:p>
        </p:txBody>
      </p:sp>
      <p:sp>
        <p:nvSpPr>
          <p:cNvPr id="12" name="Platshållare för text 11">
            <a:extLst>
              <a:ext uri="{FF2B5EF4-FFF2-40B4-BE49-F238E27FC236}">
                <a16:creationId xmlns:a16="http://schemas.microsoft.com/office/drawing/2014/main" id="{AA9AE4B8-A0BA-414B-98AD-60FE2EC673AE}"/>
              </a:ext>
            </a:extLst>
          </p:cNvPr>
          <p:cNvSpPr>
            <a:spLocks noGrp="1"/>
          </p:cNvSpPr>
          <p:nvPr>
            <p:ph type="body" sz="quarter" idx="15"/>
          </p:nvPr>
        </p:nvSpPr>
        <p:spPr/>
        <p:txBody>
          <a:bodyPr/>
          <a:lstStyle/>
          <a:p>
            <a:endParaRPr lang="sv-SE"/>
          </a:p>
        </p:txBody>
      </p:sp>
      <p:sp>
        <p:nvSpPr>
          <p:cNvPr id="15" name="Rubrik 1">
            <a:extLst>
              <a:ext uri="{FF2B5EF4-FFF2-40B4-BE49-F238E27FC236}">
                <a16:creationId xmlns:a16="http://schemas.microsoft.com/office/drawing/2014/main" id="{D8AF8E8D-A846-4760-BD88-DFA2C4F2249D}"/>
              </a:ext>
              <a:ext uri="{C183D7F6-B498-43B3-948B-1728B52AA6E4}">
                <adec:decorative xmlns:adec="http://schemas.microsoft.com/office/drawing/2017/decorative" val="1"/>
              </a:ext>
            </a:extLst>
          </p:cNvPr>
          <p:cNvSpPr txBox="1">
            <a:spLocks/>
          </p:cNvSpPr>
          <p:nvPr/>
        </p:nvSpPr>
        <p:spPr>
          <a:xfrm>
            <a:off x="1069200" y="1647169"/>
            <a:ext cx="7528700" cy="587564"/>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chemeClr val="accent4"/>
                </a:solidFill>
                <a:latin typeface="Arial" panose="020B0604020202020204" pitchFamily="34" charset="0"/>
                <a:ea typeface="+mj-ea"/>
                <a:cs typeface="Arial" panose="020B0604020202020204" pitchFamily="34" charset="0"/>
              </a:defRPr>
            </a:lvl1pPr>
          </a:lstStyle>
          <a:p>
            <a:endParaRPr lang="sv-SE" sz="2400" b="0" dirty="0">
              <a:solidFill>
                <a:srgbClr val="FFFFFF"/>
              </a:solidFill>
            </a:endParaRPr>
          </a:p>
        </p:txBody>
      </p:sp>
      <p:sp>
        <p:nvSpPr>
          <p:cNvPr id="2" name="Rektangel 1">
            <a:extLst>
              <a:ext uri="{FF2B5EF4-FFF2-40B4-BE49-F238E27FC236}">
                <a16:creationId xmlns:a16="http://schemas.microsoft.com/office/drawing/2014/main" id="{F143DB74-2AA5-4D23-A217-1066B2E4A019}"/>
              </a:ext>
              <a:ext uri="{C183D7F6-B498-43B3-948B-1728B52AA6E4}">
                <adec:decorative xmlns:adec="http://schemas.microsoft.com/office/drawing/2017/decorative" val="1"/>
              </a:ext>
            </a:extLst>
          </p:cNvPr>
          <p:cNvSpPr/>
          <p:nvPr/>
        </p:nvSpPr>
        <p:spPr>
          <a:xfrm>
            <a:off x="8398042" y="5498432"/>
            <a:ext cx="2286000" cy="797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5" name="Bildobjekt 4" descr="Bilden beskriver olika aktörer som kan behöva samverka i en personcentrerad vård och omsorg med individen i centrum. Aktörerna är kommunal hälso- och sjukvård, regional primärvård, socialtjänsten, regional specialiserad vård, anhöriga, civilsamhället och övriga aktörer exempelvis försäkringskassan och arbetsförmedlingen&#10;">
            <a:extLst>
              <a:ext uri="{FF2B5EF4-FFF2-40B4-BE49-F238E27FC236}">
                <a16:creationId xmlns:a16="http://schemas.microsoft.com/office/drawing/2014/main" id="{2511BF3E-7F90-48A9-8E76-4FC0B38D481C}"/>
              </a:ext>
            </a:extLst>
          </p:cNvPr>
          <p:cNvPicPr>
            <a:picLocks noChangeAspect="1"/>
          </p:cNvPicPr>
          <p:nvPr/>
        </p:nvPicPr>
        <p:blipFill>
          <a:blip r:embed="rId3"/>
          <a:stretch>
            <a:fillRect/>
          </a:stretch>
        </p:blipFill>
        <p:spPr>
          <a:xfrm>
            <a:off x="1231749" y="682558"/>
            <a:ext cx="8532990" cy="5214605"/>
          </a:xfrm>
          <a:prstGeom prst="rect">
            <a:avLst/>
          </a:prstGeom>
        </p:spPr>
      </p:pic>
    </p:spTree>
    <p:extLst>
      <p:ext uri="{BB962C8B-B14F-4D97-AF65-F5344CB8AC3E}">
        <p14:creationId xmlns:p14="http://schemas.microsoft.com/office/powerpoint/2010/main" val="162263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C9FE01-75FA-4EC0-902C-BAE2C6D131BA}"/>
              </a:ext>
            </a:extLst>
          </p:cNvPr>
          <p:cNvSpPr>
            <a:spLocks noGrp="1"/>
          </p:cNvSpPr>
          <p:nvPr>
            <p:ph type="title"/>
          </p:nvPr>
        </p:nvSpPr>
        <p:spPr>
          <a:xfrm>
            <a:off x="963084" y="436061"/>
            <a:ext cx="9268800" cy="650009"/>
          </a:xfrm>
        </p:spPr>
        <p:txBody>
          <a:bodyPr/>
          <a:lstStyle/>
          <a:p>
            <a:r>
              <a:rPr lang="sv-SE" dirty="0"/>
              <a:t>Översikt</a:t>
            </a:r>
            <a:endParaRPr lang="sv-SE" dirty="0">
              <a:highlight>
                <a:srgbClr val="FFFF00"/>
              </a:highlight>
            </a:endParaRPr>
          </a:p>
        </p:txBody>
      </p:sp>
      <p:grpSp>
        <p:nvGrpSpPr>
          <p:cNvPr id="7" name="Grupp 6" descr="Möte 1 &#10;– gemensam problembild&#10;">
            <a:extLst>
              <a:ext uri="{FF2B5EF4-FFF2-40B4-BE49-F238E27FC236}">
                <a16:creationId xmlns:a16="http://schemas.microsoft.com/office/drawing/2014/main" id="{FFE9EFC7-DF02-4C44-AD04-315FACB915C8}"/>
              </a:ext>
            </a:extLst>
          </p:cNvPr>
          <p:cNvGrpSpPr/>
          <p:nvPr/>
        </p:nvGrpSpPr>
        <p:grpSpPr>
          <a:xfrm>
            <a:off x="983921" y="1648862"/>
            <a:ext cx="3026104" cy="1239720"/>
            <a:chOff x="7068" y="164224"/>
            <a:chExt cx="3641717" cy="1607313"/>
          </a:xfrm>
        </p:grpSpPr>
        <p:sp>
          <p:nvSpPr>
            <p:cNvPr id="8" name="Rektangel: rundade hörn 7" descr="Möte 1 – gemensam problembild">
              <a:extLst>
                <a:ext uri="{FF2B5EF4-FFF2-40B4-BE49-F238E27FC236}">
                  <a16:creationId xmlns:a16="http://schemas.microsoft.com/office/drawing/2014/main" id="{8EA745FE-CF61-4864-9F0C-7D0CB2255449}"/>
                </a:ext>
              </a:extLst>
            </p:cNvPr>
            <p:cNvSpPr/>
            <p:nvPr/>
          </p:nvSpPr>
          <p:spPr>
            <a:xfrm>
              <a:off x="7068" y="164224"/>
              <a:ext cx="3641717" cy="1607313"/>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ktangel: rundade hörn 4" descr="Möte 1 – gemensam problembild&#10;">
              <a:extLst>
                <a:ext uri="{FF2B5EF4-FFF2-40B4-BE49-F238E27FC236}">
                  <a16:creationId xmlns:a16="http://schemas.microsoft.com/office/drawing/2014/main" id="{E0FBBFC8-8253-4CDD-9047-A714FBDC5558}"/>
                </a:ext>
              </a:extLst>
            </p:cNvPr>
            <p:cNvSpPr txBox="1"/>
            <p:nvPr/>
          </p:nvSpPr>
          <p:spPr>
            <a:xfrm>
              <a:off x="7068" y="164224"/>
              <a:ext cx="3641717" cy="1071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80010" numCol="1" spcCol="1270" anchor="t" anchorCtr="0">
              <a:noAutofit/>
            </a:bodyPr>
            <a:lstStyle/>
            <a:p>
              <a:pPr lvl="0" defTabSz="933450">
                <a:lnSpc>
                  <a:spcPct val="90000"/>
                </a:lnSpc>
                <a:spcBef>
                  <a:spcPct val="0"/>
                </a:spcBef>
                <a:spcAft>
                  <a:spcPct val="35000"/>
                </a:spcAft>
              </a:pPr>
              <a:r>
                <a:rPr lang="sv-SE" b="1" kern="1200" dirty="0">
                  <a:solidFill>
                    <a:srgbClr val="FFFFFF"/>
                  </a:solidFill>
                </a:rPr>
                <a:t>Möte 1 </a:t>
              </a:r>
              <a:br>
                <a:rPr lang="sv-SE" b="1" kern="1200" dirty="0">
                  <a:solidFill>
                    <a:srgbClr val="FFFFFF"/>
                  </a:solidFill>
                </a:rPr>
              </a:br>
              <a:r>
                <a:rPr lang="sv-SE" b="1" kern="1200" dirty="0">
                  <a:solidFill>
                    <a:srgbClr val="FFFFFF"/>
                  </a:solidFill>
                </a:rPr>
                <a:t>F</a:t>
              </a:r>
              <a:r>
                <a:rPr lang="sv-SE" b="1" dirty="0">
                  <a:solidFill>
                    <a:srgbClr val="FFFFFF"/>
                  </a:solidFill>
                </a:rPr>
                <a:t>örutsättningar hos oss för att ge vård i hemmet</a:t>
              </a:r>
            </a:p>
          </p:txBody>
        </p:sp>
      </p:grpSp>
      <p:grpSp>
        <p:nvGrpSpPr>
          <p:cNvPr id="14" name="Grupp 13" descr="Övning 1: identifiera behov&#10;Övning 2: se över samverkan&#10;Övning 3: summera utmaningar&#10;">
            <a:extLst>
              <a:ext uri="{FF2B5EF4-FFF2-40B4-BE49-F238E27FC236}">
                <a16:creationId xmlns:a16="http://schemas.microsoft.com/office/drawing/2014/main" id="{0E1A5AF9-ED6C-4B50-821A-802A25061FE6}"/>
              </a:ext>
            </a:extLst>
          </p:cNvPr>
          <p:cNvGrpSpPr/>
          <p:nvPr/>
        </p:nvGrpSpPr>
        <p:grpSpPr>
          <a:xfrm>
            <a:off x="983921" y="2959435"/>
            <a:ext cx="3026104" cy="2352160"/>
            <a:chOff x="76247" y="1691167"/>
            <a:chExt cx="4600721" cy="1617846"/>
          </a:xfrm>
        </p:grpSpPr>
        <p:sp>
          <p:nvSpPr>
            <p:cNvPr id="15" name="Rektangel: rundade hörn 14">
              <a:extLst>
                <a:ext uri="{FF2B5EF4-FFF2-40B4-BE49-F238E27FC236}">
                  <a16:creationId xmlns:a16="http://schemas.microsoft.com/office/drawing/2014/main" id="{6A2A5D67-1D73-47A5-8B9A-1B6F4109013E}"/>
                </a:ext>
              </a:extLst>
            </p:cNvPr>
            <p:cNvSpPr/>
            <p:nvPr/>
          </p:nvSpPr>
          <p:spPr>
            <a:xfrm>
              <a:off x="76247" y="1691167"/>
              <a:ext cx="4600721" cy="1583998"/>
            </a:xfrm>
            <a:prstGeom prst="roundRect">
              <a:avLst>
                <a:gd name="adj" fmla="val 10000"/>
              </a:avLst>
            </a:prstGeom>
            <a:solidFill>
              <a:schemeClr val="accent4">
                <a:lumMod val="10000"/>
                <a:lumOff val="9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6" name="Rektangel: rundade hörn 4" descr="Övning 1: identifiera behov&#10;Övning 2: se över samverkan&#10;Övning 3: summera utmaningar&#10;">
              <a:extLst>
                <a:ext uri="{FF2B5EF4-FFF2-40B4-BE49-F238E27FC236}">
                  <a16:creationId xmlns:a16="http://schemas.microsoft.com/office/drawing/2014/main" id="{E916F515-13F0-4594-B701-1028BB903175}"/>
                </a:ext>
              </a:extLst>
            </p:cNvPr>
            <p:cNvSpPr txBox="1"/>
            <p:nvPr/>
          </p:nvSpPr>
          <p:spPr>
            <a:xfrm>
              <a:off x="122640" y="1817803"/>
              <a:ext cx="4507933" cy="14912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t" anchorCtr="0">
              <a:noAutofit/>
            </a:bodyPr>
            <a:lstStyle/>
            <a:p>
              <a:pPr marL="0" lvl="1" algn="l" defTabSz="933450">
                <a:lnSpc>
                  <a:spcPct val="90000"/>
                </a:lnSpc>
                <a:spcBef>
                  <a:spcPct val="0"/>
                </a:spcBef>
                <a:spcAft>
                  <a:spcPct val="15000"/>
                </a:spcAft>
              </a:pPr>
              <a:r>
                <a:rPr lang="sv-SE" dirty="0"/>
                <a:t>O</a:t>
              </a:r>
              <a:r>
                <a:rPr lang="sv-SE" kern="1200" dirty="0"/>
                <a:t>mråden för </a:t>
              </a:r>
              <a:r>
                <a:rPr lang="sv-SE" dirty="0"/>
                <a:t>reflektion</a:t>
              </a:r>
              <a:r>
                <a:rPr lang="sv-SE" kern="1200" dirty="0"/>
                <a:t>:</a:t>
              </a:r>
            </a:p>
            <a:p>
              <a:pPr marL="228600" lvl="1" indent="-228600" algn="l" defTabSz="933450">
                <a:lnSpc>
                  <a:spcPct val="90000"/>
                </a:lnSpc>
                <a:spcBef>
                  <a:spcPct val="0"/>
                </a:spcBef>
                <a:spcAft>
                  <a:spcPct val="15000"/>
                </a:spcAft>
                <a:buChar char="•"/>
              </a:pPr>
              <a:r>
                <a:rPr lang="sv-SE" kern="1200" dirty="0"/>
                <a:t>Patientsäkerhet</a:t>
              </a:r>
            </a:p>
            <a:p>
              <a:pPr marL="228600" lvl="1" indent="-228600" algn="l" defTabSz="933450">
                <a:lnSpc>
                  <a:spcPct val="90000"/>
                </a:lnSpc>
                <a:spcBef>
                  <a:spcPct val="0"/>
                </a:spcBef>
                <a:spcAft>
                  <a:spcPct val="15000"/>
                </a:spcAft>
                <a:buChar char="•"/>
              </a:pPr>
              <a:r>
                <a:rPr lang="sv-SE" dirty="0"/>
                <a:t>Samverkan</a:t>
              </a:r>
              <a:endParaRPr lang="sv-SE" kern="1200" dirty="0"/>
            </a:p>
            <a:p>
              <a:pPr marL="228600" lvl="1" indent="-228600" algn="l" defTabSz="933450">
                <a:lnSpc>
                  <a:spcPct val="90000"/>
                </a:lnSpc>
                <a:spcBef>
                  <a:spcPct val="0"/>
                </a:spcBef>
                <a:spcAft>
                  <a:spcPct val="15000"/>
                </a:spcAft>
                <a:buChar char="•"/>
              </a:pPr>
              <a:r>
                <a:rPr lang="sv-SE" kern="1200" dirty="0"/>
                <a:t>Kontaktvägar</a:t>
              </a:r>
            </a:p>
          </p:txBody>
        </p:sp>
      </p:grpSp>
      <p:grpSp>
        <p:nvGrpSpPr>
          <p:cNvPr id="11" name="Grupp 10" descr="Möte 2&#10;– gemensam handlingsplan&#10;">
            <a:extLst>
              <a:ext uri="{FF2B5EF4-FFF2-40B4-BE49-F238E27FC236}">
                <a16:creationId xmlns:a16="http://schemas.microsoft.com/office/drawing/2014/main" id="{7684C6F3-3CFD-43B4-9778-025C8EFD8B39}"/>
              </a:ext>
            </a:extLst>
          </p:cNvPr>
          <p:cNvGrpSpPr/>
          <p:nvPr/>
        </p:nvGrpSpPr>
        <p:grpSpPr>
          <a:xfrm>
            <a:off x="4519120" y="1639566"/>
            <a:ext cx="3026104" cy="1239720"/>
            <a:chOff x="7068" y="164224"/>
            <a:chExt cx="3641717" cy="1607313"/>
          </a:xfrm>
        </p:grpSpPr>
        <p:sp>
          <p:nvSpPr>
            <p:cNvPr id="12" name="Rektangel: rundade hörn 11" descr="Möte 2 – gemensam handlingsplan&#10;">
              <a:extLst>
                <a:ext uri="{FF2B5EF4-FFF2-40B4-BE49-F238E27FC236}">
                  <a16:creationId xmlns:a16="http://schemas.microsoft.com/office/drawing/2014/main" id="{5B44C38E-D5F0-40F3-90B1-6217F81BC907}"/>
                </a:ext>
              </a:extLst>
            </p:cNvPr>
            <p:cNvSpPr/>
            <p:nvPr/>
          </p:nvSpPr>
          <p:spPr>
            <a:xfrm>
              <a:off x="7068" y="164224"/>
              <a:ext cx="3641717" cy="1607313"/>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ktangel: rundade hörn 4" descr="Möte 2&#10;– gemensam handlingsplan&#10;">
              <a:extLst>
                <a:ext uri="{FF2B5EF4-FFF2-40B4-BE49-F238E27FC236}">
                  <a16:creationId xmlns:a16="http://schemas.microsoft.com/office/drawing/2014/main" id="{818833FB-19E7-4692-BA65-5D3AA2691A20}"/>
                </a:ext>
              </a:extLst>
            </p:cNvPr>
            <p:cNvSpPr txBox="1"/>
            <p:nvPr/>
          </p:nvSpPr>
          <p:spPr>
            <a:xfrm>
              <a:off x="7068" y="164224"/>
              <a:ext cx="3641717" cy="1071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sv-SE" b="1" kern="1200" dirty="0">
                  <a:solidFill>
                    <a:srgbClr val="FFFFFF"/>
                  </a:solidFill>
                </a:rPr>
                <a:t>Möte </a:t>
              </a:r>
              <a:r>
                <a:rPr lang="sv-SE" b="1" dirty="0">
                  <a:solidFill>
                    <a:srgbClr val="FFFFFF"/>
                  </a:solidFill>
                </a:rPr>
                <a:t>2</a:t>
              </a:r>
              <a:br>
                <a:rPr lang="sv-SE" b="1" kern="1200" dirty="0">
                  <a:solidFill>
                    <a:srgbClr val="FFFFFF"/>
                  </a:solidFill>
                </a:rPr>
              </a:br>
              <a:r>
                <a:rPr lang="sv-SE" b="1" dirty="0">
                  <a:solidFill>
                    <a:srgbClr val="FFFFFF"/>
                  </a:solidFill>
                </a:rPr>
                <a:t>Vårdövergångar &amp; Digitalisering</a:t>
              </a:r>
              <a:endParaRPr lang="sv-SE" b="1" kern="1200" dirty="0">
                <a:solidFill>
                  <a:srgbClr val="FFFFFF"/>
                </a:solidFill>
              </a:endParaRPr>
            </a:p>
          </p:txBody>
        </p:sp>
      </p:grpSp>
      <p:grpSp>
        <p:nvGrpSpPr>
          <p:cNvPr id="17" name="Grupp 16" descr="Övning 1: Hitta lösningar&#10;Övning 2: Ta fram handlingsplanen&#10;">
            <a:extLst>
              <a:ext uri="{FF2B5EF4-FFF2-40B4-BE49-F238E27FC236}">
                <a16:creationId xmlns:a16="http://schemas.microsoft.com/office/drawing/2014/main" id="{184DBBFA-7486-4E3F-8531-AE94624EAF9A}"/>
              </a:ext>
            </a:extLst>
          </p:cNvPr>
          <p:cNvGrpSpPr/>
          <p:nvPr/>
        </p:nvGrpSpPr>
        <p:grpSpPr>
          <a:xfrm>
            <a:off x="4538202" y="2955280"/>
            <a:ext cx="2970523" cy="2307105"/>
            <a:chOff x="5752707" y="1691167"/>
            <a:chExt cx="4600721" cy="1583998"/>
          </a:xfrm>
          <a:solidFill>
            <a:schemeClr val="tx2">
              <a:lumMod val="20000"/>
              <a:lumOff val="80000"/>
            </a:schemeClr>
          </a:solidFill>
        </p:grpSpPr>
        <p:sp>
          <p:nvSpPr>
            <p:cNvPr id="18" name="Rektangel: rundade hörn 17">
              <a:extLst>
                <a:ext uri="{FF2B5EF4-FFF2-40B4-BE49-F238E27FC236}">
                  <a16:creationId xmlns:a16="http://schemas.microsoft.com/office/drawing/2014/main" id="{821BD15D-0537-48EF-92A0-AB0455112EB8}"/>
                </a:ext>
              </a:extLst>
            </p:cNvPr>
            <p:cNvSpPr/>
            <p:nvPr/>
          </p:nvSpPr>
          <p:spPr>
            <a:xfrm>
              <a:off x="5752707" y="1691167"/>
              <a:ext cx="4600721" cy="1583998"/>
            </a:xfrm>
            <a:prstGeom prst="roundRect">
              <a:avLst>
                <a:gd name="adj" fmla="val 10000"/>
              </a:avLst>
            </a:prstGeom>
            <a:grp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Rektangel: rundade hörn 4" descr="Övning 1: Hitta lösningar&#10;Övning 2: Ta fram handlingsplanen">
              <a:extLst>
                <a:ext uri="{FF2B5EF4-FFF2-40B4-BE49-F238E27FC236}">
                  <a16:creationId xmlns:a16="http://schemas.microsoft.com/office/drawing/2014/main" id="{8A5E392C-DD7C-4EDE-B08C-085288592BBA}"/>
                </a:ext>
              </a:extLst>
            </p:cNvPr>
            <p:cNvSpPr txBox="1"/>
            <p:nvPr/>
          </p:nvSpPr>
          <p:spPr>
            <a:xfrm>
              <a:off x="5963882" y="1737561"/>
              <a:ext cx="4169231" cy="146258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t" anchorCtr="0">
              <a:noAutofit/>
            </a:bodyPr>
            <a:lstStyle/>
            <a:p>
              <a:pPr marL="0" lvl="1" defTabSz="933450">
                <a:lnSpc>
                  <a:spcPct val="90000"/>
                </a:lnSpc>
                <a:spcBef>
                  <a:spcPct val="0"/>
                </a:spcBef>
                <a:spcAft>
                  <a:spcPct val="15000"/>
                </a:spcAft>
              </a:pPr>
              <a:r>
                <a:rPr lang="sv-SE" dirty="0"/>
                <a:t>Områden för reflektion:</a:t>
              </a:r>
            </a:p>
            <a:p>
              <a:pPr marL="228600" lvl="1" indent="-228600" algn="l" defTabSz="933450">
                <a:lnSpc>
                  <a:spcPct val="90000"/>
                </a:lnSpc>
                <a:spcBef>
                  <a:spcPct val="0"/>
                </a:spcBef>
                <a:spcAft>
                  <a:spcPct val="15000"/>
                </a:spcAft>
                <a:buChar char="•"/>
              </a:pPr>
              <a:r>
                <a:rPr lang="sv-SE" dirty="0"/>
                <a:t>Vårdövergångar</a:t>
              </a:r>
              <a:endParaRPr lang="sv-SE" kern="1200" dirty="0"/>
            </a:p>
            <a:p>
              <a:pPr marL="228600" lvl="1" indent="-228600" algn="l" defTabSz="933450">
                <a:lnSpc>
                  <a:spcPct val="90000"/>
                </a:lnSpc>
                <a:spcBef>
                  <a:spcPct val="0"/>
                </a:spcBef>
                <a:spcAft>
                  <a:spcPct val="15000"/>
                </a:spcAft>
                <a:buChar char="•"/>
              </a:pPr>
              <a:r>
                <a:rPr lang="sv-SE" kern="1200" dirty="0"/>
                <a:t>Information vid vårdövergångar</a:t>
              </a:r>
            </a:p>
            <a:p>
              <a:pPr marL="228600" lvl="1" indent="-228600" algn="l" defTabSz="933450">
                <a:lnSpc>
                  <a:spcPct val="90000"/>
                </a:lnSpc>
                <a:spcBef>
                  <a:spcPct val="0"/>
                </a:spcBef>
                <a:spcAft>
                  <a:spcPct val="15000"/>
                </a:spcAft>
                <a:buChar char="•"/>
              </a:pPr>
              <a:r>
                <a:rPr lang="sv-SE" dirty="0"/>
                <a:t>Digitalisering</a:t>
              </a:r>
              <a:endParaRPr lang="sv-SE" kern="1200" dirty="0"/>
            </a:p>
          </p:txBody>
        </p:sp>
      </p:grpSp>
      <p:sp>
        <p:nvSpPr>
          <p:cNvPr id="3" name="Platshållare för datum 2">
            <a:extLst>
              <a:ext uri="{FF2B5EF4-FFF2-40B4-BE49-F238E27FC236}">
                <a16:creationId xmlns:a16="http://schemas.microsoft.com/office/drawing/2014/main" id="{6EAFDBCA-F29C-409C-87F2-36D55D04CA14}"/>
              </a:ext>
            </a:extLst>
          </p:cNvPr>
          <p:cNvSpPr>
            <a:spLocks noGrp="1"/>
          </p:cNvSpPr>
          <p:nvPr>
            <p:ph type="dt" sz="half" idx="10"/>
          </p:nvPr>
        </p:nvSpPr>
        <p:spPr/>
        <p:txBody>
          <a:bodyPr/>
          <a:lstStyle/>
          <a:p>
            <a:endParaRPr lang="sv-SE" dirty="0"/>
          </a:p>
        </p:txBody>
      </p:sp>
      <p:sp>
        <p:nvSpPr>
          <p:cNvPr id="4" name="Platshållare för sidfot 3">
            <a:extLst>
              <a:ext uri="{FF2B5EF4-FFF2-40B4-BE49-F238E27FC236}">
                <a16:creationId xmlns:a16="http://schemas.microsoft.com/office/drawing/2014/main" id="{B80A2E8C-5CC8-4BFE-8C7B-E2CDF60C3D7F}"/>
              </a:ext>
            </a:extLst>
          </p:cNvPr>
          <p:cNvSpPr>
            <a:spLocks noGrp="1"/>
          </p:cNvSpPr>
          <p:nvPr>
            <p:ph type="ftr" sz="quarter" idx="11"/>
          </p:nvPr>
        </p:nvSpPr>
        <p:spPr/>
        <p:txBody>
          <a:bodyPr/>
          <a:lstStyle/>
          <a:p>
            <a:r>
              <a:rPr lang="sv-SE"/>
              <a:t>Sveriges kunskapsmyndighet för vård och omsorg </a:t>
            </a:r>
            <a:endParaRPr lang="sv-SE" dirty="0"/>
          </a:p>
        </p:txBody>
      </p:sp>
      <p:grpSp>
        <p:nvGrpSpPr>
          <p:cNvPr id="21" name="Grupp 20" descr="Möte 1 &#10;– gemensam problembild&#10;">
            <a:extLst>
              <a:ext uri="{FF2B5EF4-FFF2-40B4-BE49-F238E27FC236}">
                <a16:creationId xmlns:a16="http://schemas.microsoft.com/office/drawing/2014/main" id="{DECBC7C3-137D-4A68-BE4C-D4D4EAAB2706}"/>
              </a:ext>
            </a:extLst>
          </p:cNvPr>
          <p:cNvGrpSpPr/>
          <p:nvPr/>
        </p:nvGrpSpPr>
        <p:grpSpPr>
          <a:xfrm>
            <a:off x="7996500" y="1634635"/>
            <a:ext cx="3026104" cy="1239721"/>
            <a:chOff x="7068" y="164224"/>
            <a:chExt cx="3641717" cy="1607313"/>
          </a:xfrm>
        </p:grpSpPr>
        <p:sp>
          <p:nvSpPr>
            <p:cNvPr id="22" name="Rektangel: rundade hörn 21" descr="Möte 1 – gemensam problembild">
              <a:extLst>
                <a:ext uri="{FF2B5EF4-FFF2-40B4-BE49-F238E27FC236}">
                  <a16:creationId xmlns:a16="http://schemas.microsoft.com/office/drawing/2014/main" id="{FBD40C84-26D1-456C-AFED-A0C827C2838F}"/>
                </a:ext>
              </a:extLst>
            </p:cNvPr>
            <p:cNvSpPr/>
            <p:nvPr/>
          </p:nvSpPr>
          <p:spPr>
            <a:xfrm>
              <a:off x="7068" y="164224"/>
              <a:ext cx="3641717" cy="1607313"/>
            </a:xfrm>
            <a:prstGeom prst="roundRect">
              <a:avLst>
                <a:gd name="adj" fmla="val 10000"/>
              </a:avLst>
            </a:pr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ktangel: rundade hörn 4" descr="Möte 1 – gemensam problembild&#10;">
              <a:extLst>
                <a:ext uri="{FF2B5EF4-FFF2-40B4-BE49-F238E27FC236}">
                  <a16:creationId xmlns:a16="http://schemas.microsoft.com/office/drawing/2014/main" id="{0E556B21-F317-40BA-9C6A-F8B69154FD04}"/>
                </a:ext>
              </a:extLst>
            </p:cNvPr>
            <p:cNvSpPr txBox="1"/>
            <p:nvPr/>
          </p:nvSpPr>
          <p:spPr>
            <a:xfrm>
              <a:off x="7068" y="164224"/>
              <a:ext cx="3641717" cy="10715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9352" tIns="149352" rIns="149352" bIns="80010" numCol="1" spcCol="1270" anchor="t" anchorCtr="0">
              <a:noAutofit/>
            </a:bodyPr>
            <a:lstStyle/>
            <a:p>
              <a:pPr marL="0" lvl="0" indent="0" algn="l" defTabSz="933450">
                <a:lnSpc>
                  <a:spcPct val="90000"/>
                </a:lnSpc>
                <a:spcBef>
                  <a:spcPct val="0"/>
                </a:spcBef>
                <a:spcAft>
                  <a:spcPct val="35000"/>
                </a:spcAft>
                <a:buNone/>
              </a:pPr>
              <a:r>
                <a:rPr lang="sv-SE" b="1" kern="1200" dirty="0">
                  <a:solidFill>
                    <a:srgbClr val="FFFFFF"/>
                  </a:solidFill>
                </a:rPr>
                <a:t>Möte 3 </a:t>
              </a:r>
              <a:br>
                <a:rPr lang="sv-SE" b="1" kern="1200" dirty="0">
                  <a:solidFill>
                    <a:srgbClr val="FFFFFF"/>
                  </a:solidFill>
                </a:rPr>
              </a:br>
              <a:r>
                <a:rPr lang="sv-SE" b="1" dirty="0">
                  <a:solidFill>
                    <a:srgbClr val="FFFFFF"/>
                  </a:solidFill>
                </a:rPr>
                <a:t>Hälsofrämjande &amp; Rehabilitering</a:t>
              </a:r>
              <a:endParaRPr lang="sv-SE" b="1" kern="1200" dirty="0">
                <a:solidFill>
                  <a:srgbClr val="FFFFFF"/>
                </a:solidFill>
              </a:endParaRPr>
            </a:p>
          </p:txBody>
        </p:sp>
      </p:grpSp>
      <p:grpSp>
        <p:nvGrpSpPr>
          <p:cNvPr id="24" name="Grupp 23" descr="Övning 1: identifiera behov&#10;Övning 2: se över samverkan&#10;Övning 3: summera utmaningar&#10;">
            <a:extLst>
              <a:ext uri="{FF2B5EF4-FFF2-40B4-BE49-F238E27FC236}">
                <a16:creationId xmlns:a16="http://schemas.microsoft.com/office/drawing/2014/main" id="{DE792490-DEE9-4B4A-BB71-68C06EA6745D}"/>
              </a:ext>
            </a:extLst>
          </p:cNvPr>
          <p:cNvGrpSpPr/>
          <p:nvPr/>
        </p:nvGrpSpPr>
        <p:grpSpPr>
          <a:xfrm>
            <a:off x="8032836" y="2709017"/>
            <a:ext cx="3074676" cy="2517295"/>
            <a:chOff x="-578112" y="1350988"/>
            <a:chExt cx="4674567" cy="1753691"/>
          </a:xfrm>
        </p:grpSpPr>
        <p:sp>
          <p:nvSpPr>
            <p:cNvPr id="25" name="Rektangel: rundade hörn 24">
              <a:extLst>
                <a:ext uri="{FF2B5EF4-FFF2-40B4-BE49-F238E27FC236}">
                  <a16:creationId xmlns:a16="http://schemas.microsoft.com/office/drawing/2014/main" id="{19C85A7B-E6A5-4243-98D2-27049FC783E5}"/>
                </a:ext>
              </a:extLst>
            </p:cNvPr>
            <p:cNvSpPr/>
            <p:nvPr/>
          </p:nvSpPr>
          <p:spPr>
            <a:xfrm>
              <a:off x="-578112" y="1520681"/>
              <a:ext cx="4600721" cy="1583998"/>
            </a:xfrm>
            <a:prstGeom prst="roundRect">
              <a:avLst>
                <a:gd name="adj" fmla="val 10000"/>
              </a:avLst>
            </a:prstGeom>
            <a:solidFill>
              <a:schemeClr val="bg2">
                <a:lumMod val="20000"/>
                <a:lumOff val="80000"/>
                <a:alpha val="90000"/>
              </a:schemeClr>
            </a:solidFill>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6" name="Rektangel: rundade hörn 4" descr="Övning 1: identifiera behov&#10;Övning 2: se över samverkan&#10;Övning 3: summera utmaningar&#10;">
              <a:extLst>
                <a:ext uri="{FF2B5EF4-FFF2-40B4-BE49-F238E27FC236}">
                  <a16:creationId xmlns:a16="http://schemas.microsoft.com/office/drawing/2014/main" id="{7C90A5E2-F737-4DFD-803B-B27954D38034}"/>
                </a:ext>
              </a:extLst>
            </p:cNvPr>
            <p:cNvSpPr txBox="1"/>
            <p:nvPr/>
          </p:nvSpPr>
          <p:spPr>
            <a:xfrm>
              <a:off x="-411478" y="1350988"/>
              <a:ext cx="4507933" cy="158399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9352" tIns="149352" rIns="149352" bIns="149352" numCol="1" spcCol="1270" anchor="t" anchorCtr="0">
              <a:noAutofit/>
            </a:bodyPr>
            <a:lstStyle/>
            <a:p>
              <a:pPr marL="0" lvl="1" defTabSz="933450">
                <a:lnSpc>
                  <a:spcPct val="90000"/>
                </a:lnSpc>
                <a:spcBef>
                  <a:spcPct val="0"/>
                </a:spcBef>
                <a:spcAft>
                  <a:spcPct val="15000"/>
                </a:spcAft>
              </a:pPr>
              <a:endParaRPr lang="sv-SE" kern="1200" dirty="0"/>
            </a:p>
            <a:p>
              <a:pPr marL="0" lvl="1" defTabSz="933450">
                <a:lnSpc>
                  <a:spcPct val="90000"/>
                </a:lnSpc>
                <a:spcBef>
                  <a:spcPct val="0"/>
                </a:spcBef>
                <a:spcAft>
                  <a:spcPct val="15000"/>
                </a:spcAft>
              </a:pPr>
              <a:r>
                <a:rPr lang="sv-SE" dirty="0"/>
                <a:t>Områden för reflektion:</a:t>
              </a:r>
              <a:endParaRPr lang="sv-SE" kern="1200" dirty="0"/>
            </a:p>
            <a:p>
              <a:pPr marL="228600" lvl="1" indent="-228600" defTabSz="933450">
                <a:lnSpc>
                  <a:spcPct val="90000"/>
                </a:lnSpc>
                <a:spcBef>
                  <a:spcPct val="0"/>
                </a:spcBef>
                <a:spcAft>
                  <a:spcPct val="15000"/>
                </a:spcAft>
                <a:buFontTx/>
                <a:buChar char="•"/>
              </a:pPr>
              <a:r>
                <a:rPr lang="sv-SE" kern="1200" dirty="0"/>
                <a:t>Hälsofrämjande i beslut</a:t>
              </a:r>
            </a:p>
            <a:p>
              <a:pPr marL="228600" lvl="1" indent="-228600" defTabSz="933450">
                <a:lnSpc>
                  <a:spcPct val="90000"/>
                </a:lnSpc>
                <a:spcBef>
                  <a:spcPct val="0"/>
                </a:spcBef>
                <a:spcAft>
                  <a:spcPct val="15000"/>
                </a:spcAft>
                <a:buFontTx/>
                <a:buChar char="•"/>
              </a:pPr>
              <a:r>
                <a:rPr lang="sv-SE" dirty="0"/>
                <a:t>Hälsofrämjande idag och framåt</a:t>
              </a:r>
              <a:endParaRPr lang="sv-SE" kern="1200" dirty="0"/>
            </a:p>
            <a:p>
              <a:pPr marL="228600" lvl="1" indent="-228600" algn="l" defTabSz="933450">
                <a:lnSpc>
                  <a:spcPct val="90000"/>
                </a:lnSpc>
                <a:spcBef>
                  <a:spcPct val="0"/>
                </a:spcBef>
                <a:spcAft>
                  <a:spcPct val="15000"/>
                </a:spcAft>
                <a:buChar char="•"/>
              </a:pPr>
              <a:r>
                <a:rPr lang="sv-SE" dirty="0"/>
                <a:t>F</a:t>
              </a:r>
              <a:r>
                <a:rPr lang="sv-SE" kern="1200" dirty="0"/>
                <a:t>örutsättningar för rehabilitering</a:t>
              </a:r>
            </a:p>
          </p:txBody>
        </p:sp>
      </p:grpSp>
    </p:spTree>
    <p:extLst>
      <p:ext uri="{BB962C8B-B14F-4D97-AF65-F5344CB8AC3E}">
        <p14:creationId xmlns:p14="http://schemas.microsoft.com/office/powerpoint/2010/main" val="3941897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5B14F9-9869-4137-8E31-B474AA6EFD3E}"/>
              </a:ext>
            </a:extLst>
          </p:cNvPr>
          <p:cNvSpPr>
            <a:spLocks noGrp="1"/>
          </p:cNvSpPr>
          <p:nvPr>
            <p:ph type="ctrTitle"/>
          </p:nvPr>
        </p:nvSpPr>
        <p:spPr>
          <a:xfrm>
            <a:off x="1045789" y="420898"/>
            <a:ext cx="10363200" cy="1408385"/>
          </a:xfrm>
        </p:spPr>
        <p:txBody>
          <a:bodyPr/>
          <a:lstStyle/>
          <a:p>
            <a:r>
              <a:rPr lang="sv-SE" dirty="0"/>
              <a:t>Möte 1</a:t>
            </a:r>
          </a:p>
        </p:txBody>
      </p:sp>
      <p:sp>
        <p:nvSpPr>
          <p:cNvPr id="3" name="Rubrik 2">
            <a:extLst>
              <a:ext uri="{FF2B5EF4-FFF2-40B4-BE49-F238E27FC236}">
                <a16:creationId xmlns:a16="http://schemas.microsoft.com/office/drawing/2014/main" id="{B9B599B1-E442-454F-8D5F-D4C7B18ADD8A}"/>
              </a:ext>
            </a:extLst>
          </p:cNvPr>
          <p:cNvSpPr txBox="1">
            <a:spLocks/>
          </p:cNvSpPr>
          <p:nvPr/>
        </p:nvSpPr>
        <p:spPr>
          <a:xfrm>
            <a:off x="857955" y="935966"/>
            <a:ext cx="10363200" cy="1852389"/>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rgbClr val="FFFFFF"/>
                </a:solidFill>
                <a:latin typeface="Arial" panose="020B0604020202020204" pitchFamily="34" charset="0"/>
                <a:ea typeface="+mj-ea"/>
                <a:cs typeface="Arial" panose="020B0604020202020204" pitchFamily="34" charset="0"/>
              </a:defRPr>
            </a:lvl1pPr>
          </a:lstStyle>
          <a:p>
            <a:pPr marL="457200" indent="-457200">
              <a:buFont typeface="Wingdings" panose="05000000000000000000" pitchFamily="2" charset="2"/>
              <a:buChar char="Ø"/>
            </a:pPr>
            <a:r>
              <a:rPr lang="sv-SE" sz="3200" b="0" dirty="0"/>
              <a:t>Hälso- och sjukvården i hemmet – en unik arena</a:t>
            </a:r>
            <a:br>
              <a:rPr lang="sv-SE" b="0" dirty="0"/>
            </a:br>
            <a:endParaRPr lang="sv-SE" dirty="0"/>
          </a:p>
        </p:txBody>
      </p:sp>
      <p:sp>
        <p:nvSpPr>
          <p:cNvPr id="4" name="Rubrik 2">
            <a:extLst>
              <a:ext uri="{FF2B5EF4-FFF2-40B4-BE49-F238E27FC236}">
                <a16:creationId xmlns:a16="http://schemas.microsoft.com/office/drawing/2014/main" id="{7C566168-E67C-48BD-B333-3BA87063D0B5}"/>
              </a:ext>
            </a:extLst>
          </p:cNvPr>
          <p:cNvSpPr txBox="1">
            <a:spLocks/>
          </p:cNvSpPr>
          <p:nvPr/>
        </p:nvSpPr>
        <p:spPr>
          <a:xfrm>
            <a:off x="857955" y="1522036"/>
            <a:ext cx="10363200" cy="1965228"/>
          </a:xfrm>
          <a:prstGeom prst="rect">
            <a:avLst/>
          </a:prstGeom>
        </p:spPr>
        <p:txBody>
          <a:bodyPr vert="horz" lIns="0" tIns="0" rIns="0" bIns="0" rtlCol="0" anchor="t" anchorCtr="0">
            <a:noAutofit/>
          </a:bodyPr>
          <a:lstStyle>
            <a:lvl1pPr algn="l" defTabSz="914400" rtl="0" eaLnBrk="1" latinLnBrk="0" hangingPunct="1">
              <a:spcBef>
                <a:spcPct val="0"/>
              </a:spcBef>
              <a:buNone/>
              <a:defRPr sz="3400" b="1" kern="1200">
                <a:solidFill>
                  <a:srgbClr val="FFFFFF"/>
                </a:solidFill>
                <a:latin typeface="Arial" panose="020B0604020202020204" pitchFamily="34" charset="0"/>
                <a:ea typeface="+mj-ea"/>
                <a:cs typeface="Arial" panose="020B0604020202020204" pitchFamily="34" charset="0"/>
              </a:defRPr>
            </a:lvl1pPr>
          </a:lstStyle>
          <a:p>
            <a:pPr marL="457200" indent="-457200">
              <a:buFont typeface="Wingdings" panose="05000000000000000000" pitchFamily="2" charset="2"/>
              <a:buChar char="Ø"/>
            </a:pPr>
            <a:r>
              <a:rPr lang="sv-SE" sz="3200" b="0" dirty="0"/>
              <a:t>Skapa förutsättningar för att patienten ska kunna vårdas hemma </a:t>
            </a:r>
            <a:br>
              <a:rPr lang="sv-SE" dirty="0"/>
            </a:br>
            <a:endParaRPr lang="sv-SE" dirty="0"/>
          </a:p>
        </p:txBody>
      </p:sp>
    </p:spTree>
    <p:extLst>
      <p:ext uri="{BB962C8B-B14F-4D97-AF65-F5344CB8AC3E}">
        <p14:creationId xmlns:p14="http://schemas.microsoft.com/office/powerpoint/2010/main" val="3285912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33C299-5D78-4508-86D7-2CE17C1AD03C}"/>
              </a:ext>
            </a:extLst>
          </p:cNvPr>
          <p:cNvSpPr>
            <a:spLocks noGrp="1"/>
          </p:cNvSpPr>
          <p:nvPr>
            <p:ph type="title"/>
          </p:nvPr>
        </p:nvSpPr>
        <p:spPr/>
        <p:txBody>
          <a:bodyPr/>
          <a:lstStyle/>
          <a:p>
            <a:r>
              <a:rPr lang="sv-SE" dirty="0"/>
              <a:t>Möte </a:t>
            </a:r>
            <a:r>
              <a:rPr lang="sv-SE"/>
              <a:t>1 </a:t>
            </a:r>
            <a:endParaRPr lang="sv-SE" dirty="0"/>
          </a:p>
        </p:txBody>
      </p:sp>
      <p:sp>
        <p:nvSpPr>
          <p:cNvPr id="5" name="Platshållare för innehåll 4">
            <a:extLst>
              <a:ext uri="{FF2B5EF4-FFF2-40B4-BE49-F238E27FC236}">
                <a16:creationId xmlns:a16="http://schemas.microsoft.com/office/drawing/2014/main" id="{C907902D-21CE-4ACA-8A03-2FD10E60D546}"/>
              </a:ext>
            </a:extLst>
          </p:cNvPr>
          <p:cNvSpPr>
            <a:spLocks noGrp="1"/>
          </p:cNvSpPr>
          <p:nvPr>
            <p:ph sz="quarter" idx="13"/>
          </p:nvPr>
        </p:nvSpPr>
        <p:spPr>
          <a:xfrm>
            <a:off x="1071793" y="2059200"/>
            <a:ext cx="6824780" cy="3632799"/>
          </a:xfrm>
        </p:spPr>
        <p:txBody>
          <a:bodyPr/>
          <a:lstStyle/>
          <a:p>
            <a:pPr marL="0" lvl="0" indent="0">
              <a:spcAft>
                <a:spcPts val="306"/>
              </a:spcAft>
              <a:buNone/>
              <a:defRPr/>
            </a:pPr>
            <a:r>
              <a:rPr lang="sv-SE" b="1" dirty="0"/>
              <a:t>Syfte</a:t>
            </a:r>
          </a:p>
          <a:p>
            <a:pPr marL="342900" indent="-342900">
              <a:spcAft>
                <a:spcPts val="306"/>
              </a:spcAft>
              <a:buFont typeface="Arial" panose="020B0604020202020204" pitchFamily="34" charset="0"/>
              <a:buChar char="•"/>
              <a:defRPr/>
            </a:pPr>
            <a:r>
              <a:rPr lang="sv-SE" sz="2200" b="0" dirty="0"/>
              <a:t>Utveckla patientsäkerheten i området nära vård i hemmet</a:t>
            </a:r>
          </a:p>
          <a:p>
            <a:pPr marL="342900" indent="-342900">
              <a:spcAft>
                <a:spcPts val="306"/>
              </a:spcAft>
              <a:buFont typeface="Arial" panose="020B0604020202020204" pitchFamily="34" charset="0"/>
              <a:buChar char="•"/>
              <a:defRPr/>
            </a:pPr>
            <a:r>
              <a:rPr lang="sv-SE" sz="2200" b="0" dirty="0"/>
              <a:t>Säkerställa en god samverkan i den fortsatta förflyttningen mot en nära vård</a:t>
            </a:r>
          </a:p>
          <a:p>
            <a:pPr marL="342900" indent="-342900">
              <a:spcAft>
                <a:spcPts val="306"/>
              </a:spcAft>
              <a:buFont typeface="Arial" panose="020B0604020202020204" pitchFamily="34" charset="0"/>
              <a:buChar char="•"/>
              <a:defRPr/>
            </a:pPr>
            <a:r>
              <a:rPr lang="sv-SE" sz="2200" b="0" dirty="0"/>
              <a:t>Se till att de finns de kontaktvägar som behövs att personalen ska kunna ge en god vård och känna sig trygga när de ger hälso- och sjukvård i hemmet</a:t>
            </a:r>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a:p>
            <a:pPr marL="342900" indent="-342900">
              <a:spcAft>
                <a:spcPts val="306"/>
              </a:spcAft>
              <a:buFont typeface="Arial" panose="020B0604020202020204" pitchFamily="34" charset="0"/>
              <a:buChar char="•"/>
              <a:defRPr/>
            </a:pPr>
            <a:endParaRPr lang="sv-SE" sz="2200" b="0" dirty="0"/>
          </a:p>
        </p:txBody>
      </p:sp>
      <p:sp>
        <p:nvSpPr>
          <p:cNvPr id="7" name="Rektangel 6" descr="Målet med mötet är att skapa en gemensam&#10;problembild.&#10;">
            <a:extLst>
              <a:ext uri="{FF2B5EF4-FFF2-40B4-BE49-F238E27FC236}">
                <a16:creationId xmlns:a16="http://schemas.microsoft.com/office/drawing/2014/main" id="{21650E42-4BCF-4812-8454-A910D74678B9}"/>
              </a:ext>
            </a:extLst>
          </p:cNvPr>
          <p:cNvSpPr/>
          <p:nvPr/>
        </p:nvSpPr>
        <p:spPr>
          <a:xfrm>
            <a:off x="7863840" y="2161550"/>
            <a:ext cx="4331805" cy="3632799"/>
          </a:xfrm>
          <a:prstGeom prst="rect">
            <a:avLst/>
          </a:prstGeom>
          <a:solidFill>
            <a:schemeClr val="accent4">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sv-SE" sz="2400" i="1" dirty="0">
                <a:solidFill>
                  <a:schemeClr val="accent4"/>
                </a:solidFill>
              </a:rPr>
              <a:t>Målet med mötet är att skapa en gemensam bild </a:t>
            </a:r>
            <a:br>
              <a:rPr lang="sv-SE" sz="2400" i="1" dirty="0">
                <a:solidFill>
                  <a:schemeClr val="accent4"/>
                </a:solidFill>
              </a:rPr>
            </a:br>
            <a:r>
              <a:rPr lang="sv-SE" sz="2400" i="1" dirty="0">
                <a:solidFill>
                  <a:schemeClr val="accent4"/>
                </a:solidFill>
              </a:rPr>
              <a:t>av vilka förutsättningar </a:t>
            </a:r>
            <a:br>
              <a:rPr lang="sv-SE" sz="2400" i="1" dirty="0">
                <a:solidFill>
                  <a:schemeClr val="accent4"/>
                </a:solidFill>
              </a:rPr>
            </a:br>
            <a:r>
              <a:rPr lang="sv-SE" sz="2400" i="1" dirty="0">
                <a:solidFill>
                  <a:schemeClr val="accent4"/>
                </a:solidFill>
              </a:rPr>
              <a:t>som finns hos oss att ge patienter vård i hemmet</a:t>
            </a:r>
            <a:br>
              <a:rPr lang="sv-SE" sz="2400" dirty="0">
                <a:solidFill>
                  <a:srgbClr val="FFFFFF"/>
                </a:solidFill>
              </a:rPr>
            </a:br>
            <a:endParaRPr lang="sv-SE" sz="2400" dirty="0">
              <a:solidFill>
                <a:srgbClr val="FFFFFF"/>
              </a:solidFill>
            </a:endParaRPr>
          </a:p>
        </p:txBody>
      </p:sp>
      <p:sp>
        <p:nvSpPr>
          <p:cNvPr id="4" name="Platshållare för sidfot 3">
            <a:extLst>
              <a:ext uri="{FF2B5EF4-FFF2-40B4-BE49-F238E27FC236}">
                <a16:creationId xmlns:a16="http://schemas.microsoft.com/office/drawing/2014/main" id="{912B64A5-8EF8-4C15-BACD-B4D2FFA04C54}"/>
              </a:ext>
            </a:extLst>
          </p:cNvPr>
          <p:cNvSpPr>
            <a:spLocks noGrp="1"/>
          </p:cNvSpPr>
          <p:nvPr>
            <p:ph type="ftr" sz="quarter" idx="11"/>
          </p:nvPr>
        </p:nvSpPr>
        <p:spPr/>
        <p:txBody>
          <a:bodyPr/>
          <a:lstStyle/>
          <a:p>
            <a:r>
              <a:rPr lang="sv-SE"/>
              <a:t>Sveriges kunskapsmyndighet för vård och omsorg </a:t>
            </a:r>
            <a:endParaRPr lang="sv-SE" dirty="0"/>
          </a:p>
        </p:txBody>
      </p:sp>
    </p:spTree>
    <p:extLst>
      <p:ext uri="{BB962C8B-B14F-4D97-AF65-F5344CB8AC3E}">
        <p14:creationId xmlns:p14="http://schemas.microsoft.com/office/powerpoint/2010/main" val="34381976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oS-PPT-svensk-150922">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custClrLst>
    <a:custClr name="Beige Diagrambakgrund">
      <a:srgbClr val="DAD7CB"/>
    </a:custClr>
    <a:custClr name="Mörkbeige">
      <a:srgbClr val="D3BF96"/>
    </a:custClr>
    <a:custClr>
      <a:srgbClr val="AAA38E"/>
    </a:custClr>
    <a:custClr name="Brun">
      <a:srgbClr val="857363"/>
    </a:custClr>
    <a:custClr name="Mellanbrun">
      <a:srgbClr val="6D5047"/>
    </a:custClr>
    <a:custClr name="Mörkbrun">
      <a:srgbClr val="452325"/>
    </a:custClr>
    <a:custClr name="Vit">
      <a:srgbClr val="FFFFFF"/>
    </a:custClr>
    <a:custClr name="Vit">
      <a:srgbClr val="FFFFFF"/>
    </a:custClr>
    <a:custClr name="Svart">
      <a:srgbClr val="000000"/>
    </a:custClr>
    <a:custClr name="Vit">
      <a:srgbClr val="FFFFFF"/>
    </a:custClr>
    <a:custClr name="Ljusblå">
      <a:srgbClr val="E0E6E6"/>
    </a:custClr>
    <a:custClr name="Isblå">
      <a:srgbClr val="A6BCC6"/>
    </a:custClr>
    <a:custClr name="Ljus blågrå">
      <a:srgbClr val="A5ACAF"/>
    </a:custClr>
    <a:custClr name="Blågrå">
      <a:srgbClr val="7D9AAA"/>
    </a:custClr>
    <a:custClr name="Mörk blågrå">
      <a:srgbClr val="51626F"/>
    </a:custClr>
    <a:custClr name="Mörkblå">
      <a:srgbClr val="002B45"/>
    </a:custClr>
    <a:custClr name="Vit">
      <a:srgbClr val="FFFFFF"/>
    </a:custClr>
    <a:custClr name="Accentfärg orange">
      <a:srgbClr val="ED8B00"/>
    </a:custClr>
    <a:custClr name="Accentfärg turkos">
      <a:srgbClr val="3DB7E4"/>
    </a:custClr>
    <a:custClr name="Accentfärg grön">
      <a:srgbClr val="3F9C35"/>
    </a:custClr>
    <a:custClr name="Diagramfärg Riket 251/230/204">
      <a:srgbClr val="FBE6CC"/>
    </a:custClr>
    <a:custClr name="Diagramfärg Riket 246/205/153">
      <a:srgbClr val="F6CD99"/>
    </a:custClr>
    <a:custClr name="Diagramfärg Riket 242/181/102">
      <a:srgbClr val="F2B566"/>
    </a:custClr>
    <a:custClr name="Diagramfärg Riket Huvudfärg">
      <a:srgbClr val="ED8B00"/>
    </a:custClr>
    <a:custClr name="Diagramfärg Riket 175/98/10">
      <a:srgbClr val="AF620A"/>
    </a:custClr>
    <a:custClr name="Diagramfärg Riket 117/66/0">
      <a:srgbClr val="754200"/>
    </a:custClr>
    <a:custClr name="Vit">
      <a:srgbClr val="FFFFFF"/>
    </a:custClr>
    <a:custClr name="Diagramfärg Riket Huvudfärg">
      <a:srgbClr val="ED8B00"/>
    </a:custClr>
    <a:custClr name="Diagramfärg alarmerande händelse">
      <a:srgbClr val="BA0C2F"/>
    </a:custClr>
    <a:custClr name="Beige Diagrambakgrund">
      <a:srgbClr val="DAD7CB"/>
    </a:custClr>
    <a:custClr name="Diagramfärg män 218/237/203">
      <a:srgbClr val="DAEDCB"/>
    </a:custClr>
    <a:custClr name="Diagramfärg män 180/219/151">
      <a:srgbClr val="B4DB97"/>
    </a:custClr>
    <a:custClr name="Diagramfärg män 142/201/99">
      <a:srgbClr val="8EC963"/>
    </a:custClr>
    <a:custClr name="Diagramfärg män Huvudfärg">
      <a:srgbClr val="4A7729"/>
    </a:custClr>
    <a:custClr name="Diagramfärg män 55/88/31">
      <a:srgbClr val="3B581F"/>
    </a:custClr>
    <a:custClr name="Diagramfärg män 36/58/20">
      <a:srgbClr val="243A14"/>
    </a:custClr>
    <a:custClr name="Vit">
      <a:srgbClr val="FFFFFF"/>
    </a:custClr>
    <a:custClr name="Diagramfärg män Huvudfärg">
      <a:srgbClr val="4A7729"/>
    </a:custClr>
    <a:custClr name="Vit">
      <a:srgbClr val="FFFFFF"/>
    </a:custClr>
    <a:custClr name="Vit">
      <a:srgbClr val="FFFFFF"/>
    </a:custClr>
    <a:custClr name="Diagramfärg kvinnor 232/225/234">
      <a:srgbClr val="E8E1EA"/>
    </a:custClr>
    <a:custClr name="Diagramfärg kvinnor 209/197/214">
      <a:srgbClr val="D1C5D6"/>
    </a:custClr>
    <a:custClr name="Diagramfärg kvinnor 186/167/192">
      <a:srgbClr val="BAA7C0"/>
    </a:custClr>
    <a:custClr name="Diagramfärg kvinnor Huvudfärg">
      <a:srgbClr val="8D6E97"/>
    </a:custClr>
    <a:custClr name="Diagramfärg kvinnor 106/82/114">
      <a:srgbClr val="6A5272"/>
    </a:custClr>
    <a:custClr name="Diagramfärg kvinnor 70/54/75">
      <a:srgbClr val="46364B"/>
    </a:custClr>
    <a:custClr name="Vit">
      <a:srgbClr val="FFFFFF"/>
    </a:custClr>
    <a:custClr name="Diagramfärg kvinnor huvudfärg">
      <a:srgbClr val="8D6E97"/>
    </a:custClr>
    <a:custClr name="Vit">
      <a:srgbClr val="FFFFFF"/>
    </a:custClr>
    <a:custClr name="Vit">
      <a:srgbClr val="FFFFFF"/>
    </a:custClr>
  </a:custClrLst>
  <a:extLst>
    <a:ext uri="{05A4C25C-085E-4340-85A3-A5531E510DB2}">
      <thm15:themeFamily xmlns:thm15="http://schemas.microsoft.com/office/thememl/2012/main" name="SoS PPT-sve-16.9.potx" id="{5FB52A0F-AAB8-41D5-B429-08CFAF4F1824}" vid="{01A0E70B-603C-4E46-A5A4-C3F353CF1FA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0E1AE01E1A7C9499FA49A635F613E05" ma:contentTypeVersion="" ma:contentTypeDescription="Skapa ett nytt dokument." ma:contentTypeScope="" ma:versionID="7324da4ccbabe3d949ae2598820e336e">
  <xsd:schema xmlns:xsd="http://www.w3.org/2001/XMLSchema" xmlns:xs="http://www.w3.org/2001/XMLSchema" xmlns:p="http://schemas.microsoft.com/office/2006/metadata/properties" xmlns:ns1="http://schemas.microsoft.com/sharepoint/v3" targetNamespace="http://schemas.microsoft.com/office/2006/metadata/properties" ma:root="true" ma:fieldsID="68ec7ccd6ed9739c4bbdfd9091232f0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malagt startdatum" ma:description="Schemalagt startdatum är en webbplatskolumn som skapas via publiceringsfunktionen. Den används för att ange datum och tid för när sidan ska visas för besökare på webbplatsen för första gången." ma:internalName="PublishingStartDate">
      <xsd:simpleType>
        <xsd:restriction base="dms:Unknown"/>
      </xsd:simpleType>
    </xsd:element>
    <xsd:element name="PublishingExpirationDate" ma:index="9" nillable="true" ma:displayName="Schemalagt slutdatum" ma:description="Schemalagt slutdatum är en webbplatskolumn som skapas via publiceringsfunktionen. Den används för att ange datum och tid för när sidan inte längre ska visas för besökare på webbplatse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7"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20C59E9-5575-45A4-845C-B09E9ABE5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1B8CA-D6D3-408F-A385-9979BB63A497}">
  <ds:schemaRefs>
    <ds:schemaRef ds:uri="http://schemas.microsoft.com/sharepoint/v3/contenttype/forms"/>
  </ds:schemaRefs>
</ds:datastoreItem>
</file>

<file path=customXml/itemProps3.xml><?xml version="1.0" encoding="utf-8"?>
<ds:datastoreItem xmlns:ds="http://schemas.openxmlformats.org/officeDocument/2006/customXml" ds:itemID="{0E4CBC08-7C5E-411B-A1AE-9F868A0FDE6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14129</TotalTime>
  <Words>4325</Words>
  <Application>Microsoft Office PowerPoint</Application>
  <PresentationFormat>Bredbild</PresentationFormat>
  <Paragraphs>365</Paragraphs>
  <Slides>24</Slides>
  <Notes>24</Notes>
  <HiddenSlides>0</HiddenSlides>
  <MMClips>0</MMClips>
  <ScaleCrop>false</ScaleCrop>
  <HeadingPairs>
    <vt:vector size="8" baseType="variant">
      <vt:variant>
        <vt:lpstr>Använt teckensnitt</vt:lpstr>
      </vt:variant>
      <vt:variant>
        <vt:i4>3</vt:i4>
      </vt:variant>
      <vt:variant>
        <vt:lpstr>Tema</vt:lpstr>
      </vt:variant>
      <vt:variant>
        <vt:i4>1</vt:i4>
      </vt:variant>
      <vt:variant>
        <vt:lpstr>Serverprogram för OLE-inbäddning</vt:lpstr>
      </vt:variant>
      <vt:variant>
        <vt:i4>1</vt:i4>
      </vt:variant>
      <vt:variant>
        <vt:lpstr>Bildrubriker</vt:lpstr>
      </vt:variant>
      <vt:variant>
        <vt:i4>24</vt:i4>
      </vt:variant>
    </vt:vector>
  </HeadingPairs>
  <TitlesOfParts>
    <vt:vector size="29" baseType="lpstr">
      <vt:lpstr>Arial</vt:lpstr>
      <vt:lpstr>Century Gothic</vt:lpstr>
      <vt:lpstr>Wingdings</vt:lpstr>
      <vt:lpstr>SoS-PPT-svensk-150922</vt:lpstr>
      <vt:lpstr>think-cell Slide</vt:lpstr>
      <vt:lpstr>Reflektionsmaterial för utveckling av  Hälso- och sjukvård i hemmet – i samverkan   </vt:lpstr>
      <vt:lpstr>Syfte, mål &amp; användning  </vt:lpstr>
      <vt:lpstr>Inledning Hälso- och sjukvård i hemmet  – en del i omställningen till god och nära vård </vt:lpstr>
      <vt:lpstr>I en god och nära vård är det:</vt:lpstr>
      <vt:lpstr>En nära vård i hemmet förutsätter förändring</vt:lpstr>
      <vt:lpstr>PowerPoint-presentation</vt:lpstr>
      <vt:lpstr>Översikt</vt:lpstr>
      <vt:lpstr>Möte 1</vt:lpstr>
      <vt:lpstr>Möte 1 </vt:lpstr>
      <vt:lpstr>Möte 1. Utgångspunkter för reflektion</vt:lpstr>
      <vt:lpstr>Möte 1. Utgångspunkter för reflektion</vt:lpstr>
      <vt:lpstr>Möte 1. Reflektionsfrågor</vt:lpstr>
      <vt:lpstr>Möte 2 - Trygga och säkra vårdövergångar - Digitaliseringens möjligheter</vt:lpstr>
      <vt:lpstr>Möte 2  </vt:lpstr>
      <vt:lpstr>Möte 2. Utgångspunkter för reflektion</vt:lpstr>
      <vt:lpstr>Möte 2. Utgångspunkter för reflektion</vt:lpstr>
      <vt:lpstr>Möte 2. Reflektionsfrågor</vt:lpstr>
      <vt:lpstr>Möte 3 - Främja hälsa och förebygga ohälsa - Rehabilitering i hemmet</vt:lpstr>
      <vt:lpstr>Möte 3  </vt:lpstr>
      <vt:lpstr>Möte 3. Utgångspunkter för reflektion</vt:lpstr>
      <vt:lpstr>Möte 3. Utgångspunkter för reflektion</vt:lpstr>
      <vt:lpstr>Möte 3. Reflektionsfrågor </vt:lpstr>
      <vt:lpstr>Våra gemensamma steg framåt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Reflektionsmaterial för utveckling av hälso- och sjukvård i hemmet - i samverkan</dc:title>
  <dc:creator>Wasberg, Iwa</dc:creator>
  <cp:keywords>class='Open'</cp:keywords>
  <cp:lastModifiedBy>Laukkanen, Tiina</cp:lastModifiedBy>
  <cp:revision>207</cp:revision>
  <cp:lastPrinted>2023-04-05T10:51:28Z</cp:lastPrinted>
  <dcterms:created xsi:type="dcterms:W3CDTF">2020-12-14T08:58:28Z</dcterms:created>
  <dcterms:modified xsi:type="dcterms:W3CDTF">2023-04-17T05:38:53Z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0x01010040E1AE01E1A7C9499FA49A635F613E05</vt:lpwstr>
  </property>
</Properties>
</file>