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3" r:id="rId2"/>
    <p:sldId id="424" r:id="rId3"/>
    <p:sldId id="425" r:id="rId4"/>
    <p:sldId id="426" r:id="rId5"/>
    <p:sldId id="427" r:id="rId6"/>
    <p:sldId id="428" r:id="rId7"/>
    <p:sldId id="429" r:id="rId8"/>
    <p:sldId id="430" r:id="rId9"/>
    <p:sldId id="431" r:id="rId10"/>
    <p:sldId id="432" r:id="rId11"/>
    <p:sldId id="435" r:id="rId12"/>
    <p:sldId id="436" r:id="rId13"/>
    <p:sldId id="415" r:id="rId14"/>
    <p:sldId id="437" r:id="rId15"/>
    <p:sldId id="438" r:id="rId16"/>
    <p:sldId id="439" r:id="rId17"/>
    <p:sldId id="440" r:id="rId18"/>
    <p:sldId id="441" r:id="rId19"/>
    <p:sldId id="442" r:id="rId20"/>
    <p:sldId id="443" r:id="rId21"/>
    <p:sldId id="448" r:id="rId22"/>
    <p:sldId id="447" r:id="rId23"/>
    <p:sldId id="445" r:id="rId24"/>
    <p:sldId id="284" r:id="rId2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B45"/>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74069" autoAdjust="0"/>
  </p:normalViewPr>
  <p:slideViewPr>
    <p:cSldViewPr snapToGrid="0">
      <p:cViewPr varScale="1">
        <p:scale>
          <a:sx n="107" d="100"/>
          <a:sy n="107" d="100"/>
        </p:scale>
        <p:origin x="600" y="12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5F5BC-A92D-43D9-83AF-BC882EE54CFA}" type="datetimeFigureOut">
              <a:rPr lang="sv-SE" smtClean="0"/>
              <a:t>2023-11-01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FA44B-0DBB-43BB-90AF-0538C7CA64E3}" type="slidenum">
              <a:rPr lang="sv-SE" smtClean="0"/>
              <a:t>‹#›</a:t>
            </a:fld>
            <a:endParaRPr lang="sv-SE"/>
          </a:p>
        </p:txBody>
      </p:sp>
    </p:spTree>
    <p:extLst>
      <p:ext uri="{BB962C8B-B14F-4D97-AF65-F5344CB8AC3E}">
        <p14:creationId xmlns:p14="http://schemas.microsoft.com/office/powerpoint/2010/main" val="1992252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Socialstyrelsen fick i uppdrag av regeringen att ta fram </a:t>
            </a:r>
            <a:r>
              <a:rPr lang="sv-SE" sz="1200" b="1" kern="1200" dirty="0">
                <a:solidFill>
                  <a:schemeClr val="tx1"/>
                </a:solidFill>
                <a:effectLst/>
                <a:latin typeface="+mn-lt"/>
                <a:ea typeface="+mn-ea"/>
                <a:cs typeface="+mn-cs"/>
              </a:rPr>
              <a:t>stöd </a:t>
            </a:r>
            <a:r>
              <a:rPr lang="sv-SE" sz="1200" b="0" kern="1200" dirty="0">
                <a:solidFill>
                  <a:schemeClr val="tx1"/>
                </a:solidFill>
                <a:effectLst/>
                <a:latin typeface="+mn-lt"/>
                <a:ea typeface="+mn-ea"/>
                <a:cs typeface="+mn-cs"/>
              </a:rPr>
              <a:t>för att stärka anhörigperspektivet inom hälso- och sjukvården och socialtjänsten.</a:t>
            </a:r>
            <a:endParaRPr lang="sv-SE"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Kunskapsstödet inkluderar </a:t>
            </a:r>
            <a:r>
              <a:rPr lang="sv-SE" sz="1200" b="1" kern="1200" dirty="0">
                <a:solidFill>
                  <a:schemeClr val="tx1"/>
                </a:solidFill>
                <a:effectLst/>
                <a:latin typeface="+mn-lt"/>
                <a:ea typeface="+mn-ea"/>
                <a:cs typeface="+mn-cs"/>
              </a:rPr>
              <a:t>kartläggnings- och reflektionsfrågor </a:t>
            </a:r>
            <a:r>
              <a:rPr lang="sv-SE" sz="1200" kern="1200" dirty="0">
                <a:solidFill>
                  <a:schemeClr val="tx1"/>
                </a:solidFill>
                <a:effectLst/>
                <a:latin typeface="+mn-lt"/>
                <a:ea typeface="+mn-ea"/>
                <a:cs typeface="+mn-cs"/>
              </a:rPr>
              <a:t>som kan hjälpa hälso- och sjukvården och socialtjänsten att få kunskap om hur anhörigperspektivet beaktas i olika styrdokument, i verksamheter och i egenuppföljningen. Resultatet </a:t>
            </a:r>
            <a:r>
              <a:rPr lang="sv-SE" sz="1200" b="1" kern="1200" dirty="0">
                <a:solidFill>
                  <a:schemeClr val="tx1"/>
                </a:solidFill>
                <a:effectLst/>
                <a:latin typeface="+mn-lt"/>
                <a:ea typeface="+mn-ea"/>
                <a:cs typeface="+mn-cs"/>
              </a:rPr>
              <a:t>kan ligga till grund för utvecklingsarbeten </a:t>
            </a:r>
            <a:r>
              <a:rPr lang="sv-SE" sz="1200" kern="1200" dirty="0">
                <a:solidFill>
                  <a:schemeClr val="tx1"/>
                </a:solidFill>
                <a:effectLst/>
                <a:latin typeface="+mn-lt"/>
                <a:ea typeface="+mn-ea"/>
                <a:cs typeface="+mn-cs"/>
              </a:rPr>
              <a:t>för att stärka och integrera anhörigperspektivet. </a:t>
            </a:r>
          </a:p>
        </p:txBody>
      </p:sp>
      <p:sp>
        <p:nvSpPr>
          <p:cNvPr id="4" name="Platshållare för bildnummer 3"/>
          <p:cNvSpPr>
            <a:spLocks noGrp="1"/>
          </p:cNvSpPr>
          <p:nvPr>
            <p:ph type="sldNum" sz="quarter" idx="5"/>
          </p:nvPr>
        </p:nvSpPr>
        <p:spPr/>
        <p:txBody>
          <a:bodyPr/>
          <a:lstStyle/>
          <a:p>
            <a:fld id="{684FA44B-0DBB-43BB-90AF-0538C7CA64E3}" type="slidenum">
              <a:rPr lang="sv-SE" smtClean="0"/>
              <a:t>2</a:t>
            </a:fld>
            <a:endParaRPr lang="sv-SE"/>
          </a:p>
        </p:txBody>
      </p:sp>
    </p:spTree>
    <p:extLst>
      <p:ext uri="{BB962C8B-B14F-4D97-AF65-F5344CB8AC3E}">
        <p14:creationId xmlns:p14="http://schemas.microsoft.com/office/powerpoint/2010/main" val="1495770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b="1" kern="1200" dirty="0">
                <a:solidFill>
                  <a:schemeClr val="tx1"/>
                </a:solidFill>
                <a:effectLst/>
                <a:latin typeface="+mn-lt"/>
                <a:ea typeface="+mn-ea"/>
                <a:cs typeface="+mn-cs"/>
              </a:rPr>
              <a:t>Civila samhällets organisationer kompenserar ibland för brister inom hälso- och sjukvården och socialtjänsten </a:t>
            </a:r>
            <a:r>
              <a:rPr lang="sv-SE" sz="1200" kern="1200" dirty="0">
                <a:solidFill>
                  <a:schemeClr val="tx1"/>
                </a:solidFill>
                <a:effectLst/>
                <a:latin typeface="+mn-lt"/>
                <a:ea typeface="+mn-ea"/>
                <a:cs typeface="+mn-cs"/>
              </a:rPr>
              <a:t>genom att ta en mer aktiv roll där det saknas ett välfungerande offentligt stöd.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Vården och omsorgen bör å sin sida inte utveckla sina stödformer till anhöriga som ett komplement till det stöd som det civila samhällets organisationer erbjuder.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Civila samhällets stöd till anhöriga är ofta beroende av mer eller mindre kortsiktiga bidrag från kommunen eller staten. Detta gör verksamheterna sårbara och försvårar organisationernas möjligheter att utveckla långsiktighet i stödinsatserna och i samarbetet med offentliga aktörer. Om det ideella engagemanget minskar påverkar även detta långsiktigheten.</a:t>
            </a:r>
            <a:endParaRPr lang="sv-SE" dirty="0"/>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15</a:t>
            </a:fld>
            <a:endParaRPr lang="sv-SE"/>
          </a:p>
        </p:txBody>
      </p:sp>
    </p:spTree>
    <p:extLst>
      <p:ext uri="{BB962C8B-B14F-4D97-AF65-F5344CB8AC3E}">
        <p14:creationId xmlns:p14="http://schemas.microsoft.com/office/powerpoint/2010/main" val="25126274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Brister inom vården och omsorgen </a:t>
            </a:r>
            <a:r>
              <a:rPr lang="sv-SE" dirty="0"/>
              <a:t>kan leda till ett </a:t>
            </a:r>
            <a:r>
              <a:rPr lang="sv-SE" b="1" dirty="0"/>
              <a:t>ökat omsorgsansvar </a:t>
            </a:r>
            <a:r>
              <a:rPr lang="sv-SE" dirty="0"/>
              <a:t>för anhöriga och kan även innebära att </a:t>
            </a:r>
            <a:r>
              <a:rPr lang="sv-SE" b="1" dirty="0"/>
              <a:t>anhöriga med behov av stöd inte får det.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1" dirty="0"/>
              <a:t>Samverkansbrister</a:t>
            </a:r>
            <a:r>
              <a:rPr lang="sv-SE" dirty="0"/>
              <a:t> är en viktig orsak till att även </a:t>
            </a:r>
            <a:r>
              <a:rPr lang="sv-SE" b="1" dirty="0"/>
              <a:t>anhörigperspektivet och stödet till anhöriga brister</a:t>
            </a:r>
            <a:r>
              <a:rPr lang="sv-SE" dirty="0"/>
              <a:t>.</a:t>
            </a:r>
          </a:p>
          <a:p>
            <a:pPr marL="171450" lvl="0" indent="-171450">
              <a:buFont typeface="Arial" panose="020B0604020202020204" pitchFamily="34" charset="0"/>
              <a:buChar char="•"/>
            </a:pPr>
            <a:r>
              <a:rPr lang="sv-SE" dirty="0"/>
              <a:t>Anhörigas intresseorganisationer har lyft att upplevelsen bland många anhöriga är att samverkan inte fungerar. Istället möts de </a:t>
            </a:r>
            <a:r>
              <a:rPr lang="sv-SE" b="0" dirty="0"/>
              <a:t>av ”portvakter” som </a:t>
            </a:r>
            <a:r>
              <a:rPr lang="sv-SE" dirty="0"/>
              <a:t>skickar dem vidare till andra instanser. </a:t>
            </a:r>
            <a:r>
              <a:rPr lang="sv-SE" b="1" dirty="0"/>
              <a:t>Upplevelsen är att de bollas runt och att de inte blir lyssnade på</a:t>
            </a:r>
            <a:r>
              <a:rPr lang="sv-SE" dirty="0"/>
              <a:t>.</a:t>
            </a:r>
          </a:p>
          <a:p>
            <a:pPr marL="171450" lvl="0" indent="-171450">
              <a:buFont typeface="Arial" panose="020B0604020202020204" pitchFamily="34" charset="0"/>
              <a:buChar char="•"/>
            </a:pPr>
            <a:r>
              <a:rPr lang="sv-SE" dirty="0"/>
              <a:t>Vård- och omsorgspersonal saknar ofta förutsättningar för samverkan och samordning med andra aktörer. </a:t>
            </a:r>
            <a:r>
              <a:rPr lang="sv-SE" b="1" dirty="0"/>
              <a:t>Viktiga orsaker som framhållits är: </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frånvaro av rutiner och ekonomiska incitament för samverkan,</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avsaknad av gemensamma journalsystem,</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oklarheter hur man ska hantera sekretess mellan huvudmän,</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det stora antalet offentliga och privata aktörer som kan vara inblandade i en individs vård eller omsorg,</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organisatoriska stuprör, och</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flera verktyg som införts för att underlätta vårdsamordningen, och som kan avlasta anhöriga, fungerar inte som avsett.</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16</a:t>
            </a:fld>
            <a:endParaRPr lang="sv-SE"/>
          </a:p>
        </p:txBody>
      </p:sp>
    </p:spTree>
    <p:extLst>
      <p:ext uri="{BB962C8B-B14F-4D97-AF65-F5344CB8AC3E}">
        <p14:creationId xmlns:p14="http://schemas.microsoft.com/office/powerpoint/2010/main" val="2530955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Inför framtagandet av regeringens nationella anhörigstrategi genomförde Socialstyrelsen </a:t>
            </a:r>
            <a:r>
              <a:rPr lang="sv-SE" sz="1200" b="1" kern="1200" dirty="0">
                <a:solidFill>
                  <a:schemeClr val="tx1"/>
                </a:solidFill>
                <a:effectLst/>
                <a:latin typeface="+mn-lt"/>
                <a:ea typeface="+mn-ea"/>
                <a:cs typeface="+mn-cs"/>
              </a:rPr>
              <a:t>dialogmöten med professionsföreträdare, forskare, anhöriga och intresseorganisationer</a:t>
            </a:r>
            <a:r>
              <a:rPr lang="sv-SE" sz="1200" kern="1200" dirty="0">
                <a:solidFill>
                  <a:schemeClr val="tx1"/>
                </a:solidFill>
                <a:effectLst/>
                <a:latin typeface="+mn-lt"/>
                <a:ea typeface="+mn-ea"/>
                <a:cs typeface="+mn-cs"/>
              </a:rPr>
              <a:t>. Dessa dialoger tydliggjorde att det som framför allt behöver förbättras handlar om ledning, styrning, kunskap, kompetens, samverkan och samordning.</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Anhörigperspektivet kan behöva </a:t>
            </a:r>
            <a:r>
              <a:rPr lang="sv-SE" sz="1200" b="1" kern="1200" dirty="0">
                <a:solidFill>
                  <a:schemeClr val="tx1"/>
                </a:solidFill>
                <a:effectLst/>
                <a:latin typeface="+mn-lt"/>
                <a:ea typeface="+mn-ea"/>
                <a:cs typeface="+mn-cs"/>
              </a:rPr>
              <a:t>stärkas både i myndighetsutövningen och i utförandet av vården och omsorgen</a:t>
            </a:r>
            <a:r>
              <a:rPr lang="sv-SE"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Den pågående </a:t>
            </a:r>
            <a:r>
              <a:rPr lang="sv-SE" sz="1200" b="1" kern="1200" dirty="0">
                <a:solidFill>
                  <a:schemeClr val="tx1"/>
                </a:solidFill>
                <a:effectLst/>
                <a:latin typeface="+mn-lt"/>
                <a:ea typeface="+mn-ea"/>
                <a:cs typeface="+mn-cs"/>
              </a:rPr>
              <a:t>omställningen till en god och nära vård </a:t>
            </a:r>
            <a:r>
              <a:rPr lang="sv-SE" sz="1200" kern="1200" dirty="0">
                <a:solidFill>
                  <a:schemeClr val="tx1"/>
                </a:solidFill>
                <a:effectLst/>
                <a:latin typeface="+mn-lt"/>
                <a:ea typeface="+mn-ea"/>
                <a:cs typeface="+mn-cs"/>
              </a:rPr>
              <a:t>i kommuner och regioner syftar till att invånare och patienter ska få stöd att stärka sin hälsa och förebygga ohälsa, att vården ska vara tillgänglig, ges med god kontinuitet och att patienter och anhöriga ska vara delaktiga. Vården ska utgå från patientens behov och livssituation. Omställningen innebär att patienter och anhöriga behöver bjudas in att vara delaktiga i att utveckla nya arbetssätt som gör detta möjligt. </a:t>
            </a:r>
            <a:r>
              <a:rPr lang="sv-SE" sz="1200" b="1" kern="1200" dirty="0">
                <a:solidFill>
                  <a:schemeClr val="tx1"/>
                </a:solidFill>
                <a:effectLst/>
                <a:latin typeface="+mn-lt"/>
                <a:ea typeface="+mn-ea"/>
                <a:cs typeface="+mn-cs"/>
              </a:rPr>
              <a:t>Anhörigperspektivet är en mycket viktig del i omställningen. </a:t>
            </a:r>
          </a:p>
        </p:txBody>
      </p:sp>
      <p:sp>
        <p:nvSpPr>
          <p:cNvPr id="4" name="Platshållare för bildnummer 3"/>
          <p:cNvSpPr>
            <a:spLocks noGrp="1"/>
          </p:cNvSpPr>
          <p:nvPr>
            <p:ph type="sldNum" sz="quarter" idx="5"/>
          </p:nvPr>
        </p:nvSpPr>
        <p:spPr/>
        <p:txBody>
          <a:bodyPr/>
          <a:lstStyle/>
          <a:p>
            <a:fld id="{684FA44B-0DBB-43BB-90AF-0538C7CA64E3}" type="slidenum">
              <a:rPr lang="sv-SE" smtClean="0"/>
              <a:t>17</a:t>
            </a:fld>
            <a:endParaRPr lang="sv-SE"/>
          </a:p>
        </p:txBody>
      </p:sp>
    </p:spTree>
    <p:extLst>
      <p:ext uri="{BB962C8B-B14F-4D97-AF65-F5344CB8AC3E}">
        <p14:creationId xmlns:p14="http://schemas.microsoft.com/office/powerpoint/2010/main" val="223423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dirty="0"/>
              <a:t>Anhörigas situation behöver behandlas som en </a:t>
            </a:r>
            <a:r>
              <a:rPr lang="sv-SE" sz="1200" b="1" dirty="0"/>
              <a:t>folkhälsofråga</a:t>
            </a:r>
            <a:r>
              <a:rPr lang="sv-SE" sz="1200" dirty="0"/>
              <a:t> och ingå i kommuners och regioners förebyggande och hälsofrämjande arbete.</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19</a:t>
            </a:fld>
            <a:endParaRPr lang="sv-SE"/>
          </a:p>
        </p:txBody>
      </p:sp>
    </p:spTree>
    <p:extLst>
      <p:ext uri="{BB962C8B-B14F-4D97-AF65-F5344CB8AC3E}">
        <p14:creationId xmlns:p14="http://schemas.microsoft.com/office/powerpoint/2010/main" val="3199130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b="1" i="0" kern="1200" dirty="0">
                <a:solidFill>
                  <a:schemeClr val="tx1"/>
                </a:solidFill>
                <a:effectLst/>
                <a:latin typeface="+mn-lt"/>
                <a:ea typeface="+mn-ea"/>
                <a:cs typeface="+mn-cs"/>
              </a:rPr>
              <a:t>Tydliga signaler </a:t>
            </a:r>
            <a:r>
              <a:rPr lang="sv-SE" sz="1200" b="0" i="0" kern="1200" dirty="0">
                <a:solidFill>
                  <a:schemeClr val="tx1"/>
                </a:solidFill>
                <a:effectLst/>
                <a:latin typeface="+mn-lt"/>
                <a:ea typeface="+mn-ea"/>
                <a:cs typeface="+mn-cs"/>
              </a:rPr>
              <a:t>behövs </a:t>
            </a:r>
            <a:r>
              <a:rPr lang="sv-SE" sz="1200" b="1" i="0" kern="1200" dirty="0">
                <a:solidFill>
                  <a:schemeClr val="tx1"/>
                </a:solidFill>
                <a:effectLst/>
                <a:latin typeface="+mn-lt"/>
                <a:ea typeface="+mn-ea"/>
                <a:cs typeface="+mn-cs"/>
              </a:rPr>
              <a:t>från beslutsfattare </a:t>
            </a:r>
            <a:r>
              <a:rPr lang="sv-SE" sz="1200" b="0" i="0" kern="1200" dirty="0">
                <a:solidFill>
                  <a:schemeClr val="tx1"/>
                </a:solidFill>
                <a:effectLst/>
                <a:latin typeface="+mn-lt"/>
                <a:ea typeface="+mn-ea"/>
                <a:cs typeface="+mn-cs"/>
              </a:rPr>
              <a:t>på politisk och tjänstemannanivå om att anhörigperspektivet ingår i medarbetarnas arbete och att det ska prioriteras. </a:t>
            </a:r>
          </a:p>
          <a:p>
            <a:pPr marL="171450" lvl="0" indent="-171450">
              <a:buFont typeface="Arial" panose="020B0604020202020204" pitchFamily="34" charset="0"/>
              <a:buChar char="•"/>
            </a:pPr>
            <a:r>
              <a:rPr lang="sv-SE" sz="1200" b="0" i="0" kern="1200" dirty="0">
                <a:solidFill>
                  <a:schemeClr val="tx1"/>
                </a:solidFill>
                <a:effectLst/>
                <a:latin typeface="+mn-lt"/>
                <a:ea typeface="+mn-ea"/>
                <a:cs typeface="+mn-cs"/>
              </a:rPr>
              <a:t>Det måste framgå att anhörigperspektivet är en </a:t>
            </a:r>
            <a:r>
              <a:rPr lang="sv-SE" sz="1200" b="1" i="0" kern="1200" dirty="0">
                <a:solidFill>
                  <a:schemeClr val="tx1"/>
                </a:solidFill>
                <a:effectLst/>
                <a:latin typeface="+mn-lt"/>
                <a:ea typeface="+mn-ea"/>
                <a:cs typeface="+mn-cs"/>
              </a:rPr>
              <a:t>självklar del i verksamheten</a:t>
            </a:r>
            <a:r>
              <a:rPr lang="sv-SE" sz="1200" b="0" i="0"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fld id="{133900AA-EE14-CD4A-A586-47513E9EA061}" type="slidenum">
              <a:rPr lang="sv-SE" smtClean="0"/>
              <a:t>20</a:t>
            </a:fld>
            <a:endParaRPr lang="sv-SE"/>
          </a:p>
        </p:txBody>
      </p:sp>
    </p:spTree>
    <p:extLst>
      <p:ext uri="{BB962C8B-B14F-4D97-AF65-F5344CB8AC3E}">
        <p14:creationId xmlns:p14="http://schemas.microsoft.com/office/powerpoint/2010/main" val="2741475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i="1" kern="1200" dirty="0">
                <a:solidFill>
                  <a:schemeClr val="tx1"/>
                </a:solidFill>
                <a:effectLst/>
                <a:latin typeface="+mn-lt"/>
                <a:ea typeface="+mn-ea"/>
                <a:cs typeface="+mn-cs"/>
              </a:rPr>
              <a:t>Exempel på frågor för kartläggning och reflektion:</a:t>
            </a:r>
          </a:p>
          <a:p>
            <a:pPr marL="228600" lvl="0" indent="-228600">
              <a:buFont typeface="+mj-lt"/>
              <a:buAutoNum type="arabicPeriod"/>
            </a:pPr>
            <a:r>
              <a:rPr lang="sv-SE" sz="1200" kern="1200" dirty="0">
                <a:solidFill>
                  <a:schemeClr val="tx1"/>
                </a:solidFill>
                <a:effectLst/>
                <a:latin typeface="+mn-lt"/>
                <a:ea typeface="+mn-ea"/>
                <a:cs typeface="+mn-cs"/>
              </a:rPr>
              <a:t>Uttrycks målsättningar med ett anhörigperspektiv i olika styrdokument?</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finns det verksamheter som inte omfattas av målsättningarna och vilka är skälen till detta?</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nej, vilka är skälen till att sådana målsättningar inte uttrycks i styrdokument?</a:t>
            </a:r>
          </a:p>
          <a:p>
            <a:pPr marL="457200" lvl="1" indent="0">
              <a:buFont typeface="Arial" panose="020B0604020202020204" pitchFamily="34" charset="0"/>
              <a:buNone/>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Finns rutiner för hur anhörigperspektivet ska tas tillvara i myndighetsutövningen, i mötet med anhöriga och personen som tar emot vård och omsorg, samt i utförandet av insatser?</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Om ja, vilka?</a:t>
            </a:r>
          </a:p>
          <a:p>
            <a:pPr marL="628650" lvl="1" indent="-171450">
              <a:buFont typeface="Arial" panose="020B0604020202020204" pitchFamily="34" charset="0"/>
              <a:buChar char="•"/>
            </a:pPr>
            <a:r>
              <a:rPr lang="sv-SE" sz="1200" kern="1200" dirty="0">
                <a:solidFill>
                  <a:schemeClr val="tx1"/>
                </a:solidFill>
                <a:effectLst/>
                <a:latin typeface="+mn-lt"/>
                <a:ea typeface="+mn-ea"/>
                <a:cs typeface="+mn-cs"/>
              </a:rPr>
              <a:t>Om nej, vilka rutiner bör upprättas? Det kan handla om att:</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säkerställa att den anhörige får lättillgänglig information om tillståndet hos den enskilde, </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bjuda in den anhörige att medverka vid olika möten, t.ex. vid utredning om insats och vid vård- och omsorgsplaneringar med den enskilde,</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efterfråga, lyssna och ta tillvara på de kunskaper som den anhörige har om vård-, omsorgs- och stödbehov hos den enskilde,</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fråga den anhörige om vilken vård och vilket stöd den anhörige ger till den enskilde, </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säkerställa att anhöriga inte engageras i de fall där det är olämpligt, </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efterfråga och lyssna på den anhöriges erfarenheter av </a:t>
            </a:r>
            <a:r>
              <a:rPr lang="sv-SE" sz="1200" kern="1200" dirty="0" err="1">
                <a:solidFill>
                  <a:schemeClr val="tx1"/>
                </a:solidFill>
                <a:effectLst/>
                <a:latin typeface="+mn-lt"/>
                <a:ea typeface="+mn-ea"/>
                <a:cs typeface="+mn-cs"/>
              </a:rPr>
              <a:t>anhörigskapet</a:t>
            </a:r>
            <a:r>
              <a:rPr lang="sv-SE" sz="1200" kern="1200" dirty="0">
                <a:solidFill>
                  <a:schemeClr val="tx1"/>
                </a:solidFill>
                <a:effectLst/>
                <a:latin typeface="+mn-lt"/>
                <a:ea typeface="+mn-ea"/>
                <a:cs typeface="+mn-cs"/>
              </a:rPr>
              <a:t> och hur det påverkar livssituationen,</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återkommande följa upp anhörigas insatser,</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återkommande följa upp frivilligheten i anhörigas insatser, </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uppmärksamma den anhöriges eget behov av individanpassat stöd och kontinuerligt följa upp om behovet förändras,</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hänvisa till verksamhetens eget eller andra verksamheters stöd till anhöriga,</a:t>
            </a:r>
          </a:p>
          <a:p>
            <a:pPr marL="1085850" lvl="2" indent="-171450">
              <a:buFont typeface="Wingdings" panose="05000000000000000000" pitchFamily="2" charset="2"/>
              <a:buChar char="Ø"/>
            </a:pPr>
            <a:r>
              <a:rPr lang="sv-SE" sz="1200" kern="1200" dirty="0">
                <a:solidFill>
                  <a:schemeClr val="tx1"/>
                </a:solidFill>
                <a:effectLst/>
                <a:latin typeface="+mn-lt"/>
                <a:ea typeface="+mn-ea"/>
                <a:cs typeface="+mn-cs"/>
              </a:rPr>
              <a:t>efterfråga och hantera synpunkter och klagomål från anhöriga.</a:t>
            </a:r>
          </a:p>
          <a:p>
            <a:pPr marL="914400" lvl="2" indent="0">
              <a:buFont typeface="Wingdings" panose="05000000000000000000" pitchFamily="2" charset="2"/>
              <a:buNone/>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Ingår anhörigperspektivet i metodutvecklingsarbetet?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hur? Vilka förbättringsområden finns?</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nej, vad krävs för att anhörigperspektivet ska ingå?</a:t>
            </a:r>
          </a:p>
          <a:p>
            <a:pPr marL="457200" lvl="1" indent="0">
              <a:buFont typeface="Arial" panose="020B0604020202020204" pitchFamily="34" charset="0"/>
              <a:buNone/>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Ingår anhörigperspektivet i arbetet med systematisk uppföljning?</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hur? Vilka förbättringsområden finns?</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nej, vad krävs för att anhörigperspektivet ska ingå?</a:t>
            </a:r>
          </a:p>
          <a:p>
            <a:pPr marL="457200" lvl="1" indent="0">
              <a:buFont typeface="Arial" panose="020B0604020202020204" pitchFamily="34" charset="0"/>
              <a:buNone/>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Säkerställer kommunen/regionen att anhörigperspektivet är tydligt vid upphandling av verksamhet?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hur?</a:t>
            </a:r>
          </a:p>
        </p:txBody>
      </p:sp>
      <p:sp>
        <p:nvSpPr>
          <p:cNvPr id="4" name="Platshållare för bildnummer 3"/>
          <p:cNvSpPr>
            <a:spLocks noGrp="1"/>
          </p:cNvSpPr>
          <p:nvPr>
            <p:ph type="sldNum" sz="quarter" idx="5"/>
          </p:nvPr>
        </p:nvSpPr>
        <p:spPr/>
        <p:txBody>
          <a:bodyPr/>
          <a:lstStyle/>
          <a:p>
            <a:fld id="{133900AA-EE14-CD4A-A586-47513E9EA061}" type="slidenum">
              <a:rPr lang="sv-SE" smtClean="0"/>
              <a:t>21</a:t>
            </a:fld>
            <a:endParaRPr lang="sv-SE"/>
          </a:p>
        </p:txBody>
      </p:sp>
    </p:spTree>
    <p:extLst>
      <p:ext uri="{BB962C8B-B14F-4D97-AF65-F5344CB8AC3E}">
        <p14:creationId xmlns:p14="http://schemas.microsoft.com/office/powerpoint/2010/main" val="103894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1" kern="1200" dirty="0">
                <a:solidFill>
                  <a:schemeClr val="tx1"/>
                </a:solidFill>
                <a:effectLst/>
                <a:latin typeface="+mn-lt"/>
                <a:ea typeface="+mn-ea"/>
                <a:cs typeface="+mn-cs"/>
              </a:rPr>
              <a:t>Exempel på frågor för kartläggning och reflektion:  </a:t>
            </a:r>
          </a:p>
          <a:p>
            <a:pPr marL="228600" lvl="0" indent="-228600">
              <a:buFont typeface="+mj-lt"/>
              <a:buAutoNum type="arabicPeriod"/>
            </a:pPr>
            <a:r>
              <a:rPr lang="sv-SE" sz="1200" kern="1200" dirty="0">
                <a:solidFill>
                  <a:schemeClr val="tx1"/>
                </a:solidFill>
                <a:effectLst/>
                <a:latin typeface="+mn-lt"/>
                <a:ea typeface="+mn-ea"/>
                <a:cs typeface="+mn-cs"/>
              </a:rPr>
              <a:t>Vilka möjligheter till utveckling ser ni inom samverkan och samordning när det gäller att stärka anhörigperspektivet? </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Vilka utmaningar ser ni inom samverkan och samordning när det gäller anhörigperspektivet?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Hur kan utmaningarna hanteras?</a:t>
            </a:r>
          </a:p>
          <a:p>
            <a:pPr marL="457200" lvl="1" indent="0">
              <a:buFont typeface="Arial" panose="020B0604020202020204" pitchFamily="34" charset="0"/>
              <a:buNone/>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Sker samverkan med civila samhällets organisationer som arbetar med frågor som rör stöd till anhöriga?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finns det en struktur eller rutiner för samverkan?</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nej, hur skulle samverkan kunna ske och struktureras? </a:t>
            </a:r>
          </a:p>
          <a:p>
            <a:pPr lvl="0"/>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84FA44B-0DBB-43BB-90AF-0538C7CA64E3}" type="slidenum">
              <a:rPr lang="sv-SE" smtClean="0"/>
              <a:t>22</a:t>
            </a:fld>
            <a:endParaRPr lang="sv-SE"/>
          </a:p>
        </p:txBody>
      </p:sp>
    </p:spTree>
    <p:extLst>
      <p:ext uri="{BB962C8B-B14F-4D97-AF65-F5344CB8AC3E}">
        <p14:creationId xmlns:p14="http://schemas.microsoft.com/office/powerpoint/2010/main" val="2452094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a:solidFill>
                  <a:schemeClr val="tx1"/>
                </a:solidFill>
                <a:effectLst/>
                <a:latin typeface="+mn-lt"/>
                <a:ea typeface="+mn-ea"/>
                <a:cs typeface="+mn-cs"/>
              </a:rPr>
              <a:t>Exempel på frågor för kartläggning och reflektion: </a:t>
            </a:r>
          </a:p>
          <a:p>
            <a:endParaRPr lang="sv-SE"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kern="1200" dirty="0">
                <a:solidFill>
                  <a:schemeClr val="tx1"/>
                </a:solidFill>
                <a:effectLst/>
                <a:latin typeface="+mn-lt"/>
                <a:ea typeface="+mn-ea"/>
                <a:cs typeface="+mn-cs"/>
              </a:rPr>
              <a:t>I chefers utbildningar – ingår frågor om hur arbetsgivaren kan stödja och underlätta för medarbetare som har ett anhörigskap?</a:t>
            </a:r>
          </a:p>
          <a:p>
            <a:pPr marL="228600" lvl="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Vilken kunskap förmedlar arbetsgivaren till medarbetare om verksamhetens ansvar och skyldigheter gentemot anhöriga?</a:t>
            </a:r>
          </a:p>
          <a:p>
            <a:pPr marL="228600" lvl="0" indent="-228600">
              <a:buFont typeface="+mj-lt"/>
              <a:buAutoNum type="arabicPeriod"/>
            </a:pPr>
            <a:endParaRPr lang="sv-SE"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sv-SE" sz="1200" kern="1200" dirty="0">
                <a:solidFill>
                  <a:schemeClr val="tx1"/>
                </a:solidFill>
                <a:effectLst/>
                <a:latin typeface="+mn-lt"/>
                <a:ea typeface="+mn-ea"/>
                <a:cs typeface="+mn-cs"/>
              </a:rPr>
              <a:t>Vilka av era verksamheter och vilka professioner är berörda av att ha särskild kunskap om anhörigperspektiv?</a:t>
            </a:r>
          </a:p>
          <a:p>
            <a:pPr marL="22860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Vilken kompetensutveckling erbjuder arbetsgivaren i vad ett anhörigperspektiv innebär?</a:t>
            </a:r>
          </a:p>
          <a:p>
            <a:pPr marL="22860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Har ni på ett strukturerat sätt inhämtat kunskap om vilket stöd och bemötande anhöriga efterfrågar?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ja, hur har kunskapen använts?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Om nej, hur säkerställer ni att verksamheten erbjuder rätt stöd?</a:t>
            </a:r>
          </a:p>
          <a:p>
            <a:pPr marL="228600" lvl="0" indent="-228600">
              <a:buFont typeface="+mj-lt"/>
              <a:buAutoNum type="arabicPeriod"/>
            </a:pPr>
            <a:endParaRPr lang="sv-SE" sz="1200" kern="1200" dirty="0">
              <a:solidFill>
                <a:schemeClr val="tx1"/>
              </a:solidFill>
              <a:effectLst/>
              <a:latin typeface="+mn-lt"/>
              <a:ea typeface="+mn-ea"/>
              <a:cs typeface="+mn-cs"/>
            </a:endParaRPr>
          </a:p>
          <a:p>
            <a:pPr marL="228600" lvl="0" indent="-228600">
              <a:buFont typeface="+mj-lt"/>
              <a:buAutoNum type="arabicPeriod"/>
            </a:pPr>
            <a:r>
              <a:rPr lang="sv-SE" sz="1200" kern="1200" dirty="0">
                <a:solidFill>
                  <a:schemeClr val="tx1"/>
                </a:solidFill>
                <a:effectLst/>
                <a:latin typeface="+mn-lt"/>
                <a:ea typeface="+mn-ea"/>
                <a:cs typeface="+mn-cs"/>
              </a:rPr>
              <a:t>I ert arbete, hur beaktas</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helhetsperspektivet,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jämställdhetsperspektivet och </a:t>
            </a:r>
          </a:p>
          <a:p>
            <a:pPr marL="685800" lvl="1" indent="-228600">
              <a:buFont typeface="Arial" panose="020B0604020202020204" pitchFamily="34" charset="0"/>
              <a:buChar char="•"/>
            </a:pPr>
            <a:r>
              <a:rPr lang="sv-SE" sz="1200" kern="1200" dirty="0">
                <a:solidFill>
                  <a:schemeClr val="tx1"/>
                </a:solidFill>
                <a:effectLst/>
                <a:latin typeface="+mn-lt"/>
                <a:ea typeface="+mn-ea"/>
                <a:cs typeface="+mn-cs"/>
              </a:rPr>
              <a:t>kulturella aspekter</a:t>
            </a:r>
          </a:p>
        </p:txBody>
      </p:sp>
      <p:sp>
        <p:nvSpPr>
          <p:cNvPr id="4" name="Platshållare för bildnummer 3"/>
          <p:cNvSpPr>
            <a:spLocks noGrp="1"/>
          </p:cNvSpPr>
          <p:nvPr>
            <p:ph type="sldNum" sz="quarter" idx="5"/>
          </p:nvPr>
        </p:nvSpPr>
        <p:spPr/>
        <p:txBody>
          <a:bodyPr/>
          <a:lstStyle/>
          <a:p>
            <a:fld id="{684FA44B-0DBB-43BB-90AF-0538C7CA64E3}" type="slidenum">
              <a:rPr lang="sv-SE" smtClean="0"/>
              <a:t>23</a:t>
            </a:fld>
            <a:endParaRPr lang="sv-SE"/>
          </a:p>
        </p:txBody>
      </p:sp>
    </p:spTree>
    <p:extLst>
      <p:ext uri="{BB962C8B-B14F-4D97-AF65-F5344CB8AC3E}">
        <p14:creationId xmlns:p14="http://schemas.microsoft.com/office/powerpoint/2010/main" val="1528303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Kunskapsguiden finns även ett stödmaterial riktat till handläggare inom socialtjänsten för ett mer individanpassat och likvärdigt stöd till anhöriga när det gäller den dagliga livsföringen.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24</a:t>
            </a:fld>
            <a:endParaRPr lang="sv-SE"/>
          </a:p>
        </p:txBody>
      </p:sp>
    </p:spTree>
    <p:extLst>
      <p:ext uri="{BB962C8B-B14F-4D97-AF65-F5344CB8AC3E}">
        <p14:creationId xmlns:p14="http://schemas.microsoft.com/office/powerpoint/2010/main" val="955263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Att ge vård eller stöd kan kännas meningsfullt, men det är samtidigt </a:t>
            </a:r>
            <a:r>
              <a:rPr lang="sv-SE" sz="1200" b="1" kern="1200" dirty="0">
                <a:solidFill>
                  <a:schemeClr val="tx1"/>
                </a:solidFill>
                <a:effectLst/>
                <a:latin typeface="+mn-lt"/>
                <a:ea typeface="+mn-ea"/>
                <a:cs typeface="+mn-cs"/>
              </a:rPr>
              <a:t>ett stort </a:t>
            </a:r>
            <a:r>
              <a:rPr lang="sv-SE" sz="1200" b="0" kern="1200" dirty="0">
                <a:solidFill>
                  <a:schemeClr val="tx1"/>
                </a:solidFill>
                <a:effectLst/>
                <a:latin typeface="+mn-lt"/>
                <a:ea typeface="+mn-ea"/>
                <a:cs typeface="+mn-cs"/>
              </a:rPr>
              <a:t>och många gånger </a:t>
            </a:r>
            <a:r>
              <a:rPr lang="sv-SE" sz="1200" b="1" kern="1200" dirty="0">
                <a:solidFill>
                  <a:schemeClr val="tx1"/>
                </a:solidFill>
                <a:effectLst/>
                <a:latin typeface="+mn-lt"/>
                <a:ea typeface="+mn-ea"/>
                <a:cs typeface="+mn-cs"/>
              </a:rPr>
              <a:t>ett tungt ansvar</a:t>
            </a:r>
            <a:r>
              <a:rPr lang="sv-SE" sz="120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Många anhöriga söker inte stöd för egen del</a:t>
            </a:r>
            <a:r>
              <a:rPr lang="sv-SE" sz="1200" kern="1200" dirty="0">
                <a:solidFill>
                  <a:schemeClr val="tx1"/>
                </a:solidFill>
                <a:effectLst/>
                <a:latin typeface="+mn-lt"/>
                <a:ea typeface="+mn-ea"/>
                <a:cs typeface="+mn-cs"/>
              </a:rPr>
              <a:t>. De är inte alltid medvetna om sina behov, rätten till stöd eller vart de kan vända sig för att få hjälp.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Vården och omsorgen </a:t>
            </a:r>
            <a:r>
              <a:rPr lang="sv-SE" sz="1200" b="1" kern="1200" dirty="0">
                <a:solidFill>
                  <a:schemeClr val="tx1"/>
                </a:solidFill>
                <a:effectLst/>
                <a:latin typeface="+mn-lt"/>
                <a:ea typeface="+mn-ea"/>
                <a:cs typeface="+mn-cs"/>
              </a:rPr>
              <a:t>erbjuder inte </a:t>
            </a:r>
            <a:r>
              <a:rPr lang="sv-SE" sz="1200" kern="1200" dirty="0">
                <a:solidFill>
                  <a:schemeClr val="tx1"/>
                </a:solidFill>
                <a:effectLst/>
                <a:latin typeface="+mn-lt"/>
                <a:ea typeface="+mn-ea"/>
                <a:cs typeface="+mn-cs"/>
              </a:rPr>
              <a:t>heller alltid det </a:t>
            </a:r>
            <a:r>
              <a:rPr lang="sv-SE" sz="1200" b="1" kern="1200" dirty="0">
                <a:solidFill>
                  <a:schemeClr val="tx1"/>
                </a:solidFill>
                <a:effectLst/>
                <a:latin typeface="+mn-lt"/>
                <a:ea typeface="+mn-ea"/>
                <a:cs typeface="+mn-cs"/>
              </a:rPr>
              <a:t>stöd </a:t>
            </a:r>
            <a:r>
              <a:rPr lang="sv-SE" sz="1200" kern="1200" dirty="0">
                <a:solidFill>
                  <a:schemeClr val="tx1"/>
                </a:solidFill>
                <a:effectLst/>
                <a:latin typeface="+mn-lt"/>
                <a:ea typeface="+mn-ea"/>
                <a:cs typeface="+mn-cs"/>
              </a:rPr>
              <a:t>som anhöriga är i behov av.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 </a:t>
            </a:r>
            <a:r>
              <a:rPr lang="sv-SE" sz="1200" b="1" kern="1200" dirty="0">
                <a:solidFill>
                  <a:schemeClr val="tx1"/>
                </a:solidFill>
                <a:effectLst/>
                <a:latin typeface="+mn-lt"/>
                <a:ea typeface="+mn-ea"/>
                <a:cs typeface="+mn-cs"/>
              </a:rPr>
              <a:t>konsekvenser </a:t>
            </a:r>
            <a:r>
              <a:rPr lang="sv-SE" sz="1200" kern="1200" dirty="0">
                <a:solidFill>
                  <a:schemeClr val="tx1"/>
                </a:solidFill>
                <a:effectLst/>
                <a:latin typeface="+mn-lt"/>
                <a:ea typeface="+mn-ea"/>
                <a:cs typeface="+mn-cs"/>
              </a:rPr>
              <a:t>som anhörigskapet kan medföra på individnivå såsom </a:t>
            </a:r>
            <a:r>
              <a:rPr lang="sv-SE" sz="1200" b="1" kern="1200" dirty="0">
                <a:solidFill>
                  <a:schemeClr val="tx1"/>
                </a:solidFill>
                <a:effectLst/>
                <a:latin typeface="+mn-lt"/>
                <a:ea typeface="+mn-ea"/>
                <a:cs typeface="+mn-cs"/>
              </a:rPr>
              <a:t>psykisk ohälsa </a:t>
            </a:r>
            <a:r>
              <a:rPr lang="sv-SE" sz="1200" kern="1200" dirty="0">
                <a:solidFill>
                  <a:schemeClr val="tx1"/>
                </a:solidFill>
                <a:effectLst/>
                <a:latin typeface="+mn-lt"/>
                <a:ea typeface="+mn-ea"/>
                <a:cs typeface="+mn-cs"/>
              </a:rPr>
              <a:t>och </a:t>
            </a:r>
            <a:r>
              <a:rPr lang="sv-SE" sz="1200" b="1" kern="1200" dirty="0">
                <a:solidFill>
                  <a:schemeClr val="tx1"/>
                </a:solidFill>
                <a:effectLst/>
                <a:latin typeface="+mn-lt"/>
                <a:ea typeface="+mn-ea"/>
                <a:cs typeface="+mn-cs"/>
              </a:rPr>
              <a:t>sjukskrivningar</a:t>
            </a:r>
            <a:r>
              <a:rPr lang="sv-SE" sz="1200" kern="1200" dirty="0">
                <a:solidFill>
                  <a:schemeClr val="tx1"/>
                </a:solidFill>
                <a:effectLst/>
                <a:latin typeface="+mn-lt"/>
                <a:ea typeface="+mn-ea"/>
                <a:cs typeface="+mn-cs"/>
              </a:rPr>
              <a:t> får i förlängningen även </a:t>
            </a:r>
            <a:r>
              <a:rPr lang="sv-SE" sz="1200" b="1" kern="1200" dirty="0">
                <a:solidFill>
                  <a:schemeClr val="tx1"/>
                </a:solidFill>
                <a:effectLst/>
                <a:latin typeface="+mn-lt"/>
                <a:ea typeface="+mn-ea"/>
                <a:cs typeface="+mn-cs"/>
              </a:rPr>
              <a:t>effekter på samhällsnivå.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4</a:t>
            </a:fld>
            <a:endParaRPr lang="sv-SE"/>
          </a:p>
        </p:txBody>
      </p:sp>
    </p:spTree>
    <p:extLst>
      <p:ext uri="{BB962C8B-B14F-4D97-AF65-F5344CB8AC3E}">
        <p14:creationId xmlns:p14="http://schemas.microsoft.com/office/powerpoint/2010/main" val="1550812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Kostnadsanalysen är genomförd av Nationellt kompetenscentrum anhöriga i samarbete med </a:t>
            </a:r>
            <a:r>
              <a:rPr lang="sv-SE" sz="1200" kern="1200" dirty="0" err="1">
                <a:solidFill>
                  <a:schemeClr val="tx1"/>
                </a:solidFill>
                <a:effectLst/>
                <a:latin typeface="+mn-lt"/>
                <a:ea typeface="+mn-ea"/>
                <a:cs typeface="+mn-cs"/>
              </a:rPr>
              <a:t>Linnéuniveristetet</a:t>
            </a:r>
            <a:r>
              <a:rPr lang="sv-SE" sz="1200" kern="1200" dirty="0">
                <a:solidFill>
                  <a:schemeClr val="tx1"/>
                </a:solidFill>
                <a:effectLst/>
                <a:latin typeface="+mn-lt"/>
                <a:ea typeface="+mn-ea"/>
                <a:cs typeface="+mn-cs"/>
              </a:rPr>
              <a:t> 2022 (Kostnadsanalys av anhörigomsorg: Uppskattningar från en nationell undersökning i Sverige, Nationellt kompetenscentrum anhöriga).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Samtidigt som anhöriga utgör en viktig samhällsbärande funktion, så är det </a:t>
            </a:r>
            <a:r>
              <a:rPr lang="sv-SE" sz="1200" b="1" kern="1200" dirty="0">
                <a:solidFill>
                  <a:schemeClr val="tx1"/>
                </a:solidFill>
                <a:effectLst/>
                <a:latin typeface="+mn-lt"/>
                <a:ea typeface="+mn-ea"/>
                <a:cs typeface="+mn-cs"/>
              </a:rPr>
              <a:t>anhöriga som får ta konsekvenserna</a:t>
            </a:r>
            <a:r>
              <a:rPr lang="sv-SE" sz="1200" kern="1200" dirty="0">
                <a:solidFill>
                  <a:schemeClr val="tx1"/>
                </a:solidFill>
                <a:effectLst/>
                <a:latin typeface="+mn-lt"/>
                <a:ea typeface="+mn-ea"/>
                <a:cs typeface="+mn-cs"/>
              </a:rPr>
              <a:t> när ansvaret blir för tungt och situationen blir ohållbar. Det kan innebära både förlorad arbetsinkomst och försämrad hälsa.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kern="1200" dirty="0">
                <a:solidFill>
                  <a:schemeClr val="tx1"/>
                </a:solidFill>
                <a:effectLst/>
                <a:latin typeface="+mn-lt"/>
                <a:ea typeface="+mn-ea"/>
                <a:cs typeface="+mn-cs"/>
              </a:rPr>
              <a:t>Det är därför mycket </a:t>
            </a:r>
            <a:r>
              <a:rPr lang="sv-SE" sz="1200" b="1" kern="1200" dirty="0">
                <a:solidFill>
                  <a:schemeClr val="tx1"/>
                </a:solidFill>
                <a:effectLst/>
                <a:latin typeface="+mn-lt"/>
                <a:ea typeface="+mn-ea"/>
                <a:cs typeface="+mn-cs"/>
              </a:rPr>
              <a:t>viktigt att vården och omsorgen förstår och möter anhörigas behov</a:t>
            </a:r>
            <a:r>
              <a:rPr lang="sv-SE" sz="1200" b="0" kern="1200" dirty="0">
                <a:solidFill>
                  <a:schemeClr val="tx1"/>
                </a:solidFill>
                <a:effectLst/>
                <a:latin typeface="+mn-lt"/>
                <a:ea typeface="+mn-ea"/>
                <a:cs typeface="+mn-cs"/>
              </a:rPr>
              <a:t>.</a:t>
            </a:r>
            <a:r>
              <a:rPr lang="sv-SE" sz="1200" b="1"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kern="1200" dirty="0">
                <a:solidFill>
                  <a:schemeClr val="tx1"/>
                </a:solidFill>
                <a:effectLst/>
                <a:latin typeface="+mn-lt"/>
                <a:ea typeface="+mn-ea"/>
                <a:cs typeface="+mn-cs"/>
              </a:rPr>
              <a:t>Alla parter vinner </a:t>
            </a:r>
            <a:r>
              <a:rPr lang="sv-SE" sz="1200" kern="1200" dirty="0">
                <a:solidFill>
                  <a:schemeClr val="tx1"/>
                </a:solidFill>
                <a:effectLst/>
                <a:latin typeface="+mn-lt"/>
                <a:ea typeface="+mn-ea"/>
                <a:cs typeface="+mn-cs"/>
              </a:rPr>
              <a:t>på att </a:t>
            </a:r>
            <a:r>
              <a:rPr lang="sv-SE" sz="1200" b="1" kern="1200" dirty="0">
                <a:solidFill>
                  <a:schemeClr val="tx1"/>
                </a:solidFill>
                <a:effectLst/>
                <a:latin typeface="+mn-lt"/>
                <a:ea typeface="+mn-ea"/>
                <a:cs typeface="+mn-cs"/>
              </a:rPr>
              <a:t>anhörigperspektivet genomsyrar vården och omsorgens verksamheter</a:t>
            </a:r>
            <a:r>
              <a:rPr lang="sv-SE" sz="1200" kern="120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Det ger bättre förutsättningar för vården och omsorgen att ge </a:t>
            </a:r>
            <a:r>
              <a:rPr lang="sv-SE" sz="1200" b="1" kern="1200" dirty="0">
                <a:solidFill>
                  <a:schemeClr val="tx1"/>
                </a:solidFill>
                <a:effectLst/>
                <a:latin typeface="+mn-lt"/>
                <a:ea typeface="+mn-ea"/>
                <a:cs typeface="+mn-cs"/>
              </a:rPr>
              <a:t>rätt insatser eller vård </a:t>
            </a:r>
            <a:r>
              <a:rPr lang="sv-SE" sz="1200" kern="1200" dirty="0">
                <a:solidFill>
                  <a:schemeClr val="tx1"/>
                </a:solidFill>
                <a:effectLst/>
                <a:latin typeface="+mn-lt"/>
                <a:ea typeface="+mn-ea"/>
                <a:cs typeface="+mn-cs"/>
              </a:rPr>
              <a:t>till den enskilde och det </a:t>
            </a:r>
            <a:r>
              <a:rPr lang="sv-SE" sz="1200" b="1" kern="1200" dirty="0">
                <a:solidFill>
                  <a:schemeClr val="tx1"/>
                </a:solidFill>
                <a:effectLst/>
                <a:latin typeface="+mn-lt"/>
                <a:ea typeface="+mn-ea"/>
                <a:cs typeface="+mn-cs"/>
              </a:rPr>
              <a:t>främjar </a:t>
            </a:r>
            <a:r>
              <a:rPr lang="sv-SE" sz="1200" kern="1200" dirty="0">
                <a:solidFill>
                  <a:schemeClr val="tx1"/>
                </a:solidFill>
                <a:effectLst/>
                <a:latin typeface="+mn-lt"/>
                <a:ea typeface="+mn-ea"/>
                <a:cs typeface="+mn-cs"/>
              </a:rPr>
              <a:t>både anhörigas och den enskildes </a:t>
            </a:r>
            <a:r>
              <a:rPr lang="sv-SE" sz="1200" b="1" kern="1200" dirty="0">
                <a:solidFill>
                  <a:schemeClr val="tx1"/>
                </a:solidFill>
                <a:effectLst/>
                <a:latin typeface="+mn-lt"/>
                <a:ea typeface="+mn-ea"/>
                <a:cs typeface="+mn-cs"/>
              </a:rPr>
              <a:t>hälsa och välbefinnande</a:t>
            </a:r>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684FA44B-0DBB-43BB-90AF-0538C7CA64E3}" type="slidenum">
              <a:rPr lang="sv-SE" smtClean="0"/>
              <a:t>5</a:t>
            </a:fld>
            <a:endParaRPr lang="sv-SE"/>
          </a:p>
        </p:txBody>
      </p:sp>
    </p:spTree>
    <p:extLst>
      <p:ext uri="{BB962C8B-B14F-4D97-AF65-F5344CB8AC3E}">
        <p14:creationId xmlns:p14="http://schemas.microsoft.com/office/powerpoint/2010/main" val="42611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innebär att familjen eller andra personer som är viktiga för den enskilde </a:t>
            </a:r>
            <a:r>
              <a:rPr lang="sv-SE" sz="1200" b="1" kern="1200" dirty="0">
                <a:solidFill>
                  <a:schemeClr val="tx1"/>
                </a:solidFill>
                <a:effectLst/>
                <a:latin typeface="+mn-lt"/>
                <a:ea typeface="+mn-ea"/>
                <a:cs typeface="+mn-cs"/>
              </a:rPr>
              <a:t>synliggörs</a:t>
            </a:r>
            <a:r>
              <a:rPr lang="sv-SE" sz="1200" kern="1200" dirty="0">
                <a:solidFill>
                  <a:schemeClr val="tx1"/>
                </a:solidFill>
                <a:effectLst/>
                <a:latin typeface="+mn-lt"/>
                <a:ea typeface="+mn-ea"/>
                <a:cs typeface="+mn-cs"/>
              </a:rPr>
              <a:t> och när det är möjligt görs </a:t>
            </a:r>
            <a:r>
              <a:rPr lang="sv-SE" sz="1200" b="1" kern="1200" dirty="0">
                <a:solidFill>
                  <a:schemeClr val="tx1"/>
                </a:solidFill>
                <a:effectLst/>
                <a:latin typeface="+mn-lt"/>
                <a:ea typeface="+mn-ea"/>
                <a:cs typeface="+mn-cs"/>
              </a:rPr>
              <a:t>delaktiga</a:t>
            </a:r>
            <a:r>
              <a:rPr lang="sv-SE" sz="1200" kern="1200" dirty="0">
                <a:solidFill>
                  <a:schemeClr val="tx1"/>
                </a:solidFill>
                <a:effectLst/>
                <a:latin typeface="+mn-lt"/>
                <a:ea typeface="+mn-ea"/>
                <a:cs typeface="+mn-cs"/>
              </a:rPr>
              <a:t> i vården och omsorgen om den enskilde. </a:t>
            </a:r>
          </a:p>
        </p:txBody>
      </p:sp>
      <p:sp>
        <p:nvSpPr>
          <p:cNvPr id="4" name="Platshållare för bildnummer 3"/>
          <p:cNvSpPr>
            <a:spLocks noGrp="1"/>
          </p:cNvSpPr>
          <p:nvPr>
            <p:ph type="sldNum" sz="quarter" idx="5"/>
          </p:nvPr>
        </p:nvSpPr>
        <p:spPr/>
        <p:txBody>
          <a:bodyPr/>
          <a:lstStyle/>
          <a:p>
            <a:fld id="{684FA44B-0DBB-43BB-90AF-0538C7CA64E3}" type="slidenum">
              <a:rPr lang="sv-SE" smtClean="0"/>
              <a:t>7</a:t>
            </a:fld>
            <a:endParaRPr lang="sv-SE"/>
          </a:p>
        </p:txBody>
      </p:sp>
    </p:spTree>
    <p:extLst>
      <p:ext uri="{BB962C8B-B14F-4D97-AF65-F5344CB8AC3E}">
        <p14:creationId xmlns:p14="http://schemas.microsoft.com/office/powerpoint/2010/main" val="3759086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dirty="0"/>
              <a:t>För att kunna informera anhöriga om den enskildes hälsa, vård och </a:t>
            </a:r>
            <a:r>
              <a:rPr lang="sv-SE" b="0" i="0" dirty="0"/>
              <a:t>omsorg krävs att den enskilde ger sitt </a:t>
            </a:r>
            <a:r>
              <a:rPr lang="sv-SE" b="1" i="0" dirty="0"/>
              <a:t>samtycke</a:t>
            </a:r>
            <a:r>
              <a:rPr lang="sv-SE" b="0" i="0" dirty="0"/>
              <a:t> och att den anhörige </a:t>
            </a:r>
            <a:r>
              <a:rPr lang="sv-SE" b="1" i="0" dirty="0"/>
              <a:t>vill vara delaktig.</a:t>
            </a:r>
          </a:p>
          <a:p>
            <a:pPr marL="171450" lvl="0" indent="-171450">
              <a:buFont typeface="Arial" panose="020B0604020202020204" pitchFamily="34" charset="0"/>
              <a:buChar char="•"/>
            </a:pPr>
            <a:r>
              <a:rPr lang="sv-SE" dirty="0"/>
              <a:t>Anhöriga kan ha behov </a:t>
            </a:r>
            <a:r>
              <a:rPr lang="sv-SE" b="0" dirty="0"/>
              <a:t>av eget stöd </a:t>
            </a:r>
            <a:r>
              <a:rPr lang="sv-SE" dirty="0"/>
              <a:t>oavsett om den enskilde ger sitt samtycke till att dela information, eller oavsett om det anhörige ger stöd och hjälp till dem som står dem nära. </a:t>
            </a:r>
          </a:p>
          <a:p>
            <a:pPr marL="171450" indent="-171450">
              <a:buFont typeface="Arial" panose="020B0604020202020204" pitchFamily="34" charset="0"/>
              <a:buChar char="•"/>
            </a:pPr>
            <a:r>
              <a:rPr lang="sv-SE" sz="1200" kern="1200" dirty="0">
                <a:solidFill>
                  <a:schemeClr val="tx1"/>
                </a:solidFill>
                <a:effectLst/>
                <a:latin typeface="+mn-lt"/>
                <a:ea typeface="+mn-ea"/>
                <a:cs typeface="+mn-cs"/>
              </a:rPr>
              <a:t>Det är viktigt att uppmärksamma att </a:t>
            </a:r>
            <a:r>
              <a:rPr lang="sv-SE" sz="1200" b="1" kern="1200" dirty="0">
                <a:solidFill>
                  <a:schemeClr val="tx1"/>
                </a:solidFill>
                <a:effectLst/>
                <a:latin typeface="+mn-lt"/>
                <a:ea typeface="+mn-ea"/>
                <a:cs typeface="+mn-cs"/>
              </a:rPr>
              <a:t>varken sekretesslagstiftningen eller tystnadsplikten hindrar en verksamhet att anta ett anhörigperspektiv</a:t>
            </a:r>
            <a:r>
              <a:rPr lang="sv-SE" sz="1200" kern="1200" dirty="0">
                <a:solidFill>
                  <a:schemeClr val="tx1"/>
                </a:solidFill>
                <a:effectLst/>
                <a:latin typeface="+mn-lt"/>
                <a:ea typeface="+mn-ea"/>
                <a:cs typeface="+mn-cs"/>
              </a:rPr>
              <a:t>. Sekretess eller tystnadsplikt hindrar till exempel inte att </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medarbetare informerar den enskilde om möjliga fördelar med att lämna ett samtycke till att bjuda in anhöriga att vara delaktiga,</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medarbetare lyssnar och erbjuder stöd till anhöriga som själva tar kontakt, </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medarbetare hjälper anhöriga att förstå vad olika diagnoser innebär,</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kommunen eller regionen proaktivt arbetar med att utveckla stödformer till anhöriga,</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kommunen eller regionen utvecklar rutiner för att underlätta arbetet med anhöriga, </a:t>
            </a:r>
          </a:p>
          <a:p>
            <a:pPr marL="628650" lvl="1" indent="-171450">
              <a:buFont typeface="Wingdings" panose="05000000000000000000" pitchFamily="2" charset="2"/>
              <a:buChar char="Ø"/>
            </a:pPr>
            <a:r>
              <a:rPr lang="sv-SE" sz="1200" kern="1200" dirty="0">
                <a:solidFill>
                  <a:schemeClr val="tx1"/>
                </a:solidFill>
                <a:effectLst/>
                <a:latin typeface="+mn-lt"/>
                <a:ea typeface="+mn-ea"/>
                <a:cs typeface="+mn-cs"/>
              </a:rPr>
              <a:t>verksamheter samverkar med olika parter för att koordinera den enskildes vård och omsorg. </a:t>
            </a:r>
          </a:p>
        </p:txBody>
      </p:sp>
      <p:sp>
        <p:nvSpPr>
          <p:cNvPr id="4" name="Platshållare för bildnummer 3"/>
          <p:cNvSpPr>
            <a:spLocks noGrp="1"/>
          </p:cNvSpPr>
          <p:nvPr>
            <p:ph type="sldNum" sz="quarter" idx="5"/>
          </p:nvPr>
        </p:nvSpPr>
        <p:spPr/>
        <p:txBody>
          <a:bodyPr/>
          <a:lstStyle/>
          <a:p>
            <a:fld id="{684FA44B-0DBB-43BB-90AF-0538C7CA64E3}" type="slidenum">
              <a:rPr lang="sv-SE" smtClean="0"/>
              <a:t>8</a:t>
            </a:fld>
            <a:endParaRPr lang="sv-SE"/>
          </a:p>
        </p:txBody>
      </p:sp>
    </p:spTree>
    <p:extLst>
      <p:ext uri="{BB962C8B-B14F-4D97-AF65-F5344CB8AC3E}">
        <p14:creationId xmlns:p14="http://schemas.microsoft.com/office/powerpoint/2010/main" val="3281447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I praktiken är principen om </a:t>
            </a:r>
            <a:r>
              <a:rPr lang="sv-SE" sz="1200" b="1" kern="1200" dirty="0">
                <a:solidFill>
                  <a:schemeClr val="tx1"/>
                </a:solidFill>
                <a:effectLst/>
                <a:latin typeface="+mn-lt"/>
                <a:ea typeface="+mn-ea"/>
                <a:cs typeface="+mn-cs"/>
              </a:rPr>
              <a:t>frivillighet</a:t>
            </a:r>
            <a:r>
              <a:rPr lang="sv-SE" sz="1200" kern="1200" dirty="0">
                <a:solidFill>
                  <a:schemeClr val="tx1"/>
                </a:solidFill>
                <a:effectLst/>
                <a:latin typeface="+mn-lt"/>
                <a:ea typeface="+mn-ea"/>
                <a:cs typeface="+mn-cs"/>
              </a:rPr>
              <a:t> en central men mycket </a:t>
            </a:r>
            <a:r>
              <a:rPr lang="sv-SE" sz="1200" b="1" kern="1200" dirty="0">
                <a:solidFill>
                  <a:schemeClr val="tx1"/>
                </a:solidFill>
                <a:effectLst/>
                <a:latin typeface="+mn-lt"/>
                <a:ea typeface="+mn-ea"/>
                <a:cs typeface="+mn-cs"/>
              </a:rPr>
              <a:t>komplicerad fråga </a:t>
            </a:r>
            <a:r>
              <a:rPr lang="sv-SE" sz="1200" b="0" kern="1200" dirty="0">
                <a:solidFill>
                  <a:schemeClr val="tx1"/>
                </a:solidFill>
                <a:effectLst/>
                <a:latin typeface="+mn-lt"/>
                <a:ea typeface="+mn-ea"/>
                <a:cs typeface="+mn-cs"/>
              </a:rPr>
              <a:t>då ansvar och engagemang påverkas av olika faktorer</a:t>
            </a:r>
            <a:r>
              <a:rPr lang="sv-SE" sz="1200" kern="1200" dirty="0">
                <a:solidFill>
                  <a:schemeClr val="tx1"/>
                </a:solidFill>
                <a:effectLst/>
                <a:latin typeface="+mn-lt"/>
                <a:ea typeface="+mn-ea"/>
                <a:cs typeface="+mn-cs"/>
              </a:rPr>
              <a:t>. Inte minst när det gäller anhörigas omsorg som ges inom </a:t>
            </a:r>
            <a:r>
              <a:rPr lang="sv-SE" sz="1200" b="1" kern="1200" dirty="0">
                <a:solidFill>
                  <a:schemeClr val="tx1"/>
                </a:solidFill>
                <a:effectLst/>
                <a:latin typeface="+mn-lt"/>
                <a:ea typeface="+mn-ea"/>
                <a:cs typeface="+mn-cs"/>
              </a:rPr>
              <a:t>äktenskap, samboförhållanden </a:t>
            </a:r>
            <a:r>
              <a:rPr lang="sv-SE" sz="1200" kern="1200" dirty="0">
                <a:solidFill>
                  <a:schemeClr val="tx1"/>
                </a:solidFill>
                <a:effectLst/>
                <a:latin typeface="+mn-lt"/>
                <a:ea typeface="+mn-ea"/>
                <a:cs typeface="+mn-cs"/>
              </a:rPr>
              <a:t>eller när det gäller </a:t>
            </a:r>
            <a:r>
              <a:rPr lang="sv-SE" sz="1200" b="1" kern="1200" dirty="0">
                <a:solidFill>
                  <a:schemeClr val="tx1"/>
                </a:solidFill>
                <a:effectLst/>
                <a:latin typeface="+mn-lt"/>
                <a:ea typeface="+mn-ea"/>
                <a:cs typeface="+mn-cs"/>
              </a:rPr>
              <a:t>föräldrars ansvar </a:t>
            </a:r>
            <a:r>
              <a:rPr lang="sv-SE" sz="1200" kern="1200" dirty="0">
                <a:solidFill>
                  <a:schemeClr val="tx1"/>
                </a:solidFill>
                <a:effectLst/>
                <a:latin typeface="+mn-lt"/>
                <a:ea typeface="+mn-ea"/>
                <a:cs typeface="+mn-cs"/>
              </a:rPr>
              <a:t>för sina minderåriga eller vuxna barn med särskilda behov.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Anhöriga kan vara i en situation där de </a:t>
            </a:r>
            <a:r>
              <a:rPr lang="sv-SE" sz="1200" b="1" kern="1200" dirty="0">
                <a:solidFill>
                  <a:schemeClr val="tx1"/>
                </a:solidFill>
                <a:effectLst/>
                <a:latin typeface="+mn-lt"/>
                <a:ea typeface="+mn-ea"/>
                <a:cs typeface="+mn-cs"/>
              </a:rPr>
              <a:t>inte riktigt vet vad som väntar i framtiden </a:t>
            </a:r>
            <a:r>
              <a:rPr lang="sv-SE" sz="1200" kern="1200" dirty="0">
                <a:solidFill>
                  <a:schemeClr val="tx1"/>
                </a:solidFill>
                <a:effectLst/>
                <a:latin typeface="+mn-lt"/>
                <a:ea typeface="+mn-ea"/>
                <a:cs typeface="+mn-cs"/>
              </a:rPr>
              <a:t>och kan hamna i ett läge där </a:t>
            </a:r>
            <a:r>
              <a:rPr lang="sv-SE" sz="1200" b="1" kern="1200" dirty="0">
                <a:solidFill>
                  <a:schemeClr val="tx1"/>
                </a:solidFill>
                <a:effectLst/>
                <a:latin typeface="+mn-lt"/>
                <a:ea typeface="+mn-ea"/>
                <a:cs typeface="+mn-cs"/>
              </a:rPr>
              <a:t>ansvaret blir allt större med tiden</a:t>
            </a:r>
            <a:r>
              <a:rPr lang="sv-SE" sz="1200" kern="1200" dirty="0">
                <a:solidFill>
                  <a:schemeClr val="tx1"/>
                </a:solidFill>
                <a:effectLst/>
                <a:latin typeface="+mn-lt"/>
                <a:ea typeface="+mn-ea"/>
                <a:cs typeface="+mn-cs"/>
              </a:rPr>
              <a:t>.</a:t>
            </a:r>
          </a:p>
        </p:txBody>
      </p:sp>
      <p:sp>
        <p:nvSpPr>
          <p:cNvPr id="4" name="Platshållare för bildnummer 3"/>
          <p:cNvSpPr>
            <a:spLocks noGrp="1"/>
          </p:cNvSpPr>
          <p:nvPr>
            <p:ph type="sldNum" sz="quarter" idx="5"/>
          </p:nvPr>
        </p:nvSpPr>
        <p:spPr/>
        <p:txBody>
          <a:bodyPr/>
          <a:lstStyle/>
          <a:p>
            <a:fld id="{684FA44B-0DBB-43BB-90AF-0538C7CA64E3}" type="slidenum">
              <a:rPr lang="sv-SE" smtClean="0"/>
              <a:t>10</a:t>
            </a:fld>
            <a:endParaRPr lang="sv-SE"/>
          </a:p>
        </p:txBody>
      </p:sp>
    </p:spTree>
    <p:extLst>
      <p:ext uri="{BB962C8B-B14F-4D97-AF65-F5344CB8AC3E}">
        <p14:creationId xmlns:p14="http://schemas.microsoft.com/office/powerpoint/2010/main" val="1778641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En del anhöriga </a:t>
            </a:r>
            <a:r>
              <a:rPr lang="sv-SE" sz="1200" b="1" kern="1200" dirty="0">
                <a:solidFill>
                  <a:schemeClr val="tx1"/>
                </a:solidFill>
                <a:effectLst/>
                <a:latin typeface="+mn-lt"/>
                <a:ea typeface="+mn-ea"/>
                <a:cs typeface="+mn-cs"/>
              </a:rPr>
              <a:t>ger vård och stöd dygnet runt </a:t>
            </a:r>
            <a:r>
              <a:rPr lang="sv-SE" sz="1200" kern="1200" dirty="0">
                <a:solidFill>
                  <a:schemeClr val="tx1"/>
                </a:solidFill>
                <a:effectLst/>
                <a:latin typeface="+mn-lt"/>
                <a:ea typeface="+mn-ea"/>
                <a:cs typeface="+mn-cs"/>
              </a:rPr>
              <a:t>vilket kraftigt begränsar deras möjligheter att ägna sig åt arbete, studier, uträtta ärenden, sociala relationer, återhämtning och annat som hör livet till.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kern="1200" dirty="0">
                <a:solidFill>
                  <a:schemeClr val="tx1"/>
                </a:solidFill>
                <a:effectLst/>
                <a:latin typeface="+mn-lt"/>
                <a:ea typeface="+mn-ea"/>
                <a:cs typeface="+mn-cs"/>
              </a:rPr>
              <a:t>För vissa, exempelvis föräldrar till barn med funktionsnedsättningar, kan anhörigskapet innebära ett </a:t>
            </a:r>
            <a:r>
              <a:rPr lang="sv-SE" sz="1200" b="1" kern="1200" dirty="0">
                <a:solidFill>
                  <a:schemeClr val="tx1"/>
                </a:solidFill>
                <a:effectLst/>
                <a:latin typeface="+mn-lt"/>
                <a:ea typeface="+mn-ea"/>
                <a:cs typeface="+mn-cs"/>
              </a:rPr>
              <a:t>livslångt åtagande</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684FA44B-0DBB-43BB-90AF-0538C7CA64E3}" type="slidenum">
              <a:rPr lang="sv-SE" smtClean="0"/>
              <a:t>11</a:t>
            </a:fld>
            <a:endParaRPr lang="sv-SE"/>
          </a:p>
        </p:txBody>
      </p:sp>
    </p:spTree>
    <p:extLst>
      <p:ext uri="{BB962C8B-B14F-4D97-AF65-F5344CB8AC3E}">
        <p14:creationId xmlns:p14="http://schemas.microsoft.com/office/powerpoint/2010/main" val="9780605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sz="1200" kern="1200" dirty="0">
                <a:solidFill>
                  <a:schemeClr val="tx1"/>
                </a:solidFill>
                <a:effectLst/>
                <a:latin typeface="+mn-lt"/>
                <a:ea typeface="+mn-ea"/>
                <a:cs typeface="+mn-cs"/>
              </a:rPr>
              <a:t>Kommunernas skyldighet att erbjuda stöd till anhöriga gäller för </a:t>
            </a:r>
            <a:r>
              <a:rPr lang="sv-SE" sz="1200" b="1" kern="1200" dirty="0">
                <a:solidFill>
                  <a:schemeClr val="tx1"/>
                </a:solidFill>
                <a:effectLst/>
                <a:latin typeface="+mn-lt"/>
                <a:ea typeface="+mn-ea"/>
                <a:cs typeface="+mn-cs"/>
              </a:rPr>
              <a:t>hela socialtjänsten och alla dess målgrupper och verksamheter</a:t>
            </a:r>
            <a:r>
              <a:rPr lang="sv-S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sv-SE" sz="1200" b="1" kern="1200" dirty="0">
                <a:solidFill>
                  <a:schemeClr val="tx1"/>
                </a:solidFill>
                <a:effectLst/>
                <a:latin typeface="+mn-lt"/>
                <a:ea typeface="+mn-ea"/>
                <a:cs typeface="+mn-cs"/>
              </a:rPr>
              <a:t>Regionernas hälsofrämjande och förebyggande arbete </a:t>
            </a:r>
            <a:r>
              <a:rPr lang="sv-SE" sz="1200" kern="1200" dirty="0">
                <a:solidFill>
                  <a:schemeClr val="tx1"/>
                </a:solidFill>
                <a:effectLst/>
                <a:latin typeface="+mn-lt"/>
                <a:ea typeface="+mn-ea"/>
                <a:cs typeface="+mn-cs"/>
              </a:rPr>
              <a:t>med personer som riskerar att drabbas av ohälsa inkluderar personer som </a:t>
            </a:r>
            <a:r>
              <a:rPr lang="sv-SE" sz="1200" b="1" kern="1200" dirty="0">
                <a:solidFill>
                  <a:schemeClr val="tx1"/>
                </a:solidFill>
                <a:effectLst/>
                <a:latin typeface="+mn-lt"/>
                <a:ea typeface="+mn-ea"/>
                <a:cs typeface="+mn-cs"/>
              </a:rPr>
              <a:t>riskerar ohälsa på grund av sitt anhörigskap</a:t>
            </a:r>
            <a:r>
              <a:rPr lang="sv-SE" sz="1200" kern="1200" dirty="0">
                <a:solidFill>
                  <a:schemeClr val="tx1"/>
                </a:solidFill>
                <a:effectLst/>
                <a:latin typeface="+mn-lt"/>
                <a:ea typeface="+mn-ea"/>
                <a:cs typeface="+mn-cs"/>
              </a:rPr>
              <a:t>.</a:t>
            </a:r>
          </a:p>
          <a:p>
            <a:pPr marL="171450" indent="-171450">
              <a:buFont typeface="Arial" panose="020B0604020202020204" pitchFamily="34" charset="0"/>
              <a:buChar char="•"/>
            </a:pPr>
            <a:r>
              <a:rPr lang="sv-SE" sz="1200" b="1" kern="1200" dirty="0">
                <a:solidFill>
                  <a:schemeClr val="tx1"/>
                </a:solidFill>
                <a:effectLst/>
                <a:latin typeface="+mn-lt"/>
                <a:ea typeface="+mn-ea"/>
                <a:cs typeface="+mn-cs"/>
              </a:rPr>
              <a:t>Både regionala och kommunala hälso- och sjukvårdsaktörer </a:t>
            </a:r>
            <a:r>
              <a:rPr lang="sv-SE" sz="1200" kern="1200" dirty="0">
                <a:solidFill>
                  <a:schemeClr val="tx1"/>
                </a:solidFill>
                <a:effectLst/>
                <a:latin typeface="+mn-lt"/>
                <a:ea typeface="+mn-ea"/>
                <a:cs typeface="+mn-cs"/>
              </a:rPr>
              <a:t>är också skyldiga att särskilt </a:t>
            </a:r>
            <a:r>
              <a:rPr lang="sv-SE" sz="1200" b="1" kern="1200" dirty="0">
                <a:solidFill>
                  <a:schemeClr val="tx1"/>
                </a:solidFill>
                <a:effectLst/>
                <a:latin typeface="+mn-lt"/>
                <a:ea typeface="+mn-ea"/>
                <a:cs typeface="+mn-cs"/>
              </a:rPr>
              <a:t>beakta barns behov av information, råd och stöd </a:t>
            </a:r>
            <a:r>
              <a:rPr lang="sv-SE" sz="1200" kern="1200" dirty="0">
                <a:solidFill>
                  <a:schemeClr val="tx1"/>
                </a:solidFill>
                <a:effectLst/>
                <a:latin typeface="+mn-lt"/>
                <a:ea typeface="+mn-ea"/>
                <a:cs typeface="+mn-cs"/>
              </a:rPr>
              <a:t>om barnets förälder eller någon annan vuxen som barnet varaktigt bor tillsammans med avlider eller har särskilda svårigheter.</a:t>
            </a:r>
          </a:p>
        </p:txBody>
      </p:sp>
      <p:sp>
        <p:nvSpPr>
          <p:cNvPr id="4" name="Platshållare för bildnummer 3"/>
          <p:cNvSpPr>
            <a:spLocks noGrp="1"/>
          </p:cNvSpPr>
          <p:nvPr>
            <p:ph type="sldNum" sz="quarter" idx="5"/>
          </p:nvPr>
        </p:nvSpPr>
        <p:spPr/>
        <p:txBody>
          <a:bodyPr/>
          <a:lstStyle/>
          <a:p>
            <a:fld id="{133900AA-EE14-CD4A-A586-47513E9EA061}" type="slidenum">
              <a:rPr lang="sv-SE" smtClean="0"/>
              <a:t>13</a:t>
            </a:fld>
            <a:endParaRPr lang="sv-SE"/>
          </a:p>
        </p:txBody>
      </p:sp>
    </p:spTree>
    <p:extLst>
      <p:ext uri="{BB962C8B-B14F-4D97-AF65-F5344CB8AC3E}">
        <p14:creationId xmlns:p14="http://schemas.microsoft.com/office/powerpoint/2010/main" val="1436416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spcBef>
                <a:spcPts val="1000"/>
              </a:spcBef>
              <a:spcAft>
                <a:spcPts val="0"/>
              </a:spcAft>
              <a:buFont typeface="Arial" panose="020B0604020202020204" pitchFamily="34" charset="0"/>
              <a:buChar char="•"/>
            </a:pPr>
            <a:r>
              <a:rPr lang="sv-SE" dirty="0"/>
              <a:t>Stöd till anhöriga är </a:t>
            </a:r>
            <a:r>
              <a:rPr lang="sv-SE" b="1" dirty="0"/>
              <a:t>mer utbyggt inom vissa vård- och omsorgsområden än andra.</a:t>
            </a:r>
          </a:p>
          <a:p>
            <a:pPr marL="171450" indent="-171450">
              <a:spcBef>
                <a:spcPts val="1000"/>
              </a:spcBef>
              <a:spcAft>
                <a:spcPts val="0"/>
              </a:spcAft>
              <a:buFont typeface="Arial" panose="020B0604020202020204" pitchFamily="34" charset="0"/>
              <a:buChar char="•"/>
            </a:pPr>
            <a:r>
              <a:rPr lang="sv-SE" dirty="0"/>
              <a:t>De flesta </a:t>
            </a:r>
            <a:r>
              <a:rPr lang="sv-SE" b="1" dirty="0"/>
              <a:t>kommuner</a:t>
            </a:r>
            <a:r>
              <a:rPr lang="sv-SE" dirty="0"/>
              <a:t> erbjuder </a:t>
            </a:r>
            <a:r>
              <a:rPr lang="sv-SE" b="1" dirty="0"/>
              <a:t>serviceinsatser </a:t>
            </a:r>
            <a:r>
              <a:rPr lang="sv-SE" b="0" dirty="0"/>
              <a:t>ti</a:t>
            </a:r>
            <a:r>
              <a:rPr lang="sv-SE" dirty="0"/>
              <a:t>ll anhöriga genom </a:t>
            </a:r>
            <a:r>
              <a:rPr lang="sv-SE" b="1" dirty="0"/>
              <a:t>anhörigkonsulenter</a:t>
            </a:r>
            <a:r>
              <a:rPr lang="sv-SE" dirty="0"/>
              <a:t> eller motsvarande. </a:t>
            </a:r>
          </a:p>
        </p:txBody>
      </p:sp>
      <p:sp>
        <p:nvSpPr>
          <p:cNvPr id="4" name="Platshållare för bildnummer 3"/>
          <p:cNvSpPr>
            <a:spLocks noGrp="1"/>
          </p:cNvSpPr>
          <p:nvPr>
            <p:ph type="sldNum" sz="quarter" idx="5"/>
          </p:nvPr>
        </p:nvSpPr>
        <p:spPr/>
        <p:txBody>
          <a:bodyPr/>
          <a:lstStyle/>
          <a:p>
            <a:fld id="{133900AA-EE14-CD4A-A586-47513E9EA061}" type="slidenum">
              <a:rPr lang="sv-SE" smtClean="0"/>
              <a:t>14</a:t>
            </a:fld>
            <a:endParaRPr lang="sv-SE"/>
          </a:p>
        </p:txBody>
      </p:sp>
    </p:spTree>
    <p:extLst>
      <p:ext uri="{BB962C8B-B14F-4D97-AF65-F5344CB8AC3E}">
        <p14:creationId xmlns:p14="http://schemas.microsoft.com/office/powerpoint/2010/main" val="2233730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3A35B3A4-FF25-8AE6-6D09-48E335AA94D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2">
            <a:extLst>
              <a:ext uri="{FF2B5EF4-FFF2-40B4-BE49-F238E27FC236}">
                <a16:creationId xmlns:a16="http://schemas.microsoft.com/office/drawing/2014/main" id="{809222C9-C51D-7B86-D151-53067089D537}"/>
              </a:ext>
            </a:extLst>
          </p:cNvPr>
          <p:cNvSpPr>
            <a:spLocks noGrp="1"/>
          </p:cNvSpPr>
          <p:nvPr>
            <p:ph type="ctrTitle"/>
          </p:nvPr>
        </p:nvSpPr>
        <p:spPr>
          <a:xfrm>
            <a:off x="637200" y="1692000"/>
            <a:ext cx="9180000" cy="2520000"/>
          </a:xfrm>
        </p:spPr>
        <p:txBody>
          <a:bodyPr rIns="0" anchor="b">
            <a:normAutofit/>
          </a:bodyPr>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AFC83BF2-3223-7C44-691E-3FC11A4DE10B}"/>
              </a:ext>
            </a:extLst>
          </p:cNvPr>
          <p:cNvSpPr>
            <a:spLocks noGrp="1"/>
          </p:cNvSpPr>
          <p:nvPr>
            <p:ph type="subTitle" idx="1"/>
          </p:nvPr>
        </p:nvSpPr>
        <p:spPr>
          <a:xfrm>
            <a:off x="637199" y="4320000"/>
            <a:ext cx="9180000" cy="1404000"/>
          </a:xfrm>
          <a:prstGeom prst="rect">
            <a:avLst/>
          </a:prstGeom>
        </p:spPr>
        <p:txBody>
          <a:bodyPr lIns="0" tIns="72000" rIns="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
        <p:nvSpPr>
          <p:cNvPr id="9" name="Platshållare för text 4">
            <a:extLst>
              <a:ext uri="{FF2B5EF4-FFF2-40B4-BE49-F238E27FC236}">
                <a16:creationId xmlns:a16="http://schemas.microsoft.com/office/drawing/2014/main" id="{21BDDB5E-78EA-9C3B-AD55-0961585D32E0}"/>
              </a:ext>
            </a:extLst>
          </p:cNvPr>
          <p:cNvSpPr>
            <a:spLocks noGrp="1"/>
          </p:cNvSpPr>
          <p:nvPr>
            <p:ph type="body" sz="quarter" idx="13" hasCustomPrompt="1"/>
          </p:nvPr>
        </p:nvSpPr>
        <p:spPr>
          <a:xfrm>
            <a:off x="637200" y="5857013"/>
            <a:ext cx="4338638" cy="365125"/>
          </a:xfrm>
          <a:prstGeom prst="rect">
            <a:avLst/>
          </a:prstGeom>
          <a:ln>
            <a:noFill/>
          </a:ln>
        </p:spPr>
        <p:txBody>
          <a:bodyPr lIns="0" bIns="0" anchor="b">
            <a:normAutofit/>
          </a:bodyPr>
          <a:lstStyle>
            <a:lvl1pPr marL="0" indent="0">
              <a:buNone/>
              <a:defRPr sz="1600">
                <a:ln>
                  <a:noFill/>
                </a:ln>
                <a:solidFill>
                  <a:schemeClr val="bg1"/>
                </a:solidFill>
                <a:latin typeface="+mn-lt"/>
                <a:ea typeface="Noto Sans" panose="020B0502040504020204" pitchFamily="34" charset="0"/>
                <a:cs typeface="Noto Sans" panose="020B0502040504020204" pitchFamily="34" charset="0"/>
              </a:defRPr>
            </a:lvl1pPr>
            <a:lvl2pPr>
              <a:defRPr>
                <a:ln>
                  <a:noFill/>
                </a:ln>
              </a:defRPr>
            </a:lvl2pPr>
            <a:lvl3pPr>
              <a:defRPr>
                <a:ln>
                  <a:noFill/>
                </a:ln>
              </a:defRPr>
            </a:lvl3pPr>
            <a:lvl4pPr>
              <a:defRPr>
                <a:ln>
                  <a:noFill/>
                </a:ln>
              </a:defRPr>
            </a:lvl4pPr>
            <a:lvl5pPr>
              <a:defRPr>
                <a:ln>
                  <a:noFill/>
                </a:ln>
              </a:defRPr>
            </a:lvl5pPr>
          </a:lstStyle>
          <a:p>
            <a:pPr lvl="0"/>
            <a:r>
              <a:rPr lang="sv-SE" dirty="0"/>
              <a:t>Skapare, datum eller annan information</a:t>
            </a:r>
          </a:p>
        </p:txBody>
      </p:sp>
      <p:pic>
        <p:nvPicPr>
          <p:cNvPr id="8" name="Bild 5" descr="Socialstyrelsen logotyp">
            <a:extLst>
              <a:ext uri="{FF2B5EF4-FFF2-40B4-BE49-F238E27FC236}">
                <a16:creationId xmlns:a16="http://schemas.microsoft.com/office/drawing/2014/main" id="{D8B0BAEF-65BA-E933-C465-CEF585532C5D}"/>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Tree>
    <p:extLst>
      <p:ext uri="{BB962C8B-B14F-4D97-AF65-F5344CB8AC3E}">
        <p14:creationId xmlns:p14="http://schemas.microsoft.com/office/powerpoint/2010/main" val="241074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7507FC7-B57A-41F0-9BBF-775831FD6ACA}"/>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5148185-2A47-B579-6D9C-977F1EA26FA2}"/>
              </a:ext>
            </a:extLst>
          </p:cNvPr>
          <p:cNvSpPr>
            <a:spLocks noGrp="1"/>
          </p:cNvSpPr>
          <p:nvPr>
            <p:ph type="body" sz="quarter" idx="10" hasCustomPrompt="1"/>
          </p:nvPr>
        </p:nvSpPr>
        <p:spPr>
          <a:xfrm>
            <a:off x="637200" y="1634399"/>
            <a:ext cx="7020000" cy="4582800"/>
          </a:xfrm>
          <a:prstGeom prst="rect">
            <a:avLst/>
          </a:prstGeom>
        </p:spPr>
        <p:txBody>
          <a:bodyPr lIns="0"/>
          <a:lstStyle>
            <a:lvl1pPr marL="457200" indent="-457200">
              <a:spcBef>
                <a:spcPts val="1800"/>
              </a:spcBef>
              <a:buFont typeface="+mj-lt"/>
              <a:buAutoNum type="arabicPeriod"/>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34514395-1553-4733-BCEE-11D1281FFE5B}"/>
              </a:ext>
            </a:extLst>
          </p:cNvPr>
          <p:cNvSpPr>
            <a:spLocks noGrp="1"/>
          </p:cNvSpPr>
          <p:nvPr>
            <p:ph type="ftr" sz="quarter" idx="11"/>
          </p:nvPr>
        </p:nvSpPr>
        <p:spPr/>
        <p:txBody>
          <a:bodyPr/>
          <a:lstStyle/>
          <a:p>
            <a:endParaRPr lang="sv-SE"/>
          </a:p>
        </p:txBody>
      </p:sp>
      <p:sp>
        <p:nvSpPr>
          <p:cNvPr id="7" name="Platshållare för bildnummer 4">
            <a:extLst>
              <a:ext uri="{FF2B5EF4-FFF2-40B4-BE49-F238E27FC236}">
                <a16:creationId xmlns:a16="http://schemas.microsoft.com/office/drawing/2014/main" id="{CB8D7E23-8BFD-48CA-BF77-D2DC445BDD1F}"/>
              </a:ext>
            </a:extLst>
          </p:cNvPr>
          <p:cNvSpPr>
            <a:spLocks noGrp="1"/>
          </p:cNvSpPr>
          <p:nvPr>
            <p:ph type="sldNum" sz="quarter" idx="12"/>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70285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ubrik och 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F701C2-0725-4302-AC48-7C4C753CF930}"/>
              </a:ext>
            </a:extLst>
          </p:cNvPr>
          <p:cNvSpPr>
            <a:spLocks noGrp="1"/>
          </p:cNvSpPr>
          <p:nvPr>
            <p:ph type="title"/>
          </p:nvPr>
        </p:nvSpPr>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D3710D23-C07B-6145-0DAD-ABF55E383265}"/>
              </a:ext>
            </a:extLst>
          </p:cNvPr>
          <p:cNvSpPr>
            <a:spLocks noGrp="1"/>
          </p:cNvSpPr>
          <p:nvPr>
            <p:ph type="body" sz="quarter" idx="16" hasCustomPrompt="1"/>
          </p:nvPr>
        </p:nvSpPr>
        <p:spPr>
          <a:xfrm>
            <a:off x="63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11" name="Platshållare för text 3">
            <a:extLst>
              <a:ext uri="{FF2B5EF4-FFF2-40B4-BE49-F238E27FC236}">
                <a16:creationId xmlns:a16="http://schemas.microsoft.com/office/drawing/2014/main" id="{C397B7C2-F9F6-4E98-AB2B-94345F89FB41}"/>
              </a:ext>
            </a:extLst>
          </p:cNvPr>
          <p:cNvSpPr>
            <a:spLocks noGrp="1"/>
          </p:cNvSpPr>
          <p:nvPr>
            <p:ph type="body" sz="quarter" idx="17" hasCustomPrompt="1"/>
          </p:nvPr>
        </p:nvSpPr>
        <p:spPr>
          <a:xfrm>
            <a:off x="6397201" y="1634400"/>
            <a:ext cx="5157600" cy="4583838"/>
          </a:xfrm>
          <a:prstGeom prst="rect">
            <a:avLst/>
          </a:prstGeom>
        </p:spPr>
        <p:txBody>
          <a:bodyPr lIns="0" anchor="t">
            <a:normAutofit/>
          </a:bodyPr>
          <a:lstStyle>
            <a:lvl1pPr marL="0" indent="0">
              <a:lnSpc>
                <a:spcPct val="110000"/>
              </a:lnSpc>
              <a:spcBef>
                <a:spcPts val="1800"/>
              </a:spcBef>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4">
            <a:extLst>
              <a:ext uri="{FF2B5EF4-FFF2-40B4-BE49-F238E27FC236}">
                <a16:creationId xmlns:a16="http://schemas.microsoft.com/office/drawing/2014/main" id="{37406B82-DC71-44EF-B958-424A4BA79C70}"/>
              </a:ext>
            </a:extLst>
          </p:cNvPr>
          <p:cNvSpPr>
            <a:spLocks noGrp="1"/>
          </p:cNvSpPr>
          <p:nvPr>
            <p:ph type="ftr" sz="quarter" idx="18"/>
          </p:nvPr>
        </p:nvSpPr>
        <p:spPr/>
        <p:txBody>
          <a:bodyPr/>
          <a:lstStyle/>
          <a:p>
            <a:endParaRPr lang="sv-SE"/>
          </a:p>
        </p:txBody>
      </p:sp>
      <p:sp>
        <p:nvSpPr>
          <p:cNvPr id="6" name="Platshållare för bildnummer 5">
            <a:extLst>
              <a:ext uri="{FF2B5EF4-FFF2-40B4-BE49-F238E27FC236}">
                <a16:creationId xmlns:a16="http://schemas.microsoft.com/office/drawing/2014/main" id="{479483DB-8D59-4080-BA67-A1B7D4293E77}"/>
              </a:ext>
            </a:extLst>
          </p:cNvPr>
          <p:cNvSpPr>
            <a:spLocks noGrp="1"/>
          </p:cNvSpPr>
          <p:nvPr>
            <p:ph type="sldNum" sz="quarter" idx="19"/>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4353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punktlista 2-spalt">
    <p:spTree>
      <p:nvGrpSpPr>
        <p:cNvPr id="1" name=""/>
        <p:cNvGrpSpPr/>
        <p:nvPr/>
      </p:nvGrpSpPr>
      <p:grpSpPr>
        <a:xfrm>
          <a:off x="0" y="0"/>
          <a:ext cx="0" cy="0"/>
          <a:chOff x="0" y="0"/>
          <a:chExt cx="0" cy="0"/>
        </a:xfrm>
      </p:grpSpPr>
      <p:sp>
        <p:nvSpPr>
          <p:cNvPr id="8" name="Rubrik 1">
            <a:extLst>
              <a:ext uri="{FF2B5EF4-FFF2-40B4-BE49-F238E27FC236}">
                <a16:creationId xmlns:a16="http://schemas.microsoft.com/office/drawing/2014/main" id="{452AA41F-EF01-4225-8579-047231899C05}"/>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3F24019E-277D-4A60-88FE-C95A5CAACB4E}"/>
              </a:ext>
            </a:extLst>
          </p:cNvPr>
          <p:cNvSpPr>
            <a:spLocks noGrp="1"/>
          </p:cNvSpPr>
          <p:nvPr>
            <p:ph type="body" sz="quarter" idx="12" hasCustomPrompt="1"/>
          </p:nvPr>
        </p:nvSpPr>
        <p:spPr>
          <a:xfrm>
            <a:off x="637201" y="1634400"/>
            <a:ext cx="5171462" cy="4574671"/>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text 3">
            <a:extLst>
              <a:ext uri="{FF2B5EF4-FFF2-40B4-BE49-F238E27FC236}">
                <a16:creationId xmlns:a16="http://schemas.microsoft.com/office/drawing/2014/main" id="{99CE8738-DAE9-42D3-9ADE-A3B3B4A78E82}"/>
              </a:ext>
            </a:extLst>
          </p:cNvPr>
          <p:cNvSpPr>
            <a:spLocks noGrp="1"/>
          </p:cNvSpPr>
          <p:nvPr>
            <p:ph type="body" sz="quarter" idx="13" hasCustomPrompt="1"/>
          </p:nvPr>
        </p:nvSpPr>
        <p:spPr>
          <a:xfrm>
            <a:off x="6383340" y="1634401"/>
            <a:ext cx="5184774" cy="4583838"/>
          </a:xfrm>
          <a:prstGeom prst="rect">
            <a:avLst/>
          </a:prstGeom>
        </p:spPr>
        <p:txBody>
          <a:bodyPr lIns="0"/>
          <a:lstStyle>
            <a:lvl1pPr>
              <a:spcBef>
                <a:spcPts val="1800"/>
              </a:spcBef>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10" name="Platshållare för sidfot 4">
            <a:extLst>
              <a:ext uri="{FF2B5EF4-FFF2-40B4-BE49-F238E27FC236}">
                <a16:creationId xmlns:a16="http://schemas.microsoft.com/office/drawing/2014/main" id="{028D4306-0EC0-44E1-8177-428203AB5A03}"/>
              </a:ext>
            </a:extLst>
          </p:cNvPr>
          <p:cNvSpPr>
            <a:spLocks noGrp="1"/>
          </p:cNvSpPr>
          <p:nvPr>
            <p:ph type="ftr" sz="quarter" idx="14"/>
          </p:nvPr>
        </p:nvSpPr>
        <p:spPr/>
        <p:txBody>
          <a:bodyPr/>
          <a:lstStyle/>
          <a:p>
            <a:endParaRPr lang="sv-SE"/>
          </a:p>
        </p:txBody>
      </p:sp>
      <p:sp>
        <p:nvSpPr>
          <p:cNvPr id="11" name="Platshållare för bildnummer 5">
            <a:extLst>
              <a:ext uri="{FF2B5EF4-FFF2-40B4-BE49-F238E27FC236}">
                <a16:creationId xmlns:a16="http://schemas.microsoft.com/office/drawing/2014/main" id="{BA646D25-81E0-4749-A49E-5E9B66E61306}"/>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1860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numrerad lista 2-spalt ">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10E94381-7B41-4D72-B846-767E42B8B1E1}"/>
              </a:ext>
            </a:extLst>
          </p:cNvPr>
          <p:cNvSpPr>
            <a:spLocks noGrp="1"/>
          </p:cNvSpPr>
          <p:nvPr>
            <p:ph type="title"/>
          </p:nvPr>
        </p:nvSpPr>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1DB22746-20D0-4E65-872D-12244F7B72AA}"/>
              </a:ext>
            </a:extLst>
          </p:cNvPr>
          <p:cNvSpPr>
            <a:spLocks noGrp="1"/>
          </p:cNvSpPr>
          <p:nvPr>
            <p:ph type="body" sz="quarter" idx="12" hasCustomPrompt="1"/>
          </p:nvPr>
        </p:nvSpPr>
        <p:spPr>
          <a:xfrm>
            <a:off x="637200" y="1634401"/>
            <a:ext cx="5171462"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7" name="Platshållare för text 3">
            <a:extLst>
              <a:ext uri="{FF2B5EF4-FFF2-40B4-BE49-F238E27FC236}">
                <a16:creationId xmlns:a16="http://schemas.microsoft.com/office/drawing/2014/main" id="{6D4904A0-409C-4EB1-8A65-AD5037002616}"/>
              </a:ext>
            </a:extLst>
          </p:cNvPr>
          <p:cNvSpPr>
            <a:spLocks noGrp="1"/>
          </p:cNvSpPr>
          <p:nvPr>
            <p:ph type="body" sz="quarter" idx="13" hasCustomPrompt="1"/>
          </p:nvPr>
        </p:nvSpPr>
        <p:spPr>
          <a:xfrm>
            <a:off x="6383339" y="1634401"/>
            <a:ext cx="5171461" cy="4583838"/>
          </a:xfrm>
          <a:prstGeom prst="rect">
            <a:avLst/>
          </a:prstGeom>
        </p:spPr>
        <p:txBody>
          <a:bodyPr lIns="0"/>
          <a:lstStyle>
            <a:lvl1pPr marL="457200" indent="-457200">
              <a:spcBef>
                <a:spcPts val="1800"/>
              </a:spcBef>
              <a:buFont typeface="+mj-lt"/>
              <a:buAutoNum type="arabicPeriod"/>
              <a:defRPr sz="2000">
                <a:latin typeface="+mn-lt"/>
              </a:defRPr>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9" name="Platshållare för sidfot 4">
            <a:extLst>
              <a:ext uri="{FF2B5EF4-FFF2-40B4-BE49-F238E27FC236}">
                <a16:creationId xmlns:a16="http://schemas.microsoft.com/office/drawing/2014/main" id="{2C8D1CF1-E93D-463B-AF49-0EC5A6E1B4BB}"/>
              </a:ext>
            </a:extLst>
          </p:cNvPr>
          <p:cNvSpPr>
            <a:spLocks noGrp="1"/>
          </p:cNvSpPr>
          <p:nvPr>
            <p:ph type="ftr" sz="quarter" idx="14"/>
          </p:nvPr>
        </p:nvSpPr>
        <p:spPr/>
        <p:txBody>
          <a:bodyPr/>
          <a:lstStyle/>
          <a:p>
            <a:endParaRPr lang="sv-SE"/>
          </a:p>
        </p:txBody>
      </p:sp>
      <p:sp>
        <p:nvSpPr>
          <p:cNvPr id="10" name="Platshållare för bildnummer 5">
            <a:extLst>
              <a:ext uri="{FF2B5EF4-FFF2-40B4-BE49-F238E27FC236}">
                <a16:creationId xmlns:a16="http://schemas.microsoft.com/office/drawing/2014/main" id="{0D093DFA-0FFE-431F-9D40-D12B15C7218F}"/>
              </a:ext>
            </a:extLst>
          </p:cNvPr>
          <p:cNvSpPr>
            <a:spLocks noGrp="1"/>
          </p:cNvSpPr>
          <p:nvPr>
            <p:ph type="sldNum" sz="quarter" idx="15"/>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89951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EB008D-0CC1-4719-8437-99618B6B65EE}"/>
              </a:ext>
            </a:extLst>
          </p:cNvPr>
          <p:cNvSpPr>
            <a:spLocks noGrp="1"/>
          </p:cNvSpPr>
          <p:nvPr>
            <p:ph type="title"/>
          </p:nvPr>
        </p:nvSpPr>
        <p:spPr>
          <a:xfrm>
            <a:off x="636888" y="540000"/>
            <a:ext cx="7020000" cy="1080000"/>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2E14E40-923A-1266-AEE9-9ADB80254241}"/>
              </a:ext>
            </a:extLst>
          </p:cNvPr>
          <p:cNvSpPr>
            <a:spLocks noGrp="1"/>
          </p:cNvSpPr>
          <p:nvPr>
            <p:ph type="body" sz="quarter" idx="16" hasCustomPrompt="1"/>
          </p:nvPr>
        </p:nvSpPr>
        <p:spPr>
          <a:xfrm>
            <a:off x="637200" y="1634400"/>
            <a:ext cx="7020000" cy="4582800"/>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8077201" y="0"/>
            <a:ext cx="4114800" cy="6858000"/>
          </a:xfrm>
          <a:prstGeom prst="rect">
            <a:avLst/>
          </a:prstGeom>
        </p:spPr>
        <p:txBody>
          <a:bodyPr lIns="216000" tIns="576000" rIns="1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EFF7CB77-F4BF-4F39-9A04-589D0309588A}"/>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51B3DFEC-57A4-43E2-AD92-5FFC5D929F57}"/>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904465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EF7C54-8A0A-44CD-A06F-F7E15D319562}"/>
              </a:ext>
            </a:extLst>
          </p:cNvPr>
          <p:cNvSpPr>
            <a:spLocks noGrp="1"/>
          </p:cNvSpPr>
          <p:nvPr>
            <p:ph type="title"/>
          </p:nvPr>
        </p:nvSpPr>
        <p:spPr>
          <a:xfrm>
            <a:off x="636889" y="540000"/>
            <a:ext cx="5171774"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F4451309-973D-674D-595E-A21E77D45168}"/>
              </a:ext>
            </a:extLst>
          </p:cNvPr>
          <p:cNvSpPr>
            <a:spLocks noGrp="1"/>
          </p:cNvSpPr>
          <p:nvPr>
            <p:ph type="body" sz="quarter" idx="12" hasCustomPrompt="1"/>
          </p:nvPr>
        </p:nvSpPr>
        <p:spPr>
          <a:xfrm>
            <a:off x="637200" y="1634400"/>
            <a:ext cx="5171463" cy="4583838"/>
          </a:xfrm>
          <a:prstGeom prst="rect">
            <a:avLst/>
          </a:prstGeom>
        </p:spPr>
        <p:txBody>
          <a:bodyPr lIns="0"/>
          <a:lstStyle>
            <a:lvl1pPr>
              <a:spcBef>
                <a:spcPts val="1800"/>
              </a:spcBef>
              <a:defRPr/>
            </a:lvl1pPr>
            <a:lvl3pPr>
              <a:defRPr/>
            </a:lvl3pPr>
            <a:lvl4pPr>
              <a:defRPr/>
            </a:lvl4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096001" y="0"/>
            <a:ext cx="6096000" cy="6857999"/>
          </a:xfrm>
          <a:prstGeom prst="rect">
            <a:avLst/>
          </a:prstGeom>
        </p:spPr>
        <p:txBody>
          <a:bodyPr lIns="216000" tIns="576000" rIns="252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6D55C4DD-793D-4F05-855A-7F5B1C703133}"/>
              </a:ext>
            </a:extLst>
          </p:cNvPr>
          <p:cNvSpPr>
            <a:spLocks noGrp="1"/>
          </p:cNvSpPr>
          <p:nvPr>
            <p:ph type="ftr" sz="quarter" idx="13"/>
          </p:nvPr>
        </p:nvSpPr>
        <p:spPr/>
        <p:txBody>
          <a:bodyPr/>
          <a:lstStyle/>
          <a:p>
            <a:endParaRPr lang="sv-SE"/>
          </a:p>
        </p:txBody>
      </p:sp>
      <p:sp>
        <p:nvSpPr>
          <p:cNvPr id="8" name="Platshållare för bildnummer 5">
            <a:extLst>
              <a:ext uri="{FF2B5EF4-FFF2-40B4-BE49-F238E27FC236}">
                <a16:creationId xmlns:a16="http://schemas.microsoft.com/office/drawing/2014/main" id="{5123DDC0-56AE-4BE8-86E6-053C54763A0A}"/>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41484569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och bild 3">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3786AE-3D23-4C9B-BD51-DD3D8606B896}"/>
              </a:ext>
            </a:extLst>
          </p:cNvPr>
          <p:cNvSpPr>
            <a:spLocks noGrp="1"/>
          </p:cNvSpPr>
          <p:nvPr>
            <p:ph type="title"/>
          </p:nvPr>
        </p:nvSpPr>
        <p:spPr>
          <a:xfrm>
            <a:off x="636890" y="539999"/>
            <a:ext cx="3771514" cy="1525203"/>
          </a:xfrm>
        </p:spPr>
        <p:txBody>
          <a:bodyPr/>
          <a:lstStyle/>
          <a:p>
            <a:r>
              <a:rPr lang="sv-SE"/>
              <a:t>Klicka här för att ändra mall för rubrikformat</a:t>
            </a:r>
          </a:p>
        </p:txBody>
      </p:sp>
      <p:sp>
        <p:nvSpPr>
          <p:cNvPr id="8" name="Platshållare för text 2">
            <a:extLst>
              <a:ext uri="{FF2B5EF4-FFF2-40B4-BE49-F238E27FC236}">
                <a16:creationId xmlns:a16="http://schemas.microsoft.com/office/drawing/2014/main" id="{EB02FB96-385F-13AB-DD19-55D3510D6BC8}"/>
              </a:ext>
            </a:extLst>
          </p:cNvPr>
          <p:cNvSpPr>
            <a:spLocks noGrp="1"/>
          </p:cNvSpPr>
          <p:nvPr>
            <p:ph type="body" sz="quarter" idx="16" hasCustomPrompt="1"/>
          </p:nvPr>
        </p:nvSpPr>
        <p:spPr>
          <a:xfrm>
            <a:off x="637200" y="2065203"/>
            <a:ext cx="3771514" cy="4153035"/>
          </a:xfrm>
          <a:prstGeom prst="rect">
            <a:avLst/>
          </a:prstGeom>
        </p:spPr>
        <p:txBody>
          <a:bodyPr lIns="0" anchor="t">
            <a:normAutofit/>
          </a:bodyPr>
          <a:lstStyle>
            <a:lvl1pPr marL="0" indent="0">
              <a:lnSpc>
                <a:spcPct val="110000"/>
              </a:lnSpc>
              <a:spcBef>
                <a:spcPts val="1800"/>
              </a:spcBef>
              <a:spcAft>
                <a:spcPts val="0"/>
              </a:spcAft>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4487401" y="1"/>
            <a:ext cx="7704599" cy="6857999"/>
          </a:xfrm>
          <a:prstGeom prst="rect">
            <a:avLst/>
          </a:prstGeom>
        </p:spPr>
        <p:txBody>
          <a:bodyPr lIns="1296000" tIns="576000" rIns="1296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5" name="Platshållare för sidfot 4">
            <a:extLst>
              <a:ext uri="{FF2B5EF4-FFF2-40B4-BE49-F238E27FC236}">
                <a16:creationId xmlns:a16="http://schemas.microsoft.com/office/drawing/2014/main" id="{B89F5B30-B90D-41E7-8C50-94F92D645BC4}"/>
              </a:ext>
            </a:extLst>
          </p:cNvPr>
          <p:cNvSpPr>
            <a:spLocks noGrp="1"/>
          </p:cNvSpPr>
          <p:nvPr>
            <p:ph type="ftr" sz="quarter" idx="17"/>
          </p:nvPr>
        </p:nvSpPr>
        <p:spPr/>
        <p:txBody>
          <a:bodyPr/>
          <a:lstStyle/>
          <a:p>
            <a:endParaRPr lang="sv-SE"/>
          </a:p>
        </p:txBody>
      </p:sp>
      <p:sp>
        <p:nvSpPr>
          <p:cNvPr id="7" name="Platshållare för bildnummer 5">
            <a:extLst>
              <a:ext uri="{FF2B5EF4-FFF2-40B4-BE49-F238E27FC236}">
                <a16:creationId xmlns:a16="http://schemas.microsoft.com/office/drawing/2014/main" id="{268D11D4-3129-4594-8CBE-10321B2A1175}"/>
              </a:ext>
            </a:extLst>
          </p:cNvPr>
          <p:cNvSpPr>
            <a:spLocks noGrp="1"/>
          </p:cNvSpPr>
          <p:nvPr>
            <p:ph type="sldNum" sz="quarter" idx="18"/>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78025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ch bild 4">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28E7CB30-CED8-4C36-8C0A-8E2936A9935A}"/>
              </a:ext>
            </a:extLst>
          </p:cNvPr>
          <p:cNvSpPr>
            <a:spLocks noGrp="1"/>
          </p:cNvSpPr>
          <p:nvPr>
            <p:ph type="title"/>
          </p:nvPr>
        </p:nvSpPr>
        <p:spPr>
          <a:xfrm>
            <a:off x="636889" y="540000"/>
            <a:ext cx="9720000" cy="1080000"/>
          </a:xfrm>
        </p:spPr>
        <p:txBody>
          <a:bodyPr/>
          <a:lstStyle/>
          <a:p>
            <a:r>
              <a:rPr lang="sv-SE"/>
              <a:t>Klicka här för att ändra mall för rubrikformat</a:t>
            </a:r>
          </a:p>
        </p:txBody>
      </p:sp>
      <p:sp>
        <p:nvSpPr>
          <p:cNvPr id="5" name="Platshållare för text 2">
            <a:extLst>
              <a:ext uri="{FF2B5EF4-FFF2-40B4-BE49-F238E27FC236}">
                <a16:creationId xmlns:a16="http://schemas.microsoft.com/office/drawing/2014/main" id="{A35D814D-CFD6-D79B-4B41-4738C2681B3A}"/>
              </a:ext>
            </a:extLst>
          </p:cNvPr>
          <p:cNvSpPr>
            <a:spLocks noGrp="1"/>
          </p:cNvSpPr>
          <p:nvPr>
            <p:ph type="body" sz="quarter" idx="12" hasCustomPrompt="1"/>
          </p:nvPr>
        </p:nvSpPr>
        <p:spPr>
          <a:xfrm>
            <a:off x="637200" y="1634400"/>
            <a:ext cx="5280114" cy="1533605"/>
          </a:xfrm>
          <a:prstGeom prst="rect">
            <a:avLst/>
          </a:prstGeom>
        </p:spPr>
        <p:txBody>
          <a:bodyPr lIns="0"/>
          <a:lstStyle>
            <a:lvl1pPr marL="0" indent="0">
              <a:spcBef>
                <a:spcPts val="1800"/>
              </a:spcBef>
              <a:spcAft>
                <a:spcPts val="0"/>
              </a:spcAft>
              <a:buNone/>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sv-SE" dirty="0"/>
              <a:t>Klicka här för att ändra format på bakgrundstexten</a:t>
            </a:r>
          </a:p>
        </p:txBody>
      </p:sp>
      <p:sp>
        <p:nvSpPr>
          <p:cNvPr id="2" name="Platshållare för bild 3">
            <a:extLst>
              <a:ext uri="{FF2B5EF4-FFF2-40B4-BE49-F238E27FC236}">
                <a16:creationId xmlns:a16="http://schemas.microsoft.com/office/drawing/2014/main" id="{A92B2AF3-9457-7731-ED44-D2028E6995FF}"/>
              </a:ext>
            </a:extLst>
          </p:cNvPr>
          <p:cNvSpPr>
            <a:spLocks noGrp="1"/>
          </p:cNvSpPr>
          <p:nvPr>
            <p:ph type="pic" idx="11" hasCustomPrompt="1"/>
          </p:nvPr>
        </p:nvSpPr>
        <p:spPr>
          <a:xfrm>
            <a:off x="0" y="1"/>
            <a:ext cx="12192000" cy="6857999"/>
          </a:xfrm>
          <a:prstGeom prst="rect">
            <a:avLst/>
          </a:prstGeom>
        </p:spPr>
        <p:txBody>
          <a:bodyPr lIns="3888000" tIns="4248000" rIns="3564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7" name="Platshållare för sidfot 4">
            <a:extLst>
              <a:ext uri="{FF2B5EF4-FFF2-40B4-BE49-F238E27FC236}">
                <a16:creationId xmlns:a16="http://schemas.microsoft.com/office/drawing/2014/main" id="{32E51451-7697-422E-9945-89ABB8B1676A}"/>
              </a:ext>
            </a:extLst>
          </p:cNvPr>
          <p:cNvSpPr>
            <a:spLocks noGrp="1"/>
          </p:cNvSpPr>
          <p:nvPr>
            <p:ph type="ftr" sz="quarter" idx="13"/>
          </p:nvPr>
        </p:nvSpPr>
        <p:spPr/>
        <p:txBody>
          <a:bodyPr/>
          <a:lstStyle/>
          <a:p>
            <a:endParaRPr lang="sv-SE"/>
          </a:p>
        </p:txBody>
      </p:sp>
      <p:sp>
        <p:nvSpPr>
          <p:cNvPr id="10" name="Platshållare för bildnummer 5">
            <a:extLst>
              <a:ext uri="{FF2B5EF4-FFF2-40B4-BE49-F238E27FC236}">
                <a16:creationId xmlns:a16="http://schemas.microsoft.com/office/drawing/2014/main" id="{56D2ACD1-ED19-4C7C-951D-0930E762EA80}"/>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35941063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och bild 5">
    <p:spTree>
      <p:nvGrpSpPr>
        <p:cNvPr id="1" name=""/>
        <p:cNvGrpSpPr/>
        <p:nvPr/>
      </p:nvGrpSpPr>
      <p:grpSpPr>
        <a:xfrm>
          <a:off x="0" y="0"/>
          <a:ext cx="0" cy="0"/>
          <a:chOff x="0" y="0"/>
          <a:chExt cx="0" cy="0"/>
        </a:xfrm>
      </p:grpSpPr>
      <p:sp>
        <p:nvSpPr>
          <p:cNvPr id="10" name="Rubrik 1">
            <a:extLst>
              <a:ext uri="{FF2B5EF4-FFF2-40B4-BE49-F238E27FC236}">
                <a16:creationId xmlns:a16="http://schemas.microsoft.com/office/drawing/2014/main" id="{5ED3025E-D469-44AD-88E1-EEA95509BC98}"/>
              </a:ext>
            </a:extLst>
          </p:cNvPr>
          <p:cNvSpPr>
            <a:spLocks noGrp="1"/>
          </p:cNvSpPr>
          <p:nvPr>
            <p:ph type="title"/>
          </p:nvPr>
        </p:nvSpPr>
        <p:spPr/>
        <p:txBody>
          <a:bodyPr/>
          <a:lstStyle/>
          <a:p>
            <a:r>
              <a:rPr lang="sv-SE"/>
              <a:t>Klicka här för att ändra mall för rubrikformat</a:t>
            </a:r>
          </a:p>
        </p:txBody>
      </p:sp>
      <p:sp>
        <p:nvSpPr>
          <p:cNvPr id="6" name="Platshållare för bild 2">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6044" y="1620000"/>
            <a:ext cx="10936195" cy="4598238"/>
          </a:xfrm>
          <a:prstGeom prst="rect">
            <a:avLst/>
          </a:prstGeom>
        </p:spPr>
        <p:txBody>
          <a:bodyPr lIns="3060000" tIns="648000" rIns="2880000">
            <a:normAutofit/>
          </a:bodyPr>
          <a:lstStyle>
            <a:lvl1pPr marL="0" marR="0" indent="0" algn="l" defTabSz="914400" rtl="0" eaLnBrk="1" fontAlgn="auto" latinLnBrk="0" hangingPunct="1">
              <a:lnSpc>
                <a:spcPct val="100000"/>
              </a:lnSpc>
              <a:spcBef>
                <a:spcPts val="1000"/>
              </a:spcBef>
              <a:spcAft>
                <a:spcPts val="0"/>
              </a:spcAft>
              <a:buClrTx/>
              <a:buSzTx/>
              <a:buFontTx/>
              <a:buNone/>
              <a:tabLst/>
              <a:defRPr sz="2000">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4" name="Platshållare för sidfot 3">
            <a:extLst>
              <a:ext uri="{FF2B5EF4-FFF2-40B4-BE49-F238E27FC236}">
                <a16:creationId xmlns:a16="http://schemas.microsoft.com/office/drawing/2014/main" id="{350852B9-C185-4391-BE17-DC0341967B67}"/>
              </a:ext>
            </a:extLst>
          </p:cNvPr>
          <p:cNvSpPr>
            <a:spLocks noGrp="1"/>
          </p:cNvSpPr>
          <p:nvPr>
            <p:ph type="ftr" sz="quarter" idx="12"/>
          </p:nvPr>
        </p:nvSpPr>
        <p:spPr/>
        <p:txBody>
          <a:bodyPr/>
          <a:lstStyle/>
          <a:p>
            <a:endParaRPr lang="sv-SE"/>
          </a:p>
        </p:txBody>
      </p:sp>
      <p:sp>
        <p:nvSpPr>
          <p:cNvPr id="5" name="Platshållare för bildnummer 4">
            <a:extLst>
              <a:ext uri="{FF2B5EF4-FFF2-40B4-BE49-F238E27FC236}">
                <a16:creationId xmlns:a16="http://schemas.microsoft.com/office/drawing/2014/main" id="{4BB39001-5ADF-4705-AE29-0C448DAEDA1B}"/>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604453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itat centrerad">
    <p:bg>
      <p:bgPr>
        <a:solidFill>
          <a:schemeClr val="accent4"/>
        </a:solidFill>
        <a:effectLst/>
      </p:bgPr>
    </p:bg>
    <p:spTree>
      <p:nvGrpSpPr>
        <p:cNvPr id="1" name=""/>
        <p:cNvGrpSpPr/>
        <p:nvPr/>
      </p:nvGrpSpPr>
      <p:grpSpPr>
        <a:xfrm>
          <a:off x="0" y="0"/>
          <a:ext cx="0" cy="0"/>
          <a:chOff x="0" y="0"/>
          <a:chExt cx="0" cy="0"/>
        </a:xfrm>
      </p:grpSpPr>
      <p:sp>
        <p:nvSpPr>
          <p:cNvPr id="4" name="Platshållare för text 1">
            <a:extLst>
              <a:ext uri="{FF2B5EF4-FFF2-40B4-BE49-F238E27FC236}">
                <a16:creationId xmlns:a16="http://schemas.microsoft.com/office/drawing/2014/main" id="{FBA69918-25E2-9A19-0AAE-90CF61B18C15}"/>
              </a:ext>
            </a:extLst>
          </p:cNvPr>
          <p:cNvSpPr txBox="1">
            <a:spLocks/>
          </p:cNvSpPr>
          <p:nvPr userDrawn="1"/>
        </p:nvSpPr>
        <p:spPr>
          <a:xfrm>
            <a:off x="2139698" y="1026315"/>
            <a:ext cx="455456" cy="1286463"/>
          </a:xfrm>
          <a:prstGeom prst="rect">
            <a:avLst/>
          </a:prstGeom>
        </p:spPr>
        <p:txBody>
          <a:bodyPr vert="horz" lIns="0" tIns="45720" rIns="91440" bIns="45720" rtlCol="0" anchor="b">
            <a:noAutofit/>
          </a:bodyPr>
          <a:lstStyle>
            <a:lvl1pPr marL="0" indent="0" algn="ctr" defTabSz="914400" rtl="0" eaLnBrk="1" latinLnBrk="0" hangingPunct="1">
              <a:lnSpc>
                <a:spcPct val="100000"/>
              </a:lnSpc>
              <a:spcBef>
                <a:spcPts val="1000"/>
              </a:spcBef>
              <a:buFontTx/>
              <a:buNone/>
              <a:defRPr sz="5000" b="1" i="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2200" kern="1200">
                <a:solidFill>
                  <a:schemeClr val="tx1"/>
                </a:solidFill>
                <a:latin typeface="Noto Sans" panose="020B0502040504020204" pitchFamily="34" charset="0"/>
                <a:ea typeface="Noto Sans" panose="020B0502040504020204" pitchFamily="34" charset="0"/>
                <a:cs typeface="Noto Sans" panose="020B050204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8000" dirty="0">
                <a:solidFill>
                  <a:schemeClr val="bg1"/>
                </a:solidFill>
              </a:rPr>
              <a:t>”</a:t>
            </a:r>
          </a:p>
        </p:txBody>
      </p:sp>
      <p:sp>
        <p:nvSpPr>
          <p:cNvPr id="6" name="Rubrik 2">
            <a:extLst>
              <a:ext uri="{FF2B5EF4-FFF2-40B4-BE49-F238E27FC236}">
                <a16:creationId xmlns:a16="http://schemas.microsoft.com/office/drawing/2014/main" id="{E4B64348-F785-4A9C-94E9-CC2F9BF172EF}"/>
              </a:ext>
            </a:extLst>
          </p:cNvPr>
          <p:cNvSpPr>
            <a:spLocks noGrp="1"/>
          </p:cNvSpPr>
          <p:nvPr>
            <p:ph type="title"/>
          </p:nvPr>
        </p:nvSpPr>
        <p:spPr>
          <a:xfrm>
            <a:off x="2365248" y="1613916"/>
            <a:ext cx="7461504" cy="2356072"/>
          </a:xfrm>
        </p:spPr>
        <p:txBody>
          <a:bodyPr>
            <a:noAutofit/>
          </a:bodyPr>
          <a:lstStyle>
            <a:lvl1pPr>
              <a:lnSpc>
                <a:spcPct val="100000"/>
              </a:lnSpc>
              <a:defRPr sz="4400" spc="-40" baseline="0">
                <a:solidFill>
                  <a:schemeClr val="bg1"/>
                </a:solidFill>
              </a:defRPr>
            </a:lvl1pPr>
          </a:lstStyle>
          <a:p>
            <a:r>
              <a:rPr lang="sv-SE"/>
              <a:t>Klicka här för att ändra mall för rubrikformat</a:t>
            </a:r>
            <a:endParaRPr lang="sv-SE" dirty="0"/>
          </a:p>
        </p:txBody>
      </p:sp>
      <p:sp>
        <p:nvSpPr>
          <p:cNvPr id="3" name="Platshållare för text 3">
            <a:extLst>
              <a:ext uri="{FF2B5EF4-FFF2-40B4-BE49-F238E27FC236}">
                <a16:creationId xmlns:a16="http://schemas.microsoft.com/office/drawing/2014/main" id="{EDE59C96-7B2A-70FF-D2D8-97C435333C87}"/>
              </a:ext>
            </a:extLst>
          </p:cNvPr>
          <p:cNvSpPr>
            <a:spLocks noGrp="1"/>
          </p:cNvSpPr>
          <p:nvPr>
            <p:ph type="body" sz="quarter" idx="16" hasCustomPrompt="1"/>
          </p:nvPr>
        </p:nvSpPr>
        <p:spPr>
          <a:xfrm>
            <a:off x="2365248" y="3992415"/>
            <a:ext cx="7461504"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9" name="Platshållare för text 4">
            <a:extLst>
              <a:ext uri="{FF2B5EF4-FFF2-40B4-BE49-F238E27FC236}">
                <a16:creationId xmlns:a16="http://schemas.microsoft.com/office/drawing/2014/main" id="{3585167E-F5B6-856C-D48C-3AFD19272703}"/>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12" name="Platshållare för sidfot 5">
            <a:extLst>
              <a:ext uri="{FF2B5EF4-FFF2-40B4-BE49-F238E27FC236}">
                <a16:creationId xmlns:a16="http://schemas.microsoft.com/office/drawing/2014/main" id="{804F0E48-D77D-4970-9A3B-D89F785D3A82}"/>
              </a:ext>
            </a:extLst>
          </p:cNvPr>
          <p:cNvSpPr>
            <a:spLocks noGrp="1"/>
          </p:cNvSpPr>
          <p:nvPr>
            <p:ph type="ftr" sz="quarter" idx="19"/>
          </p:nvPr>
        </p:nvSpPr>
        <p:spPr/>
        <p:txBody>
          <a:bodyPr/>
          <a:lstStyle>
            <a:lvl1pPr>
              <a:defRPr>
                <a:solidFill>
                  <a:schemeClr val="bg1"/>
                </a:solidFill>
              </a:defRPr>
            </a:lvl1pPr>
          </a:lstStyle>
          <a:p>
            <a:endParaRPr lang="sv-SE"/>
          </a:p>
        </p:txBody>
      </p:sp>
      <p:sp>
        <p:nvSpPr>
          <p:cNvPr id="13" name="Platshållare för bildnummer 6">
            <a:extLst>
              <a:ext uri="{FF2B5EF4-FFF2-40B4-BE49-F238E27FC236}">
                <a16:creationId xmlns:a16="http://schemas.microsoft.com/office/drawing/2014/main" id="{EBE49BD8-D016-4C80-B1CB-90D3713A41D7}"/>
              </a:ext>
            </a:extLst>
          </p:cNvPr>
          <p:cNvSpPr>
            <a:spLocks noGrp="1"/>
          </p:cNvSpPr>
          <p:nvPr>
            <p:ph type="sldNum" sz="quarter" idx="20"/>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7" descr="Socialstyrelsen logotyp">
            <a:extLst>
              <a:ext uri="{FF2B5EF4-FFF2-40B4-BE49-F238E27FC236}">
                <a16:creationId xmlns:a16="http://schemas.microsoft.com/office/drawing/2014/main" id="{188952F7-79EF-48D5-9387-7BDFBFD28C8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28752181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bg>
      <p:bgRef idx="1001">
        <a:schemeClr val="bg1"/>
      </p:bgRef>
    </p:bg>
    <p:spTree>
      <p:nvGrpSpPr>
        <p:cNvPr id="1" name=""/>
        <p:cNvGrpSpPr/>
        <p:nvPr/>
      </p:nvGrpSpPr>
      <p:grpSpPr>
        <a:xfrm>
          <a:off x="0" y="0"/>
          <a:ext cx="0" cy="0"/>
          <a:chOff x="0" y="0"/>
          <a:chExt cx="0" cy="0"/>
        </a:xfrm>
      </p:grpSpPr>
      <p:sp>
        <p:nvSpPr>
          <p:cNvPr id="5" name="Rektangel 1">
            <a:extLst>
              <a:ext uri="{FF2B5EF4-FFF2-40B4-BE49-F238E27FC236}">
                <a16:creationId xmlns:a16="http://schemas.microsoft.com/office/drawing/2014/main" id="{F1183CFE-C926-559A-13EE-E93C505A3163}"/>
              </a:ext>
              <a:ext uri="{C183D7F6-B498-43B3-948B-1728B52AA6E4}">
                <adec:decorative xmlns:adec="http://schemas.microsoft.com/office/drawing/2017/decorative" val="1"/>
              </a:ext>
            </a:extLst>
          </p:cNvPr>
          <p:cNvSpPr/>
          <p:nvPr/>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14" name="Rubrik 2">
            <a:extLst>
              <a:ext uri="{FF2B5EF4-FFF2-40B4-BE49-F238E27FC236}">
                <a16:creationId xmlns:a16="http://schemas.microsoft.com/office/drawing/2014/main" id="{CA62C322-7523-41A9-90CC-885B731305FD}"/>
              </a:ext>
            </a:extLst>
          </p:cNvPr>
          <p:cNvSpPr>
            <a:spLocks noGrp="1"/>
          </p:cNvSpPr>
          <p:nvPr>
            <p:ph type="title"/>
          </p:nvPr>
        </p:nvSpPr>
        <p:spPr>
          <a:xfrm>
            <a:off x="636889" y="540000"/>
            <a:ext cx="5459111" cy="2889000"/>
          </a:xfrm>
        </p:spPr>
        <p:txBody>
          <a:bodyPr>
            <a:noAutofit/>
          </a:bodyPr>
          <a:lstStyle>
            <a:lvl1pPr>
              <a:defRPr>
                <a:solidFill>
                  <a:schemeClr val="bg1"/>
                </a:solidFill>
              </a:defRPr>
            </a:lvl1pPr>
          </a:lstStyle>
          <a:p>
            <a:r>
              <a:rPr lang="sv-SE"/>
              <a:t>Klicka här för att ändra mall för rubrikformat</a:t>
            </a:r>
          </a:p>
        </p:txBody>
      </p:sp>
      <p:sp>
        <p:nvSpPr>
          <p:cNvPr id="3" name="Platshållare för text 3">
            <a:extLst>
              <a:ext uri="{FF2B5EF4-FFF2-40B4-BE49-F238E27FC236}">
                <a16:creationId xmlns:a16="http://schemas.microsoft.com/office/drawing/2014/main" id="{120DBCFD-F37B-496E-A76B-A0C6FDCFF4D0}"/>
              </a:ext>
            </a:extLst>
          </p:cNvPr>
          <p:cNvSpPr>
            <a:spLocks noGrp="1"/>
          </p:cNvSpPr>
          <p:nvPr>
            <p:ph type="body" sz="quarter" idx="10"/>
          </p:nvPr>
        </p:nvSpPr>
        <p:spPr>
          <a:xfrm>
            <a:off x="6383338" y="540000"/>
            <a:ext cx="5184775" cy="5678238"/>
          </a:xfrm>
        </p:spPr>
        <p:txBody>
          <a:bodyPr/>
          <a:lstStyle>
            <a:lvl1pPr marL="457200" indent="-457200">
              <a:buFont typeface="+mj-lt"/>
              <a:buAutoNum type="arabicPeriod"/>
              <a:defRPr sz="2000">
                <a:solidFill>
                  <a:schemeClr val="bg1"/>
                </a:solidFill>
              </a:defRPr>
            </a:lvl1pPr>
            <a:lvl2pPr marL="853200" indent="-457200">
              <a:buFont typeface="Arial" panose="020B0604020202020204" pitchFamily="34" charset="0"/>
              <a:buChar char="•"/>
              <a:defRPr sz="2000">
                <a:solidFill>
                  <a:schemeClr val="bg1"/>
                </a:solidFill>
                <a:latin typeface="+mn-lt"/>
              </a:defRPr>
            </a:lvl2pPr>
            <a:lvl3pPr marL="1134900" indent="-342900">
              <a:buFont typeface="Arial" panose="020B0604020202020204" pitchFamily="34" charset="0"/>
              <a:buChar char="•"/>
              <a:defRPr sz="1800">
                <a:solidFill>
                  <a:schemeClr val="bg1"/>
                </a:solidFill>
                <a:latin typeface="+mn-lt"/>
              </a:defRPr>
            </a:lvl3pPr>
            <a:lvl4pPr marL="1494900" indent="-342900">
              <a:buFont typeface="Arial" panose="020B0604020202020204" pitchFamily="34" charset="0"/>
              <a:buChar char="•"/>
              <a:defRPr sz="1600">
                <a:solidFill>
                  <a:schemeClr val="bg1"/>
                </a:solidFill>
                <a:latin typeface="+mn-lt"/>
              </a:defRPr>
            </a:lvl4pPr>
            <a:lvl5pPr marL="1854900" indent="-342900">
              <a:buFont typeface="Arial" panose="020B0604020202020204" pitchFamily="34" charset="0"/>
              <a:buChar char="•"/>
              <a:defRPr sz="1600">
                <a:solidFill>
                  <a:schemeClr val="bg1"/>
                </a:solidFill>
                <a:latin typeface="+mn-lt"/>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a:extLst>
              <a:ext uri="{FF2B5EF4-FFF2-40B4-BE49-F238E27FC236}">
                <a16:creationId xmlns:a16="http://schemas.microsoft.com/office/drawing/2014/main" id="{682BE595-0F67-43AF-8330-80E7F6853AAB}"/>
              </a:ext>
            </a:extLst>
          </p:cNvPr>
          <p:cNvSpPr>
            <a:spLocks noGrp="1"/>
          </p:cNvSpPr>
          <p:nvPr>
            <p:ph type="ftr" sz="quarter" idx="11"/>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52BCE35A-FBC2-4737-BC28-5DCA1ABD8AFE}"/>
              </a:ext>
            </a:extLst>
          </p:cNvPr>
          <p:cNvSpPr>
            <a:spLocks noGrp="1"/>
          </p:cNvSpPr>
          <p:nvPr>
            <p:ph type="sldNum" sz="quarter" idx="12"/>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4" name="Bild 6" descr="Socialstyrelsen logotyp">
            <a:extLst>
              <a:ext uri="{FF2B5EF4-FFF2-40B4-BE49-F238E27FC236}">
                <a16:creationId xmlns:a16="http://schemas.microsoft.com/office/drawing/2014/main" id="{AC8A7925-09DB-1091-A084-7CD1FC029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20127670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Vänsterställd citat med bild">
    <p:bg>
      <p:bgPr>
        <a:solidFill>
          <a:schemeClr val="accent4"/>
        </a:solidFill>
        <a:effectLst/>
      </p:bgPr>
    </p:bg>
    <p:spTree>
      <p:nvGrpSpPr>
        <p:cNvPr id="1" name=""/>
        <p:cNvGrpSpPr/>
        <p:nvPr/>
      </p:nvGrpSpPr>
      <p:grpSpPr>
        <a:xfrm>
          <a:off x="0" y="0"/>
          <a:ext cx="0" cy="0"/>
          <a:chOff x="0" y="0"/>
          <a:chExt cx="0" cy="0"/>
        </a:xfrm>
      </p:grpSpPr>
      <p:sp>
        <p:nvSpPr>
          <p:cNvPr id="11" name="Platshållare för bild 1">
            <a:extLst>
              <a:ext uri="{FF2B5EF4-FFF2-40B4-BE49-F238E27FC236}">
                <a16:creationId xmlns:a16="http://schemas.microsoft.com/office/drawing/2014/main" id="{3F8F0C3C-C392-883F-FF7A-F5E65EE639D8}"/>
              </a:ext>
            </a:extLst>
          </p:cNvPr>
          <p:cNvSpPr>
            <a:spLocks noGrp="1"/>
          </p:cNvSpPr>
          <p:nvPr>
            <p:ph type="pic" sz="quarter" idx="17" hasCustomPrompt="1"/>
          </p:nvPr>
        </p:nvSpPr>
        <p:spPr>
          <a:xfrm>
            <a:off x="0" y="0"/>
            <a:ext cx="12192000" cy="6858000"/>
          </a:xfrm>
          <a:prstGeom prst="rect">
            <a:avLst/>
          </a:prstGeom>
        </p:spPr>
        <p:txBody>
          <a:bodyPr/>
          <a:lstStyle>
            <a:lvl1pPr marL="0" indent="0">
              <a:buNone/>
              <a:defRPr sz="1600">
                <a:solidFill>
                  <a:srgbClr val="ECB94F"/>
                </a:solidFill>
              </a:defRPr>
            </a:lvl1p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sv-SE" dirty="0"/>
              <a:t>                     Markera bildplatshållaren, blå yta (klicka inte på ikonen). Infoga en bild. Kom ihåg att skriva in en</a:t>
            </a:r>
            <a:br>
              <a:rPr lang="sv-SE" dirty="0"/>
            </a:br>
            <a:r>
              <a:rPr lang="sv-SE" dirty="0"/>
              <a:t>                     alternativtext eller markera som dekorativ. </a:t>
            </a:r>
          </a:p>
          <a:p>
            <a:endParaRPr lang="sv-SE" dirty="0"/>
          </a:p>
        </p:txBody>
      </p:sp>
      <p:sp>
        <p:nvSpPr>
          <p:cNvPr id="17" name="Platshållare för text 2">
            <a:extLst>
              <a:ext uri="{FF2B5EF4-FFF2-40B4-BE49-F238E27FC236}">
                <a16:creationId xmlns:a16="http://schemas.microsoft.com/office/drawing/2014/main" id="{23BA7DB1-7BA6-509E-CFDA-C754DD8161FE}"/>
              </a:ext>
            </a:extLst>
          </p:cNvPr>
          <p:cNvSpPr>
            <a:spLocks noGrp="1"/>
          </p:cNvSpPr>
          <p:nvPr>
            <p:ph type="body" sz="quarter" idx="19" hasCustomPrompt="1"/>
          </p:nvPr>
        </p:nvSpPr>
        <p:spPr>
          <a:xfrm>
            <a:off x="622432" y="342900"/>
            <a:ext cx="455456" cy="638349"/>
          </a:xfrm>
          <a:prstGeom prst="rect">
            <a:avLst/>
          </a:prstGeom>
        </p:spPr>
        <p:txBody>
          <a:bodyPr tIns="0" rIns="0" bIns="0"/>
          <a:lstStyle>
            <a:lvl1pPr marL="0" indent="0">
              <a:buNone/>
              <a:defRPr sz="8000">
                <a:solidFill>
                  <a:schemeClr val="bg1"/>
                </a:solidFill>
              </a:defRPr>
            </a:lvl1pPr>
          </a:lstStyle>
          <a:p>
            <a:pPr lvl="0"/>
            <a:r>
              <a:rPr lang="sv-SE" dirty="0"/>
              <a:t>”</a:t>
            </a:r>
          </a:p>
        </p:txBody>
      </p:sp>
      <p:sp>
        <p:nvSpPr>
          <p:cNvPr id="6" name="Rubrik 3">
            <a:extLst>
              <a:ext uri="{FF2B5EF4-FFF2-40B4-BE49-F238E27FC236}">
                <a16:creationId xmlns:a16="http://schemas.microsoft.com/office/drawing/2014/main" id="{7B889A2B-1A11-8E52-BD85-532D772548AC}"/>
              </a:ext>
            </a:extLst>
          </p:cNvPr>
          <p:cNvSpPr>
            <a:spLocks noGrp="1"/>
          </p:cNvSpPr>
          <p:nvPr>
            <p:ph type="title"/>
          </p:nvPr>
        </p:nvSpPr>
        <p:spPr>
          <a:xfrm>
            <a:off x="990601" y="981249"/>
            <a:ext cx="6004559" cy="2539857"/>
          </a:xfrm>
        </p:spPr>
        <p:txBody>
          <a:bodyPr anchor="t" anchorCtr="0">
            <a:normAutofit/>
          </a:bodyPr>
          <a:lstStyle>
            <a:lvl1pPr algn="l">
              <a:lnSpc>
                <a:spcPct val="100000"/>
              </a:lnSpc>
              <a:spcBef>
                <a:spcPts val="1800"/>
              </a:spcBef>
              <a:defRPr sz="4000" spc="-40" baseline="0">
                <a:solidFill>
                  <a:schemeClr val="bg1"/>
                </a:solidFill>
              </a:defRPr>
            </a:lvl1pPr>
          </a:lstStyle>
          <a:p>
            <a:r>
              <a:rPr lang="sv-SE"/>
              <a:t>Klicka här för att ändra mall för rubrikformat</a:t>
            </a:r>
            <a:endParaRPr lang="sv-SE" dirty="0"/>
          </a:p>
        </p:txBody>
      </p:sp>
      <p:sp>
        <p:nvSpPr>
          <p:cNvPr id="4" name="Platshållare för text 4">
            <a:extLst>
              <a:ext uri="{FF2B5EF4-FFF2-40B4-BE49-F238E27FC236}">
                <a16:creationId xmlns:a16="http://schemas.microsoft.com/office/drawing/2014/main" id="{753D899F-A3CB-5FB6-31EA-CB64334084C1}"/>
              </a:ext>
            </a:extLst>
          </p:cNvPr>
          <p:cNvSpPr>
            <a:spLocks noGrp="1"/>
          </p:cNvSpPr>
          <p:nvPr>
            <p:ph type="body" sz="quarter" idx="16" hasCustomPrompt="1"/>
          </p:nvPr>
        </p:nvSpPr>
        <p:spPr>
          <a:xfrm>
            <a:off x="990601" y="3670743"/>
            <a:ext cx="6004559" cy="1251669"/>
          </a:xfrm>
          <a:prstGeom prst="rect">
            <a:avLst/>
          </a:prstGeom>
        </p:spPr>
        <p:txBody>
          <a:bodyPr lIns="0" anchor="t">
            <a:norm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13" name="Platshållare för text 5">
            <a:extLst>
              <a:ext uri="{FF2B5EF4-FFF2-40B4-BE49-F238E27FC236}">
                <a16:creationId xmlns:a16="http://schemas.microsoft.com/office/drawing/2014/main" id="{1EF396DB-332A-5918-EA8B-D477ED428BA1}"/>
              </a:ext>
            </a:extLst>
          </p:cNvPr>
          <p:cNvSpPr>
            <a:spLocks noGrp="1"/>
          </p:cNvSpPr>
          <p:nvPr>
            <p:ph type="body" sz="quarter" idx="18" hasCustomPrompt="1"/>
          </p:nvPr>
        </p:nvSpPr>
        <p:spPr>
          <a:xfrm>
            <a:off x="990600" y="5072050"/>
            <a:ext cx="6004559" cy="804702"/>
          </a:xfrm>
          <a:prstGeom prst="rect">
            <a:avLst/>
          </a:prstGeom>
        </p:spPr>
        <p:txBody>
          <a:bodyPr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3" name="Platshållare för sidfot 6">
            <a:extLst>
              <a:ext uri="{FF2B5EF4-FFF2-40B4-BE49-F238E27FC236}">
                <a16:creationId xmlns:a16="http://schemas.microsoft.com/office/drawing/2014/main" id="{1607F447-ADD7-4A74-A3ED-9475859E76B6}"/>
              </a:ext>
            </a:extLst>
          </p:cNvPr>
          <p:cNvSpPr>
            <a:spLocks noGrp="1"/>
          </p:cNvSpPr>
          <p:nvPr>
            <p:ph type="ftr" sz="quarter" idx="20"/>
          </p:nvPr>
        </p:nvSpPr>
        <p:spPr/>
        <p:txBody>
          <a:bodyPr/>
          <a:lstStyle>
            <a:lvl1pPr>
              <a:defRPr>
                <a:solidFill>
                  <a:schemeClr val="bg1"/>
                </a:solidFill>
              </a:defRPr>
            </a:lvl1pPr>
          </a:lstStyle>
          <a:p>
            <a:endParaRPr lang="sv-SE"/>
          </a:p>
        </p:txBody>
      </p:sp>
      <p:sp>
        <p:nvSpPr>
          <p:cNvPr id="9" name="Platshållare för bildnummer 7">
            <a:extLst>
              <a:ext uri="{FF2B5EF4-FFF2-40B4-BE49-F238E27FC236}">
                <a16:creationId xmlns:a16="http://schemas.microsoft.com/office/drawing/2014/main" id="{338AE749-498C-4FCF-9315-30FA2D969C5C}"/>
              </a:ext>
            </a:extLst>
          </p:cNvPr>
          <p:cNvSpPr>
            <a:spLocks noGrp="1"/>
          </p:cNvSpPr>
          <p:nvPr>
            <p:ph type="sldNum" sz="quarter" idx="2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4" name="Bild 8" descr="Socialstyrelsen logotyp">
            <a:extLst>
              <a:ext uri="{FF2B5EF4-FFF2-40B4-BE49-F238E27FC236}">
                <a16:creationId xmlns:a16="http://schemas.microsoft.com/office/drawing/2014/main" id="{A180F516-2C3D-44DA-BEBD-C85F90E6A94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066907525"/>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utsida 1">
    <p:spTree>
      <p:nvGrpSpPr>
        <p:cNvPr id="1" name=""/>
        <p:cNvGrpSpPr/>
        <p:nvPr/>
      </p:nvGrpSpPr>
      <p:grpSpPr>
        <a:xfrm>
          <a:off x="0" y="0"/>
          <a:ext cx="0" cy="0"/>
          <a:chOff x="0" y="0"/>
          <a:chExt cx="0" cy="0"/>
        </a:xfrm>
      </p:grpSpPr>
      <p:pic>
        <p:nvPicPr>
          <p:cNvPr id="4" name="Bildobjekt 1">
            <a:extLst>
              <a:ext uri="{FF2B5EF4-FFF2-40B4-BE49-F238E27FC236}">
                <a16:creationId xmlns:a16="http://schemas.microsoft.com/office/drawing/2014/main" id="{5F49F012-2760-74F3-4814-A4C07AB359A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2" name="Rubrik 2">
            <a:extLst>
              <a:ext uri="{FF2B5EF4-FFF2-40B4-BE49-F238E27FC236}">
                <a16:creationId xmlns:a16="http://schemas.microsoft.com/office/drawing/2014/main" id="{5769411F-B1AF-EC1C-966E-FB9ED0374DF5}"/>
              </a:ext>
            </a:extLst>
          </p:cNvPr>
          <p:cNvSpPr>
            <a:spLocks noGrp="1"/>
          </p:cNvSpPr>
          <p:nvPr>
            <p:ph type="ctrTitle"/>
          </p:nvPr>
        </p:nvSpPr>
        <p:spPr>
          <a:xfrm>
            <a:off x="1506000" y="2401848"/>
            <a:ext cx="9180000" cy="1908000"/>
          </a:xfrm>
        </p:spPr>
        <p:txBody>
          <a:bodyPr lIns="0" tIns="72000" rIns="0" bIns="72000" anchor="ctr" anchorCtr="0">
            <a:normAutofit/>
          </a:bodyPr>
          <a:lstStyle>
            <a:lvl1pPr algn="ctr">
              <a:lnSpc>
                <a:spcPct val="100000"/>
              </a:lnSpc>
              <a:defRPr sz="4800" spc="-40" baseline="0">
                <a:solidFill>
                  <a:schemeClr val="bg1"/>
                </a:solidFill>
                <a:latin typeface="+mj-lt"/>
                <a:ea typeface="Noto Sans" panose="020B0502040504020204" pitchFamily="34" charset="0"/>
                <a:cs typeface="Noto Sans" panose="020B0502040504020204" pitchFamily="34" charset="0"/>
              </a:defRPr>
            </a:lvl1pPr>
          </a:lstStyle>
          <a:p>
            <a:r>
              <a:rPr lang="sv-SE"/>
              <a:t>Klicka här för att ändra mall för rubrikformat</a:t>
            </a:r>
            <a:endParaRPr lang="sv-SE" dirty="0"/>
          </a:p>
        </p:txBody>
      </p:sp>
      <p:sp>
        <p:nvSpPr>
          <p:cNvPr id="3" name="Underrubrik 3">
            <a:extLst>
              <a:ext uri="{FF2B5EF4-FFF2-40B4-BE49-F238E27FC236}">
                <a16:creationId xmlns:a16="http://schemas.microsoft.com/office/drawing/2014/main" id="{94232B9B-F6BB-1A4F-7DB4-D8AE64F1306E}"/>
              </a:ext>
            </a:extLst>
          </p:cNvPr>
          <p:cNvSpPr>
            <a:spLocks noGrp="1"/>
          </p:cNvSpPr>
          <p:nvPr>
            <p:ph type="subTitle" idx="1"/>
          </p:nvPr>
        </p:nvSpPr>
        <p:spPr>
          <a:xfrm>
            <a:off x="1506000" y="4346112"/>
            <a:ext cx="9180000" cy="1116000"/>
          </a:xfrm>
          <a:prstGeom prst="rect">
            <a:avLst/>
          </a:prstGeom>
        </p:spPr>
        <p:txBody>
          <a:bodyPr lIns="0" tIns="0" rIns="0" bIns="72000" anchor="t">
            <a:normAutofit/>
          </a:bodyPr>
          <a:lstStyle>
            <a:lvl1pPr marL="0" indent="0" algn="ctr">
              <a:lnSpc>
                <a:spcPct val="110000"/>
              </a:lnSpc>
              <a:spcBef>
                <a:spcPts val="0"/>
              </a:spcBef>
              <a:spcAft>
                <a:spcPts val="2000"/>
              </a:spcAft>
              <a:buNone/>
              <a:defRPr sz="22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5" name="Bild 4" descr="Socialstyrelsen logotyp">
            <a:extLst>
              <a:ext uri="{FF2B5EF4-FFF2-40B4-BE49-F238E27FC236}">
                <a16:creationId xmlns:a16="http://schemas.microsoft.com/office/drawing/2014/main" id="{3C67A210-F022-803C-0BD3-7D25F3F2C6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553629245"/>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lutsida 2">
    <p:spTree>
      <p:nvGrpSpPr>
        <p:cNvPr id="1" name=""/>
        <p:cNvGrpSpPr/>
        <p:nvPr/>
      </p:nvGrpSpPr>
      <p:grpSpPr>
        <a:xfrm>
          <a:off x="0" y="0"/>
          <a:ext cx="0" cy="0"/>
          <a:chOff x="0" y="0"/>
          <a:chExt cx="0" cy="0"/>
        </a:xfrm>
      </p:grpSpPr>
      <p:pic>
        <p:nvPicPr>
          <p:cNvPr id="5" name="Bildobjekt 1">
            <a:extLst>
              <a:ext uri="{FF2B5EF4-FFF2-40B4-BE49-F238E27FC236}">
                <a16:creationId xmlns:a16="http://schemas.microsoft.com/office/drawing/2014/main" id="{A4C53521-188E-9198-17C6-9BE44215CD6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0"/>
            <a:ext cx="12192000" cy="6858001"/>
          </a:xfrm>
          <a:prstGeom prst="rect">
            <a:avLst/>
          </a:prstGeom>
          <a:solidFill>
            <a:schemeClr val="accent1"/>
          </a:solidFill>
        </p:spPr>
      </p:pic>
      <p:sp>
        <p:nvSpPr>
          <p:cNvPr id="4" name="Rubrik 2">
            <a:extLst>
              <a:ext uri="{FF2B5EF4-FFF2-40B4-BE49-F238E27FC236}">
                <a16:creationId xmlns:a16="http://schemas.microsoft.com/office/drawing/2014/main" id="{8CC59EE7-2795-E38A-DBCA-38DA15BC3321}"/>
              </a:ext>
            </a:extLst>
          </p:cNvPr>
          <p:cNvSpPr>
            <a:spLocks noGrp="1"/>
          </p:cNvSpPr>
          <p:nvPr>
            <p:ph type="title" hasCustomPrompt="1"/>
          </p:nvPr>
        </p:nvSpPr>
        <p:spPr>
          <a:xfrm>
            <a:off x="1524001" y="5506636"/>
            <a:ext cx="9143999" cy="711602"/>
          </a:xfrm>
        </p:spPr>
        <p:txBody>
          <a:bodyPr>
            <a:normAutofit/>
          </a:bodyPr>
          <a:lstStyle>
            <a:lvl1pPr marL="0" indent="0" algn="ctr" defTabSz="914400" rtl="0" eaLnBrk="1" latinLnBrk="0" hangingPunct="1">
              <a:lnSpc>
                <a:spcPct val="110000"/>
              </a:lnSpc>
              <a:spcBef>
                <a:spcPts val="1000"/>
              </a:spcBef>
              <a:buFont typeface="Arial" panose="020B0604020202020204" pitchFamily="34" charset="0"/>
              <a:buNone/>
              <a:defRPr lang="sv-SE" sz="2200" b="0" kern="1200" spc="-30" baseline="0" dirty="0">
                <a:solidFill>
                  <a:schemeClr val="bg1"/>
                </a:solidFill>
                <a:latin typeface="+mj-lt"/>
                <a:ea typeface="Noto Sans" panose="020B0502040504020204" pitchFamily="34" charset="0"/>
                <a:cs typeface="Noto Sans" panose="020B0502040504020204" pitchFamily="34" charset="0"/>
              </a:defRPr>
            </a:lvl1pPr>
          </a:lstStyle>
          <a:p>
            <a:r>
              <a:rPr lang="sv-SE" dirty="0"/>
              <a:t>Klicka för att lägga till text</a:t>
            </a:r>
          </a:p>
        </p:txBody>
      </p:sp>
      <p:pic>
        <p:nvPicPr>
          <p:cNvPr id="2" name="Bild 3" descr="Socialstyrelsen logotyp">
            <a:extLst>
              <a:ext uri="{FF2B5EF4-FFF2-40B4-BE49-F238E27FC236}">
                <a16:creationId xmlns:a16="http://schemas.microsoft.com/office/drawing/2014/main" id="{1B631394-A941-4380-8B8D-D1DC4A45FD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8"/>
            <a:ext cx="4911139" cy="1055530"/>
          </a:xfrm>
          <a:prstGeom prst="rect">
            <a:avLst/>
          </a:prstGeom>
        </p:spPr>
      </p:pic>
    </p:spTree>
    <p:extLst>
      <p:ext uri="{BB962C8B-B14F-4D97-AF65-F5344CB8AC3E}">
        <p14:creationId xmlns:p14="http://schemas.microsoft.com/office/powerpoint/2010/main" val="305861781"/>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52C64086-06E9-1122-4CB0-64B1127B7F7C}"/>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Platshållare för text 2">
            <a:extLst>
              <a:ext uri="{FF2B5EF4-FFF2-40B4-BE49-F238E27FC236}">
                <a16:creationId xmlns:a16="http://schemas.microsoft.com/office/drawing/2014/main" id="{52B2130A-76E1-6582-5489-CA4D3C8D61B4}"/>
              </a:ext>
            </a:extLst>
          </p:cNvPr>
          <p:cNvSpPr>
            <a:spLocks noGrp="1"/>
          </p:cNvSpPr>
          <p:nvPr>
            <p:ph type="body" idx="1" hasCustomPrompt="1"/>
          </p:nvPr>
        </p:nvSpPr>
        <p:spPr>
          <a:xfrm>
            <a:off x="637200" y="540000"/>
            <a:ext cx="5197912" cy="549968"/>
          </a:xfrm>
          <a:prstGeom prst="rect">
            <a:avLst/>
          </a:prstGeom>
        </p:spPr>
        <p:txBody>
          <a:bodyPr lIns="0" tIns="0">
            <a:noAutofit/>
          </a:bodyPr>
          <a:lstStyle>
            <a:lvl1pPr marL="0" indent="0">
              <a:buNone/>
              <a:defRPr sz="25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Del 1</a:t>
            </a:r>
          </a:p>
        </p:txBody>
      </p:sp>
      <p:sp>
        <p:nvSpPr>
          <p:cNvPr id="2" name="Rubrik 3">
            <a:extLst>
              <a:ext uri="{FF2B5EF4-FFF2-40B4-BE49-F238E27FC236}">
                <a16:creationId xmlns:a16="http://schemas.microsoft.com/office/drawing/2014/main" id="{BFD6FC84-E6B8-4B24-D1A4-467309C0F4BF}"/>
              </a:ext>
            </a:extLst>
          </p:cNvPr>
          <p:cNvSpPr>
            <a:spLocks noGrp="1"/>
          </p:cNvSpPr>
          <p:nvPr>
            <p:ph type="title"/>
          </p:nvPr>
        </p:nvSpPr>
        <p:spPr>
          <a:xfrm>
            <a:off x="637200" y="1691999"/>
            <a:ext cx="8968770" cy="2520000"/>
          </a:xfrm>
        </p:spPr>
        <p:txBody>
          <a:bodyPr rIns="0" anchor="b">
            <a:normAutofit/>
          </a:bodyPr>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12" name="Underrubrik 4">
            <a:extLst>
              <a:ext uri="{FF2B5EF4-FFF2-40B4-BE49-F238E27FC236}">
                <a16:creationId xmlns:a16="http://schemas.microsoft.com/office/drawing/2014/main" id="{CF9EFB7A-52F7-4B96-A8E7-23E49A8AF6BE}"/>
              </a:ext>
            </a:extLst>
          </p:cNvPr>
          <p:cNvSpPr>
            <a:spLocks noGrp="1"/>
          </p:cNvSpPr>
          <p:nvPr>
            <p:ph type="subTitle" idx="12" hasCustomPrompt="1"/>
          </p:nvPr>
        </p:nvSpPr>
        <p:spPr>
          <a:xfrm>
            <a:off x="637200" y="4333988"/>
            <a:ext cx="9000000" cy="1655763"/>
          </a:xfrm>
          <a:prstGeom prst="rect">
            <a:avLst/>
          </a:prstGeom>
        </p:spPr>
        <p:txBody>
          <a:bodyPr lIns="0" anchor="t">
            <a:normAutofit/>
          </a:bodyPr>
          <a:lstStyle>
            <a:lvl1pPr marL="0" indent="0" algn="l">
              <a:lnSpc>
                <a:spcPct val="110000"/>
              </a:lnSpc>
              <a:buNone/>
              <a:defRPr sz="2500" spc="-30" baseline="0">
                <a:solidFill>
                  <a:schemeClr val="bg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9" name="Platshållare för sidfot 5">
            <a:extLst>
              <a:ext uri="{FF2B5EF4-FFF2-40B4-BE49-F238E27FC236}">
                <a16:creationId xmlns:a16="http://schemas.microsoft.com/office/drawing/2014/main" id="{D626CCBB-FA3C-4FF3-9FD8-C0ABEF2E3D71}"/>
              </a:ext>
            </a:extLst>
          </p:cNvPr>
          <p:cNvSpPr>
            <a:spLocks noGrp="1"/>
          </p:cNvSpPr>
          <p:nvPr>
            <p:ph type="ftr" sz="quarter" idx="10"/>
          </p:nvPr>
        </p:nvSpPr>
        <p:spPr/>
        <p:txBody>
          <a:bodyPr/>
          <a:lstStyle>
            <a:lvl1pPr>
              <a:defRPr>
                <a:solidFill>
                  <a:schemeClr val="bg1"/>
                </a:solidFill>
              </a:defRPr>
            </a:lvl1pPr>
          </a:lstStyle>
          <a:p>
            <a:endParaRPr lang="sv-SE"/>
          </a:p>
        </p:txBody>
      </p:sp>
      <p:sp>
        <p:nvSpPr>
          <p:cNvPr id="10" name="Platshållare för bildnummer 6">
            <a:extLst>
              <a:ext uri="{FF2B5EF4-FFF2-40B4-BE49-F238E27FC236}">
                <a16:creationId xmlns:a16="http://schemas.microsoft.com/office/drawing/2014/main" id="{DDA22063-D2D4-47CD-A7AE-ECEFC03816D5}"/>
              </a:ext>
            </a:extLst>
          </p:cNvPr>
          <p:cNvSpPr>
            <a:spLocks noGrp="1"/>
          </p:cNvSpPr>
          <p:nvPr>
            <p:ph type="sldNum" sz="quarter" idx="11"/>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11" name="Bild 7" descr="Socialstyrelsen logotyp">
            <a:extLst>
              <a:ext uri="{FF2B5EF4-FFF2-40B4-BE49-F238E27FC236}">
                <a16:creationId xmlns:a16="http://schemas.microsoft.com/office/drawing/2014/main" id="{4C26D879-9B78-4AE9-918F-D0BA94858CE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97511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pitelsida numrerad">
    <p:spTree>
      <p:nvGrpSpPr>
        <p:cNvPr id="1" name=""/>
        <p:cNvGrpSpPr/>
        <p:nvPr/>
      </p:nvGrpSpPr>
      <p:grpSpPr>
        <a:xfrm>
          <a:off x="0" y="0"/>
          <a:ext cx="0" cy="0"/>
          <a:chOff x="0" y="0"/>
          <a:chExt cx="0" cy="0"/>
        </a:xfrm>
      </p:grpSpPr>
      <p:sp>
        <p:nvSpPr>
          <p:cNvPr id="3" name="Rektangel 1">
            <a:extLst>
              <a:ext uri="{FF2B5EF4-FFF2-40B4-BE49-F238E27FC236}">
                <a16:creationId xmlns:a16="http://schemas.microsoft.com/office/drawing/2014/main" id="{66632C35-978C-6B62-C6D3-0489AB671B91}"/>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 name="Rubrik 2">
            <a:extLst>
              <a:ext uri="{FF2B5EF4-FFF2-40B4-BE49-F238E27FC236}">
                <a16:creationId xmlns:a16="http://schemas.microsoft.com/office/drawing/2014/main" id="{A26D114C-C763-4581-8597-B1B4017E7B84}"/>
              </a:ext>
            </a:extLst>
          </p:cNvPr>
          <p:cNvSpPr>
            <a:spLocks noGrp="1"/>
          </p:cNvSpPr>
          <p:nvPr>
            <p:ph type="title"/>
          </p:nvPr>
        </p:nvSpPr>
        <p:spPr>
          <a:xfrm>
            <a:off x="637200" y="540000"/>
            <a:ext cx="5199062" cy="2847601"/>
          </a:xfrm>
        </p:spPr>
        <p:txBody>
          <a:bodyPr>
            <a:noAutofit/>
          </a:bodyPr>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3" name="Platshållare för text 3">
            <a:extLst>
              <a:ext uri="{FF2B5EF4-FFF2-40B4-BE49-F238E27FC236}">
                <a16:creationId xmlns:a16="http://schemas.microsoft.com/office/drawing/2014/main" id="{C17A5B22-744D-07CC-E5A8-7E3117B56BA1}"/>
              </a:ext>
            </a:extLst>
          </p:cNvPr>
          <p:cNvSpPr>
            <a:spLocks noGrp="1"/>
          </p:cNvSpPr>
          <p:nvPr>
            <p:ph type="body" sz="quarter" idx="12" hasCustomPrompt="1"/>
          </p:nvPr>
        </p:nvSpPr>
        <p:spPr>
          <a:xfrm>
            <a:off x="7389099" y="-577755"/>
            <a:ext cx="4794333" cy="5735897"/>
          </a:xfrm>
          <a:prstGeom prst="rect">
            <a:avLst/>
          </a:prstGeom>
        </p:spPr>
        <p:txBody>
          <a:bodyPr anchor="t" anchorCtr="0">
            <a:noAutofit/>
          </a:bodyPr>
          <a:lstStyle>
            <a:lvl1pPr marL="0" indent="0" algn="r">
              <a:lnSpc>
                <a:spcPct val="100000"/>
              </a:lnSpc>
              <a:spcBef>
                <a:spcPts val="0"/>
              </a:spcBef>
              <a:buNone/>
              <a:defRPr sz="40000" b="1">
                <a:solidFill>
                  <a:schemeClr val="accent2">
                    <a:alpha val="50000"/>
                  </a:schemeClr>
                </a:solidFill>
              </a:defRPr>
            </a:lvl1pPr>
          </a:lstStyle>
          <a:p>
            <a:pPr lvl="0"/>
            <a:r>
              <a:rPr lang="sv-SE" dirty="0"/>
              <a:t>1</a:t>
            </a:r>
          </a:p>
        </p:txBody>
      </p:sp>
      <p:sp>
        <p:nvSpPr>
          <p:cNvPr id="4" name="Platshållare för sidfot 4">
            <a:extLst>
              <a:ext uri="{FF2B5EF4-FFF2-40B4-BE49-F238E27FC236}">
                <a16:creationId xmlns:a16="http://schemas.microsoft.com/office/drawing/2014/main" id="{D7E8D443-E237-462B-975C-154721968459}"/>
              </a:ext>
            </a:extLst>
          </p:cNvPr>
          <p:cNvSpPr>
            <a:spLocks noGrp="1"/>
          </p:cNvSpPr>
          <p:nvPr>
            <p:ph type="ftr" sz="quarter" idx="13"/>
          </p:nvPr>
        </p:nvSpPr>
        <p:spPr/>
        <p:txBody>
          <a:bodyPr/>
          <a:lstStyle>
            <a:lvl1pPr>
              <a:defRPr>
                <a:solidFill>
                  <a:schemeClr val="bg1"/>
                </a:solidFill>
              </a:defRPr>
            </a:lvl1pPr>
          </a:lstStyle>
          <a:p>
            <a:endParaRPr lang="sv-SE" dirty="0"/>
          </a:p>
        </p:txBody>
      </p:sp>
      <p:sp>
        <p:nvSpPr>
          <p:cNvPr id="10" name="Platshållare för bildnummer 5">
            <a:extLst>
              <a:ext uri="{FF2B5EF4-FFF2-40B4-BE49-F238E27FC236}">
                <a16:creationId xmlns:a16="http://schemas.microsoft.com/office/drawing/2014/main" id="{1224EAF2-CF04-4F06-9EF2-9F75F889D03D}"/>
              </a:ext>
            </a:extLst>
          </p:cNvPr>
          <p:cNvSpPr>
            <a:spLocks noGrp="1"/>
          </p:cNvSpPr>
          <p:nvPr>
            <p:ph type="sldNum" sz="quarter" idx="14"/>
          </p:nvPr>
        </p:nvSpPr>
        <p:spPr/>
        <p:txBody>
          <a:bodyPr/>
          <a:lstStyle>
            <a:lvl1pPr>
              <a:defRPr>
                <a:solidFill>
                  <a:schemeClr val="bg1"/>
                </a:solidFill>
              </a:defRPr>
            </a:lvl1pPr>
          </a:lstStyle>
          <a:p>
            <a:fld id="{4EF126C7-24CB-41BE-8327-5CF4F4F9B55B}" type="slidenum">
              <a:rPr lang="sv-SE" smtClean="0"/>
              <a:pPr/>
              <a:t>‹#›</a:t>
            </a:fld>
            <a:endParaRPr lang="sv-SE"/>
          </a:p>
        </p:txBody>
      </p:sp>
      <p:pic>
        <p:nvPicPr>
          <p:cNvPr id="9" name="Bild 6" descr="Socialstyrelsen logotyp">
            <a:extLst>
              <a:ext uri="{FF2B5EF4-FFF2-40B4-BE49-F238E27FC236}">
                <a16:creationId xmlns:a16="http://schemas.microsoft.com/office/drawing/2014/main" id="{5587D7EB-8136-4358-A5A2-960A0628D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420577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sida med bakgrundsbild">
    <p:spTree>
      <p:nvGrpSpPr>
        <p:cNvPr id="1" name=""/>
        <p:cNvGrpSpPr/>
        <p:nvPr/>
      </p:nvGrpSpPr>
      <p:grpSpPr>
        <a:xfrm>
          <a:off x="0" y="0"/>
          <a:ext cx="0" cy="0"/>
          <a:chOff x="0" y="0"/>
          <a:chExt cx="0" cy="0"/>
        </a:xfrm>
      </p:grpSpPr>
      <p:sp>
        <p:nvSpPr>
          <p:cNvPr id="7" name="Platshållare för bild 1">
            <a:extLst>
              <a:ext uri="{FF2B5EF4-FFF2-40B4-BE49-F238E27FC236}">
                <a16:creationId xmlns:a16="http://schemas.microsoft.com/office/drawing/2014/main" id="{9C40D1D3-1113-927C-B6F9-18C863930682}"/>
              </a:ext>
              <a:ext uri="{C183D7F6-B498-43B3-948B-1728B52AA6E4}">
                <adec:decorative xmlns:adec="http://schemas.microsoft.com/office/drawing/2017/decorative" val="1"/>
              </a:ext>
            </a:extLst>
          </p:cNvPr>
          <p:cNvSpPr>
            <a:spLocks noGrp="1"/>
          </p:cNvSpPr>
          <p:nvPr>
            <p:ph type="pic" idx="11" hasCustomPrompt="1"/>
          </p:nvPr>
        </p:nvSpPr>
        <p:spPr>
          <a:xfrm>
            <a:off x="0" y="1"/>
            <a:ext cx="12192000" cy="6857999"/>
          </a:xfrm>
          <a:prstGeom prst="rect">
            <a:avLst/>
          </a:prstGeom>
        </p:spPr>
        <p:txBody>
          <a:bodyPr lIns="216000" tIns="180000">
            <a:normAutofit/>
          </a:bodyPr>
          <a:lstStyle>
            <a:lvl1pPr marL="0" indent="0">
              <a:buNone/>
              <a:defRPr sz="1100">
                <a:solidFill>
                  <a:srgbClr val="017CC0"/>
                </a:solidFill>
                <a:latin typeface="Noto Sans" panose="020B0502040504020204" pitchFamily="34" charset="0"/>
                <a:ea typeface="Noto Sans" panose="020B0502040504020204" pitchFamily="34" charset="0"/>
                <a:cs typeface="Noto Sans" panose="020B050204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lang="sv-SE" dirty="0"/>
              <a:t>Utfallande bild bakom text – 1) Klicka på vit yta 2) Infoga bild. Kom ihåg att skriva in en alternativtext eller markera som dekorativ.</a:t>
            </a:r>
          </a:p>
        </p:txBody>
      </p:sp>
      <p:sp>
        <p:nvSpPr>
          <p:cNvPr id="13" name="Rubrik 2">
            <a:extLst>
              <a:ext uri="{FF2B5EF4-FFF2-40B4-BE49-F238E27FC236}">
                <a16:creationId xmlns:a16="http://schemas.microsoft.com/office/drawing/2014/main" id="{2FD6ECBC-F7B5-4B05-A3D3-A59204C80F56}"/>
              </a:ext>
            </a:extLst>
          </p:cNvPr>
          <p:cNvSpPr>
            <a:spLocks noGrp="1"/>
          </p:cNvSpPr>
          <p:nvPr>
            <p:ph type="title"/>
          </p:nvPr>
        </p:nvSpPr>
        <p:spPr>
          <a:xfrm>
            <a:off x="637200" y="1692000"/>
            <a:ext cx="9180000" cy="2520000"/>
          </a:xfrm>
        </p:spPr>
        <p:txBody>
          <a:bodyPr rIns="0" anchor="b">
            <a:normAutofit/>
          </a:bodyPr>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6" name="Underrubrik 2">
            <a:extLst>
              <a:ext uri="{FF2B5EF4-FFF2-40B4-BE49-F238E27FC236}">
                <a16:creationId xmlns:a16="http://schemas.microsoft.com/office/drawing/2014/main" id="{D4CC4E9F-6EA0-9462-40D9-07A750177851}"/>
              </a:ext>
            </a:extLst>
          </p:cNvPr>
          <p:cNvSpPr>
            <a:spLocks noGrp="1"/>
          </p:cNvSpPr>
          <p:nvPr>
            <p:ph type="subTitle" idx="1" hasCustomPrompt="1"/>
          </p:nvPr>
        </p:nvSpPr>
        <p:spPr>
          <a:xfrm>
            <a:off x="637200" y="4333988"/>
            <a:ext cx="9180000" cy="1655763"/>
          </a:xfrm>
          <a:prstGeom prst="rect">
            <a:avLst/>
          </a:prstGeom>
        </p:spPr>
        <p:txBody>
          <a:bodyPr lIns="0" anchor="t">
            <a:normAutofit/>
          </a:bodyPr>
          <a:lstStyle>
            <a:lvl1pPr marL="0" indent="0" algn="l">
              <a:lnSpc>
                <a:spcPct val="110000"/>
              </a:lnSpc>
              <a:buNone/>
              <a:defRPr sz="2500" spc="-30" baseline="0">
                <a:solidFill>
                  <a:schemeClr val="tx1"/>
                </a:solidFill>
                <a:latin typeface="+mj-lt"/>
                <a:ea typeface="Noto Sans" panose="020B0502040504020204" pitchFamily="34" charset="0"/>
                <a:cs typeface="Noto Sans" panose="020B050204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Avsnittsundertitel</a:t>
            </a:r>
          </a:p>
        </p:txBody>
      </p:sp>
      <p:sp>
        <p:nvSpPr>
          <p:cNvPr id="4" name="Platshållare för sidfot 4">
            <a:extLst>
              <a:ext uri="{FF2B5EF4-FFF2-40B4-BE49-F238E27FC236}">
                <a16:creationId xmlns:a16="http://schemas.microsoft.com/office/drawing/2014/main" id="{FA7FDCBC-62A6-43C6-A5CE-76BC57FCB704}"/>
              </a:ext>
            </a:extLst>
          </p:cNvPr>
          <p:cNvSpPr>
            <a:spLocks noGrp="1"/>
          </p:cNvSpPr>
          <p:nvPr>
            <p:ph type="ftr" sz="quarter" idx="12"/>
          </p:nvPr>
        </p:nvSpPr>
        <p:spPr/>
        <p:txBody>
          <a:bodyPr/>
          <a:lstStyle/>
          <a:p>
            <a:endParaRPr lang="sv-SE"/>
          </a:p>
        </p:txBody>
      </p:sp>
      <p:sp>
        <p:nvSpPr>
          <p:cNvPr id="5" name="Platshållare för bildnummer 5">
            <a:extLst>
              <a:ext uri="{FF2B5EF4-FFF2-40B4-BE49-F238E27FC236}">
                <a16:creationId xmlns:a16="http://schemas.microsoft.com/office/drawing/2014/main" id="{B6C93929-F7A2-45FB-BE53-B6003C1ACEA5}"/>
              </a:ext>
            </a:extLst>
          </p:cNvPr>
          <p:cNvSpPr>
            <a:spLocks noGrp="1"/>
          </p:cNvSpPr>
          <p:nvPr>
            <p:ph type="sldNum" sz="quarter" idx="13"/>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7475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7EB414-D845-40B8-AD42-8C3E31AC4ADD}"/>
              </a:ext>
            </a:extLst>
          </p:cNvPr>
          <p:cNvSpPr>
            <a:spLocks noGrp="1"/>
          </p:cNvSpPr>
          <p:nvPr>
            <p:ph type="title"/>
          </p:nvPr>
        </p:nvSpPr>
        <p:spPr/>
        <p:txBody>
          <a:bodyPr/>
          <a:lstStyle/>
          <a:p>
            <a:r>
              <a:rPr lang="sv-SE"/>
              <a:t>Klicka här för att ändra mall för rubrikformat</a:t>
            </a:r>
          </a:p>
        </p:txBody>
      </p:sp>
      <p:sp>
        <p:nvSpPr>
          <p:cNvPr id="5" name="Platshållare för sidfot 2">
            <a:extLst>
              <a:ext uri="{FF2B5EF4-FFF2-40B4-BE49-F238E27FC236}">
                <a16:creationId xmlns:a16="http://schemas.microsoft.com/office/drawing/2014/main" id="{F758B885-6149-4D2F-8121-C5EDBE6D387E}"/>
              </a:ext>
            </a:extLst>
          </p:cNvPr>
          <p:cNvSpPr>
            <a:spLocks noGrp="1"/>
          </p:cNvSpPr>
          <p:nvPr>
            <p:ph type="ftr" sz="quarter" idx="10"/>
          </p:nvPr>
        </p:nvSpPr>
        <p:spPr/>
        <p:txBody>
          <a:bodyPr/>
          <a:lstStyle/>
          <a:p>
            <a:endParaRPr lang="sv-SE"/>
          </a:p>
        </p:txBody>
      </p:sp>
      <p:sp>
        <p:nvSpPr>
          <p:cNvPr id="6" name="Platshållare för bildnummer 3">
            <a:extLst>
              <a:ext uri="{FF2B5EF4-FFF2-40B4-BE49-F238E27FC236}">
                <a16:creationId xmlns:a16="http://schemas.microsoft.com/office/drawing/2014/main" id="{BE20BA94-1AE3-4AE0-80FE-ED25E764B106}"/>
              </a:ext>
            </a:extLst>
          </p:cNvPr>
          <p:cNvSpPr>
            <a:spLocks noGrp="1"/>
          </p:cNvSpPr>
          <p:nvPr>
            <p:ph type="sldNum" sz="quarter" idx="11"/>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2035615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A37F79-443B-45AE-BEEB-261CE791C422}"/>
              </a:ext>
            </a:extLst>
          </p:cNvPr>
          <p:cNvSpPr>
            <a:spLocks noGrp="1"/>
          </p:cNvSpPr>
          <p:nvPr>
            <p:ph type="title"/>
          </p:nvPr>
        </p:nvSpPr>
        <p:spPr/>
        <p:txBody>
          <a:bodyPr/>
          <a:lstStyle/>
          <a:p>
            <a:r>
              <a:rPr lang="sv-SE"/>
              <a:t>Klicka här för att ändra mall för rubrikformat</a:t>
            </a:r>
          </a:p>
        </p:txBody>
      </p:sp>
      <p:sp>
        <p:nvSpPr>
          <p:cNvPr id="7" name="Platshållare för text 2">
            <a:extLst>
              <a:ext uri="{FF2B5EF4-FFF2-40B4-BE49-F238E27FC236}">
                <a16:creationId xmlns:a16="http://schemas.microsoft.com/office/drawing/2014/main" id="{B96EB96E-F922-6BF7-2303-CFCC18F2513C}"/>
              </a:ext>
            </a:extLst>
          </p:cNvPr>
          <p:cNvSpPr>
            <a:spLocks noGrp="1"/>
          </p:cNvSpPr>
          <p:nvPr>
            <p:ph type="body" sz="quarter" idx="14" hasCustomPrompt="1"/>
          </p:nvPr>
        </p:nvSpPr>
        <p:spPr>
          <a:xfrm>
            <a:off x="636045" y="1634400"/>
            <a:ext cx="6840000" cy="4583838"/>
          </a:xfrm>
          <a:prstGeom prst="rect">
            <a:avLst/>
          </a:prstGeom>
        </p:spPr>
        <p:txBody>
          <a:bodyPr lIns="0" anchor="t">
            <a:normAutofit/>
          </a:bodyPr>
          <a:lstStyle>
            <a:lvl1pPr marL="0" indent="0">
              <a:lnSpc>
                <a:spcPct val="110000"/>
              </a:lnSpc>
              <a:spcBef>
                <a:spcPts val="1800"/>
              </a:spcBef>
              <a:spcAft>
                <a:spcPts val="0"/>
              </a:spcAft>
              <a:buSzPct val="130000"/>
              <a:buFontTx/>
              <a:buNone/>
              <a:defRPr sz="2000">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här för att ändra format på bakgrundstexten</a:t>
            </a:r>
          </a:p>
        </p:txBody>
      </p:sp>
      <p:sp>
        <p:nvSpPr>
          <p:cNvPr id="5" name="Platshållare för sidfot 3">
            <a:extLst>
              <a:ext uri="{FF2B5EF4-FFF2-40B4-BE49-F238E27FC236}">
                <a16:creationId xmlns:a16="http://schemas.microsoft.com/office/drawing/2014/main" id="{D3BAB382-76CC-47B0-B4B5-E9F1930024E8}"/>
              </a:ext>
            </a:extLst>
          </p:cNvPr>
          <p:cNvSpPr>
            <a:spLocks noGrp="1"/>
          </p:cNvSpPr>
          <p:nvPr>
            <p:ph type="ftr" sz="quarter" idx="15"/>
          </p:nvPr>
        </p:nvSpPr>
        <p:spPr/>
        <p:txBody>
          <a:bodyPr/>
          <a:lstStyle/>
          <a:p>
            <a:endParaRPr lang="sv-SE"/>
          </a:p>
        </p:txBody>
      </p:sp>
      <p:sp>
        <p:nvSpPr>
          <p:cNvPr id="6" name="Platshållare för bildnummer 4">
            <a:extLst>
              <a:ext uri="{FF2B5EF4-FFF2-40B4-BE49-F238E27FC236}">
                <a16:creationId xmlns:a16="http://schemas.microsoft.com/office/drawing/2014/main" id="{719F0539-DAC4-4126-BB78-1F341DC0CA6D}"/>
              </a:ext>
            </a:extLst>
          </p:cNvPr>
          <p:cNvSpPr>
            <a:spLocks noGrp="1"/>
          </p:cNvSpPr>
          <p:nvPr>
            <p:ph type="sldNum" sz="quarter" idx="16"/>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446215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punktlista">
    <p:spTree>
      <p:nvGrpSpPr>
        <p:cNvPr id="1" name=""/>
        <p:cNvGrpSpPr/>
        <p:nvPr/>
      </p:nvGrpSpPr>
      <p:grpSpPr>
        <a:xfrm>
          <a:off x="0" y="0"/>
          <a:ext cx="0" cy="0"/>
          <a:chOff x="0" y="0"/>
          <a:chExt cx="0" cy="0"/>
        </a:xfrm>
      </p:grpSpPr>
      <p:sp>
        <p:nvSpPr>
          <p:cNvPr id="3" name="Rubrik 1">
            <a:extLst>
              <a:ext uri="{FF2B5EF4-FFF2-40B4-BE49-F238E27FC236}">
                <a16:creationId xmlns:a16="http://schemas.microsoft.com/office/drawing/2014/main" id="{E8F80C8E-118A-4D0D-A4C9-42DE8B427707}"/>
              </a:ext>
            </a:extLst>
          </p:cNvPr>
          <p:cNvSpPr>
            <a:spLocks noGrp="1"/>
          </p:cNvSpPr>
          <p:nvPr>
            <p:ph type="title"/>
          </p:nvPr>
        </p:nvSpPr>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E8219470-9D8F-6BC8-CE82-81558B419AC3}"/>
              </a:ext>
            </a:extLst>
          </p:cNvPr>
          <p:cNvSpPr>
            <a:spLocks noGrp="1"/>
          </p:cNvSpPr>
          <p:nvPr>
            <p:ph type="body" sz="quarter" idx="15" hasCustomPrompt="1"/>
          </p:nvPr>
        </p:nvSpPr>
        <p:spPr>
          <a:xfrm>
            <a:off x="637200" y="1634401"/>
            <a:ext cx="6840000" cy="4583838"/>
          </a:xfrm>
          <a:prstGeom prst="rect">
            <a:avLst/>
          </a:prstGeom>
        </p:spPr>
        <p:txBody>
          <a:bodyPr lIns="0"/>
          <a:lstStyle>
            <a:lvl1pPr>
              <a:spcBef>
                <a:spcPts val="1800"/>
              </a:spcBef>
              <a:defRPr sz="2000"/>
            </a:lvl1pPr>
            <a:lvl2pPr>
              <a:defRPr sz="1800"/>
            </a:lvl2pPr>
            <a:lvl3pPr>
              <a:defRPr sz="1600"/>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sidfot 3">
            <a:extLst>
              <a:ext uri="{FF2B5EF4-FFF2-40B4-BE49-F238E27FC236}">
                <a16:creationId xmlns:a16="http://schemas.microsoft.com/office/drawing/2014/main" id="{4D410928-8390-4D72-8681-6E6A47EBBFF6}"/>
              </a:ext>
            </a:extLst>
          </p:cNvPr>
          <p:cNvSpPr>
            <a:spLocks noGrp="1"/>
          </p:cNvSpPr>
          <p:nvPr>
            <p:ph type="ftr" sz="quarter" idx="16"/>
          </p:nvPr>
        </p:nvSpPr>
        <p:spPr/>
        <p:txBody>
          <a:bodyPr/>
          <a:lstStyle/>
          <a:p>
            <a:endParaRPr lang="sv-SE"/>
          </a:p>
        </p:txBody>
      </p:sp>
      <p:sp>
        <p:nvSpPr>
          <p:cNvPr id="7" name="Platshållare för bildnummer 4">
            <a:extLst>
              <a:ext uri="{FF2B5EF4-FFF2-40B4-BE49-F238E27FC236}">
                <a16:creationId xmlns:a16="http://schemas.microsoft.com/office/drawing/2014/main" id="{4AF91A3B-E428-454E-BCD6-C9CD0663D67C}"/>
              </a:ext>
            </a:extLst>
          </p:cNvPr>
          <p:cNvSpPr>
            <a:spLocks noGrp="1"/>
          </p:cNvSpPr>
          <p:nvPr>
            <p:ph type="sldNum" sz="quarter" idx="17"/>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13507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punktlista och infälld bild">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858D0BC7-6CD0-4AE3-946E-9E6B3661622F}"/>
              </a:ext>
            </a:extLst>
          </p:cNvPr>
          <p:cNvSpPr>
            <a:spLocks noGrp="1"/>
          </p:cNvSpPr>
          <p:nvPr>
            <p:ph type="title"/>
          </p:nvPr>
        </p:nvSpPr>
        <p:spPr>
          <a:xfrm>
            <a:off x="636889" y="540000"/>
            <a:ext cx="5459111" cy="1080000"/>
          </a:xfrm>
        </p:spPr>
        <p:txBody>
          <a:bodyPr/>
          <a:lstStyle/>
          <a:p>
            <a:r>
              <a:rPr lang="sv-SE"/>
              <a:t>Klicka här för att ändra mall för rubrikformat</a:t>
            </a:r>
          </a:p>
        </p:txBody>
      </p:sp>
      <p:sp>
        <p:nvSpPr>
          <p:cNvPr id="4" name="Platshållare för text 2">
            <a:extLst>
              <a:ext uri="{FF2B5EF4-FFF2-40B4-BE49-F238E27FC236}">
                <a16:creationId xmlns:a16="http://schemas.microsoft.com/office/drawing/2014/main" id="{64E5CFD4-87C2-B75F-B564-DF97777D54C0}"/>
              </a:ext>
            </a:extLst>
          </p:cNvPr>
          <p:cNvSpPr>
            <a:spLocks noGrp="1"/>
          </p:cNvSpPr>
          <p:nvPr>
            <p:ph type="body" sz="quarter" idx="12" hasCustomPrompt="1"/>
          </p:nvPr>
        </p:nvSpPr>
        <p:spPr>
          <a:xfrm>
            <a:off x="637200" y="1634400"/>
            <a:ext cx="5194051" cy="4583838"/>
          </a:xfrm>
          <a:prstGeom prst="rect">
            <a:avLst/>
          </a:prstGeom>
        </p:spPr>
        <p:txBody>
          <a:bodyPr lIns="0"/>
          <a:lstStyle>
            <a:lvl1pPr>
              <a:spcBef>
                <a:spcPts val="1800"/>
              </a:spcBef>
              <a:defRPr sz="2000"/>
            </a:lvl1pPr>
            <a:lvl2pPr>
              <a:defRPr sz="1800">
                <a:latin typeface="+mn-lt"/>
              </a:defRPr>
            </a:lvl2pPr>
            <a:lvl3pPr>
              <a:defRPr sz="1600">
                <a:latin typeface="+mn-lt"/>
              </a:defRPr>
            </a:lvl3pPr>
          </a:lstStyle>
          <a:p>
            <a:pPr lvl="0"/>
            <a:r>
              <a:rPr lang="sv-SE" dirty="0"/>
              <a:t>Klicka här för att ändra format på bakgrundstexten</a:t>
            </a:r>
          </a:p>
          <a:p>
            <a:pPr lvl="1"/>
            <a:r>
              <a:rPr lang="sv-SE" dirty="0"/>
              <a:t>Nivå två</a:t>
            </a:r>
          </a:p>
          <a:p>
            <a:pPr lvl="2"/>
            <a:r>
              <a:rPr lang="sv-SE" dirty="0"/>
              <a:t>Nivå tre</a:t>
            </a:r>
          </a:p>
        </p:txBody>
      </p:sp>
      <p:sp>
        <p:nvSpPr>
          <p:cNvPr id="6" name="Platshållare för bild 3">
            <a:extLst>
              <a:ext uri="{FF2B5EF4-FFF2-40B4-BE49-F238E27FC236}">
                <a16:creationId xmlns:a16="http://schemas.microsoft.com/office/drawing/2014/main" id="{FEEBDD56-AACA-C812-7E95-EB2BEAFF7B3D}"/>
              </a:ext>
            </a:extLst>
          </p:cNvPr>
          <p:cNvSpPr>
            <a:spLocks noGrp="1"/>
          </p:cNvSpPr>
          <p:nvPr>
            <p:ph type="pic" idx="11" hasCustomPrompt="1"/>
          </p:nvPr>
        </p:nvSpPr>
        <p:spPr>
          <a:xfrm>
            <a:off x="6393181" y="620713"/>
            <a:ext cx="5174931" cy="5597525"/>
          </a:xfrm>
          <a:prstGeom prst="rect">
            <a:avLst/>
          </a:prstGeom>
        </p:spPr>
        <p:txBody>
          <a:bodyPr lIns="216000" tIns="216000" rIns="108000">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Markera bildplatshållaren (klicka inte på ikonen). Infoga en bild. Kom ihåg att skriva in en alternativtext eller markera som dekorativ.</a:t>
            </a:r>
          </a:p>
        </p:txBody>
      </p:sp>
      <p:sp>
        <p:nvSpPr>
          <p:cNvPr id="10" name="Platshållare för sidfot 4">
            <a:extLst>
              <a:ext uri="{FF2B5EF4-FFF2-40B4-BE49-F238E27FC236}">
                <a16:creationId xmlns:a16="http://schemas.microsoft.com/office/drawing/2014/main" id="{C07FB06F-FE7D-4A6F-8F38-03ACAB9EC2A0}"/>
              </a:ext>
            </a:extLst>
          </p:cNvPr>
          <p:cNvSpPr>
            <a:spLocks noGrp="1"/>
          </p:cNvSpPr>
          <p:nvPr>
            <p:ph type="ftr" sz="quarter" idx="13"/>
          </p:nvPr>
        </p:nvSpPr>
        <p:spPr/>
        <p:txBody>
          <a:bodyPr/>
          <a:lstStyle/>
          <a:p>
            <a:endParaRPr lang="sv-SE"/>
          </a:p>
        </p:txBody>
      </p:sp>
      <p:sp>
        <p:nvSpPr>
          <p:cNvPr id="11" name="Platshållare för bildnummer 5">
            <a:extLst>
              <a:ext uri="{FF2B5EF4-FFF2-40B4-BE49-F238E27FC236}">
                <a16:creationId xmlns:a16="http://schemas.microsoft.com/office/drawing/2014/main" id="{DE6A03B2-C1F9-4CCD-9567-13726E14CE49}"/>
              </a:ext>
            </a:extLst>
          </p:cNvPr>
          <p:cNvSpPr>
            <a:spLocks noGrp="1"/>
          </p:cNvSpPr>
          <p:nvPr>
            <p:ph type="sldNum" sz="quarter" idx="14"/>
          </p:nvPr>
        </p:nvSpPr>
        <p:spPr/>
        <p:txBody>
          <a:bodyPr/>
          <a:lstStyle/>
          <a:p>
            <a:fld id="{4EF126C7-24CB-41BE-8327-5CF4F4F9B55B}" type="slidenum">
              <a:rPr lang="sv-SE" smtClean="0"/>
              <a:pPr/>
              <a:t>‹#›</a:t>
            </a:fld>
            <a:endParaRPr lang="sv-SE"/>
          </a:p>
        </p:txBody>
      </p:sp>
    </p:spTree>
    <p:extLst>
      <p:ext uri="{BB962C8B-B14F-4D97-AF65-F5344CB8AC3E}">
        <p14:creationId xmlns:p14="http://schemas.microsoft.com/office/powerpoint/2010/main" val="106209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Bildobjekt 5" descr="Socialstyrelsen">
            <a:extLst>
              <a:ext uri="{FF2B5EF4-FFF2-40B4-BE49-F238E27FC236}">
                <a16:creationId xmlns:a16="http://schemas.microsoft.com/office/drawing/2014/main" id="{95A5E953-50F9-1BA8-4372-278E440140AA}"/>
              </a:ext>
            </a:extLst>
          </p:cNvPr>
          <p:cNvPicPr>
            <a:picLocks noChangeAspect="1"/>
          </p:cNvPicPr>
          <p:nvPr/>
        </p:nvPicPr>
        <p:blipFill>
          <a:blip r:embed="rId24"/>
          <a:stretch>
            <a:fillRect/>
          </a:stretch>
        </p:blipFill>
        <p:spPr>
          <a:xfrm>
            <a:off x="10128113" y="6333464"/>
            <a:ext cx="1440000" cy="295715"/>
          </a:xfrm>
          <a:prstGeom prst="rect">
            <a:avLst/>
          </a:prstGeom>
        </p:spPr>
      </p:pic>
      <p:sp>
        <p:nvSpPr>
          <p:cNvPr id="2" name="Platshållare för rubrik 1">
            <a:extLst>
              <a:ext uri="{FF2B5EF4-FFF2-40B4-BE49-F238E27FC236}">
                <a16:creationId xmlns:a16="http://schemas.microsoft.com/office/drawing/2014/main" id="{2B6156E1-64F2-E440-B780-30634D866D53}"/>
              </a:ext>
            </a:extLst>
          </p:cNvPr>
          <p:cNvSpPr>
            <a:spLocks noGrp="1"/>
          </p:cNvSpPr>
          <p:nvPr>
            <p:ph type="title"/>
          </p:nvPr>
        </p:nvSpPr>
        <p:spPr>
          <a:xfrm>
            <a:off x="636889" y="540000"/>
            <a:ext cx="9720000" cy="1080000"/>
          </a:xfrm>
          <a:prstGeom prst="rect">
            <a:avLst/>
          </a:prstGeom>
        </p:spPr>
        <p:txBody>
          <a:bodyPr vert="horz" lIns="0" tIns="0" rIns="91440" bIns="45720" rtlCol="0" anchor="t">
            <a:normAutofit/>
          </a:bodyPr>
          <a:lstStyle/>
          <a:p>
            <a:r>
              <a:rPr lang="sv-SE" dirty="0"/>
              <a:t>Klicka här för att ändra mall för rubrikformat</a:t>
            </a:r>
          </a:p>
        </p:txBody>
      </p:sp>
      <p:cxnSp>
        <p:nvCxnSpPr>
          <p:cNvPr id="5" name="Rak koppling 4">
            <a:extLst>
              <a:ext uri="{FF2B5EF4-FFF2-40B4-BE49-F238E27FC236}">
                <a16:creationId xmlns:a16="http://schemas.microsoft.com/office/drawing/2014/main" id="{7A5FCC32-EFE8-43FE-90EA-4835D8353439}"/>
              </a:ext>
              <a:ext uri="{C183D7F6-B498-43B3-948B-1728B52AA6E4}">
                <adec:decorative xmlns:adec="http://schemas.microsoft.com/office/drawing/2017/decorative" val="1"/>
              </a:ext>
            </a:extLst>
          </p:cNvPr>
          <p:cNvCxnSpPr/>
          <p:nvPr/>
        </p:nvCxnSpPr>
        <p:spPr>
          <a:xfrm>
            <a:off x="623309"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A586222A-556B-44F4-B6A8-0B286BFF60B6}"/>
              </a:ext>
              <a:ext uri="{C183D7F6-B498-43B3-948B-1728B52AA6E4}">
                <adec:decorative xmlns:adec="http://schemas.microsoft.com/office/drawing/2017/decorative" val="1"/>
              </a:ext>
            </a:extLst>
          </p:cNvPr>
          <p:cNvCxnSpPr/>
          <p:nvPr/>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5B0E99FA-C014-4BF4-AC97-8CC40C679C08}"/>
              </a:ext>
              <a:ext uri="{C183D7F6-B498-43B3-948B-1728B52AA6E4}">
                <adec:decorative xmlns:adec="http://schemas.microsoft.com/office/drawing/2017/decorative" val="1"/>
              </a:ext>
            </a:extLst>
          </p:cNvPr>
          <p:cNvCxnSpPr/>
          <p:nvPr/>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93AFE2DE-231B-4B77-BC0B-D1D77B7BD68B}"/>
              </a:ext>
              <a:ext uri="{C183D7F6-B498-43B3-948B-1728B52AA6E4}">
                <adec:decorative xmlns:adec="http://schemas.microsoft.com/office/drawing/2017/decorative" val="1"/>
              </a:ext>
            </a:extLst>
          </p:cNvPr>
          <p:cNvCxnSpPr>
            <a:cxnSpLocks/>
          </p:cNvCxnSpPr>
          <p:nvPr/>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09E1D972-C7AD-468B-A376-70DE1520A9C0}"/>
              </a:ext>
              <a:ext uri="{C183D7F6-B498-43B3-948B-1728B52AA6E4}">
                <adec:decorative xmlns:adec="http://schemas.microsoft.com/office/drawing/2017/decorative" val="1"/>
              </a:ext>
            </a:extLst>
          </p:cNvPr>
          <p:cNvCxnSpPr>
            <a:cxnSpLocks/>
          </p:cNvCxnSpPr>
          <p:nvPr/>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B28794D6-F104-40D6-A58C-887FD8A15A17}"/>
              </a:ext>
              <a:ext uri="{C183D7F6-B498-43B3-948B-1728B52AA6E4}">
                <adec:decorative xmlns:adec="http://schemas.microsoft.com/office/drawing/2017/decorative" val="1"/>
              </a:ext>
            </a:extLst>
          </p:cNvPr>
          <p:cNvCxnSpPr>
            <a:cxnSpLocks/>
          </p:cNvCxnSpPr>
          <p:nvPr/>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57FAD7DA-5705-41D8-B3E9-A3AAD56A4448}"/>
              </a:ext>
              <a:ext uri="{C183D7F6-B498-43B3-948B-1728B52AA6E4}">
                <adec:decorative xmlns:adec="http://schemas.microsoft.com/office/drawing/2017/decorative" val="1"/>
              </a:ext>
            </a:extLst>
          </p:cNvPr>
          <p:cNvCxnSpPr>
            <a:cxnSpLocks/>
          </p:cNvCxnSpPr>
          <p:nvPr/>
        </p:nvCxnSpPr>
        <p:spPr>
          <a:xfrm rot="5400000">
            <a:off x="12420684" y="608761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D5517197-6BCC-4C8E-B1B6-B33B8CC63861}"/>
              </a:ext>
              <a:ext uri="{C183D7F6-B498-43B3-948B-1728B52AA6E4}">
                <adec:decorative xmlns:adec="http://schemas.microsoft.com/office/drawing/2017/decorative" val="1"/>
              </a:ext>
            </a:extLst>
          </p:cNvPr>
          <p:cNvCxnSpPr/>
          <p:nvPr/>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C66B513-8FD7-46A0-9DA3-6A111EC8E7B8}"/>
              </a:ext>
              <a:ext uri="{C183D7F6-B498-43B3-948B-1728B52AA6E4}">
                <adec:decorative xmlns:adec="http://schemas.microsoft.com/office/drawing/2017/decorative" val="1"/>
              </a:ext>
            </a:extLst>
          </p:cNvPr>
          <p:cNvCxnSpPr/>
          <p:nvPr/>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2DAB08D-0A38-4342-808A-83215B53E80B}"/>
              </a:ext>
              <a:ext uri="{C183D7F6-B498-43B3-948B-1728B52AA6E4}">
                <adec:decorative xmlns:adec="http://schemas.microsoft.com/office/drawing/2017/decorative" val="1"/>
              </a:ext>
            </a:extLst>
          </p:cNvPr>
          <p:cNvCxnSpPr/>
          <p:nvPr/>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58609B6E-8AC8-4F8F-B05A-29E3F1FC030A}"/>
              </a:ext>
              <a:ext uri="{C183D7F6-B498-43B3-948B-1728B52AA6E4}">
                <adec:decorative xmlns:adec="http://schemas.microsoft.com/office/drawing/2017/decorative" val="1"/>
              </a:ext>
            </a:extLst>
          </p:cNvPr>
          <p:cNvCxnSpPr>
            <a:cxnSpLocks/>
          </p:cNvCxnSpPr>
          <p:nvPr/>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CB1CA607-F3C8-4BBB-8981-DCFE317984F1}"/>
              </a:ext>
              <a:ext uri="{C183D7F6-B498-43B3-948B-1728B52AA6E4}">
                <adec:decorative xmlns:adec="http://schemas.microsoft.com/office/drawing/2017/decorative" val="1"/>
              </a:ext>
            </a:extLst>
          </p:cNvPr>
          <p:cNvCxnSpPr>
            <a:cxnSpLocks/>
          </p:cNvCxnSpPr>
          <p:nvPr/>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F6240431-D3FA-44C6-A7AF-EAE305B35AFD}"/>
              </a:ext>
              <a:ext uri="{C183D7F6-B498-43B3-948B-1728B52AA6E4}">
                <adec:decorative xmlns:adec="http://schemas.microsoft.com/office/drawing/2017/decorative" val="1"/>
              </a:ext>
            </a:extLst>
          </p:cNvPr>
          <p:cNvCxnSpPr>
            <a:cxnSpLocks/>
          </p:cNvCxnSpPr>
          <p:nvPr/>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Rak koppling 24">
            <a:extLst>
              <a:ext uri="{FF2B5EF4-FFF2-40B4-BE49-F238E27FC236}">
                <a16:creationId xmlns:a16="http://schemas.microsoft.com/office/drawing/2014/main" id="{F89DC709-C213-4789-9169-7162B14811ED}"/>
              </a:ext>
              <a:ext uri="{C183D7F6-B498-43B3-948B-1728B52AA6E4}">
                <adec:decorative xmlns:adec="http://schemas.microsoft.com/office/drawing/2017/decorative" val="1"/>
              </a:ext>
            </a:extLst>
          </p:cNvPr>
          <p:cNvCxnSpPr>
            <a:cxnSpLocks/>
          </p:cNvCxnSpPr>
          <p:nvPr/>
        </p:nvCxnSpPr>
        <p:spPr>
          <a:xfrm rot="5400000">
            <a:off x="-242020" y="608761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Platshållare för text 2">
            <a:extLst>
              <a:ext uri="{FF2B5EF4-FFF2-40B4-BE49-F238E27FC236}">
                <a16:creationId xmlns:a16="http://schemas.microsoft.com/office/drawing/2014/main" id="{AEC25B12-FF7C-4C32-BF6B-DA75EF36F6B6}"/>
              </a:ext>
            </a:extLst>
          </p:cNvPr>
          <p:cNvSpPr>
            <a:spLocks noGrp="1"/>
          </p:cNvSpPr>
          <p:nvPr>
            <p:ph type="body" idx="1"/>
          </p:nvPr>
        </p:nvSpPr>
        <p:spPr>
          <a:xfrm>
            <a:off x="636045" y="1634097"/>
            <a:ext cx="7020000" cy="4582800"/>
          </a:xfrm>
          <a:prstGeom prst="rect">
            <a:avLst/>
          </a:prstGeom>
        </p:spPr>
        <p:txBody>
          <a:bodyPr vert="horz" lIns="91440" tIns="45720" rIns="91440" bIns="45720" rtlCol="0">
            <a:normAutofit/>
          </a:bodyPr>
          <a:lstStyle/>
          <a:p>
            <a:pPr marL="288000" marR="0" lvl="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mn-lt"/>
                <a:ea typeface="+mn-ea"/>
                <a:cs typeface="+mn-cs"/>
              </a:rPr>
              <a:t>Redigera format för bakgrundstext</a:t>
            </a:r>
          </a:p>
          <a:p>
            <a:pPr marL="684000" marR="0" lvl="1"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800" b="0" i="0" u="none" strike="noStrike" kern="1200" cap="none" spc="0" normalizeH="0" baseline="0" noProof="0" dirty="0">
                <a:ln>
                  <a:noFill/>
                </a:ln>
                <a:solidFill>
                  <a:srgbClr val="000000"/>
                </a:solidFill>
                <a:effectLst/>
                <a:uLnTx/>
                <a:uFillTx/>
                <a:latin typeface="Noto Sans"/>
                <a:ea typeface="+mn-ea"/>
                <a:cs typeface="+mn-cs"/>
              </a:rPr>
              <a:t>Nivå två</a:t>
            </a:r>
          </a:p>
          <a:p>
            <a:pPr marL="1080000" marR="0" lvl="2"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tre</a:t>
            </a:r>
          </a:p>
          <a:p>
            <a:pPr marL="1440000" marR="0" lvl="3"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fyra</a:t>
            </a:r>
          </a:p>
          <a:p>
            <a:pPr marL="1800000" marR="0" lvl="4"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1600" b="0" i="0" u="none" strike="noStrike" kern="1200" cap="none" spc="0" normalizeH="0" baseline="0" noProof="0" dirty="0">
                <a:ln>
                  <a:noFill/>
                </a:ln>
                <a:solidFill>
                  <a:srgbClr val="000000"/>
                </a:solidFill>
                <a:effectLst/>
                <a:uLnTx/>
                <a:uFillTx/>
                <a:latin typeface="Noto Sans"/>
                <a:ea typeface="+mn-ea"/>
                <a:cs typeface="+mn-cs"/>
              </a:rPr>
              <a:t>Nivå fem</a:t>
            </a:r>
          </a:p>
        </p:txBody>
      </p:sp>
      <p:sp>
        <p:nvSpPr>
          <p:cNvPr id="4" name="Platshållare för bildnummer 3">
            <a:extLst>
              <a:ext uri="{FF2B5EF4-FFF2-40B4-BE49-F238E27FC236}">
                <a16:creationId xmlns:a16="http://schemas.microsoft.com/office/drawing/2014/main" id="{CD1C0627-B6A2-4CE6-BC0A-BACFBFF9684C}"/>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4EF126C7-24CB-41BE-8327-5CF4F4F9B55B}" type="slidenum">
              <a:rPr lang="sv-SE" smtClean="0"/>
              <a:pPr/>
              <a:t>‹#›</a:t>
            </a:fld>
            <a:endParaRPr lang="sv-SE"/>
          </a:p>
        </p:txBody>
      </p:sp>
      <p:sp>
        <p:nvSpPr>
          <p:cNvPr id="7" name="Platshållare för sidfot 6">
            <a:extLst>
              <a:ext uri="{FF2B5EF4-FFF2-40B4-BE49-F238E27FC236}">
                <a16:creationId xmlns:a16="http://schemas.microsoft.com/office/drawing/2014/main" id="{A385F0E0-33B8-4837-BBDF-812092BC3BB9}"/>
              </a:ext>
            </a:extLst>
          </p:cNvPr>
          <p:cNvSpPr>
            <a:spLocks noGrp="1"/>
          </p:cNvSpPr>
          <p:nvPr>
            <p:ph type="ftr" sz="quarter" idx="3"/>
          </p:nvPr>
        </p:nvSpPr>
        <p:spPr>
          <a:xfrm>
            <a:off x="636045" y="6356350"/>
            <a:ext cx="4114800" cy="365125"/>
          </a:xfrm>
          <a:prstGeom prst="rect">
            <a:avLst/>
          </a:prstGeom>
        </p:spPr>
        <p:txBody>
          <a:bodyPr vert="horz" lIns="0" tIns="45720" rIns="91440" bIns="45720" rtlCol="0" anchor="ctr"/>
          <a:lstStyle>
            <a:lvl1pPr algn="l">
              <a:defRPr sz="1200">
                <a:solidFill>
                  <a:schemeClr val="tx1"/>
                </a:solidFill>
              </a:defRPr>
            </a:lvl1pPr>
          </a:lstStyle>
          <a:p>
            <a:endParaRPr lang="sv-SE"/>
          </a:p>
        </p:txBody>
      </p:sp>
    </p:spTree>
    <p:extLst>
      <p:ext uri="{BB962C8B-B14F-4D97-AF65-F5344CB8AC3E}">
        <p14:creationId xmlns:p14="http://schemas.microsoft.com/office/powerpoint/2010/main" val="2035559284"/>
      </p:ext>
    </p:extLst>
  </p:cSld>
  <p:clrMap bg1="lt1" tx1="dk1" bg2="lt2" tx2="dk2" accent1="accent1" accent2="accent2" accent3="accent3" accent4="accent4" accent5="accent5" accent6="accent6" hlink="hlink" folHlink="folHlink"/>
  <p:sldLayoutIdLst>
    <p:sldLayoutId id="2147483711" r:id="rId1"/>
    <p:sldLayoutId id="2147483687" r:id="rId2"/>
    <p:sldLayoutId id="2147483712" r:id="rId3"/>
    <p:sldLayoutId id="2147483690" r:id="rId4"/>
    <p:sldLayoutId id="2147483689" r:id="rId5"/>
    <p:sldLayoutId id="2147483669" r:id="rId6"/>
    <p:sldLayoutId id="2147483670" r:id="rId7"/>
    <p:sldLayoutId id="2147483671" r:id="rId8"/>
    <p:sldLayoutId id="2147483674" r:id="rId9"/>
    <p:sldLayoutId id="2147483672" r:id="rId10"/>
    <p:sldLayoutId id="2147483673" r:id="rId11"/>
    <p:sldLayoutId id="2147483713" r:id="rId12"/>
    <p:sldLayoutId id="2147483714" r:id="rId13"/>
    <p:sldLayoutId id="2147483675" r:id="rId14"/>
    <p:sldLayoutId id="2147483676" r:id="rId15"/>
    <p:sldLayoutId id="2147483677" r:id="rId16"/>
    <p:sldLayoutId id="2147483678" r:id="rId17"/>
    <p:sldLayoutId id="2147483679" r:id="rId18"/>
    <p:sldLayoutId id="2147483682" r:id="rId19"/>
    <p:sldLayoutId id="2147483710" r:id="rId20"/>
    <p:sldLayoutId id="2147483708" r:id="rId21"/>
    <p:sldLayoutId id="2147483709" r:id="rId22"/>
  </p:sldLayoutIdLst>
  <p:txStyles>
    <p:titleStyle>
      <a:lvl1pPr algn="l" defTabSz="914400" rtl="0" eaLnBrk="1" latinLnBrk="0" hangingPunct="1">
        <a:lnSpc>
          <a:spcPct val="110000"/>
        </a:lnSpc>
        <a:spcBef>
          <a:spcPct val="0"/>
        </a:spcBef>
        <a:buNone/>
        <a:defRPr sz="2800" b="1" kern="1200">
          <a:solidFill>
            <a:schemeClr val="tx1"/>
          </a:solidFill>
          <a:latin typeface="+mj-lt"/>
          <a:ea typeface="+mj-ea"/>
          <a:cs typeface="Arial" panose="020B0604020202020204" pitchFamily="34" charset="0"/>
        </a:defRPr>
      </a:lvl1pPr>
    </p:titleStyle>
    <p:body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9" orient="horz" pos="3917">
          <p15:clr>
            <a:srgbClr val="F26B43"/>
          </p15:clr>
        </p15:guide>
        <p15:guide id="10" pos="4021">
          <p15:clr>
            <a:srgbClr val="F26B43"/>
          </p15:clr>
        </p15:guide>
        <p15:guide id="11" pos="3659">
          <p15:clr>
            <a:srgbClr val="F26B43"/>
          </p15:clr>
        </p15:guide>
        <p15:guide id="12" orient="horz" pos="391">
          <p15:clr>
            <a:srgbClr val="F26B43"/>
          </p15:clr>
        </p15:guide>
        <p15:guide id="13" pos="393" userDrawn="1">
          <p15:clr>
            <a:srgbClr val="F26B43"/>
          </p15:clr>
        </p15:guide>
        <p15:guide id="14" pos="7287">
          <p15:clr>
            <a:srgbClr val="F26B43"/>
          </p15:clr>
        </p15:guide>
        <p15:guide id="15"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Bild 11" descr="Socialstyrelsen logotyp">
            <a:extLst>
              <a:ext uri="{FF2B5EF4-FFF2-40B4-BE49-F238E27FC236}">
                <a16:creationId xmlns:a16="http://schemas.microsoft.com/office/drawing/2014/main" id="{0853BE05-6A3A-4DA6-9364-25B250BEDEE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8490" y="620713"/>
            <a:ext cx="2438400" cy="524075"/>
          </a:xfrm>
          <a:prstGeom prst="rect">
            <a:avLst/>
          </a:prstGeom>
        </p:spPr>
      </p:pic>
      <p:sp>
        <p:nvSpPr>
          <p:cNvPr id="2" name="Rubrik 1">
            <a:extLst>
              <a:ext uri="{FF2B5EF4-FFF2-40B4-BE49-F238E27FC236}">
                <a16:creationId xmlns:a16="http://schemas.microsoft.com/office/drawing/2014/main" id="{23AA7CB2-7C18-4ABD-83E0-416926455C44}"/>
              </a:ext>
            </a:extLst>
          </p:cNvPr>
          <p:cNvSpPr>
            <a:spLocks noGrp="1"/>
          </p:cNvSpPr>
          <p:nvPr>
            <p:ph type="ctrTitle"/>
          </p:nvPr>
        </p:nvSpPr>
        <p:spPr/>
        <p:txBody>
          <a:bodyPr>
            <a:normAutofit fontScale="90000"/>
          </a:bodyPr>
          <a:lstStyle/>
          <a:p>
            <a:r>
              <a:rPr lang="sv-SE" dirty="0"/>
              <a:t>Integrera anhörigperspektivet inom hälso- och sjukvården och socialtjänsten</a:t>
            </a:r>
          </a:p>
        </p:txBody>
      </p:sp>
      <p:sp>
        <p:nvSpPr>
          <p:cNvPr id="3" name="Underrubrik 2">
            <a:extLst>
              <a:ext uri="{FF2B5EF4-FFF2-40B4-BE49-F238E27FC236}">
                <a16:creationId xmlns:a16="http://schemas.microsoft.com/office/drawing/2014/main" id="{E8446C08-AD58-4BEE-9EBE-F51B1C21ADE6}"/>
              </a:ext>
            </a:extLst>
          </p:cNvPr>
          <p:cNvSpPr>
            <a:spLocks noGrp="1"/>
          </p:cNvSpPr>
          <p:nvPr>
            <p:ph type="subTitle" idx="1"/>
          </p:nvPr>
        </p:nvSpPr>
        <p:spPr/>
        <p:txBody>
          <a:bodyPr/>
          <a:lstStyle/>
          <a:p>
            <a:r>
              <a:rPr lang="sv-SE" dirty="0"/>
              <a:t>Att förstå och möta anhörigas situation och behov </a:t>
            </a:r>
          </a:p>
        </p:txBody>
      </p:sp>
      <p:sp>
        <p:nvSpPr>
          <p:cNvPr id="5" name="Platshållare för text 4">
            <a:extLst>
              <a:ext uri="{FF2B5EF4-FFF2-40B4-BE49-F238E27FC236}">
                <a16:creationId xmlns:a16="http://schemas.microsoft.com/office/drawing/2014/main" id="{C43E14CA-19C6-4C62-8157-F905CAA30281}"/>
              </a:ext>
            </a:extLst>
          </p:cNvPr>
          <p:cNvSpPr>
            <a:spLocks noGrp="1"/>
          </p:cNvSpPr>
          <p:nvPr>
            <p:ph type="body" sz="quarter" idx="13"/>
          </p:nvPr>
        </p:nvSpPr>
        <p:spPr/>
        <p:txBody>
          <a:bodyPr/>
          <a:lstStyle/>
          <a:p>
            <a:r>
              <a:rPr lang="sv-SE" dirty="0"/>
              <a:t>Lisette </a:t>
            </a:r>
            <a:r>
              <a:rPr lang="sv-SE"/>
              <a:t>Wahlroth 2023-11-01</a:t>
            </a:r>
            <a:endParaRPr lang="sv-SE" dirty="0"/>
          </a:p>
        </p:txBody>
      </p:sp>
    </p:spTree>
    <p:extLst>
      <p:ext uri="{BB962C8B-B14F-4D97-AF65-F5344CB8AC3E}">
        <p14:creationId xmlns:p14="http://schemas.microsoft.com/office/powerpoint/2010/main" val="3883067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C1072-3DFE-4E4E-ADEE-E76DAFC8E307}"/>
              </a:ext>
            </a:extLst>
          </p:cNvPr>
          <p:cNvSpPr>
            <a:spLocks noGrp="1"/>
          </p:cNvSpPr>
          <p:nvPr>
            <p:ph type="title"/>
          </p:nvPr>
        </p:nvSpPr>
        <p:spPr>
          <a:xfrm>
            <a:off x="4543039" y="540000"/>
            <a:ext cx="7020000" cy="1080000"/>
          </a:xfrm>
        </p:spPr>
        <p:txBody>
          <a:bodyPr/>
          <a:lstStyle/>
          <a:p>
            <a:r>
              <a:rPr lang="sv-SE" dirty="0">
                <a:solidFill>
                  <a:schemeClr val="bg1"/>
                </a:solidFill>
              </a:rPr>
              <a:t>Bygger på frivillighet 1</a:t>
            </a:r>
          </a:p>
        </p:txBody>
      </p:sp>
      <p:sp>
        <p:nvSpPr>
          <p:cNvPr id="6" name="Platshållare för text 2">
            <a:extLst>
              <a:ext uri="{FF2B5EF4-FFF2-40B4-BE49-F238E27FC236}">
                <a16:creationId xmlns:a16="http://schemas.microsoft.com/office/drawing/2014/main" id="{B6D4F85E-BF85-4118-A23C-280785769DA7}"/>
              </a:ext>
            </a:extLst>
          </p:cNvPr>
          <p:cNvSpPr txBox="1">
            <a:spLocks/>
          </p:cNvSpPr>
          <p:nvPr/>
        </p:nvSpPr>
        <p:spPr>
          <a:xfrm>
            <a:off x="4466250" y="2108812"/>
            <a:ext cx="5715975" cy="2640375"/>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En grundläggande princip  ̵  </a:t>
            </a:r>
            <a:r>
              <a:rPr lang="sv-SE" sz="2000" b="1" dirty="0"/>
              <a:t>anhörigas insatser och delaktighet ska alltid bygga på frivillighet. </a:t>
            </a:r>
          </a:p>
          <a:p>
            <a:r>
              <a:rPr lang="sv-SE" sz="2000" dirty="0"/>
              <a:t>Viktigt att frågor om frivillighet </a:t>
            </a:r>
            <a:r>
              <a:rPr lang="sv-SE" sz="2000" b="1" dirty="0"/>
              <a:t>återkommer</a:t>
            </a:r>
            <a:r>
              <a:rPr lang="sv-SE" sz="2000" dirty="0"/>
              <a:t> i hälso- och sjukvårdens och socialtjänstens dialoger med anhöriga eftersom livssituationer förändras. </a:t>
            </a:r>
          </a:p>
        </p:txBody>
      </p:sp>
      <p:pic>
        <p:nvPicPr>
          <p:cNvPr id="5" name="Platshållare för bild 6" descr="En rullstolsbunden man fikar med en kvinna som sitter på en stenmur i parkmiljö.">
            <a:extLst>
              <a:ext uri="{FF2B5EF4-FFF2-40B4-BE49-F238E27FC236}">
                <a16:creationId xmlns:a16="http://schemas.microsoft.com/office/drawing/2014/main" id="{AB75FEFD-B7F8-4A6E-9A37-BED1BC7537BC}"/>
              </a:ext>
            </a:extLst>
          </p:cNvPr>
          <p:cNvPicPr>
            <a:picLocks noGrp="1" noChangeAspect="1"/>
          </p:cNvPicPr>
          <p:nvPr>
            <p:ph type="pic" idx="11"/>
          </p:nvPr>
        </p:nvPicPr>
        <p:blipFill>
          <a:blip r:embed="rId3" cstate="print">
            <a:extLst>
              <a:ext uri="{28A0092B-C50C-407E-A947-70E740481C1C}">
                <a14:useLocalDpi xmlns:a14="http://schemas.microsoft.com/office/drawing/2010/main"/>
              </a:ext>
            </a:extLst>
          </a:blip>
          <a:srcRect/>
          <a:stretch>
            <a:fillRect/>
          </a:stretch>
        </p:blipFill>
        <p:spPr>
          <a:xfrm>
            <a:off x="0" y="0"/>
            <a:ext cx="4114800" cy="6858000"/>
          </a:xfrm>
        </p:spPr>
      </p:pic>
    </p:spTree>
    <p:extLst>
      <p:ext uri="{BB962C8B-B14F-4D97-AF65-F5344CB8AC3E}">
        <p14:creationId xmlns:p14="http://schemas.microsoft.com/office/powerpoint/2010/main" val="1278160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C1072-3DFE-4E4E-ADEE-E76DAFC8E307}"/>
              </a:ext>
            </a:extLst>
          </p:cNvPr>
          <p:cNvSpPr>
            <a:spLocks noGrp="1"/>
          </p:cNvSpPr>
          <p:nvPr>
            <p:ph type="title"/>
          </p:nvPr>
        </p:nvSpPr>
        <p:spPr>
          <a:xfrm>
            <a:off x="609214" y="540000"/>
            <a:ext cx="7020000" cy="1080000"/>
          </a:xfrm>
        </p:spPr>
        <p:txBody>
          <a:bodyPr/>
          <a:lstStyle/>
          <a:p>
            <a:r>
              <a:rPr lang="sv-SE" dirty="0">
                <a:solidFill>
                  <a:schemeClr val="bg1"/>
                </a:solidFill>
              </a:rPr>
              <a:t>Bygger på frivillighet 2</a:t>
            </a:r>
          </a:p>
        </p:txBody>
      </p:sp>
      <p:sp>
        <p:nvSpPr>
          <p:cNvPr id="6" name="Platshållare för text 2">
            <a:extLst>
              <a:ext uri="{FF2B5EF4-FFF2-40B4-BE49-F238E27FC236}">
                <a16:creationId xmlns:a16="http://schemas.microsoft.com/office/drawing/2014/main" id="{B6D4F85E-BF85-4118-A23C-280785769DA7}"/>
              </a:ext>
            </a:extLst>
          </p:cNvPr>
          <p:cNvSpPr txBox="1">
            <a:spLocks/>
          </p:cNvSpPr>
          <p:nvPr/>
        </p:nvSpPr>
        <p:spPr>
          <a:xfrm>
            <a:off x="623888" y="2274525"/>
            <a:ext cx="5759450" cy="2308949"/>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Ett anhörigskap som inte är frivilligt och som dessutom innebär ett alldeles för krävande ansvar innebär </a:t>
            </a:r>
            <a:r>
              <a:rPr lang="sv-SE" sz="2000" b="1" dirty="0"/>
              <a:t>stora risker för den anhöriges hälsa</a:t>
            </a:r>
            <a:r>
              <a:rPr lang="sv-SE" sz="2000" dirty="0"/>
              <a:t>. </a:t>
            </a:r>
          </a:p>
          <a:p>
            <a:r>
              <a:rPr lang="sv-SE" sz="2000" dirty="0"/>
              <a:t>Detta får i sin tur följder både för den enskilde, vården och omsorgen. </a:t>
            </a:r>
          </a:p>
        </p:txBody>
      </p:sp>
      <p:pic>
        <p:nvPicPr>
          <p:cNvPr id="14" name="Platshållare för bild 13" descr="Äldre kvinna serverar äldre man kaffe ur en termos utomhus.">
            <a:extLst>
              <a:ext uri="{FF2B5EF4-FFF2-40B4-BE49-F238E27FC236}">
                <a16:creationId xmlns:a16="http://schemas.microsoft.com/office/drawing/2014/main" id="{1472F723-5422-4B21-81E0-C26D9E3F0789}"/>
              </a:ext>
            </a:extLst>
          </p:cNvPr>
          <p:cNvPicPr>
            <a:picLocks noGrp="1" noChangeAspect="1"/>
          </p:cNvPicPr>
          <p:nvPr>
            <p:ph type="pic" idx="11"/>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67382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F5EDF55-0D3B-4AB2-BA01-E979A1F89ACF}"/>
              </a:ext>
            </a:extLst>
          </p:cNvPr>
          <p:cNvSpPr>
            <a:spLocks noGrp="1"/>
          </p:cNvSpPr>
          <p:nvPr>
            <p:ph type="title"/>
          </p:nvPr>
        </p:nvSpPr>
        <p:spPr/>
        <p:txBody>
          <a:bodyPr/>
          <a:lstStyle/>
          <a:p>
            <a:r>
              <a:rPr lang="sv-SE" dirty="0"/>
              <a:t>Samhällets ansvar för stöd till anhöriga</a:t>
            </a:r>
          </a:p>
        </p:txBody>
      </p:sp>
      <p:sp>
        <p:nvSpPr>
          <p:cNvPr id="3" name="Platshållare för text 2">
            <a:extLst>
              <a:ext uri="{FF2B5EF4-FFF2-40B4-BE49-F238E27FC236}">
                <a16:creationId xmlns:a16="http://schemas.microsoft.com/office/drawing/2014/main" id="{DFB1CA86-33F8-4FBE-8C34-B3375363FB80}"/>
              </a:ext>
            </a:extLst>
          </p:cNvPr>
          <p:cNvSpPr>
            <a:spLocks noGrp="1"/>
          </p:cNvSpPr>
          <p:nvPr>
            <p:ph type="body" sz="quarter" idx="12"/>
          </p:nvPr>
        </p:nvSpPr>
        <p:spPr/>
        <p:txBody>
          <a:bodyPr/>
          <a:lstStyle/>
          <a:p>
            <a:r>
              <a:rPr lang="sv-SE" dirty="0"/>
              <a:t>4</a:t>
            </a:r>
          </a:p>
        </p:txBody>
      </p:sp>
    </p:spTree>
    <p:extLst>
      <p:ext uri="{BB962C8B-B14F-4D97-AF65-F5344CB8AC3E}">
        <p14:creationId xmlns:p14="http://schemas.microsoft.com/office/powerpoint/2010/main" val="1795040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D56DAA-3B5D-4F30-BED9-1A84BB6AFF99}"/>
              </a:ext>
            </a:extLst>
          </p:cNvPr>
          <p:cNvSpPr>
            <a:spLocks noGrp="1"/>
          </p:cNvSpPr>
          <p:nvPr>
            <p:ph type="title"/>
          </p:nvPr>
        </p:nvSpPr>
        <p:spPr>
          <a:xfrm>
            <a:off x="4548113" y="540000"/>
            <a:ext cx="7020000" cy="1080000"/>
          </a:xfrm>
        </p:spPr>
        <p:txBody>
          <a:bodyPr/>
          <a:lstStyle/>
          <a:p>
            <a:r>
              <a:rPr lang="sv-SE" dirty="0">
                <a:solidFill>
                  <a:schemeClr val="bg1"/>
                </a:solidFill>
              </a:rPr>
              <a:t>Samhällets ansvar</a:t>
            </a:r>
            <a:endParaRPr lang="sv-SE" b="0" dirty="0">
              <a:solidFill>
                <a:schemeClr val="bg1"/>
              </a:solidFill>
            </a:endParaRPr>
          </a:p>
        </p:txBody>
      </p:sp>
      <p:sp>
        <p:nvSpPr>
          <p:cNvPr id="2" name="Rektangel 1">
            <a:extLst>
              <a:ext uri="{FF2B5EF4-FFF2-40B4-BE49-F238E27FC236}">
                <a16:creationId xmlns:a16="http://schemas.microsoft.com/office/drawing/2014/main" id="{96AC82B3-9034-49FE-B9B0-82340749EE35}"/>
              </a:ext>
              <a:ext uri="{C183D7F6-B498-43B3-948B-1728B52AA6E4}">
                <adec:decorative xmlns:adec="http://schemas.microsoft.com/office/drawing/2017/decorative" val="1"/>
              </a:ext>
            </a:extLst>
          </p:cNvPr>
          <p:cNvSpPr/>
          <p:nvPr/>
        </p:nvSpPr>
        <p:spPr>
          <a:xfrm>
            <a:off x="5124"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2">
            <a:extLst>
              <a:ext uri="{FF2B5EF4-FFF2-40B4-BE49-F238E27FC236}">
                <a16:creationId xmlns:a16="http://schemas.microsoft.com/office/drawing/2014/main" id="{6978AC2A-F5F9-4507-A16B-FD905DE7A6DB}"/>
              </a:ext>
            </a:extLst>
          </p:cNvPr>
          <p:cNvSpPr txBox="1">
            <a:spLocks/>
          </p:cNvSpPr>
          <p:nvPr/>
        </p:nvSpPr>
        <p:spPr>
          <a:xfrm>
            <a:off x="4548113" y="1634401"/>
            <a:ext cx="6043687" cy="3613874"/>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t>Kommunerna har skyldighet enligt socialtjänstlagen att erbjuda stöd </a:t>
            </a:r>
            <a:r>
              <a:rPr lang="sv-SE" sz="2000" dirty="0"/>
              <a:t>till anhöriga som ger vård eller stöd till någon de står nära som är långvarigt sjuk eller äldre eller som har funktionsnedsättning. </a:t>
            </a:r>
          </a:p>
          <a:p>
            <a:r>
              <a:rPr lang="sv-SE" sz="2000" b="1" dirty="0"/>
              <a:t>Regionerna har ett ansvar att förebygga ohälsa</a:t>
            </a:r>
            <a:r>
              <a:rPr lang="sv-SE" sz="2000" dirty="0"/>
              <a:t>. I detta arbete ingår att arbeta hälsofrämjande och identifiera personer och grupper som riskerar att drabbas av ohälsa. </a:t>
            </a:r>
          </a:p>
        </p:txBody>
      </p:sp>
      <p:pic>
        <p:nvPicPr>
          <p:cNvPr id="12" name="Bildobjekt 11" descr="Paragraftecken">
            <a:extLst>
              <a:ext uri="{FF2B5EF4-FFF2-40B4-BE49-F238E27FC236}">
                <a16:creationId xmlns:a16="http://schemas.microsoft.com/office/drawing/2014/main" id="{BD86B4BB-25CF-47C1-8EA1-D494B4DBA75B}"/>
              </a:ext>
            </a:extLst>
          </p:cNvPr>
          <p:cNvPicPr>
            <a:picLocks noChangeAspect="1"/>
          </p:cNvPicPr>
          <p:nvPr/>
        </p:nvPicPr>
        <p:blipFill>
          <a:blip r:embed="rId3"/>
          <a:stretch>
            <a:fillRect/>
          </a:stretch>
        </p:blipFill>
        <p:spPr>
          <a:xfrm>
            <a:off x="1370096" y="2114789"/>
            <a:ext cx="1588168" cy="2628422"/>
          </a:xfrm>
          <a:prstGeom prst="rect">
            <a:avLst/>
          </a:prstGeom>
        </p:spPr>
      </p:pic>
    </p:spTree>
    <p:extLst>
      <p:ext uri="{BB962C8B-B14F-4D97-AF65-F5344CB8AC3E}">
        <p14:creationId xmlns:p14="http://schemas.microsoft.com/office/powerpoint/2010/main" val="10042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0D56DAA-3B5D-4F30-BED9-1A84BB6AFF99}"/>
              </a:ext>
            </a:extLst>
          </p:cNvPr>
          <p:cNvSpPr>
            <a:spLocks noGrp="1"/>
          </p:cNvSpPr>
          <p:nvPr>
            <p:ph type="title"/>
          </p:nvPr>
        </p:nvSpPr>
        <p:spPr>
          <a:xfrm>
            <a:off x="623888" y="540000"/>
            <a:ext cx="7020000" cy="1080000"/>
          </a:xfrm>
        </p:spPr>
        <p:txBody>
          <a:bodyPr/>
          <a:lstStyle/>
          <a:p>
            <a:r>
              <a:rPr lang="sv-SE" dirty="0">
                <a:solidFill>
                  <a:schemeClr val="bg1"/>
                </a:solidFill>
              </a:rPr>
              <a:t>Olika i olika delar av landet</a:t>
            </a:r>
            <a:endParaRPr lang="sv-SE" b="0" dirty="0">
              <a:solidFill>
                <a:schemeClr val="bg1"/>
              </a:solidFill>
            </a:endParaRPr>
          </a:p>
        </p:txBody>
      </p:sp>
      <p:sp>
        <p:nvSpPr>
          <p:cNvPr id="2" name="Rektangel 1">
            <a:extLst>
              <a:ext uri="{FF2B5EF4-FFF2-40B4-BE49-F238E27FC236}">
                <a16:creationId xmlns:a16="http://schemas.microsoft.com/office/drawing/2014/main" id="{96AC82B3-9034-49FE-B9B0-82340749EE35}"/>
              </a:ext>
              <a:ext uri="{C183D7F6-B498-43B3-948B-1728B52AA6E4}">
                <adec:decorative xmlns:adec="http://schemas.microsoft.com/office/drawing/2017/decorative" val="1"/>
              </a:ext>
            </a:extLst>
          </p:cNvPr>
          <p:cNvSpPr/>
          <p:nvPr/>
        </p:nvSpPr>
        <p:spPr>
          <a:xfrm>
            <a:off x="6383339" y="0"/>
            <a:ext cx="580701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2">
            <a:extLst>
              <a:ext uri="{FF2B5EF4-FFF2-40B4-BE49-F238E27FC236}">
                <a16:creationId xmlns:a16="http://schemas.microsoft.com/office/drawing/2014/main" id="{6978AC2A-F5F9-4507-A16B-FD905DE7A6DB}"/>
              </a:ext>
            </a:extLst>
          </p:cNvPr>
          <p:cNvSpPr txBox="1">
            <a:spLocks/>
          </p:cNvSpPr>
          <p:nvPr/>
        </p:nvSpPr>
        <p:spPr>
          <a:xfrm>
            <a:off x="642976" y="2312625"/>
            <a:ext cx="5184775" cy="2232749"/>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Kommuners och regioners stöd till anhöriga </a:t>
            </a:r>
            <a:r>
              <a:rPr lang="sv-SE" sz="2000" b="1" dirty="0"/>
              <a:t>skiljer sig åt över landet.</a:t>
            </a:r>
            <a:r>
              <a:rPr lang="sv-SE" sz="2000" dirty="0"/>
              <a:t> Det betyder att anhöriga med likartade behov erbjuds stöd av olika form och kvalitet och omfattning beroende på var de bor. </a:t>
            </a:r>
          </a:p>
        </p:txBody>
      </p:sp>
      <p:pic>
        <p:nvPicPr>
          <p:cNvPr id="6" name="Bildobjekt 5" descr="Sveriges karta">
            <a:extLst>
              <a:ext uri="{FF2B5EF4-FFF2-40B4-BE49-F238E27FC236}">
                <a16:creationId xmlns:a16="http://schemas.microsoft.com/office/drawing/2014/main" id="{C8D95266-ADAF-4BB8-A404-69F31943D555}"/>
              </a:ext>
            </a:extLst>
          </p:cNvPr>
          <p:cNvPicPr>
            <a:picLocks noChangeAspect="1"/>
          </p:cNvPicPr>
          <p:nvPr/>
        </p:nvPicPr>
        <p:blipFill>
          <a:blip r:embed="rId3"/>
          <a:stretch>
            <a:fillRect/>
          </a:stretch>
        </p:blipFill>
        <p:spPr>
          <a:xfrm>
            <a:off x="8218564" y="481003"/>
            <a:ext cx="2421011" cy="5815173"/>
          </a:xfrm>
          <a:prstGeom prst="rect">
            <a:avLst/>
          </a:prstGeom>
        </p:spPr>
      </p:pic>
    </p:spTree>
    <p:extLst>
      <p:ext uri="{BB962C8B-B14F-4D97-AF65-F5344CB8AC3E}">
        <p14:creationId xmlns:p14="http://schemas.microsoft.com/office/powerpoint/2010/main" val="3711166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7B5C616F-FF4E-4E7A-8D35-2D92B7EF73E6}"/>
              </a:ext>
              <a:ext uri="{C183D7F6-B498-43B3-948B-1728B52AA6E4}">
                <adec:decorative xmlns:adec="http://schemas.microsoft.com/office/drawing/2017/decorative" val="1"/>
              </a:ext>
            </a:extLst>
          </p:cNvPr>
          <p:cNvSpPr/>
          <p:nvPr/>
        </p:nvSpPr>
        <p:spPr>
          <a:xfrm>
            <a:off x="5124"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28300" y="2985253"/>
            <a:ext cx="5171774" cy="1080000"/>
          </a:xfrm>
        </p:spPr>
        <p:txBody>
          <a:bodyPr/>
          <a:lstStyle/>
          <a:p>
            <a:r>
              <a:rPr lang="sv-SE" dirty="0"/>
              <a:t>Civila samhällets organisationer</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4760539" y="1561945"/>
            <a:ext cx="5765694" cy="3926616"/>
          </a:xfrm>
        </p:spPr>
        <p:txBody>
          <a:bodyPr>
            <a:normAutofit/>
          </a:bodyPr>
          <a:lstStyle/>
          <a:p>
            <a:r>
              <a:rPr lang="sv-SE" sz="2000" dirty="0"/>
              <a:t>Många organisationer i det civila samhället </a:t>
            </a:r>
            <a:r>
              <a:rPr lang="sv-SE" sz="2000" b="1" dirty="0"/>
              <a:t>ger på olika sätt stöd till anhöriga</a:t>
            </a:r>
            <a:r>
              <a:rPr lang="sv-SE" sz="2000" dirty="0"/>
              <a:t>. </a:t>
            </a:r>
          </a:p>
          <a:p>
            <a:r>
              <a:rPr lang="sv-SE" sz="2000" dirty="0"/>
              <a:t>De kan </a:t>
            </a:r>
            <a:r>
              <a:rPr lang="sv-SE" sz="2000" b="1" dirty="0"/>
              <a:t>bistå hälso- och sjukvården och socialtjänsten </a:t>
            </a:r>
            <a:r>
              <a:rPr lang="sv-SE" sz="2000" dirty="0"/>
              <a:t>med kunskap om vad det innebär att leva med olika sjukdomar eller funktionsnedsättningar samt om anhörigas behov. </a:t>
            </a:r>
          </a:p>
          <a:p>
            <a:r>
              <a:rPr lang="sv-SE" sz="2000" dirty="0"/>
              <a:t>Organisationerna är en </a:t>
            </a:r>
            <a:r>
              <a:rPr lang="sv-SE" sz="2000" b="1" dirty="0"/>
              <a:t>viktig samverkanspart</a:t>
            </a:r>
            <a:r>
              <a:rPr lang="sv-SE" sz="2000" dirty="0"/>
              <a:t> för kommuner </a:t>
            </a:r>
            <a:br>
              <a:rPr lang="sv-SE" sz="2000" dirty="0"/>
            </a:br>
            <a:r>
              <a:rPr lang="sv-SE" sz="2000" dirty="0"/>
              <a:t>och regioner</a:t>
            </a:r>
          </a:p>
        </p:txBody>
      </p:sp>
    </p:spTree>
    <p:extLst>
      <p:ext uri="{BB962C8B-B14F-4D97-AF65-F5344CB8AC3E}">
        <p14:creationId xmlns:p14="http://schemas.microsoft.com/office/powerpoint/2010/main" val="1523481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36889" y="2377949"/>
            <a:ext cx="5171774" cy="2102100"/>
          </a:xfrm>
        </p:spPr>
        <p:txBody>
          <a:bodyPr>
            <a:normAutofit/>
          </a:bodyPr>
          <a:lstStyle/>
          <a:p>
            <a:r>
              <a:rPr lang="sv-SE" dirty="0">
                <a:solidFill>
                  <a:schemeClr val="bg1"/>
                </a:solidFill>
              </a:rPr>
              <a:t>Det är avgörande för </a:t>
            </a:r>
            <a:br>
              <a:rPr lang="sv-SE" dirty="0">
                <a:solidFill>
                  <a:schemeClr val="bg1"/>
                </a:solidFill>
              </a:rPr>
            </a:br>
            <a:r>
              <a:rPr lang="sv-SE" dirty="0">
                <a:solidFill>
                  <a:schemeClr val="bg1"/>
                </a:solidFill>
              </a:rPr>
              <a:t>anhöriga och den enskilde </a:t>
            </a:r>
            <a:br>
              <a:rPr lang="sv-SE" dirty="0">
                <a:solidFill>
                  <a:schemeClr val="bg1"/>
                </a:solidFill>
              </a:rPr>
            </a:br>
            <a:r>
              <a:rPr lang="sv-SE" dirty="0">
                <a:solidFill>
                  <a:schemeClr val="bg1"/>
                </a:solidFill>
              </a:rPr>
              <a:t>hur väl vården och omsorgen fungerar </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6396650" y="2079735"/>
            <a:ext cx="5171463" cy="2698528"/>
          </a:xfrm>
        </p:spPr>
        <p:txBody>
          <a:bodyPr>
            <a:normAutofit/>
          </a:bodyPr>
          <a:lstStyle/>
          <a:p>
            <a:r>
              <a:rPr lang="sv-SE" sz="2000" dirty="0"/>
              <a:t>När </a:t>
            </a:r>
            <a:r>
              <a:rPr lang="sv-SE" sz="2000" b="1" dirty="0"/>
              <a:t>vården och omsorgen </a:t>
            </a:r>
            <a:r>
              <a:rPr lang="sv-SE" sz="2000" dirty="0"/>
              <a:t>och </a:t>
            </a:r>
            <a:r>
              <a:rPr lang="sv-SE" sz="2000" b="1" dirty="0"/>
              <a:t>samordningen</a:t>
            </a:r>
            <a:r>
              <a:rPr lang="sv-SE" sz="2000" dirty="0"/>
              <a:t> mellan olika aktörer </a:t>
            </a:r>
            <a:r>
              <a:rPr lang="sv-SE" sz="2000" b="1" dirty="0"/>
              <a:t>brister</a:t>
            </a:r>
            <a:r>
              <a:rPr lang="sv-SE" sz="2000" dirty="0"/>
              <a:t> tvingas anhöriga ta ett allt större </a:t>
            </a:r>
            <a:r>
              <a:rPr lang="sv-SE" sz="2000" b="1" dirty="0"/>
              <a:t>ansvar</a:t>
            </a:r>
            <a:r>
              <a:rPr lang="sv-SE" sz="2000" dirty="0"/>
              <a:t>.</a:t>
            </a:r>
          </a:p>
          <a:p>
            <a:r>
              <a:rPr lang="sv-SE" sz="2000" dirty="0"/>
              <a:t>Anhörigperspektivet </a:t>
            </a:r>
            <a:r>
              <a:rPr lang="sv-SE" sz="2000" b="1" dirty="0"/>
              <a:t>beaktas inte alltid </a:t>
            </a:r>
            <a:r>
              <a:rPr lang="sv-SE" sz="2000" dirty="0"/>
              <a:t>inom alla hälso- och sjukvårdens och socialtjänstens verksamheter. </a:t>
            </a:r>
          </a:p>
        </p:txBody>
      </p:sp>
    </p:spTree>
    <p:extLst>
      <p:ext uri="{BB962C8B-B14F-4D97-AF65-F5344CB8AC3E}">
        <p14:creationId xmlns:p14="http://schemas.microsoft.com/office/powerpoint/2010/main" val="729498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A0ECE0-6336-4867-8C4A-AF24B3D6C8EF}"/>
              </a:ext>
              <a:ext uri="{C183D7F6-B498-43B3-948B-1728B52AA6E4}">
                <adec:decorative xmlns:adec="http://schemas.microsoft.com/office/drawing/2017/decorative" val="1"/>
              </a:ext>
            </a:extLst>
          </p:cNvPr>
          <p:cNvSpPr/>
          <p:nvPr/>
        </p:nvSpPr>
        <p:spPr>
          <a:xfrm>
            <a:off x="6096000" y="0"/>
            <a:ext cx="6096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höger 5">
            <a:extLst>
              <a:ext uri="{FF2B5EF4-FFF2-40B4-BE49-F238E27FC236}">
                <a16:creationId xmlns:a16="http://schemas.microsoft.com/office/drawing/2014/main" id="{2A6059C1-D528-4318-B631-1D1FC4B4826F}"/>
              </a:ext>
              <a:ext uri="{C183D7F6-B498-43B3-948B-1728B52AA6E4}">
                <adec:decorative xmlns:adec="http://schemas.microsoft.com/office/drawing/2017/decorative" val="1"/>
              </a:ext>
            </a:extLst>
          </p:cNvPr>
          <p:cNvSpPr/>
          <p:nvPr/>
        </p:nvSpPr>
        <p:spPr>
          <a:xfrm>
            <a:off x="0" y="1445388"/>
            <a:ext cx="6597571" cy="3967222"/>
          </a:xfrm>
          <a:prstGeom prst="rightArrow">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28300" y="2774699"/>
            <a:ext cx="4502500" cy="1340101"/>
          </a:xfrm>
        </p:spPr>
        <p:txBody>
          <a:bodyPr>
            <a:normAutofit/>
          </a:bodyPr>
          <a:lstStyle/>
          <a:p>
            <a:r>
              <a:rPr lang="sv-SE" sz="2600" dirty="0">
                <a:solidFill>
                  <a:schemeClr val="bg1"/>
                </a:solidFill>
              </a:rPr>
              <a:t>Det är viktigt att åtgärder vidtas både på system- och verksamhetsnivå</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6893497" y="2664823"/>
            <a:ext cx="4670203" cy="1783352"/>
          </a:xfrm>
        </p:spPr>
        <p:txBody>
          <a:bodyPr>
            <a:normAutofit/>
          </a:bodyPr>
          <a:lstStyle/>
          <a:p>
            <a:r>
              <a:rPr lang="sv-SE" sz="2400" b="1" dirty="0"/>
              <a:t>ledning och styrning</a:t>
            </a:r>
          </a:p>
          <a:p>
            <a:r>
              <a:rPr lang="sv-SE" sz="2400" b="1" dirty="0"/>
              <a:t>kunskap och kompetens</a:t>
            </a:r>
          </a:p>
          <a:p>
            <a:r>
              <a:rPr lang="sv-SE" sz="2400" b="1" dirty="0"/>
              <a:t>samverkan och samordning</a:t>
            </a:r>
          </a:p>
        </p:txBody>
      </p:sp>
    </p:spTree>
    <p:extLst>
      <p:ext uri="{BB962C8B-B14F-4D97-AF65-F5344CB8AC3E}">
        <p14:creationId xmlns:p14="http://schemas.microsoft.com/office/powerpoint/2010/main" val="33006585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D6B761-4503-41BA-AC41-703C502A2FFE}"/>
              </a:ext>
            </a:extLst>
          </p:cNvPr>
          <p:cNvSpPr>
            <a:spLocks noGrp="1"/>
          </p:cNvSpPr>
          <p:nvPr>
            <p:ph type="title"/>
          </p:nvPr>
        </p:nvSpPr>
        <p:spPr>
          <a:xfrm>
            <a:off x="637199" y="540000"/>
            <a:ext cx="7116151" cy="2847601"/>
          </a:xfrm>
        </p:spPr>
        <p:txBody>
          <a:bodyPr/>
          <a:lstStyle/>
          <a:p>
            <a:r>
              <a:rPr lang="sv-SE" dirty="0"/>
              <a:t>Så kan anhörigperspektivet integreras</a:t>
            </a:r>
          </a:p>
        </p:txBody>
      </p:sp>
      <p:sp>
        <p:nvSpPr>
          <p:cNvPr id="3" name="Platshållare för text 2">
            <a:extLst>
              <a:ext uri="{FF2B5EF4-FFF2-40B4-BE49-F238E27FC236}">
                <a16:creationId xmlns:a16="http://schemas.microsoft.com/office/drawing/2014/main" id="{3285CAD7-E64C-44E2-B8E3-6713ED219719}"/>
              </a:ext>
            </a:extLst>
          </p:cNvPr>
          <p:cNvSpPr>
            <a:spLocks noGrp="1"/>
          </p:cNvSpPr>
          <p:nvPr>
            <p:ph type="body" sz="quarter" idx="12"/>
          </p:nvPr>
        </p:nvSpPr>
        <p:spPr/>
        <p:txBody>
          <a:bodyPr/>
          <a:lstStyle/>
          <a:p>
            <a:r>
              <a:rPr lang="sv-SE" dirty="0"/>
              <a:t>5</a:t>
            </a:r>
          </a:p>
        </p:txBody>
      </p:sp>
    </p:spTree>
    <p:extLst>
      <p:ext uri="{BB962C8B-B14F-4D97-AF65-F5344CB8AC3E}">
        <p14:creationId xmlns:p14="http://schemas.microsoft.com/office/powerpoint/2010/main" val="3500629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1013910" y="3768779"/>
            <a:ext cx="4400551" cy="1751012"/>
          </a:xfrm>
        </p:spPr>
        <p:txBody>
          <a:bodyPr>
            <a:normAutofit/>
          </a:bodyPr>
          <a:lstStyle/>
          <a:p>
            <a:r>
              <a:rPr lang="sv-SE" sz="2200" dirty="0"/>
              <a:t>Ett väl fungerande stöd till anhöriga kan vara ett sätt att förebygga framtida behov av mer kostsamma insatser</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6392237" y="1741125"/>
            <a:ext cx="5171463" cy="3375750"/>
          </a:xfrm>
        </p:spPr>
        <p:txBody>
          <a:bodyPr>
            <a:normAutofit/>
          </a:bodyPr>
          <a:lstStyle/>
          <a:p>
            <a:pPr marL="0" indent="0">
              <a:buNone/>
            </a:pPr>
            <a:r>
              <a:rPr lang="sv-SE" sz="2000" dirty="0"/>
              <a:t>Kommuner och regioner behöver anamma en </a:t>
            </a:r>
          </a:p>
          <a:p>
            <a:r>
              <a:rPr lang="sv-SE" sz="2000" b="1" dirty="0"/>
              <a:t>proaktiv</a:t>
            </a:r>
          </a:p>
          <a:p>
            <a:r>
              <a:rPr lang="sv-SE" sz="2000" b="1" dirty="0"/>
              <a:t>individanpassad</a:t>
            </a:r>
          </a:p>
          <a:p>
            <a:r>
              <a:rPr lang="sv-SE" sz="2000" b="1" dirty="0"/>
              <a:t>förebyggande ansats </a:t>
            </a:r>
          </a:p>
          <a:p>
            <a:pPr marL="0" indent="0">
              <a:buNone/>
            </a:pPr>
            <a:r>
              <a:rPr lang="sv-SE" sz="2000" dirty="0"/>
              <a:t>i arbetet med att uppmärksamma anhörigas behov</a:t>
            </a:r>
          </a:p>
        </p:txBody>
      </p:sp>
      <p:pic>
        <p:nvPicPr>
          <p:cNvPr id="6" name="Bildobjekt 5">
            <a:extLst>
              <a:ext uri="{FF2B5EF4-FFF2-40B4-BE49-F238E27FC236}">
                <a16:creationId xmlns:a16="http://schemas.microsoft.com/office/drawing/2014/main" id="{D8BD0B12-2AAD-4AFD-B70A-9FFEE2E0087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72371" y="716579"/>
            <a:ext cx="3883631" cy="2759092"/>
          </a:xfrm>
          <a:prstGeom prst="rect">
            <a:avLst/>
          </a:prstGeom>
        </p:spPr>
      </p:pic>
    </p:spTree>
    <p:extLst>
      <p:ext uri="{BB962C8B-B14F-4D97-AF65-F5344CB8AC3E}">
        <p14:creationId xmlns:p14="http://schemas.microsoft.com/office/powerpoint/2010/main" val="126455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28300" y="2385734"/>
            <a:ext cx="5171774" cy="2086532"/>
          </a:xfrm>
        </p:spPr>
        <p:txBody>
          <a:bodyPr>
            <a:normAutofit/>
          </a:bodyPr>
          <a:lstStyle/>
          <a:p>
            <a:r>
              <a:rPr lang="sv-SE" dirty="0">
                <a:solidFill>
                  <a:srgbClr val="FFFFFF"/>
                </a:solidFill>
              </a:rPr>
              <a:t>Regeringen beslutade </a:t>
            </a:r>
            <a:br>
              <a:rPr lang="sv-SE" dirty="0">
                <a:solidFill>
                  <a:srgbClr val="FFFFFF"/>
                </a:solidFill>
              </a:rPr>
            </a:br>
            <a:r>
              <a:rPr lang="sv-SE" dirty="0">
                <a:solidFill>
                  <a:srgbClr val="FFFFFF"/>
                </a:solidFill>
              </a:rPr>
              <a:t>i april 2022 om en nationell anhörigstrategi till stöd för kommuner och regioner</a:t>
            </a:r>
            <a:endParaRPr lang="sv-SE" dirty="0"/>
          </a:p>
        </p:txBody>
      </p:sp>
      <p:sp>
        <p:nvSpPr>
          <p:cNvPr id="3" name="textruta 2">
            <a:extLst>
              <a:ext uri="{FF2B5EF4-FFF2-40B4-BE49-F238E27FC236}">
                <a16:creationId xmlns:a16="http://schemas.microsoft.com/office/drawing/2014/main" id="{2E345A69-4285-438A-8AFE-743CBFDF8ABB}"/>
              </a:ext>
            </a:extLst>
          </p:cNvPr>
          <p:cNvSpPr txBox="1"/>
          <p:nvPr/>
        </p:nvSpPr>
        <p:spPr>
          <a:xfrm>
            <a:off x="6383338" y="1669157"/>
            <a:ext cx="1882357" cy="413796"/>
          </a:xfrm>
          <a:prstGeom prst="rect">
            <a:avLst/>
          </a:prstGeom>
        </p:spPr>
        <p:txBody>
          <a:bodyPr vert="horz" wrap="square" lIns="0" tIns="45720" rIns="91440" bIns="45720" rtlCol="0" anchor="t">
            <a:noAutofit/>
          </a:bodyPr>
          <a:lstStyle/>
          <a:p>
            <a:r>
              <a:rPr lang="sv-SE" sz="2400" b="1" dirty="0"/>
              <a:t>Syfte:</a:t>
            </a:r>
          </a:p>
        </p:txBody>
      </p:sp>
      <p:sp>
        <p:nvSpPr>
          <p:cNvPr id="6" name="Platshållare för text 5">
            <a:extLst>
              <a:ext uri="{FF2B5EF4-FFF2-40B4-BE49-F238E27FC236}">
                <a16:creationId xmlns:a16="http://schemas.microsoft.com/office/drawing/2014/main" id="{DB5170C0-A12D-442F-B851-8674CBB57396}"/>
              </a:ext>
            </a:extLst>
          </p:cNvPr>
          <p:cNvSpPr>
            <a:spLocks noGrp="1"/>
          </p:cNvSpPr>
          <p:nvPr>
            <p:ph type="body" sz="quarter" idx="12"/>
          </p:nvPr>
        </p:nvSpPr>
        <p:spPr>
          <a:xfrm>
            <a:off x="7223407" y="2322433"/>
            <a:ext cx="4158467" cy="2694447"/>
          </a:xfrm>
        </p:spPr>
        <p:txBody>
          <a:bodyPr>
            <a:normAutofit/>
          </a:bodyPr>
          <a:lstStyle/>
          <a:p>
            <a:pPr marL="0" indent="0">
              <a:spcBef>
                <a:spcPts val="1000"/>
              </a:spcBef>
              <a:buNone/>
            </a:pPr>
            <a:r>
              <a:rPr lang="sv-SE" sz="2000" dirty="0"/>
              <a:t>Stödja kommuner och regioner att stärka anhörigperspektivet inom hälso- och sjukvården och socialtjänsten. </a:t>
            </a:r>
          </a:p>
          <a:p>
            <a:pPr marL="0" indent="0">
              <a:spcBef>
                <a:spcPts val="1000"/>
              </a:spcBef>
              <a:buNone/>
            </a:pPr>
            <a:r>
              <a:rPr lang="sv-SE" sz="2000" dirty="0"/>
              <a:t>Göra stödet till anhöriga mer individanpassat och likvärdigt över landet.</a:t>
            </a:r>
          </a:p>
        </p:txBody>
      </p:sp>
      <p:grpSp>
        <p:nvGrpSpPr>
          <p:cNvPr id="7" name="Grupp 6">
            <a:extLst>
              <a:ext uri="{FF2B5EF4-FFF2-40B4-BE49-F238E27FC236}">
                <a16:creationId xmlns:a16="http://schemas.microsoft.com/office/drawing/2014/main" id="{D7BEE648-831B-466C-AE1A-6BEEA6CF236F}"/>
              </a:ext>
              <a:ext uri="{C183D7F6-B498-43B3-948B-1728B52AA6E4}">
                <adec:decorative xmlns:adec="http://schemas.microsoft.com/office/drawing/2017/decorative" val="1"/>
              </a:ext>
            </a:extLst>
          </p:cNvPr>
          <p:cNvGrpSpPr/>
          <p:nvPr/>
        </p:nvGrpSpPr>
        <p:grpSpPr>
          <a:xfrm>
            <a:off x="6395067" y="2237900"/>
            <a:ext cx="624510" cy="624510"/>
            <a:chOff x="855027" y="1516702"/>
            <a:chExt cx="772483" cy="772483"/>
          </a:xfrm>
        </p:grpSpPr>
        <p:sp>
          <p:nvSpPr>
            <p:cNvPr id="8" name="Ellips 7">
              <a:extLst>
                <a:ext uri="{FF2B5EF4-FFF2-40B4-BE49-F238E27FC236}">
                  <a16:creationId xmlns:a16="http://schemas.microsoft.com/office/drawing/2014/main" id="{D495E0A2-A4F8-46D6-B5E3-E57E1DE8C9A8}"/>
                </a:ext>
                <a:ext uri="{C183D7F6-B498-43B3-948B-1728B52AA6E4}">
                  <adec:decorative xmlns:adec="http://schemas.microsoft.com/office/drawing/2017/decorative" val="1"/>
                </a:ext>
              </a:extLst>
            </p:cNvPr>
            <p:cNvSpPr/>
            <p:nvPr/>
          </p:nvSpPr>
          <p:spPr>
            <a:xfrm>
              <a:off x="855027" y="1516702"/>
              <a:ext cx="772483" cy="772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9" name="Frihandsfigur: Form 8">
              <a:extLst>
                <a:ext uri="{FF2B5EF4-FFF2-40B4-BE49-F238E27FC236}">
                  <a16:creationId xmlns:a16="http://schemas.microsoft.com/office/drawing/2014/main" id="{0D41DA26-EBD6-46A3-8B1F-4031982A0D7C}"/>
                </a:ext>
                <a:ext uri="{C183D7F6-B498-43B3-948B-1728B52AA6E4}">
                  <adec:decorative xmlns:adec="http://schemas.microsoft.com/office/drawing/2017/decorative" val="1"/>
                </a:ext>
              </a:extLst>
            </p:cNvPr>
            <p:cNvSpPr/>
            <p:nvPr/>
          </p:nvSpPr>
          <p:spPr>
            <a:xfrm>
              <a:off x="954313" y="1674987"/>
              <a:ext cx="564128" cy="455915"/>
            </a:xfrm>
            <a:custGeom>
              <a:avLst/>
              <a:gdLst>
                <a:gd name="connsiteX0" fmla="*/ 696414 w 705432"/>
                <a:gd name="connsiteY0" fmla="*/ 262318 h 570113"/>
                <a:gd name="connsiteX1" fmla="*/ 693153 w 705432"/>
                <a:gd name="connsiteY1" fmla="*/ 259501 h 570113"/>
                <a:gd name="connsiteX2" fmla="*/ 443789 w 705432"/>
                <a:gd name="connsiteY2" fmla="*/ 10137 h 570113"/>
                <a:gd name="connsiteX3" fmla="*/ 396738 w 705432"/>
                <a:gd name="connsiteY3" fmla="*/ 10137 h 570113"/>
                <a:gd name="connsiteX4" fmla="*/ 396738 w 705432"/>
                <a:gd name="connsiteY4" fmla="*/ 57188 h 570113"/>
                <a:gd name="connsiteX5" fmla="*/ 592130 w 705432"/>
                <a:gd name="connsiteY5" fmla="*/ 252580 h 570113"/>
                <a:gd name="connsiteX6" fmla="*/ 387 w 705432"/>
                <a:gd name="connsiteY6" fmla="*/ 252580 h 570113"/>
                <a:gd name="connsiteX7" fmla="*/ 387 w 705432"/>
                <a:gd name="connsiteY7" fmla="*/ 319130 h 570113"/>
                <a:gd name="connsiteX8" fmla="*/ 592551 w 705432"/>
                <a:gd name="connsiteY8" fmla="*/ 319130 h 570113"/>
                <a:gd name="connsiteX9" fmla="*/ 396738 w 705432"/>
                <a:gd name="connsiteY9" fmla="*/ 514943 h 570113"/>
                <a:gd name="connsiteX10" fmla="*/ 396738 w 705432"/>
                <a:gd name="connsiteY10" fmla="*/ 561994 h 570113"/>
                <a:gd name="connsiteX11" fmla="*/ 420275 w 705432"/>
                <a:gd name="connsiteY11" fmla="*/ 571732 h 570113"/>
                <a:gd name="connsiteX12" fmla="*/ 443811 w 705432"/>
                <a:gd name="connsiteY12" fmla="*/ 561994 h 570113"/>
                <a:gd name="connsiteX13" fmla="*/ 693175 w 705432"/>
                <a:gd name="connsiteY13" fmla="*/ 312630 h 570113"/>
                <a:gd name="connsiteX14" fmla="*/ 696436 w 705432"/>
                <a:gd name="connsiteY14" fmla="*/ 309813 h 570113"/>
                <a:gd name="connsiteX15" fmla="*/ 706175 w 705432"/>
                <a:gd name="connsiteY15" fmla="*/ 286054 h 570113"/>
                <a:gd name="connsiteX16" fmla="*/ 696436 w 705432"/>
                <a:gd name="connsiteY16" fmla="*/ 262296 h 57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432" h="570113">
                  <a:moveTo>
                    <a:pt x="696414" y="262318"/>
                  </a:moveTo>
                  <a:cubicBezTo>
                    <a:pt x="695371" y="261276"/>
                    <a:pt x="694284" y="260366"/>
                    <a:pt x="693153" y="259501"/>
                  </a:cubicBezTo>
                  <a:lnTo>
                    <a:pt x="443789" y="10137"/>
                  </a:lnTo>
                  <a:cubicBezTo>
                    <a:pt x="430790" y="-2862"/>
                    <a:pt x="409716" y="-2862"/>
                    <a:pt x="396738" y="10137"/>
                  </a:cubicBezTo>
                  <a:cubicBezTo>
                    <a:pt x="383739" y="23137"/>
                    <a:pt x="383739" y="44211"/>
                    <a:pt x="396738" y="57188"/>
                  </a:cubicBezTo>
                  <a:lnTo>
                    <a:pt x="592130" y="252580"/>
                  </a:lnTo>
                  <a:lnTo>
                    <a:pt x="387" y="252580"/>
                  </a:lnTo>
                  <a:lnTo>
                    <a:pt x="387" y="319130"/>
                  </a:lnTo>
                  <a:lnTo>
                    <a:pt x="592551" y="319130"/>
                  </a:lnTo>
                  <a:lnTo>
                    <a:pt x="396738" y="514943"/>
                  </a:lnTo>
                  <a:cubicBezTo>
                    <a:pt x="383739" y="527942"/>
                    <a:pt x="383739" y="549017"/>
                    <a:pt x="396738" y="561994"/>
                  </a:cubicBezTo>
                  <a:cubicBezTo>
                    <a:pt x="403238" y="568494"/>
                    <a:pt x="411756" y="571732"/>
                    <a:pt x="420275" y="571732"/>
                  </a:cubicBezTo>
                  <a:cubicBezTo>
                    <a:pt x="428793" y="571732"/>
                    <a:pt x="437312" y="568494"/>
                    <a:pt x="443811" y="561994"/>
                  </a:cubicBezTo>
                  <a:lnTo>
                    <a:pt x="693175" y="312630"/>
                  </a:lnTo>
                  <a:cubicBezTo>
                    <a:pt x="694306" y="311765"/>
                    <a:pt x="695393" y="310833"/>
                    <a:pt x="696436" y="309813"/>
                  </a:cubicBezTo>
                  <a:cubicBezTo>
                    <a:pt x="702980" y="303269"/>
                    <a:pt x="706219" y="294662"/>
                    <a:pt x="706175" y="286054"/>
                  </a:cubicBezTo>
                  <a:cubicBezTo>
                    <a:pt x="706241" y="277469"/>
                    <a:pt x="703002" y="268862"/>
                    <a:pt x="696436" y="262296"/>
                  </a:cubicBezTo>
                  <a:close/>
                </a:path>
              </a:pathLst>
            </a:custGeom>
            <a:solidFill>
              <a:schemeClr val="bg1"/>
            </a:solidFill>
            <a:ln w="2218" cap="flat">
              <a:noFill/>
              <a:prstDash val="solid"/>
              <a:miter/>
            </a:ln>
          </p:spPr>
          <p:txBody>
            <a:bodyPr rtlCol="0" anchor="ctr"/>
            <a:lstStyle/>
            <a:p>
              <a:endParaRPr lang="sv-SE"/>
            </a:p>
          </p:txBody>
        </p:sp>
      </p:grpSp>
      <p:grpSp>
        <p:nvGrpSpPr>
          <p:cNvPr id="10" name="Grupp 9">
            <a:extLst>
              <a:ext uri="{FF2B5EF4-FFF2-40B4-BE49-F238E27FC236}">
                <a16:creationId xmlns:a16="http://schemas.microsoft.com/office/drawing/2014/main" id="{7DB4DCF2-9F8E-4BEC-AF73-C99B99D4C71D}"/>
              </a:ext>
              <a:ext uri="{C183D7F6-B498-43B3-948B-1728B52AA6E4}">
                <adec:decorative xmlns:adec="http://schemas.microsoft.com/office/drawing/2017/decorative" val="1"/>
              </a:ext>
            </a:extLst>
          </p:cNvPr>
          <p:cNvGrpSpPr/>
          <p:nvPr/>
        </p:nvGrpSpPr>
        <p:grpSpPr>
          <a:xfrm>
            <a:off x="6395067" y="3669657"/>
            <a:ext cx="624510" cy="624510"/>
            <a:chOff x="855027" y="1516702"/>
            <a:chExt cx="772483" cy="772483"/>
          </a:xfrm>
        </p:grpSpPr>
        <p:sp>
          <p:nvSpPr>
            <p:cNvPr id="11" name="Ellips 10">
              <a:extLst>
                <a:ext uri="{FF2B5EF4-FFF2-40B4-BE49-F238E27FC236}">
                  <a16:creationId xmlns:a16="http://schemas.microsoft.com/office/drawing/2014/main" id="{AF62CBA5-0914-4CE4-852D-D8D1D8022467}"/>
                </a:ext>
                <a:ext uri="{C183D7F6-B498-43B3-948B-1728B52AA6E4}">
                  <adec:decorative xmlns:adec="http://schemas.microsoft.com/office/drawing/2017/decorative" val="1"/>
                </a:ext>
              </a:extLst>
            </p:cNvPr>
            <p:cNvSpPr/>
            <p:nvPr/>
          </p:nvSpPr>
          <p:spPr>
            <a:xfrm>
              <a:off x="855027" y="1516702"/>
              <a:ext cx="772483" cy="77248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2" name="Frihandsfigur: Form 11">
              <a:extLst>
                <a:ext uri="{FF2B5EF4-FFF2-40B4-BE49-F238E27FC236}">
                  <a16:creationId xmlns:a16="http://schemas.microsoft.com/office/drawing/2014/main" id="{90C66640-6853-432C-A890-C1F89B4EDD64}"/>
                </a:ext>
                <a:ext uri="{C183D7F6-B498-43B3-948B-1728B52AA6E4}">
                  <adec:decorative xmlns:adec="http://schemas.microsoft.com/office/drawing/2017/decorative" val="1"/>
                </a:ext>
              </a:extLst>
            </p:cNvPr>
            <p:cNvSpPr/>
            <p:nvPr/>
          </p:nvSpPr>
          <p:spPr>
            <a:xfrm>
              <a:off x="954313" y="1674987"/>
              <a:ext cx="564128" cy="455915"/>
            </a:xfrm>
            <a:custGeom>
              <a:avLst/>
              <a:gdLst>
                <a:gd name="connsiteX0" fmla="*/ 696414 w 705432"/>
                <a:gd name="connsiteY0" fmla="*/ 262318 h 570113"/>
                <a:gd name="connsiteX1" fmla="*/ 693153 w 705432"/>
                <a:gd name="connsiteY1" fmla="*/ 259501 h 570113"/>
                <a:gd name="connsiteX2" fmla="*/ 443789 w 705432"/>
                <a:gd name="connsiteY2" fmla="*/ 10137 h 570113"/>
                <a:gd name="connsiteX3" fmla="*/ 396738 w 705432"/>
                <a:gd name="connsiteY3" fmla="*/ 10137 h 570113"/>
                <a:gd name="connsiteX4" fmla="*/ 396738 w 705432"/>
                <a:gd name="connsiteY4" fmla="*/ 57188 h 570113"/>
                <a:gd name="connsiteX5" fmla="*/ 592130 w 705432"/>
                <a:gd name="connsiteY5" fmla="*/ 252580 h 570113"/>
                <a:gd name="connsiteX6" fmla="*/ 387 w 705432"/>
                <a:gd name="connsiteY6" fmla="*/ 252580 h 570113"/>
                <a:gd name="connsiteX7" fmla="*/ 387 w 705432"/>
                <a:gd name="connsiteY7" fmla="*/ 319130 h 570113"/>
                <a:gd name="connsiteX8" fmla="*/ 592551 w 705432"/>
                <a:gd name="connsiteY8" fmla="*/ 319130 h 570113"/>
                <a:gd name="connsiteX9" fmla="*/ 396738 w 705432"/>
                <a:gd name="connsiteY9" fmla="*/ 514943 h 570113"/>
                <a:gd name="connsiteX10" fmla="*/ 396738 w 705432"/>
                <a:gd name="connsiteY10" fmla="*/ 561994 h 570113"/>
                <a:gd name="connsiteX11" fmla="*/ 420275 w 705432"/>
                <a:gd name="connsiteY11" fmla="*/ 571732 h 570113"/>
                <a:gd name="connsiteX12" fmla="*/ 443811 w 705432"/>
                <a:gd name="connsiteY12" fmla="*/ 561994 h 570113"/>
                <a:gd name="connsiteX13" fmla="*/ 693175 w 705432"/>
                <a:gd name="connsiteY13" fmla="*/ 312630 h 570113"/>
                <a:gd name="connsiteX14" fmla="*/ 696436 w 705432"/>
                <a:gd name="connsiteY14" fmla="*/ 309813 h 570113"/>
                <a:gd name="connsiteX15" fmla="*/ 706175 w 705432"/>
                <a:gd name="connsiteY15" fmla="*/ 286054 h 570113"/>
                <a:gd name="connsiteX16" fmla="*/ 696436 w 705432"/>
                <a:gd name="connsiteY16" fmla="*/ 262296 h 57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5432" h="570113">
                  <a:moveTo>
                    <a:pt x="696414" y="262318"/>
                  </a:moveTo>
                  <a:cubicBezTo>
                    <a:pt x="695371" y="261276"/>
                    <a:pt x="694284" y="260366"/>
                    <a:pt x="693153" y="259501"/>
                  </a:cubicBezTo>
                  <a:lnTo>
                    <a:pt x="443789" y="10137"/>
                  </a:lnTo>
                  <a:cubicBezTo>
                    <a:pt x="430790" y="-2862"/>
                    <a:pt x="409716" y="-2862"/>
                    <a:pt x="396738" y="10137"/>
                  </a:cubicBezTo>
                  <a:cubicBezTo>
                    <a:pt x="383739" y="23137"/>
                    <a:pt x="383739" y="44211"/>
                    <a:pt x="396738" y="57188"/>
                  </a:cubicBezTo>
                  <a:lnTo>
                    <a:pt x="592130" y="252580"/>
                  </a:lnTo>
                  <a:lnTo>
                    <a:pt x="387" y="252580"/>
                  </a:lnTo>
                  <a:lnTo>
                    <a:pt x="387" y="319130"/>
                  </a:lnTo>
                  <a:lnTo>
                    <a:pt x="592551" y="319130"/>
                  </a:lnTo>
                  <a:lnTo>
                    <a:pt x="396738" y="514943"/>
                  </a:lnTo>
                  <a:cubicBezTo>
                    <a:pt x="383739" y="527942"/>
                    <a:pt x="383739" y="549017"/>
                    <a:pt x="396738" y="561994"/>
                  </a:cubicBezTo>
                  <a:cubicBezTo>
                    <a:pt x="403238" y="568494"/>
                    <a:pt x="411756" y="571732"/>
                    <a:pt x="420275" y="571732"/>
                  </a:cubicBezTo>
                  <a:cubicBezTo>
                    <a:pt x="428793" y="571732"/>
                    <a:pt x="437312" y="568494"/>
                    <a:pt x="443811" y="561994"/>
                  </a:cubicBezTo>
                  <a:lnTo>
                    <a:pt x="693175" y="312630"/>
                  </a:lnTo>
                  <a:cubicBezTo>
                    <a:pt x="694306" y="311765"/>
                    <a:pt x="695393" y="310833"/>
                    <a:pt x="696436" y="309813"/>
                  </a:cubicBezTo>
                  <a:cubicBezTo>
                    <a:pt x="702980" y="303269"/>
                    <a:pt x="706219" y="294662"/>
                    <a:pt x="706175" y="286054"/>
                  </a:cubicBezTo>
                  <a:cubicBezTo>
                    <a:pt x="706241" y="277469"/>
                    <a:pt x="703002" y="268862"/>
                    <a:pt x="696436" y="262296"/>
                  </a:cubicBezTo>
                  <a:close/>
                </a:path>
              </a:pathLst>
            </a:custGeom>
            <a:solidFill>
              <a:schemeClr val="bg1"/>
            </a:solidFill>
            <a:ln w="2218" cap="flat">
              <a:noFill/>
              <a:prstDash val="solid"/>
              <a:miter/>
            </a:ln>
          </p:spPr>
          <p:txBody>
            <a:bodyPr rtlCol="0" anchor="ctr"/>
            <a:lstStyle/>
            <a:p>
              <a:endParaRPr lang="sv-SE"/>
            </a:p>
          </p:txBody>
        </p:sp>
      </p:grpSp>
    </p:spTree>
    <p:extLst>
      <p:ext uri="{BB962C8B-B14F-4D97-AF65-F5344CB8AC3E}">
        <p14:creationId xmlns:p14="http://schemas.microsoft.com/office/powerpoint/2010/main" val="2821193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96AC82B3-9034-49FE-B9B0-82340749EE35}"/>
              </a:ext>
              <a:ext uri="{C183D7F6-B498-43B3-948B-1728B52AA6E4}">
                <adec:decorative xmlns:adec="http://schemas.microsoft.com/office/drawing/2017/decorative" val="1"/>
              </a:ext>
            </a:extLst>
          </p:cNvPr>
          <p:cNvSpPr/>
          <p:nvPr/>
        </p:nvSpPr>
        <p:spPr>
          <a:xfrm>
            <a:off x="5124"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20D56DAA-3B5D-4F30-BED9-1A84BB6AFF99}"/>
              </a:ext>
            </a:extLst>
          </p:cNvPr>
          <p:cNvSpPr>
            <a:spLocks noGrp="1"/>
          </p:cNvSpPr>
          <p:nvPr>
            <p:ph type="title"/>
          </p:nvPr>
        </p:nvSpPr>
        <p:spPr>
          <a:xfrm>
            <a:off x="623888" y="2497200"/>
            <a:ext cx="3776737" cy="1863600"/>
          </a:xfrm>
        </p:spPr>
        <p:txBody>
          <a:bodyPr>
            <a:normAutofit/>
          </a:bodyPr>
          <a:lstStyle/>
          <a:p>
            <a:r>
              <a:rPr lang="sv-SE" sz="2600" dirty="0"/>
              <a:t>Viktiga förutsättningar </a:t>
            </a:r>
            <a:br>
              <a:rPr lang="sv-SE" sz="2600" dirty="0"/>
            </a:br>
            <a:r>
              <a:rPr lang="sv-SE" sz="2600" dirty="0"/>
              <a:t>för att stärka anhörigperspektivet</a:t>
            </a:r>
            <a:endParaRPr lang="sv-SE" sz="2600" b="0" dirty="0"/>
          </a:p>
        </p:txBody>
      </p:sp>
      <p:sp>
        <p:nvSpPr>
          <p:cNvPr id="14" name="Platshållare för text 2">
            <a:extLst>
              <a:ext uri="{FF2B5EF4-FFF2-40B4-BE49-F238E27FC236}">
                <a16:creationId xmlns:a16="http://schemas.microsoft.com/office/drawing/2014/main" id="{6978AC2A-F5F9-4507-A16B-FD905DE7A6DB}"/>
              </a:ext>
            </a:extLst>
          </p:cNvPr>
          <p:cNvSpPr txBox="1">
            <a:spLocks/>
          </p:cNvSpPr>
          <p:nvPr/>
        </p:nvSpPr>
        <p:spPr>
          <a:xfrm>
            <a:off x="4548113" y="1736894"/>
            <a:ext cx="7020000" cy="3384211"/>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t>Anhörigperspektivet ska inte behandlas som ett separat ämnesområde. Det är </a:t>
            </a:r>
            <a:r>
              <a:rPr lang="sv-SE" sz="2000" b="1" dirty="0"/>
              <a:t>ett förhållningssätt </a:t>
            </a:r>
            <a:r>
              <a:rPr lang="sv-SE" sz="2000" dirty="0"/>
              <a:t>som måste </a:t>
            </a:r>
            <a:r>
              <a:rPr lang="sv-SE" sz="2000" b="1" dirty="0"/>
              <a:t>integreras</a:t>
            </a:r>
            <a:r>
              <a:rPr lang="sv-SE" sz="2000" dirty="0"/>
              <a:t> i hälso- och sjukvårdens och socialtjänstens verksamheter om det ska ge resultat.</a:t>
            </a:r>
          </a:p>
          <a:p>
            <a:pPr>
              <a:spcBef>
                <a:spcPts val="1800"/>
              </a:spcBef>
            </a:pPr>
            <a:r>
              <a:rPr lang="sv-SE" sz="2000" dirty="0"/>
              <a:t>Det behövs en </a:t>
            </a:r>
            <a:r>
              <a:rPr lang="sv-SE" sz="2000" b="1" dirty="0"/>
              <a:t>politisk förankring </a:t>
            </a:r>
            <a:r>
              <a:rPr lang="sv-SE" sz="2000" dirty="0"/>
              <a:t>på kommunal och regional nivå om en </a:t>
            </a:r>
            <a:r>
              <a:rPr lang="sv-SE" sz="2000" b="1" dirty="0"/>
              <a:t>prioritering</a:t>
            </a:r>
            <a:r>
              <a:rPr lang="sv-SE" sz="2000" dirty="0"/>
              <a:t> av anhörigperspektivet, för att kunna integrera perspektivet i hela hälso- och sjukvården och socialtjänsten.</a:t>
            </a:r>
          </a:p>
          <a:p>
            <a:endParaRPr lang="sv-SE" sz="2000" dirty="0"/>
          </a:p>
          <a:p>
            <a:endParaRPr lang="sv-SE" sz="2000" dirty="0"/>
          </a:p>
        </p:txBody>
      </p:sp>
    </p:spTree>
    <p:extLst>
      <p:ext uri="{BB962C8B-B14F-4D97-AF65-F5344CB8AC3E}">
        <p14:creationId xmlns:p14="http://schemas.microsoft.com/office/powerpoint/2010/main" val="414862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C99F9AD-4EF8-464A-9127-4A96D9961B66}"/>
              </a:ext>
            </a:extLst>
          </p:cNvPr>
          <p:cNvSpPr>
            <a:spLocks noGrp="1"/>
          </p:cNvSpPr>
          <p:nvPr>
            <p:ph type="title"/>
          </p:nvPr>
        </p:nvSpPr>
        <p:spPr>
          <a:xfrm>
            <a:off x="636888" y="540000"/>
            <a:ext cx="7020000" cy="672112"/>
          </a:xfrm>
        </p:spPr>
        <p:txBody>
          <a:bodyPr/>
          <a:lstStyle/>
          <a:p>
            <a:r>
              <a:rPr lang="sv-SE" dirty="0">
                <a:solidFill>
                  <a:schemeClr val="bg1"/>
                </a:solidFill>
              </a:rPr>
              <a:t>Stärka anhörigperspektivet</a:t>
            </a:r>
          </a:p>
        </p:txBody>
      </p:sp>
      <p:sp>
        <p:nvSpPr>
          <p:cNvPr id="2" name="Rektangel 1">
            <a:extLst>
              <a:ext uri="{FF2B5EF4-FFF2-40B4-BE49-F238E27FC236}">
                <a16:creationId xmlns:a16="http://schemas.microsoft.com/office/drawing/2014/main" id="{96AC82B3-9034-49FE-B9B0-82340749EE35}"/>
              </a:ext>
              <a:ext uri="{C183D7F6-B498-43B3-948B-1728B52AA6E4}">
                <adec:decorative xmlns:adec="http://schemas.microsoft.com/office/drawing/2017/decorative" val="1"/>
              </a:ext>
            </a:extLst>
          </p:cNvPr>
          <p:cNvSpPr/>
          <p:nvPr/>
        </p:nvSpPr>
        <p:spPr>
          <a:xfrm>
            <a:off x="5124"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4" name="Platshållare för text 2">
            <a:extLst>
              <a:ext uri="{FF2B5EF4-FFF2-40B4-BE49-F238E27FC236}">
                <a16:creationId xmlns:a16="http://schemas.microsoft.com/office/drawing/2014/main" id="{6978AC2A-F5F9-4507-A16B-FD905DE7A6DB}"/>
              </a:ext>
            </a:extLst>
          </p:cNvPr>
          <p:cNvSpPr txBox="1">
            <a:spLocks/>
          </p:cNvSpPr>
          <p:nvPr/>
        </p:nvSpPr>
        <p:spPr>
          <a:xfrm>
            <a:off x="4548113" y="2850653"/>
            <a:ext cx="5871794" cy="1156691"/>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t>Hållbara strukturer, policys, riktlinjer och rutiner </a:t>
            </a:r>
            <a:r>
              <a:rPr lang="sv-SE" sz="2000" dirty="0"/>
              <a:t>måste finnas för att integrera, behålla och följa upp anhörigperspektivet.</a:t>
            </a:r>
          </a:p>
        </p:txBody>
      </p:sp>
      <p:pic>
        <p:nvPicPr>
          <p:cNvPr id="9" name="Bildobjekt 8" descr="Papper med punktlista">
            <a:extLst>
              <a:ext uri="{FF2B5EF4-FFF2-40B4-BE49-F238E27FC236}">
                <a16:creationId xmlns:a16="http://schemas.microsoft.com/office/drawing/2014/main" id="{B13DBB7F-6E83-4011-9A22-187879C09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52396">
            <a:off x="622517" y="1961958"/>
            <a:ext cx="2897453" cy="2934078"/>
          </a:xfrm>
          <a:prstGeom prst="rect">
            <a:avLst/>
          </a:prstGeom>
        </p:spPr>
      </p:pic>
    </p:spTree>
    <p:extLst>
      <p:ext uri="{BB962C8B-B14F-4D97-AF65-F5344CB8AC3E}">
        <p14:creationId xmlns:p14="http://schemas.microsoft.com/office/powerpoint/2010/main" val="2294779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2C1072-3DFE-4E4E-ADEE-E76DAFC8E307}"/>
              </a:ext>
            </a:extLst>
          </p:cNvPr>
          <p:cNvSpPr>
            <a:spLocks noGrp="1"/>
          </p:cNvSpPr>
          <p:nvPr>
            <p:ph type="title"/>
          </p:nvPr>
        </p:nvSpPr>
        <p:spPr>
          <a:xfrm>
            <a:off x="4543039" y="540000"/>
            <a:ext cx="7020000" cy="1080000"/>
          </a:xfrm>
        </p:spPr>
        <p:txBody>
          <a:bodyPr>
            <a:normAutofit/>
          </a:bodyPr>
          <a:lstStyle/>
          <a:p>
            <a:r>
              <a:rPr lang="sv-SE" dirty="0">
                <a:solidFill>
                  <a:srgbClr val="FFFFFF"/>
                </a:solidFill>
              </a:rPr>
              <a:t>Stärka anhörigperspektivet 1</a:t>
            </a:r>
            <a:endParaRPr lang="sv-SE" dirty="0">
              <a:solidFill>
                <a:schemeClr val="bg1"/>
              </a:solidFill>
            </a:endParaRPr>
          </a:p>
        </p:txBody>
      </p:sp>
      <p:sp>
        <p:nvSpPr>
          <p:cNvPr id="6" name="Platshållare för text 2">
            <a:extLst>
              <a:ext uri="{FF2B5EF4-FFF2-40B4-BE49-F238E27FC236}">
                <a16:creationId xmlns:a16="http://schemas.microsoft.com/office/drawing/2014/main" id="{B6D4F85E-BF85-4118-A23C-280785769DA7}"/>
              </a:ext>
            </a:extLst>
          </p:cNvPr>
          <p:cNvSpPr txBox="1">
            <a:spLocks/>
          </p:cNvSpPr>
          <p:nvPr/>
        </p:nvSpPr>
        <p:spPr>
          <a:xfrm>
            <a:off x="4618650" y="2565401"/>
            <a:ext cx="5865052" cy="1612152"/>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t>Samverkan och samordning </a:t>
            </a:r>
            <a:r>
              <a:rPr lang="sv-SE" sz="2000" dirty="0"/>
              <a:t>mellan olika vård- och omsorgsaktörer </a:t>
            </a:r>
            <a:r>
              <a:rPr lang="sv-SE" sz="2000" b="1" dirty="0"/>
              <a:t>måste fungera </a:t>
            </a:r>
            <a:r>
              <a:rPr lang="sv-SE" sz="2000" dirty="0"/>
              <a:t>för att anhöriga inte ska behöva ta en koordinerande roll. </a:t>
            </a:r>
          </a:p>
          <a:p>
            <a:endParaRPr lang="sv-SE" sz="2000" dirty="0"/>
          </a:p>
        </p:txBody>
      </p:sp>
      <p:sp>
        <p:nvSpPr>
          <p:cNvPr id="5" name="Rektangel 4">
            <a:extLst>
              <a:ext uri="{FF2B5EF4-FFF2-40B4-BE49-F238E27FC236}">
                <a16:creationId xmlns:a16="http://schemas.microsoft.com/office/drawing/2014/main" id="{D986D7F9-91E2-4EA6-8B28-6AE9B27A6068}"/>
              </a:ext>
              <a:ext uri="{C183D7F6-B498-43B3-948B-1728B52AA6E4}">
                <adec:decorative xmlns:adec="http://schemas.microsoft.com/office/drawing/2017/decorative" val="1"/>
              </a:ext>
            </a:extLst>
          </p:cNvPr>
          <p:cNvSpPr/>
          <p:nvPr/>
        </p:nvSpPr>
        <p:spPr>
          <a:xfrm>
            <a:off x="0" y="0"/>
            <a:ext cx="41322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descr="Tre figurer diskuterar">
            <a:extLst>
              <a:ext uri="{FF2B5EF4-FFF2-40B4-BE49-F238E27FC236}">
                <a16:creationId xmlns:a16="http://schemas.microsoft.com/office/drawing/2014/main" id="{0246BC48-9B0F-4F45-879C-B6EAECF92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238" y="2037988"/>
            <a:ext cx="2699379" cy="2733500"/>
          </a:xfrm>
          <a:prstGeom prst="rect">
            <a:avLst/>
          </a:prstGeom>
        </p:spPr>
      </p:pic>
    </p:spTree>
    <p:extLst>
      <p:ext uri="{BB962C8B-B14F-4D97-AF65-F5344CB8AC3E}">
        <p14:creationId xmlns:p14="http://schemas.microsoft.com/office/powerpoint/2010/main" val="413003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E27C73-E04A-44CF-B404-EE4811FB7CC8}"/>
              </a:ext>
            </a:extLst>
          </p:cNvPr>
          <p:cNvSpPr>
            <a:spLocks noGrp="1"/>
          </p:cNvSpPr>
          <p:nvPr>
            <p:ph type="title"/>
          </p:nvPr>
        </p:nvSpPr>
        <p:spPr/>
        <p:txBody>
          <a:bodyPr/>
          <a:lstStyle/>
          <a:p>
            <a:r>
              <a:rPr lang="sv-SE" dirty="0">
                <a:solidFill>
                  <a:schemeClr val="bg1"/>
                </a:solidFill>
              </a:rPr>
              <a:t>Stärka anhörigperspektivet 2</a:t>
            </a:r>
          </a:p>
        </p:txBody>
      </p:sp>
      <p:pic>
        <p:nvPicPr>
          <p:cNvPr id="6" name="Platshållare för bild 6" descr="Två män och en pojke">
            <a:extLst>
              <a:ext uri="{FF2B5EF4-FFF2-40B4-BE49-F238E27FC236}">
                <a16:creationId xmlns:a16="http://schemas.microsoft.com/office/drawing/2014/main" id="{D244B38D-246F-4529-8E16-BD7207725E59}"/>
              </a:ext>
            </a:extLst>
          </p:cNvPr>
          <p:cNvPicPr>
            <a:picLocks noGrp="1" noChangeAspect="1"/>
          </p:cNvPicPr>
          <p:nvPr>
            <p:ph type="pic" idx="11"/>
          </p:nvPr>
        </p:nvPicPr>
        <p:blipFill>
          <a:blip r:embed="rId3" cstate="screen">
            <a:extLst>
              <a:ext uri="{28A0092B-C50C-407E-A947-70E740481C1C}">
                <a14:useLocalDpi xmlns:a14="http://schemas.microsoft.com/office/drawing/2010/main"/>
              </a:ext>
            </a:extLst>
          </a:blip>
          <a:srcRect/>
          <a:stretch>
            <a:fillRect/>
          </a:stretch>
        </p:blipFill>
        <p:spPr>
          <a:xfrm>
            <a:off x="8077200" y="0"/>
            <a:ext cx="4114800" cy="6858000"/>
          </a:xfrm>
        </p:spPr>
      </p:pic>
      <p:sp>
        <p:nvSpPr>
          <p:cNvPr id="9" name="Platshållare för text 2">
            <a:extLst>
              <a:ext uri="{FF2B5EF4-FFF2-40B4-BE49-F238E27FC236}">
                <a16:creationId xmlns:a16="http://schemas.microsoft.com/office/drawing/2014/main" id="{841C6983-76D6-4943-9FC5-456D7B5B380D}"/>
              </a:ext>
            </a:extLst>
          </p:cNvPr>
          <p:cNvSpPr txBox="1">
            <a:spLocks/>
          </p:cNvSpPr>
          <p:nvPr/>
        </p:nvSpPr>
        <p:spPr>
          <a:xfrm>
            <a:off x="637200" y="2037988"/>
            <a:ext cx="6810347" cy="2788012"/>
          </a:xfrm>
          <a:prstGeom prst="rect">
            <a:avLst/>
          </a:prstGeom>
        </p:spPr>
        <p:txBody>
          <a:bodyPr/>
          <a:lstStyle>
            <a:lvl1pPr marL="288000" marR="0" indent="-2880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2200" kern="1200">
                <a:solidFill>
                  <a:schemeClr val="tx1"/>
                </a:solidFill>
                <a:latin typeface="+mn-lt"/>
                <a:ea typeface="Noto Sans" panose="020B0502040504020204" pitchFamily="34" charset="0"/>
                <a:cs typeface="Noto Sans" panose="020B0502040504020204" pitchFamily="34" charset="0"/>
              </a:defRPr>
            </a:lvl1pPr>
            <a:lvl2pPr marL="684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108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44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4pPr>
            <a:lvl5pPr marL="1800000" marR="0" indent="-2880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sz="2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b="1" dirty="0"/>
              <a:t>Resurser</a:t>
            </a:r>
            <a:r>
              <a:rPr lang="sv-SE" sz="2000" dirty="0"/>
              <a:t> behöver avsättas för att </a:t>
            </a:r>
            <a:r>
              <a:rPr lang="sv-SE" sz="2000" b="1" dirty="0"/>
              <a:t>medvetandegöra och utbilda </a:t>
            </a:r>
            <a:r>
              <a:rPr lang="sv-SE" sz="2000" dirty="0"/>
              <a:t>chefer och medarbetare.</a:t>
            </a:r>
          </a:p>
          <a:p>
            <a:r>
              <a:rPr lang="sv-SE" sz="2000" b="1" dirty="0"/>
              <a:t>Bättre kunskaper behövs </a:t>
            </a:r>
            <a:r>
              <a:rPr lang="sv-SE" sz="2000" dirty="0"/>
              <a:t>om bland annat vad det innebär att arbeta utifrån </a:t>
            </a:r>
          </a:p>
          <a:p>
            <a:pPr lvl="1"/>
            <a:r>
              <a:rPr lang="sv-SE" dirty="0">
                <a:latin typeface="+mn-lt"/>
              </a:rPr>
              <a:t>helhetsperspektiv </a:t>
            </a:r>
          </a:p>
          <a:p>
            <a:pPr lvl="1"/>
            <a:r>
              <a:rPr lang="sv-SE" dirty="0">
                <a:latin typeface="+mn-lt"/>
              </a:rPr>
              <a:t>jämlikhets- och jämställdhetsperspektiv</a:t>
            </a:r>
          </a:p>
          <a:p>
            <a:pPr lvl="1"/>
            <a:r>
              <a:rPr lang="sv-SE" dirty="0">
                <a:latin typeface="+mn-lt"/>
              </a:rPr>
              <a:t>interkulturella aspekter</a:t>
            </a:r>
          </a:p>
        </p:txBody>
      </p:sp>
    </p:spTree>
    <p:extLst>
      <p:ext uri="{BB962C8B-B14F-4D97-AF65-F5344CB8AC3E}">
        <p14:creationId xmlns:p14="http://schemas.microsoft.com/office/powerpoint/2010/main" val="10312867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8">
            <a:extLst>
              <a:ext uri="{FF2B5EF4-FFF2-40B4-BE49-F238E27FC236}">
                <a16:creationId xmlns:a16="http://schemas.microsoft.com/office/drawing/2014/main" id="{9C45E07B-A0D3-465F-841C-648283CD947E}"/>
              </a:ext>
            </a:extLst>
          </p:cNvPr>
          <p:cNvSpPr>
            <a:spLocks noGrp="1"/>
          </p:cNvSpPr>
          <p:nvPr>
            <p:ph type="ctrTitle"/>
          </p:nvPr>
        </p:nvSpPr>
        <p:spPr/>
        <p:txBody>
          <a:bodyPr/>
          <a:lstStyle/>
          <a:p>
            <a:r>
              <a:rPr lang="sv-SE" dirty="0"/>
              <a:t>Kunskapsstödet i sin helhet</a:t>
            </a:r>
          </a:p>
        </p:txBody>
      </p:sp>
      <p:sp>
        <p:nvSpPr>
          <p:cNvPr id="11" name="Underrubrik 10">
            <a:extLst>
              <a:ext uri="{FF2B5EF4-FFF2-40B4-BE49-F238E27FC236}">
                <a16:creationId xmlns:a16="http://schemas.microsoft.com/office/drawing/2014/main" id="{9B89B855-43B9-4B41-89F3-BCD10857FA46}"/>
              </a:ext>
            </a:extLst>
          </p:cNvPr>
          <p:cNvSpPr>
            <a:spLocks noGrp="1"/>
          </p:cNvSpPr>
          <p:nvPr>
            <p:ph type="subTitle" idx="1"/>
          </p:nvPr>
        </p:nvSpPr>
        <p:spPr>
          <a:xfrm>
            <a:off x="1506000" y="3849401"/>
            <a:ext cx="9180000" cy="1116000"/>
          </a:xfrm>
        </p:spPr>
        <p:txBody>
          <a:bodyPr/>
          <a:lstStyle/>
          <a:p>
            <a:r>
              <a:rPr lang="sv-SE" dirty="0"/>
              <a:t>Läs mer på Kunskapsguiden.se under temat ”Anhörigperspektiv </a:t>
            </a:r>
            <a:br>
              <a:rPr lang="sv-SE" dirty="0"/>
            </a:br>
            <a:r>
              <a:rPr lang="sv-SE" dirty="0"/>
              <a:t>i socialtjänsten och hälso- och sjukvården”</a:t>
            </a:r>
          </a:p>
        </p:txBody>
      </p:sp>
      <p:pic>
        <p:nvPicPr>
          <p:cNvPr id="14" name="Bild 13" descr="Socialstyrelsen logotyp">
            <a:extLst>
              <a:ext uri="{FF2B5EF4-FFF2-40B4-BE49-F238E27FC236}">
                <a16:creationId xmlns:a16="http://schemas.microsoft.com/office/drawing/2014/main" id="{1F2E4487-150C-4976-8F3D-7D6256A01EC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58680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5FFD53B-5079-44AD-B2F7-2F4C3FFF3A4F}"/>
              </a:ext>
            </a:extLst>
          </p:cNvPr>
          <p:cNvSpPr>
            <a:spLocks noGrp="1"/>
          </p:cNvSpPr>
          <p:nvPr>
            <p:ph type="title"/>
          </p:nvPr>
        </p:nvSpPr>
        <p:spPr>
          <a:xfrm>
            <a:off x="637200" y="540000"/>
            <a:ext cx="5687400" cy="2847601"/>
          </a:xfrm>
        </p:spPr>
        <p:txBody>
          <a:bodyPr/>
          <a:lstStyle/>
          <a:p>
            <a:r>
              <a:rPr lang="sv-SE" dirty="0"/>
              <a:t>Därför är  anhörigperspektivet viktigt</a:t>
            </a:r>
          </a:p>
        </p:txBody>
      </p:sp>
      <p:sp>
        <p:nvSpPr>
          <p:cNvPr id="3" name="Platshållare för text 2">
            <a:extLst>
              <a:ext uri="{FF2B5EF4-FFF2-40B4-BE49-F238E27FC236}">
                <a16:creationId xmlns:a16="http://schemas.microsoft.com/office/drawing/2014/main" id="{DB2224A2-6DE0-4A81-A39F-EF09B9D740F1}"/>
              </a:ext>
            </a:extLst>
          </p:cNvPr>
          <p:cNvSpPr>
            <a:spLocks noGrp="1"/>
          </p:cNvSpPr>
          <p:nvPr>
            <p:ph type="body" sz="quarter" idx="12"/>
          </p:nvPr>
        </p:nvSpPr>
        <p:spPr/>
        <p:txBody>
          <a:bodyPr/>
          <a:lstStyle/>
          <a:p>
            <a:r>
              <a:rPr lang="sv-SE" dirty="0"/>
              <a:t>1</a:t>
            </a:r>
          </a:p>
        </p:txBody>
      </p:sp>
    </p:spTree>
    <p:extLst>
      <p:ext uri="{BB962C8B-B14F-4D97-AF65-F5344CB8AC3E}">
        <p14:creationId xmlns:p14="http://schemas.microsoft.com/office/powerpoint/2010/main" val="1093911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590048" y="1934966"/>
            <a:ext cx="5171774" cy="1080000"/>
          </a:xfrm>
        </p:spPr>
        <p:txBody>
          <a:bodyPr>
            <a:normAutofit fontScale="90000"/>
          </a:bodyPr>
          <a:lstStyle/>
          <a:p>
            <a:r>
              <a:rPr lang="sv-SE" dirty="0"/>
              <a:t>De flesta stödjer någon gång </a:t>
            </a:r>
            <a:br>
              <a:rPr lang="sv-SE" dirty="0"/>
            </a:br>
            <a:r>
              <a:rPr lang="sv-SE" dirty="0"/>
              <a:t>i livet någon som står dem nära</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6392237" y="1688737"/>
            <a:ext cx="5171463" cy="3480525"/>
          </a:xfrm>
        </p:spPr>
        <p:txBody>
          <a:bodyPr>
            <a:normAutofit lnSpcReduction="10000"/>
          </a:bodyPr>
          <a:lstStyle/>
          <a:p>
            <a:r>
              <a:rPr lang="sv-SE" sz="2000" dirty="0"/>
              <a:t>En stor andel av Sveriges vuxna befolkning, ungefär var sjätte person, </a:t>
            </a:r>
            <a:r>
              <a:rPr lang="sv-SE" sz="2000" b="1" dirty="0"/>
              <a:t>ger vård eller stöd till någon de står nära</a:t>
            </a:r>
            <a:r>
              <a:rPr lang="sv-SE" sz="2000" dirty="0"/>
              <a:t> på grund av sjukdom, hög ålder eller funktionsnedsättning.</a:t>
            </a:r>
          </a:p>
          <a:p>
            <a:r>
              <a:rPr lang="sv-SE" sz="2000" dirty="0"/>
              <a:t>Befolkningsstudier har visat att personer som regelbundet ger vård eller stöd till någon de står nära </a:t>
            </a:r>
            <a:r>
              <a:rPr lang="sv-SE" sz="2000" b="1" dirty="0"/>
              <a:t>har sämre upplevd hälsa </a:t>
            </a:r>
            <a:r>
              <a:rPr lang="sv-SE" sz="2000" dirty="0"/>
              <a:t>än övriga befolkningen. </a:t>
            </a:r>
          </a:p>
        </p:txBody>
      </p:sp>
      <p:grpSp>
        <p:nvGrpSpPr>
          <p:cNvPr id="13" name="Grupp 12">
            <a:extLst>
              <a:ext uri="{FF2B5EF4-FFF2-40B4-BE49-F238E27FC236}">
                <a16:creationId xmlns:a16="http://schemas.microsoft.com/office/drawing/2014/main" id="{56EFE0CE-5E74-425C-97CC-CE1DE3A15235}"/>
              </a:ext>
              <a:ext uri="{C183D7F6-B498-43B3-948B-1728B52AA6E4}">
                <adec:decorative xmlns:adec="http://schemas.microsoft.com/office/drawing/2017/decorative" val="1"/>
              </a:ext>
            </a:extLst>
          </p:cNvPr>
          <p:cNvGrpSpPr/>
          <p:nvPr/>
        </p:nvGrpSpPr>
        <p:grpSpPr>
          <a:xfrm>
            <a:off x="985227" y="3014966"/>
            <a:ext cx="4125546" cy="1454536"/>
            <a:chOff x="985227" y="2848522"/>
            <a:chExt cx="4125546" cy="1454536"/>
          </a:xfrm>
        </p:grpSpPr>
        <p:grpSp>
          <p:nvGrpSpPr>
            <p:cNvPr id="14" name="Grupp 13">
              <a:extLst>
                <a:ext uri="{FF2B5EF4-FFF2-40B4-BE49-F238E27FC236}">
                  <a16:creationId xmlns:a16="http://schemas.microsoft.com/office/drawing/2014/main" id="{7CD67C2C-A510-4EAF-B332-DBD38D6B5CD7}"/>
                </a:ext>
                <a:ext uri="{C183D7F6-B498-43B3-948B-1728B52AA6E4}">
                  <adec:decorative xmlns:adec="http://schemas.microsoft.com/office/drawing/2017/decorative" val="1"/>
                </a:ext>
              </a:extLst>
            </p:cNvPr>
            <p:cNvGrpSpPr/>
            <p:nvPr/>
          </p:nvGrpSpPr>
          <p:grpSpPr>
            <a:xfrm>
              <a:off x="985227" y="2848522"/>
              <a:ext cx="474365" cy="1454536"/>
              <a:chOff x="2152060" y="564596"/>
              <a:chExt cx="519037" cy="1591512"/>
            </a:xfrm>
          </p:grpSpPr>
          <p:sp>
            <p:nvSpPr>
              <p:cNvPr id="30" name="Frihandsfigur: Form 29">
                <a:extLst>
                  <a:ext uri="{FF2B5EF4-FFF2-40B4-BE49-F238E27FC236}">
                    <a16:creationId xmlns:a16="http://schemas.microsoft.com/office/drawing/2014/main" id="{57726252-0AA6-4548-8AB1-0CBA4F5042AF}"/>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solidFill>
                <a:srgbClr val="1B2F46"/>
              </a:solidFill>
              <a:ln w="9525" cap="flat">
                <a:solidFill>
                  <a:schemeClr val="accent1"/>
                </a:solidFill>
                <a:prstDash val="solid"/>
                <a:miter/>
              </a:ln>
            </p:spPr>
            <p:txBody>
              <a:bodyPr rtlCol="0" anchor="ctr"/>
              <a:lstStyle/>
              <a:p>
                <a:endParaRPr lang="sv-SE"/>
              </a:p>
            </p:txBody>
          </p:sp>
          <p:sp>
            <p:nvSpPr>
              <p:cNvPr id="31" name="Frihandsfigur: Form 30">
                <a:extLst>
                  <a:ext uri="{FF2B5EF4-FFF2-40B4-BE49-F238E27FC236}">
                    <a16:creationId xmlns:a16="http://schemas.microsoft.com/office/drawing/2014/main" id="{E4C5E591-64BB-4B3F-B368-085406C962A2}"/>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solidFill>
                <a:srgbClr val="1B2F46"/>
              </a:solidFill>
              <a:ln w="9525" cap="flat">
                <a:solidFill>
                  <a:schemeClr val="accent1"/>
                </a:solidFill>
                <a:prstDash val="solid"/>
                <a:miter/>
              </a:ln>
            </p:spPr>
            <p:txBody>
              <a:bodyPr rtlCol="0" anchor="ctr"/>
              <a:lstStyle/>
              <a:p>
                <a:endParaRPr lang="sv-SE"/>
              </a:p>
            </p:txBody>
          </p:sp>
        </p:grpSp>
        <p:grpSp>
          <p:nvGrpSpPr>
            <p:cNvPr id="15" name="Grupp 14">
              <a:extLst>
                <a:ext uri="{FF2B5EF4-FFF2-40B4-BE49-F238E27FC236}">
                  <a16:creationId xmlns:a16="http://schemas.microsoft.com/office/drawing/2014/main" id="{B639C831-B8CD-47C8-96A3-CC20B0341E7D}"/>
                </a:ext>
                <a:ext uri="{C183D7F6-B498-43B3-948B-1728B52AA6E4}">
                  <adec:decorative xmlns:adec="http://schemas.microsoft.com/office/drawing/2017/decorative" val="1"/>
                </a:ext>
              </a:extLst>
            </p:cNvPr>
            <p:cNvGrpSpPr/>
            <p:nvPr/>
          </p:nvGrpSpPr>
          <p:grpSpPr>
            <a:xfrm>
              <a:off x="1715463" y="2848522"/>
              <a:ext cx="474365" cy="1454536"/>
              <a:chOff x="2152060" y="564596"/>
              <a:chExt cx="519037" cy="1591512"/>
            </a:xfrm>
            <a:solidFill>
              <a:srgbClr val="FFFFFF"/>
            </a:solidFill>
          </p:grpSpPr>
          <p:sp>
            <p:nvSpPr>
              <p:cNvPr id="28" name="Frihandsfigur: Form 27">
                <a:extLst>
                  <a:ext uri="{FF2B5EF4-FFF2-40B4-BE49-F238E27FC236}">
                    <a16:creationId xmlns:a16="http://schemas.microsoft.com/office/drawing/2014/main" id="{87B060C3-777E-4164-8AC2-2139750F7C8C}"/>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grpFill/>
              <a:ln w="19050" cap="flat">
                <a:solidFill>
                  <a:schemeClr val="accent1"/>
                </a:solidFill>
                <a:prstDash val="solid"/>
                <a:miter/>
              </a:ln>
            </p:spPr>
            <p:txBody>
              <a:bodyPr rtlCol="0" anchor="ctr"/>
              <a:lstStyle/>
              <a:p>
                <a:endParaRPr lang="sv-SE"/>
              </a:p>
            </p:txBody>
          </p:sp>
          <p:sp>
            <p:nvSpPr>
              <p:cNvPr id="29" name="Frihandsfigur: Form 28">
                <a:extLst>
                  <a:ext uri="{FF2B5EF4-FFF2-40B4-BE49-F238E27FC236}">
                    <a16:creationId xmlns:a16="http://schemas.microsoft.com/office/drawing/2014/main" id="{A936B17E-C141-401F-B410-A0216AC673BC}"/>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grpFill/>
              <a:ln w="19050" cap="flat">
                <a:solidFill>
                  <a:schemeClr val="accent1"/>
                </a:solidFill>
                <a:prstDash val="solid"/>
                <a:miter/>
              </a:ln>
            </p:spPr>
            <p:txBody>
              <a:bodyPr rtlCol="0" anchor="ctr"/>
              <a:lstStyle/>
              <a:p>
                <a:endParaRPr lang="sv-SE"/>
              </a:p>
            </p:txBody>
          </p:sp>
        </p:grpSp>
        <p:grpSp>
          <p:nvGrpSpPr>
            <p:cNvPr id="16" name="Grupp 15">
              <a:extLst>
                <a:ext uri="{FF2B5EF4-FFF2-40B4-BE49-F238E27FC236}">
                  <a16:creationId xmlns:a16="http://schemas.microsoft.com/office/drawing/2014/main" id="{AE0D28F4-1525-41E2-A3CC-A55F1250E576}"/>
                </a:ext>
                <a:ext uri="{C183D7F6-B498-43B3-948B-1728B52AA6E4}">
                  <adec:decorative xmlns:adec="http://schemas.microsoft.com/office/drawing/2017/decorative" val="1"/>
                </a:ext>
              </a:extLst>
            </p:cNvPr>
            <p:cNvGrpSpPr/>
            <p:nvPr/>
          </p:nvGrpSpPr>
          <p:grpSpPr>
            <a:xfrm>
              <a:off x="2445699" y="2848522"/>
              <a:ext cx="474365" cy="1454536"/>
              <a:chOff x="2152060" y="564596"/>
              <a:chExt cx="519037" cy="1591512"/>
            </a:xfrm>
            <a:solidFill>
              <a:srgbClr val="FFFFFF"/>
            </a:solidFill>
          </p:grpSpPr>
          <p:sp>
            <p:nvSpPr>
              <p:cNvPr id="26" name="Frihandsfigur: Form 25">
                <a:extLst>
                  <a:ext uri="{FF2B5EF4-FFF2-40B4-BE49-F238E27FC236}">
                    <a16:creationId xmlns:a16="http://schemas.microsoft.com/office/drawing/2014/main" id="{90986D3A-DCB2-4D50-AC91-B283C61D2C7A}"/>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grpFill/>
              <a:ln w="19050" cap="flat">
                <a:solidFill>
                  <a:schemeClr val="accent1"/>
                </a:solidFill>
                <a:prstDash val="solid"/>
                <a:miter/>
              </a:ln>
            </p:spPr>
            <p:txBody>
              <a:bodyPr rtlCol="0" anchor="ctr"/>
              <a:lstStyle/>
              <a:p>
                <a:endParaRPr lang="sv-SE"/>
              </a:p>
            </p:txBody>
          </p:sp>
          <p:sp>
            <p:nvSpPr>
              <p:cNvPr id="27" name="Frihandsfigur: Form 26">
                <a:extLst>
                  <a:ext uri="{FF2B5EF4-FFF2-40B4-BE49-F238E27FC236}">
                    <a16:creationId xmlns:a16="http://schemas.microsoft.com/office/drawing/2014/main" id="{B6BB9457-BE06-444A-9CE9-F91157769847}"/>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grpFill/>
              <a:ln w="19050" cap="flat">
                <a:solidFill>
                  <a:schemeClr val="accent1"/>
                </a:solidFill>
                <a:prstDash val="solid"/>
                <a:miter/>
              </a:ln>
            </p:spPr>
            <p:txBody>
              <a:bodyPr rtlCol="0" anchor="ctr"/>
              <a:lstStyle/>
              <a:p>
                <a:endParaRPr lang="sv-SE"/>
              </a:p>
            </p:txBody>
          </p:sp>
        </p:grpSp>
        <p:grpSp>
          <p:nvGrpSpPr>
            <p:cNvPr id="17" name="Grupp 16">
              <a:extLst>
                <a:ext uri="{FF2B5EF4-FFF2-40B4-BE49-F238E27FC236}">
                  <a16:creationId xmlns:a16="http://schemas.microsoft.com/office/drawing/2014/main" id="{FDAAC553-C392-4376-8148-4830DAF1825E}"/>
                </a:ext>
                <a:ext uri="{C183D7F6-B498-43B3-948B-1728B52AA6E4}">
                  <adec:decorative xmlns:adec="http://schemas.microsoft.com/office/drawing/2017/decorative" val="1"/>
                </a:ext>
              </a:extLst>
            </p:cNvPr>
            <p:cNvGrpSpPr/>
            <p:nvPr/>
          </p:nvGrpSpPr>
          <p:grpSpPr>
            <a:xfrm>
              <a:off x="3175935" y="2848522"/>
              <a:ext cx="474365" cy="1454536"/>
              <a:chOff x="2152060" y="564596"/>
              <a:chExt cx="519037" cy="1591512"/>
            </a:xfrm>
            <a:solidFill>
              <a:srgbClr val="FFFFFF"/>
            </a:solidFill>
          </p:grpSpPr>
          <p:sp>
            <p:nvSpPr>
              <p:cNvPr id="24" name="Frihandsfigur: Form 23">
                <a:extLst>
                  <a:ext uri="{FF2B5EF4-FFF2-40B4-BE49-F238E27FC236}">
                    <a16:creationId xmlns:a16="http://schemas.microsoft.com/office/drawing/2014/main" id="{2D08E3C1-E6BB-4B51-AEB9-D16067265405}"/>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grpFill/>
              <a:ln w="19050" cap="flat">
                <a:solidFill>
                  <a:schemeClr val="accent1"/>
                </a:solidFill>
                <a:prstDash val="solid"/>
                <a:miter/>
              </a:ln>
            </p:spPr>
            <p:txBody>
              <a:bodyPr rtlCol="0" anchor="ctr"/>
              <a:lstStyle/>
              <a:p>
                <a:endParaRPr lang="sv-SE"/>
              </a:p>
            </p:txBody>
          </p:sp>
          <p:sp>
            <p:nvSpPr>
              <p:cNvPr id="25" name="Frihandsfigur: Form 24">
                <a:extLst>
                  <a:ext uri="{FF2B5EF4-FFF2-40B4-BE49-F238E27FC236}">
                    <a16:creationId xmlns:a16="http://schemas.microsoft.com/office/drawing/2014/main" id="{E913D093-CBF0-48B4-8D31-1E24CCAFBC98}"/>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grpFill/>
              <a:ln w="19050" cap="flat">
                <a:solidFill>
                  <a:schemeClr val="accent1"/>
                </a:solidFill>
                <a:prstDash val="solid"/>
                <a:miter/>
              </a:ln>
            </p:spPr>
            <p:txBody>
              <a:bodyPr rtlCol="0" anchor="ctr"/>
              <a:lstStyle/>
              <a:p>
                <a:endParaRPr lang="sv-SE"/>
              </a:p>
            </p:txBody>
          </p:sp>
        </p:grpSp>
        <p:grpSp>
          <p:nvGrpSpPr>
            <p:cNvPr id="18" name="Grupp 17">
              <a:extLst>
                <a:ext uri="{FF2B5EF4-FFF2-40B4-BE49-F238E27FC236}">
                  <a16:creationId xmlns:a16="http://schemas.microsoft.com/office/drawing/2014/main" id="{1616F55D-907B-4B79-BB07-24100604A6E3}"/>
                </a:ext>
                <a:ext uri="{C183D7F6-B498-43B3-948B-1728B52AA6E4}">
                  <adec:decorative xmlns:adec="http://schemas.microsoft.com/office/drawing/2017/decorative" val="1"/>
                </a:ext>
              </a:extLst>
            </p:cNvPr>
            <p:cNvGrpSpPr/>
            <p:nvPr/>
          </p:nvGrpSpPr>
          <p:grpSpPr>
            <a:xfrm>
              <a:off x="3906171" y="2848522"/>
              <a:ext cx="474365" cy="1454536"/>
              <a:chOff x="2152060" y="564596"/>
              <a:chExt cx="519037" cy="1591512"/>
            </a:xfrm>
            <a:solidFill>
              <a:srgbClr val="FFFFFF"/>
            </a:solidFill>
          </p:grpSpPr>
          <p:sp>
            <p:nvSpPr>
              <p:cNvPr id="22" name="Frihandsfigur: Form 21">
                <a:extLst>
                  <a:ext uri="{FF2B5EF4-FFF2-40B4-BE49-F238E27FC236}">
                    <a16:creationId xmlns:a16="http://schemas.microsoft.com/office/drawing/2014/main" id="{EBD3080E-9ABC-4655-8421-C9A281D53D52}"/>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grpFill/>
              <a:ln w="19050" cap="flat">
                <a:solidFill>
                  <a:schemeClr val="accent1"/>
                </a:solidFill>
                <a:prstDash val="solid"/>
                <a:miter/>
              </a:ln>
            </p:spPr>
            <p:txBody>
              <a:bodyPr rtlCol="0" anchor="ctr"/>
              <a:lstStyle/>
              <a:p>
                <a:endParaRPr lang="sv-SE"/>
              </a:p>
            </p:txBody>
          </p:sp>
          <p:sp>
            <p:nvSpPr>
              <p:cNvPr id="23" name="Frihandsfigur: Form 22">
                <a:extLst>
                  <a:ext uri="{FF2B5EF4-FFF2-40B4-BE49-F238E27FC236}">
                    <a16:creationId xmlns:a16="http://schemas.microsoft.com/office/drawing/2014/main" id="{400CDA74-561D-49B7-AEA1-41A5C3CEA0C9}"/>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grpFill/>
              <a:ln w="19050" cap="flat">
                <a:solidFill>
                  <a:schemeClr val="accent1"/>
                </a:solidFill>
                <a:prstDash val="solid"/>
                <a:miter/>
              </a:ln>
            </p:spPr>
            <p:txBody>
              <a:bodyPr rtlCol="0" anchor="ctr"/>
              <a:lstStyle/>
              <a:p>
                <a:endParaRPr lang="sv-SE"/>
              </a:p>
            </p:txBody>
          </p:sp>
        </p:grpSp>
        <p:grpSp>
          <p:nvGrpSpPr>
            <p:cNvPr id="19" name="Grupp 18">
              <a:extLst>
                <a:ext uri="{FF2B5EF4-FFF2-40B4-BE49-F238E27FC236}">
                  <a16:creationId xmlns:a16="http://schemas.microsoft.com/office/drawing/2014/main" id="{165A8A26-057C-4E2D-AF44-00C4821F0E35}"/>
                </a:ext>
                <a:ext uri="{C183D7F6-B498-43B3-948B-1728B52AA6E4}">
                  <adec:decorative xmlns:adec="http://schemas.microsoft.com/office/drawing/2017/decorative" val="1"/>
                </a:ext>
              </a:extLst>
            </p:cNvPr>
            <p:cNvGrpSpPr/>
            <p:nvPr/>
          </p:nvGrpSpPr>
          <p:grpSpPr>
            <a:xfrm>
              <a:off x="4636408" y="2848522"/>
              <a:ext cx="474365" cy="1454536"/>
              <a:chOff x="2152060" y="564596"/>
              <a:chExt cx="519037" cy="1591512"/>
            </a:xfrm>
            <a:solidFill>
              <a:srgbClr val="FFFFFF"/>
            </a:solidFill>
          </p:grpSpPr>
          <p:sp>
            <p:nvSpPr>
              <p:cNvPr id="20" name="Frihandsfigur: Form 19">
                <a:extLst>
                  <a:ext uri="{FF2B5EF4-FFF2-40B4-BE49-F238E27FC236}">
                    <a16:creationId xmlns:a16="http://schemas.microsoft.com/office/drawing/2014/main" id="{EE07A34E-B98D-4AF2-AE84-9B9414417D78}"/>
                  </a:ext>
                  <a:ext uri="{C183D7F6-B498-43B3-948B-1728B52AA6E4}">
                    <adec:decorative xmlns:adec="http://schemas.microsoft.com/office/drawing/2017/decorative" val="1"/>
                  </a:ext>
                </a:extLst>
              </p:cNvPr>
              <p:cNvSpPr/>
              <p:nvPr/>
            </p:nvSpPr>
            <p:spPr>
              <a:xfrm>
                <a:off x="2152060" y="963426"/>
                <a:ext cx="519037" cy="1192682"/>
              </a:xfrm>
              <a:custGeom>
                <a:avLst/>
                <a:gdLst>
                  <a:gd name="connsiteX0" fmla="*/ 493210 w 519037"/>
                  <a:gd name="connsiteY0" fmla="*/ 232545 h 1192681"/>
                  <a:gd name="connsiteX1" fmla="*/ 518043 w 519037"/>
                  <a:gd name="connsiteY1" fmla="*/ 757312 h 1192681"/>
                  <a:gd name="connsiteX2" fmla="*/ 461708 w 519037"/>
                  <a:gd name="connsiteY2" fmla="*/ 813536 h 1192681"/>
                  <a:gd name="connsiteX3" fmla="*/ 388643 w 519037"/>
                  <a:gd name="connsiteY3" fmla="*/ 813536 h 1192681"/>
                  <a:gd name="connsiteX4" fmla="*/ 350129 w 519037"/>
                  <a:gd name="connsiteY4" fmla="*/ 1156239 h 1192681"/>
                  <a:gd name="connsiteX5" fmla="*/ 310539 w 519037"/>
                  <a:gd name="connsiteY5" fmla="*/ 1192433 h 1192681"/>
                  <a:gd name="connsiteX6" fmla="*/ 208623 w 519037"/>
                  <a:gd name="connsiteY6" fmla="*/ 1192433 h 1192681"/>
                  <a:gd name="connsiteX7" fmla="*/ 169032 w 519037"/>
                  <a:gd name="connsiteY7" fmla="*/ 1156239 h 1192681"/>
                  <a:gd name="connsiteX8" fmla="*/ 130422 w 519037"/>
                  <a:gd name="connsiteY8" fmla="*/ 813536 h 1192681"/>
                  <a:gd name="connsiteX9" fmla="*/ 57260 w 519037"/>
                  <a:gd name="connsiteY9" fmla="*/ 813536 h 1192681"/>
                  <a:gd name="connsiteX10" fmla="*/ 1035 w 519037"/>
                  <a:gd name="connsiteY10" fmla="*/ 757312 h 1192681"/>
                  <a:gd name="connsiteX11" fmla="*/ 27249 w 519037"/>
                  <a:gd name="connsiteY11" fmla="*/ 232545 h 1192681"/>
                  <a:gd name="connsiteX12" fmla="*/ 232628 w 519037"/>
                  <a:gd name="connsiteY12" fmla="*/ 1035 h 1192681"/>
                  <a:gd name="connsiteX13" fmla="*/ 286437 w 519037"/>
                  <a:gd name="connsiteY13" fmla="*/ 1035 h 1192681"/>
                  <a:gd name="connsiteX14" fmla="*/ 493196 w 519037"/>
                  <a:gd name="connsiteY14" fmla="*/ 232545 h 1192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9037" h="1192681">
                    <a:moveTo>
                      <a:pt x="493210" y="232545"/>
                    </a:moveTo>
                    <a:lnTo>
                      <a:pt x="518043" y="757312"/>
                    </a:lnTo>
                    <a:cubicBezTo>
                      <a:pt x="518043" y="788385"/>
                      <a:pt x="492782" y="813536"/>
                      <a:pt x="461708" y="813536"/>
                    </a:cubicBezTo>
                    <a:lnTo>
                      <a:pt x="388643" y="813536"/>
                    </a:lnTo>
                    <a:lnTo>
                      <a:pt x="350129" y="1156239"/>
                    </a:lnTo>
                    <a:cubicBezTo>
                      <a:pt x="348197" y="1176752"/>
                      <a:pt x="331066" y="1192433"/>
                      <a:pt x="310539" y="1192433"/>
                    </a:cubicBezTo>
                    <a:lnTo>
                      <a:pt x="208623" y="1192433"/>
                    </a:lnTo>
                    <a:cubicBezTo>
                      <a:pt x="188110" y="1192433"/>
                      <a:pt x="170882" y="1176752"/>
                      <a:pt x="169032" y="1156239"/>
                    </a:cubicBezTo>
                    <a:lnTo>
                      <a:pt x="130422" y="813536"/>
                    </a:lnTo>
                    <a:lnTo>
                      <a:pt x="57260" y="813536"/>
                    </a:lnTo>
                    <a:cubicBezTo>
                      <a:pt x="26186" y="813536"/>
                      <a:pt x="1035" y="788371"/>
                      <a:pt x="1035" y="757312"/>
                    </a:cubicBezTo>
                    <a:lnTo>
                      <a:pt x="27249" y="232545"/>
                    </a:lnTo>
                    <a:cubicBezTo>
                      <a:pt x="27249" y="104691"/>
                      <a:pt x="104691" y="1035"/>
                      <a:pt x="232628" y="1035"/>
                    </a:cubicBezTo>
                    <a:lnTo>
                      <a:pt x="286437" y="1035"/>
                    </a:lnTo>
                    <a:cubicBezTo>
                      <a:pt x="414291" y="1035"/>
                      <a:pt x="493196" y="104691"/>
                      <a:pt x="493196" y="232545"/>
                    </a:cubicBezTo>
                    <a:close/>
                  </a:path>
                </a:pathLst>
              </a:custGeom>
              <a:grpFill/>
              <a:ln w="19050" cap="flat">
                <a:solidFill>
                  <a:schemeClr val="accent1"/>
                </a:solidFill>
                <a:prstDash val="solid"/>
                <a:miter/>
              </a:ln>
            </p:spPr>
            <p:txBody>
              <a:bodyPr rtlCol="0" anchor="ctr"/>
              <a:lstStyle/>
              <a:p>
                <a:endParaRPr lang="sv-SE"/>
              </a:p>
            </p:txBody>
          </p:sp>
          <p:sp>
            <p:nvSpPr>
              <p:cNvPr id="21" name="Frihandsfigur: Form 20">
                <a:extLst>
                  <a:ext uri="{FF2B5EF4-FFF2-40B4-BE49-F238E27FC236}">
                    <a16:creationId xmlns:a16="http://schemas.microsoft.com/office/drawing/2014/main" id="{0D791C52-1062-4C6B-B3A0-6C0EFFA19BA7}"/>
                  </a:ext>
                  <a:ext uri="{C183D7F6-B498-43B3-948B-1728B52AA6E4}">
                    <adec:decorative xmlns:adec="http://schemas.microsoft.com/office/drawing/2017/decorative" val="1"/>
                  </a:ext>
                </a:extLst>
              </p:cNvPr>
              <p:cNvSpPr/>
              <p:nvPr/>
            </p:nvSpPr>
            <p:spPr>
              <a:xfrm>
                <a:off x="2230426" y="564596"/>
                <a:ext cx="361670" cy="361670"/>
              </a:xfrm>
              <a:custGeom>
                <a:avLst/>
                <a:gdLst>
                  <a:gd name="connsiteX0" fmla="*/ 361325 w 361669"/>
                  <a:gd name="connsiteY0" fmla="*/ 181180 h 361669"/>
                  <a:gd name="connsiteX1" fmla="*/ 181180 w 361669"/>
                  <a:gd name="connsiteY1" fmla="*/ 361325 h 361669"/>
                  <a:gd name="connsiteX2" fmla="*/ 1035 w 361669"/>
                  <a:gd name="connsiteY2" fmla="*/ 181180 h 361669"/>
                  <a:gd name="connsiteX3" fmla="*/ 181180 w 361669"/>
                  <a:gd name="connsiteY3" fmla="*/ 1035 h 361669"/>
                  <a:gd name="connsiteX4" fmla="*/ 361325 w 361669"/>
                  <a:gd name="connsiteY4" fmla="*/ 181180 h 361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669" h="361669">
                    <a:moveTo>
                      <a:pt x="361325" y="181180"/>
                    </a:moveTo>
                    <a:cubicBezTo>
                      <a:pt x="361325" y="280671"/>
                      <a:pt x="280671" y="361325"/>
                      <a:pt x="181180" y="361325"/>
                    </a:cubicBezTo>
                    <a:cubicBezTo>
                      <a:pt x="81689" y="361325"/>
                      <a:pt x="1035" y="280671"/>
                      <a:pt x="1035" y="181180"/>
                    </a:cubicBezTo>
                    <a:cubicBezTo>
                      <a:pt x="1035" y="81689"/>
                      <a:pt x="81689" y="1035"/>
                      <a:pt x="181180" y="1035"/>
                    </a:cubicBezTo>
                    <a:cubicBezTo>
                      <a:pt x="280671" y="1035"/>
                      <a:pt x="361325" y="81689"/>
                      <a:pt x="361325" y="181180"/>
                    </a:cubicBezTo>
                    <a:close/>
                  </a:path>
                </a:pathLst>
              </a:custGeom>
              <a:grpFill/>
              <a:ln w="19050" cap="flat">
                <a:solidFill>
                  <a:schemeClr val="accent1"/>
                </a:solidFill>
                <a:prstDash val="solid"/>
                <a:miter/>
              </a:ln>
            </p:spPr>
            <p:txBody>
              <a:bodyPr rtlCol="0" anchor="ctr"/>
              <a:lstStyle/>
              <a:p>
                <a:endParaRPr lang="sv-SE"/>
              </a:p>
            </p:txBody>
          </p:sp>
        </p:grpSp>
      </p:grpSp>
    </p:spTree>
    <p:extLst>
      <p:ext uri="{BB962C8B-B14F-4D97-AF65-F5344CB8AC3E}">
        <p14:creationId xmlns:p14="http://schemas.microsoft.com/office/powerpoint/2010/main" val="2121627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28300" y="3382295"/>
            <a:ext cx="5171774" cy="1080000"/>
          </a:xfrm>
        </p:spPr>
        <p:txBody>
          <a:bodyPr/>
          <a:lstStyle/>
          <a:p>
            <a:r>
              <a:rPr lang="sv-SE" dirty="0"/>
              <a:t>Anhöriga fyller en viktig samhällsbärande funktion</a:t>
            </a:r>
          </a:p>
        </p:txBody>
      </p:sp>
      <p:sp>
        <p:nvSpPr>
          <p:cNvPr id="3" name="Platshållare för text 2">
            <a:extLst>
              <a:ext uri="{FF2B5EF4-FFF2-40B4-BE49-F238E27FC236}">
                <a16:creationId xmlns:a16="http://schemas.microsoft.com/office/drawing/2014/main" id="{E7B9F2B1-976D-4841-B9E0-D19A1FE198B1}"/>
              </a:ext>
            </a:extLst>
          </p:cNvPr>
          <p:cNvSpPr>
            <a:spLocks noGrp="1"/>
          </p:cNvSpPr>
          <p:nvPr>
            <p:ph type="body" sz="quarter" idx="12"/>
          </p:nvPr>
        </p:nvSpPr>
        <p:spPr>
          <a:xfrm>
            <a:off x="6392237" y="1634400"/>
            <a:ext cx="5171463" cy="4109175"/>
          </a:xfrm>
        </p:spPr>
        <p:txBody>
          <a:bodyPr>
            <a:normAutofit/>
          </a:bodyPr>
          <a:lstStyle/>
          <a:p>
            <a:r>
              <a:rPr lang="sv-SE" sz="2000" dirty="0"/>
              <a:t>En kostnadsanalys har visat att det skulle kosta 194 miljarder kronor per år att ersätta anhörigas insatser med offentlig vård och omsorg, om den skulle utföras av personer med lön som motsvarar undersköterskelön. </a:t>
            </a:r>
          </a:p>
          <a:p>
            <a:r>
              <a:rPr lang="sv-SE" sz="2000" dirty="0"/>
              <a:t>Detta bekräftar att vård och stöd som anhöriga ger till dem som står dem nära innebär </a:t>
            </a:r>
            <a:r>
              <a:rPr lang="sv-SE" sz="2000" b="1" dirty="0"/>
              <a:t>stora besparingar och en avlastning för den offentliga vården och omsorgen</a:t>
            </a:r>
            <a:r>
              <a:rPr lang="sv-SE" sz="2000" dirty="0"/>
              <a:t>. </a:t>
            </a:r>
          </a:p>
        </p:txBody>
      </p:sp>
      <p:pic>
        <p:nvPicPr>
          <p:cNvPr id="7" name="Bildobjekt 6">
            <a:extLst>
              <a:ext uri="{FF2B5EF4-FFF2-40B4-BE49-F238E27FC236}">
                <a16:creationId xmlns:a16="http://schemas.microsoft.com/office/drawing/2014/main" id="{56A1EBF9-19C4-4FFB-B04D-6D552F7B05F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82776" y="1221429"/>
            <a:ext cx="1862821" cy="2003034"/>
          </a:xfrm>
          <a:prstGeom prst="rect">
            <a:avLst/>
          </a:prstGeom>
        </p:spPr>
      </p:pic>
    </p:spTree>
    <p:extLst>
      <p:ext uri="{BB962C8B-B14F-4D97-AF65-F5344CB8AC3E}">
        <p14:creationId xmlns:p14="http://schemas.microsoft.com/office/powerpoint/2010/main" val="3955585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42F88B-02D8-4ED9-91C3-E1A0BD09F5F1}"/>
              </a:ext>
            </a:extLst>
          </p:cNvPr>
          <p:cNvSpPr>
            <a:spLocks noGrp="1"/>
          </p:cNvSpPr>
          <p:nvPr>
            <p:ph type="title"/>
          </p:nvPr>
        </p:nvSpPr>
        <p:spPr>
          <a:xfrm>
            <a:off x="637200" y="540000"/>
            <a:ext cx="5554050" cy="2847601"/>
          </a:xfrm>
        </p:spPr>
        <p:txBody>
          <a:bodyPr/>
          <a:lstStyle/>
          <a:p>
            <a:r>
              <a:rPr lang="sv-SE" dirty="0"/>
              <a:t>Vad innebär anhörigperspektivet?</a:t>
            </a:r>
          </a:p>
        </p:txBody>
      </p:sp>
      <p:sp>
        <p:nvSpPr>
          <p:cNvPr id="3" name="Platshållare för text 2">
            <a:extLst>
              <a:ext uri="{FF2B5EF4-FFF2-40B4-BE49-F238E27FC236}">
                <a16:creationId xmlns:a16="http://schemas.microsoft.com/office/drawing/2014/main" id="{B3B06320-45D2-4285-8408-A00BB2DD7597}"/>
              </a:ext>
            </a:extLst>
          </p:cNvPr>
          <p:cNvSpPr>
            <a:spLocks noGrp="1"/>
          </p:cNvSpPr>
          <p:nvPr>
            <p:ph type="body" sz="quarter" idx="12"/>
          </p:nvPr>
        </p:nvSpPr>
        <p:spPr/>
        <p:txBody>
          <a:bodyPr/>
          <a:lstStyle/>
          <a:p>
            <a:r>
              <a:rPr lang="sv-SE" dirty="0"/>
              <a:t>2</a:t>
            </a:r>
          </a:p>
        </p:txBody>
      </p:sp>
    </p:spTree>
    <p:extLst>
      <p:ext uri="{BB962C8B-B14F-4D97-AF65-F5344CB8AC3E}">
        <p14:creationId xmlns:p14="http://schemas.microsoft.com/office/powerpoint/2010/main" val="4148479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19F3F0-A92D-40D6-987A-A4EBE7A4DB7A}"/>
              </a:ext>
            </a:extLst>
          </p:cNvPr>
          <p:cNvSpPr>
            <a:spLocks noGrp="1"/>
          </p:cNvSpPr>
          <p:nvPr>
            <p:ph type="title"/>
          </p:nvPr>
        </p:nvSpPr>
        <p:spPr>
          <a:xfrm>
            <a:off x="6400489" y="540000"/>
            <a:ext cx="5171774" cy="1080000"/>
          </a:xfrm>
        </p:spPr>
        <p:txBody>
          <a:bodyPr/>
          <a:lstStyle/>
          <a:p>
            <a:r>
              <a:rPr lang="sv-SE" dirty="0">
                <a:solidFill>
                  <a:schemeClr val="bg1"/>
                </a:solidFill>
              </a:rPr>
              <a:t>Anhörigperspektivet är ett förhållningssätt</a:t>
            </a:r>
          </a:p>
        </p:txBody>
      </p:sp>
      <p:sp>
        <p:nvSpPr>
          <p:cNvPr id="3" name="Platshållare för text 2">
            <a:extLst>
              <a:ext uri="{FF2B5EF4-FFF2-40B4-BE49-F238E27FC236}">
                <a16:creationId xmlns:a16="http://schemas.microsoft.com/office/drawing/2014/main" id="{12C389BA-3CF4-42D1-A62D-9D93E38949A3}"/>
              </a:ext>
            </a:extLst>
          </p:cNvPr>
          <p:cNvSpPr>
            <a:spLocks noGrp="1"/>
          </p:cNvSpPr>
          <p:nvPr>
            <p:ph type="body" sz="quarter" idx="12"/>
          </p:nvPr>
        </p:nvSpPr>
        <p:spPr>
          <a:xfrm>
            <a:off x="6400800" y="2245421"/>
            <a:ext cx="5171463" cy="2367158"/>
          </a:xfrm>
        </p:spPr>
        <p:txBody>
          <a:bodyPr>
            <a:normAutofit/>
          </a:bodyPr>
          <a:lstStyle/>
          <a:p>
            <a:r>
              <a:rPr lang="sv-SE" sz="2000" b="1" dirty="0"/>
              <a:t>Anhörigperspektivet är ett förhållningssätt </a:t>
            </a:r>
            <a:r>
              <a:rPr lang="sv-SE" sz="2000" dirty="0"/>
              <a:t>bland chefer och medarbetare inom hälso- och sjukvården och socialtjänsten. </a:t>
            </a:r>
          </a:p>
          <a:p>
            <a:r>
              <a:rPr lang="sv-SE" sz="2000" dirty="0"/>
              <a:t>Det är inte detsamma som konkreta stödinsatser till anhöriga.</a:t>
            </a:r>
          </a:p>
        </p:txBody>
      </p:sp>
      <p:pic>
        <p:nvPicPr>
          <p:cNvPr id="5" name="Platshållare för bild 5" descr="Hand som håller upp en kikare">
            <a:extLst>
              <a:ext uri="{FF2B5EF4-FFF2-40B4-BE49-F238E27FC236}">
                <a16:creationId xmlns:a16="http://schemas.microsoft.com/office/drawing/2014/main" id="{622D0056-7BCE-4A54-9627-D521D1A8E6B4}"/>
              </a:ext>
            </a:extLst>
          </p:cNvPr>
          <p:cNvPicPr>
            <a:picLocks noGrp="1" noChangeAspect="1"/>
          </p:cNvPicPr>
          <p:nvPr>
            <p:ph type="pic" idx="11"/>
          </p:nvPr>
        </p:nvPicPr>
        <p:blipFill>
          <a:blip r:embed="rId3">
            <a:extLst>
              <a:ext uri="{28A0092B-C50C-407E-A947-70E740481C1C}">
                <a14:useLocalDpi xmlns:a14="http://schemas.microsoft.com/office/drawing/2010/main" val="0"/>
              </a:ext>
            </a:extLst>
          </a:blip>
          <a:srcRect t="2000" b="2000"/>
          <a:stretch>
            <a:fillRect/>
          </a:stretch>
        </p:blipFill>
        <p:spPr>
          <a:xfrm>
            <a:off x="0" y="0"/>
            <a:ext cx="6096000" cy="6858000"/>
          </a:xfrm>
        </p:spPr>
      </p:pic>
    </p:spTree>
    <p:extLst>
      <p:ext uri="{BB962C8B-B14F-4D97-AF65-F5344CB8AC3E}">
        <p14:creationId xmlns:p14="http://schemas.microsoft.com/office/powerpoint/2010/main" val="952998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2ABE2630-4A7D-437A-86A4-269321329B47}"/>
              </a:ext>
              <a:ext uri="{C183D7F6-B498-43B3-948B-1728B52AA6E4}">
                <adec:decorative xmlns:adec="http://schemas.microsoft.com/office/drawing/2017/decorative" val="1"/>
              </a:ext>
            </a:extLst>
          </p:cNvPr>
          <p:cNvSpPr/>
          <p:nvPr/>
        </p:nvSpPr>
        <p:spPr>
          <a:xfrm>
            <a:off x="0" y="0"/>
            <a:ext cx="6096000"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59287237-59AE-4E8D-AA67-C02EE4294605}"/>
              </a:ext>
            </a:extLst>
          </p:cNvPr>
          <p:cNvSpPr>
            <a:spLocks noGrp="1"/>
          </p:cNvSpPr>
          <p:nvPr>
            <p:ph type="title"/>
          </p:nvPr>
        </p:nvSpPr>
        <p:spPr>
          <a:xfrm>
            <a:off x="628300" y="2907367"/>
            <a:ext cx="5171774" cy="1043266"/>
          </a:xfrm>
        </p:spPr>
        <p:txBody>
          <a:bodyPr>
            <a:normAutofit/>
          </a:bodyPr>
          <a:lstStyle/>
          <a:p>
            <a:r>
              <a:rPr lang="sv-SE" dirty="0">
                <a:solidFill>
                  <a:schemeClr val="bg1"/>
                </a:solidFill>
              </a:rPr>
              <a:t>Det grundläggande är att </a:t>
            </a:r>
            <a:br>
              <a:rPr lang="sv-SE" dirty="0">
                <a:solidFill>
                  <a:schemeClr val="bg1"/>
                </a:solidFill>
              </a:rPr>
            </a:br>
            <a:r>
              <a:rPr lang="sv-SE" dirty="0">
                <a:solidFill>
                  <a:schemeClr val="bg1"/>
                </a:solidFill>
              </a:rPr>
              <a:t>chefer och medarbetare:</a:t>
            </a:r>
          </a:p>
        </p:txBody>
      </p:sp>
      <p:sp>
        <p:nvSpPr>
          <p:cNvPr id="6" name="Platshållare för text 5">
            <a:extLst>
              <a:ext uri="{FF2B5EF4-FFF2-40B4-BE49-F238E27FC236}">
                <a16:creationId xmlns:a16="http://schemas.microsoft.com/office/drawing/2014/main" id="{DB5170C0-A12D-442F-B851-8674CBB57396}"/>
              </a:ext>
            </a:extLst>
          </p:cNvPr>
          <p:cNvSpPr>
            <a:spLocks noGrp="1"/>
          </p:cNvSpPr>
          <p:nvPr>
            <p:ph type="body" sz="quarter" idx="12"/>
          </p:nvPr>
        </p:nvSpPr>
        <p:spPr>
          <a:xfrm>
            <a:off x="6383338" y="1425394"/>
            <a:ext cx="5192100" cy="4007212"/>
          </a:xfrm>
        </p:spPr>
        <p:txBody>
          <a:bodyPr>
            <a:normAutofit fontScale="92500"/>
          </a:bodyPr>
          <a:lstStyle/>
          <a:p>
            <a:pPr marL="342900" indent="-342900">
              <a:spcBef>
                <a:spcPts val="1000"/>
              </a:spcBef>
            </a:pPr>
            <a:r>
              <a:rPr lang="sv-SE" b="1" dirty="0"/>
              <a:t>ser och lyssnar </a:t>
            </a:r>
            <a:r>
              <a:rPr lang="sv-SE" dirty="0"/>
              <a:t>på den anhörige</a:t>
            </a:r>
          </a:p>
          <a:p>
            <a:pPr marL="342900" indent="-342900">
              <a:spcBef>
                <a:spcPts val="1000"/>
              </a:spcBef>
            </a:pPr>
            <a:r>
              <a:rPr lang="sv-SE" dirty="0"/>
              <a:t>håller den anhörige </a:t>
            </a:r>
            <a:r>
              <a:rPr lang="sv-SE" b="1" dirty="0"/>
              <a:t>informerad</a:t>
            </a:r>
            <a:r>
              <a:rPr lang="sv-SE" dirty="0"/>
              <a:t> om den enskildes hälsa, vård och omsorg  </a:t>
            </a:r>
          </a:p>
          <a:p>
            <a:pPr marL="342900" indent="-342900">
              <a:spcBef>
                <a:spcPts val="1000"/>
              </a:spcBef>
            </a:pPr>
            <a:r>
              <a:rPr lang="sv-SE" dirty="0"/>
              <a:t>har kännedom om vilket </a:t>
            </a:r>
            <a:r>
              <a:rPr lang="sv-SE" b="1" dirty="0"/>
              <a:t>stöd</a:t>
            </a:r>
            <a:r>
              <a:rPr lang="sv-SE" dirty="0"/>
              <a:t> och vilken </a:t>
            </a:r>
            <a:r>
              <a:rPr lang="sv-SE" b="1" dirty="0"/>
              <a:t>vård</a:t>
            </a:r>
            <a:r>
              <a:rPr lang="sv-SE" dirty="0"/>
              <a:t> som den anhörige ger och hur den anhöriges </a:t>
            </a:r>
            <a:r>
              <a:rPr lang="sv-SE" b="1" dirty="0"/>
              <a:t>livssituation</a:t>
            </a:r>
            <a:r>
              <a:rPr lang="sv-SE" dirty="0"/>
              <a:t> ser ut </a:t>
            </a:r>
          </a:p>
          <a:p>
            <a:pPr marL="342900" indent="-342900">
              <a:spcBef>
                <a:spcPts val="1000"/>
              </a:spcBef>
            </a:pPr>
            <a:r>
              <a:rPr lang="sv-SE" dirty="0"/>
              <a:t>tar tillvara på den anhöriges </a:t>
            </a:r>
            <a:r>
              <a:rPr lang="sv-SE" b="1" dirty="0"/>
              <a:t>kunskaper och erfarenheter</a:t>
            </a:r>
          </a:p>
          <a:p>
            <a:pPr marL="342900" indent="-342900">
              <a:spcBef>
                <a:spcPts val="1000"/>
              </a:spcBef>
            </a:pPr>
            <a:r>
              <a:rPr lang="sv-SE" dirty="0"/>
              <a:t>uppmärksammar den anhöriges </a:t>
            </a:r>
            <a:r>
              <a:rPr lang="sv-SE" b="1" dirty="0"/>
              <a:t>eget behov av stöd</a:t>
            </a:r>
            <a:r>
              <a:rPr lang="sv-SE" dirty="0"/>
              <a:t>.</a:t>
            </a:r>
          </a:p>
        </p:txBody>
      </p:sp>
    </p:spTree>
    <p:extLst>
      <p:ext uri="{BB962C8B-B14F-4D97-AF65-F5344CB8AC3E}">
        <p14:creationId xmlns:p14="http://schemas.microsoft.com/office/powerpoint/2010/main" val="3402658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A39B50-4A70-43DD-85A1-6044B0EB6938}"/>
              </a:ext>
            </a:extLst>
          </p:cNvPr>
          <p:cNvSpPr>
            <a:spLocks noGrp="1"/>
          </p:cNvSpPr>
          <p:nvPr>
            <p:ph type="title"/>
          </p:nvPr>
        </p:nvSpPr>
        <p:spPr/>
        <p:txBody>
          <a:bodyPr/>
          <a:lstStyle/>
          <a:p>
            <a:r>
              <a:rPr lang="sv-SE" dirty="0"/>
              <a:t>Frivillighet är en utgångspunkt</a:t>
            </a:r>
          </a:p>
        </p:txBody>
      </p:sp>
      <p:sp>
        <p:nvSpPr>
          <p:cNvPr id="3" name="Platshållare för text 2">
            <a:extLst>
              <a:ext uri="{FF2B5EF4-FFF2-40B4-BE49-F238E27FC236}">
                <a16:creationId xmlns:a16="http://schemas.microsoft.com/office/drawing/2014/main" id="{5212874A-500D-4066-80FA-7149CAB2E60B}"/>
              </a:ext>
            </a:extLst>
          </p:cNvPr>
          <p:cNvSpPr>
            <a:spLocks noGrp="1"/>
          </p:cNvSpPr>
          <p:nvPr>
            <p:ph type="body" sz="quarter" idx="12"/>
          </p:nvPr>
        </p:nvSpPr>
        <p:spPr/>
        <p:txBody>
          <a:bodyPr/>
          <a:lstStyle/>
          <a:p>
            <a:r>
              <a:rPr lang="sv-SE" dirty="0"/>
              <a:t>3</a:t>
            </a:r>
          </a:p>
        </p:txBody>
      </p:sp>
    </p:spTree>
    <p:extLst>
      <p:ext uri="{BB962C8B-B14F-4D97-AF65-F5344CB8AC3E}">
        <p14:creationId xmlns:p14="http://schemas.microsoft.com/office/powerpoint/2010/main" val="2501629278"/>
      </p:ext>
    </p:extLst>
  </p:cSld>
  <p:clrMapOvr>
    <a:masterClrMapping/>
  </p:clrMapOvr>
</p:sld>
</file>

<file path=ppt/theme/theme1.xml><?xml version="1.0" encoding="utf-8"?>
<a:theme xmlns:a="http://schemas.openxmlformats.org/drawingml/2006/main" name="Socialstyrelsen">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t">
        <a:normAutofit/>
      </a:bodyPr>
      <a:lstStyle>
        <a:defPPr algn="l">
          <a:defRPr dirty="0"/>
        </a:defPPr>
      </a:lstStyle>
    </a:txDef>
  </a:objectDefaults>
  <a:extraClrSchemeLst/>
  <a:custClrLst>
    <a:custClr name="SoS Mörkblå 1">
      <a:srgbClr val="112B43"/>
    </a:custClr>
    <a:custClr name="SoS Mörkblå 2">
      <a:srgbClr val="11385A"/>
    </a:custClr>
    <a:custClr name="SoS Blå 1">
      <a:srgbClr val="005892"/>
    </a:custClr>
    <a:custClr name="SoS Blå 2">
      <a:srgbClr val="017CC0"/>
    </a:custClr>
    <a:custClr name="SoS Ljusblå 1">
      <a:srgbClr val="DBEEF5"/>
    </a:custClr>
    <a:custClr name="SoS Ljusblå 2">
      <a:srgbClr val="EBF6F9"/>
    </a:custClr>
    <a:custClr name="Vit">
      <a:srgbClr val="FFFFFF"/>
    </a:custClr>
    <a:custClr name="Vit">
      <a:srgbClr val="FFFFFF"/>
    </a:custClr>
    <a:custClr name="SoS Beige 1">
      <a:srgbClr val="F7F1E7"/>
    </a:custClr>
    <a:custClr name="Sos Beige 2">
      <a:srgbClr val="FCFAF5"/>
    </a:custClr>
    <a:custClr name="SoS Gul 1">
      <a:srgbClr val="B27B2A"/>
    </a:custClr>
    <a:custClr name="SoS Gul 2">
      <a:srgbClr val="ECB94F"/>
    </a:custClr>
    <a:custClr name="SoS Gul 3">
      <a:srgbClr val="F9E0A7"/>
    </a:custClr>
    <a:custClr name="SoS Lila 1">
      <a:srgbClr val="AB37A6"/>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5"/>
    </a:custClr>
    <a:custClr name="SoS Orange 1">
      <a:srgbClr val="C85135"/>
    </a:custClr>
    <a:custClr name="SoS Orange 2">
      <a:srgbClr val="EB805F"/>
    </a:custClr>
    <a:custClr name="SoS Orange 3">
      <a:srgbClr val="F7CAAC"/>
    </a:custClr>
  </a:custClrLst>
  <a:extLst>
    <a:ext uri="{05A4C25C-085E-4340-85A3-A5531E510DB2}">
      <thm15:themeFamily xmlns:thm15="http://schemas.microsoft.com/office/thememl/2012/main" name="Standardmall.potx" id="{683E6711-884D-4782-B03D-0CF031A7C732}" vid="{0A9A11A6-CC8B-493A-B187-A7BFE4E48D4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Standardmall</Template>
  <TotalTime>644</TotalTime>
  <Words>2579</Words>
  <Application>Microsoft Office PowerPoint</Application>
  <PresentationFormat>Bredbild</PresentationFormat>
  <Paragraphs>199</Paragraphs>
  <Slides>24</Slides>
  <Notes>18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24</vt:i4>
      </vt:variant>
    </vt:vector>
  </HeadingPairs>
  <TitlesOfParts>
    <vt:vector size="29" baseType="lpstr">
      <vt:lpstr>Arial</vt:lpstr>
      <vt:lpstr>Calibri</vt:lpstr>
      <vt:lpstr>Noto Sans</vt:lpstr>
      <vt:lpstr>Wingdings</vt:lpstr>
      <vt:lpstr>Socialstyrelsen</vt:lpstr>
      <vt:lpstr>Integrera anhörigperspektivet inom hälso- och sjukvården och socialtjänsten</vt:lpstr>
      <vt:lpstr>Regeringen beslutade  i april 2022 om en nationell anhörigstrategi till stöd för kommuner och regioner</vt:lpstr>
      <vt:lpstr>Därför är  anhörigperspektivet viktigt</vt:lpstr>
      <vt:lpstr>De flesta stödjer någon gång  i livet någon som står dem nära</vt:lpstr>
      <vt:lpstr>Anhöriga fyller en viktig samhällsbärande funktion</vt:lpstr>
      <vt:lpstr>Vad innebär anhörigperspektivet?</vt:lpstr>
      <vt:lpstr>Anhörigperspektivet är ett förhållningssätt</vt:lpstr>
      <vt:lpstr>Det grundläggande är att  chefer och medarbetare:</vt:lpstr>
      <vt:lpstr>Frivillighet är en utgångspunkt</vt:lpstr>
      <vt:lpstr>Bygger på frivillighet 1</vt:lpstr>
      <vt:lpstr>Bygger på frivillighet 2</vt:lpstr>
      <vt:lpstr>Samhällets ansvar för stöd till anhöriga</vt:lpstr>
      <vt:lpstr>Samhällets ansvar</vt:lpstr>
      <vt:lpstr>Olika i olika delar av landet</vt:lpstr>
      <vt:lpstr>Civila samhällets organisationer</vt:lpstr>
      <vt:lpstr>Det är avgörande för  anhöriga och den enskilde  hur väl vården och omsorgen fungerar </vt:lpstr>
      <vt:lpstr>Det är viktigt att åtgärder vidtas både på system- och verksamhetsnivå</vt:lpstr>
      <vt:lpstr>Så kan anhörigperspektivet integreras</vt:lpstr>
      <vt:lpstr>Ett väl fungerande stöd till anhöriga kan vara ett sätt att förebygga framtida behov av mer kostsamma insatser</vt:lpstr>
      <vt:lpstr>Viktiga förutsättningar  för att stärka anhörigperspektivet</vt:lpstr>
      <vt:lpstr>Stärka anhörigperspektivet</vt:lpstr>
      <vt:lpstr>Stärka anhörigperspektivet 1</vt:lpstr>
      <vt:lpstr>Stärka anhörigperspektivet 2</vt:lpstr>
      <vt:lpstr>Kunskapsstödet i sin helhet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Integrera anhörigperspektivet inom hälso- och sjukvården och socialtjänsten</dc:title>
  <dc:creator>Landström, Ingela</dc:creator>
  <cp:lastModifiedBy>Landström, Ingela</cp:lastModifiedBy>
  <cp:revision>71</cp:revision>
  <dcterms:created xsi:type="dcterms:W3CDTF">2023-10-25T12:08:31Z</dcterms:created>
  <dcterms:modified xsi:type="dcterms:W3CDTF">2023-11-01T11:28:09Z</dcterms:modified>
</cp:coreProperties>
</file>