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31" r:id="rId5"/>
    <p:sldId id="369" r:id="rId6"/>
    <p:sldId id="359" r:id="rId7"/>
    <p:sldId id="361" r:id="rId8"/>
    <p:sldId id="362" r:id="rId9"/>
    <p:sldId id="375" r:id="rId10"/>
    <p:sldId id="322" r:id="rId11"/>
    <p:sldId id="370" r:id="rId12"/>
    <p:sldId id="371" r:id="rId13"/>
    <p:sldId id="333" r:id="rId14"/>
    <p:sldId id="352" r:id="rId15"/>
    <p:sldId id="334" r:id="rId16"/>
    <p:sldId id="315" r:id="rId17"/>
    <p:sldId id="355" r:id="rId18"/>
    <p:sldId id="318" r:id="rId19"/>
    <p:sldId id="319" r:id="rId20"/>
    <p:sldId id="335" r:id="rId21"/>
    <p:sldId id="357" r:id="rId22"/>
    <p:sldId id="324" r:id="rId23"/>
    <p:sldId id="325" r:id="rId24"/>
    <p:sldId id="367" r:id="rId25"/>
    <p:sldId id="373" r:id="rId26"/>
    <p:sldId id="376" r:id="rId27"/>
    <p:sldId id="377" r:id="rId28"/>
    <p:sldId id="374" r:id="rId29"/>
    <p:sldId id="372" r:id="rId30"/>
    <p:sldId id="365" r:id="rId31"/>
    <p:sldId id="368" r:id="rId32"/>
    <p:sldId id="366" r:id="rId33"/>
    <p:sldId id="329" r:id="rId34"/>
    <p:sldId id="330" r:id="rId35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son, Lisa" initials="AL" lastIdx="3" clrIdx="0">
    <p:extLst>
      <p:ext uri="{19B8F6BF-5375-455C-9EA6-DF929625EA0E}">
        <p15:presenceInfo xmlns:p15="http://schemas.microsoft.com/office/powerpoint/2012/main" userId="S-1-5-21-2075942658-1792417684-393963531-31050" providerId="AD"/>
      </p:ext>
    </p:extLst>
  </p:cmAuthor>
  <p:cmAuthor id="2" name="Karlsson, Elin" initials="KE" lastIdx="5" clrIdx="1">
    <p:extLst>
      <p:ext uri="{19B8F6BF-5375-455C-9EA6-DF929625EA0E}">
        <p15:presenceInfo xmlns:p15="http://schemas.microsoft.com/office/powerpoint/2012/main" userId="S-1-5-21-2075942658-1792417684-393963531-290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77D"/>
    <a:srgbClr val="C8D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2" autoAdjust="0"/>
    <p:restoredTop sz="95332" autoAdjust="0"/>
  </p:normalViewPr>
  <p:slideViewPr>
    <p:cSldViewPr snapToGrid="0" showGuides="1">
      <p:cViewPr varScale="1">
        <p:scale>
          <a:sx n="86" d="100"/>
          <a:sy n="86" d="100"/>
        </p:scale>
        <p:origin x="504" y="77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92" y="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945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945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2023-06-20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4" rIns="95565" bIns="4778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4" rIns="95565" bIns="4778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11736" y="4863774"/>
            <a:ext cx="5945800" cy="460778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822">
              <a:defRPr/>
            </a:pPr>
            <a:fld id="{D4045FB0-5EAC-49C2-A7A1-C763FDD81356}" type="slidenum">
              <a:rPr lang="sv-SE">
                <a:solidFill>
                  <a:prstClr val="black"/>
                </a:solidFill>
                <a:latin typeface="Arial" panose="020B0604020202020204"/>
              </a:rPr>
              <a:pPr defTabSz="949822">
                <a:defRPr/>
              </a:pPr>
              <a:t>6</a:t>
            </a:fld>
            <a:endParaRPr lang="sv-SE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4594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36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Den 7 april 2020</a:t>
            </a:r>
          </a:p>
        </p:txBody>
      </p:sp>
    </p:spTree>
    <p:extLst>
      <p:ext uri="{BB962C8B-B14F-4D97-AF65-F5344CB8AC3E}">
        <p14:creationId xmlns:p14="http://schemas.microsoft.com/office/powerpoint/2010/main" val="232347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887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49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537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16229">
              <a:defRPr/>
            </a:pPr>
            <a:r>
              <a:rPr lang="sv-SE">
                <a:solidFill>
                  <a:prstClr val="black"/>
                </a:solidFill>
                <a:latin typeface="Calibri"/>
              </a:rPr>
              <a:t>2018-09-24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6229">
              <a:defRPr/>
            </a:pPr>
            <a:fld id="{D4045FB0-5EAC-49C2-A7A1-C763FDD81356}" type="slidenum">
              <a:rPr lang="sv-SE">
                <a:solidFill>
                  <a:prstClr val="black"/>
                </a:solidFill>
                <a:latin typeface="Calibri"/>
              </a:rPr>
              <a:pPr defTabSz="916229">
                <a:defRPr/>
              </a:pPr>
              <a:t>16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09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16229">
              <a:defRPr/>
            </a:pPr>
            <a:r>
              <a:rPr lang="sv-SE">
                <a:solidFill>
                  <a:prstClr val="black"/>
                </a:solidFill>
                <a:latin typeface="Calibri"/>
              </a:rPr>
              <a:t>2018-09-24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6229">
              <a:defRPr/>
            </a:pPr>
            <a:fld id="{D4045FB0-5EAC-49C2-A7A1-C763FDD81356}" type="slidenum">
              <a:rPr lang="sv-SE">
                <a:solidFill>
                  <a:prstClr val="black"/>
                </a:solidFill>
                <a:latin typeface="Calibri"/>
              </a:rPr>
              <a:pPr defTabSz="916229">
                <a:defRPr/>
              </a:pPr>
              <a:t>17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5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59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229"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229">
              <a:defRPr/>
            </a:pPr>
            <a:fld id="{D4045FB0-5EAC-49C2-A7A1-C763FDD81356}" type="slidenum">
              <a:rPr lang="sv-SE">
                <a:solidFill>
                  <a:prstClr val="black"/>
                </a:solidFill>
                <a:latin typeface="Calibri"/>
              </a:rPr>
              <a:pPr defTabSz="916229">
                <a:defRPr/>
              </a:pPr>
              <a:t>19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58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8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655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7" y="2139951"/>
            <a:ext cx="9268799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54196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5409689" cy="1296144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062941" cy="3632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600"/>
            </a:lvl1pPr>
            <a:lvl2pPr>
              <a:defRPr sz="2000"/>
            </a:lvl2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7080177" y="0"/>
            <a:ext cx="5121348" cy="6858000"/>
          </a:xfrm>
          <a:prstGeom prst="rect">
            <a:avLst/>
          </a:prstGeom>
          <a:solidFill>
            <a:srgbClr val="00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389" y="644232"/>
            <a:ext cx="2370642" cy="3497117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  <p:pic>
        <p:nvPicPr>
          <p:cNvPr id="13" name="Platshållare för bild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156" y="2139351"/>
            <a:ext cx="1975629" cy="2897049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4763">
            <a:off x="9066761" y="3047293"/>
            <a:ext cx="2170294" cy="3133693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04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4996981" y="324433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Kort om handboken</a:t>
            </a:r>
          </a:p>
        </p:txBody>
      </p:sp>
      <p:sp>
        <p:nvSpPr>
          <p:cNvPr id="3" name="Rektangel 2"/>
          <p:cNvSpPr/>
          <p:nvPr userDrawn="1"/>
        </p:nvSpPr>
        <p:spPr>
          <a:xfrm>
            <a:off x="4996981" y="324433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Kort om handboken</a:t>
            </a:r>
          </a:p>
        </p:txBody>
      </p:sp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845A639-7F17-4A77-A349-7F73DF23D058}"/>
              </a:ext>
            </a:extLst>
          </p:cNvPr>
          <p:cNvSpPr/>
          <p:nvPr userDrawn="1"/>
        </p:nvSpPr>
        <p:spPr>
          <a:xfrm>
            <a:off x="8454189" y="680673"/>
            <a:ext cx="3737811" cy="802105"/>
          </a:xfrm>
          <a:prstGeom prst="rect">
            <a:avLst/>
          </a:prstGeom>
          <a:solidFill>
            <a:srgbClr val="3DB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rgbClr val="FFFFFF"/>
                </a:solidFill>
              </a:rPr>
              <a:t>Rekommendationer</a:t>
            </a:r>
          </a:p>
        </p:txBody>
      </p:sp>
    </p:spTree>
    <p:extLst>
      <p:ext uri="{BB962C8B-B14F-4D97-AF65-F5344CB8AC3E}">
        <p14:creationId xmlns:p14="http://schemas.microsoft.com/office/powerpoint/2010/main" val="20147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D58C10F-8F65-4BF5-BB6E-4E57A5AED022}"/>
              </a:ext>
            </a:extLst>
          </p:cNvPr>
          <p:cNvSpPr/>
          <p:nvPr userDrawn="1"/>
        </p:nvSpPr>
        <p:spPr>
          <a:xfrm>
            <a:off x="7122694" y="0"/>
            <a:ext cx="5069305" cy="6858000"/>
          </a:xfrm>
          <a:prstGeom prst="rect">
            <a:avLst/>
          </a:prstGeom>
          <a:solidFill>
            <a:srgbClr val="002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713" r:id="rId6"/>
    <p:sldLayoutId id="2147483661" r:id="rId7"/>
    <p:sldLayoutId id="2147483662" r:id="rId8"/>
    <p:sldLayoutId id="2147483700" r:id="rId9"/>
    <p:sldLayoutId id="2147483711" r:id="rId10"/>
    <p:sldLayoutId id="2147483712" r:id="rId11"/>
    <p:sldLayoutId id="2147483710" r:id="rId12"/>
    <p:sldLayoutId id="2147483663" r:id="rId13"/>
    <p:sldLayoutId id="2147483664" r:id="rId14"/>
    <p:sldLayoutId id="2147483703" r:id="rId15"/>
    <p:sldLayoutId id="2147483702" r:id="rId16"/>
    <p:sldLayoutId id="2147483704" r:id="rId17"/>
    <p:sldLayoutId id="2147483667" r:id="rId18"/>
    <p:sldLayoutId id="2147483705" r:id="rId19"/>
    <p:sldLayoutId id="2147483670" r:id="rId20"/>
    <p:sldLayoutId id="2147483668" r:id="rId21"/>
    <p:sldLayoutId id="2147483707" r:id="rId22"/>
    <p:sldLayoutId id="2147483706" r:id="rId23"/>
    <p:sldLayoutId id="2147483708" r:id="rId24"/>
    <p:sldLayoutId id="2147483709" r:id="rId25"/>
    <p:sldLayoutId id="2147483666" r:id="rId26"/>
    <p:sldLayoutId id="2147483669" r:id="rId27"/>
    <p:sldLayoutId id="2147483655" r:id="rId28"/>
    <p:sldLayoutId id="2147483654" r:id="rId29"/>
    <p:sldLayoutId id="2147483698" r:id="rId30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2059054"/>
            <a:ext cx="9868645" cy="1657539"/>
          </a:xfrm>
        </p:spPr>
        <p:txBody>
          <a:bodyPr/>
          <a:lstStyle/>
          <a:p>
            <a:r>
              <a:rPr lang="sv-SE" sz="3300" dirty="0"/>
              <a:t>Stöd för socialtjänstens arbete med att förebygga brott bland barn och unga</a:t>
            </a:r>
            <a:br>
              <a:rPr lang="sv-SE" sz="3300" dirty="0"/>
            </a:br>
            <a:br>
              <a:rPr lang="sv-SE" sz="3300" dirty="0"/>
            </a:br>
            <a:br>
              <a:rPr lang="sv-SE" dirty="0"/>
            </a:br>
            <a:endParaRPr lang="sv-SE" sz="2600" b="0" dirty="0"/>
          </a:p>
        </p:txBody>
      </p:sp>
      <p:sp>
        <p:nvSpPr>
          <p:cNvPr id="6" name="Underrubrik 7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>
            <a:normAutofit/>
          </a:bodyPr>
          <a:lstStyle/>
          <a:p>
            <a:r>
              <a:rPr lang="sv-SE" dirty="0"/>
              <a:t>Socialstyrelsen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tshållare för text 27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/>
          <a:p>
            <a:r>
              <a:rPr lang="sv-SE" b="0" dirty="0">
                <a:latin typeface="Arial" panose="020B0604020202020204" pitchFamily="34" charset="0"/>
                <a:cs typeface="Arial" panose="020B0604020202020204" pitchFamily="34" charset="0"/>
              </a:rPr>
              <a:t>Maj 2023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A1F0936A-EE60-4C6F-A11F-E2DB442299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73581"/>
            <a:ext cx="12192000" cy="2684420"/>
          </a:xfrm>
        </p:spPr>
      </p:pic>
    </p:spTree>
    <p:extLst>
      <p:ext uri="{BB962C8B-B14F-4D97-AF65-F5344CB8AC3E}">
        <p14:creationId xmlns:p14="http://schemas.microsoft.com/office/powerpoint/2010/main" val="295084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Samlat stöd: Barn och unga som begår brott</a:t>
            </a:r>
          </a:p>
        </p:txBody>
      </p:sp>
    </p:spTree>
    <p:extLst>
      <p:ext uri="{BB962C8B-B14F-4D97-AF65-F5344CB8AC3E}">
        <p14:creationId xmlns:p14="http://schemas.microsoft.com/office/powerpoint/2010/main" val="319412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Allmänna råd, handbok och kunskapsstöd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5322738" cy="363279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500" dirty="0"/>
              <a:t>Allmänna råd HSLF-FS 2019:30</a:t>
            </a:r>
            <a:br>
              <a:rPr lang="sv-SE" sz="2500" dirty="0"/>
            </a:br>
            <a:r>
              <a:rPr lang="sv-SE" sz="2500" b="0" dirty="0"/>
              <a:t>Socialstyrelsens rekommendationer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500" dirty="0"/>
              <a:t>Handboken Barn och unga som begår brott </a:t>
            </a:r>
            <a:br>
              <a:rPr lang="sv-SE" sz="2500" dirty="0"/>
            </a:br>
            <a:r>
              <a:rPr lang="sv-SE" sz="2500" b="0" dirty="0"/>
              <a:t>Ger stöd i att tillämpa lagar och regler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500" dirty="0"/>
              <a:t>Kunskapsstöd om risk och behov</a:t>
            </a:r>
            <a:br>
              <a:rPr lang="sv-SE" sz="2500" dirty="0"/>
            </a:br>
            <a:r>
              <a:rPr lang="sv-SE" sz="2500" b="0" dirty="0"/>
              <a:t>Beskriver forskning som stöd i arbetet med att bedöma risker och behov</a:t>
            </a:r>
            <a:endParaRPr lang="sv-SE" sz="25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115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 om de allmänna råden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5268383" cy="3708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Rekommendationer om hur socialnämnden </a:t>
            </a:r>
            <a:r>
              <a:rPr lang="sv-SE" b="0" i="1" dirty="0"/>
              <a:t>kan</a:t>
            </a:r>
            <a:r>
              <a:rPr lang="sv-SE" b="0" dirty="0"/>
              <a:t> eller </a:t>
            </a:r>
            <a:r>
              <a:rPr lang="sv-SE" b="0" i="1" dirty="0"/>
              <a:t>bör</a:t>
            </a:r>
            <a:r>
              <a:rPr lang="sv-SE" b="0" dirty="0"/>
              <a:t> agera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Gäller arbete med barn och unga som är misstänkta för brott eller dömda till påföljd för brott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Tillämpning av LUL, LVU och </a:t>
            </a:r>
            <a:r>
              <a:rPr lang="sv-SE" b="0" dirty="0" err="1"/>
              <a:t>SoL</a:t>
            </a:r>
            <a:endParaRPr lang="sv-SE" b="0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864" y="1418831"/>
            <a:ext cx="2775184" cy="4093889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7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367608" cy="1296144"/>
          </a:xfrm>
        </p:spPr>
        <p:txBody>
          <a:bodyPr/>
          <a:lstStyle/>
          <a:p>
            <a:r>
              <a:rPr lang="sv-SE" dirty="0"/>
              <a:t>Innehåller rekommendationer om</a:t>
            </a:r>
            <a:endParaRPr lang="sv-SE" sz="2600" b="0" dirty="0"/>
          </a:p>
        </p:txBody>
      </p:sp>
      <p:sp>
        <p:nvSpPr>
          <p:cNvPr id="4" name="Platshållare för text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0" dirty="0"/>
              <a:t>Exempelvis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/>
              <a:t>Personalens kompetens för att handlägga ärenden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/>
              <a:t>Att verkställa ungdomstjänst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/>
              <a:t>Underrättelser till Åklagarmyndigheten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/>
              <a:t>Erbjudanden om medling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dirty="0"/>
              <a:t>Särskilt kvalificerad kontaktperson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0" dirty="0"/>
          </a:p>
          <a:p>
            <a:pPr marL="0" indent="0">
              <a:buNone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sz="2800" b="0" dirty="0"/>
          </a:p>
          <a:p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151998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rekommendationer</a:t>
            </a:r>
          </a:p>
        </p:txBody>
      </p:sp>
      <p:sp>
        <p:nvSpPr>
          <p:cNvPr id="4" name="Platshållare för text 4"/>
          <p:cNvSpPr txBox="1">
            <a:spLocks/>
          </p:cNvSpPr>
          <p:nvPr/>
        </p:nvSpPr>
        <p:spPr>
          <a:xfrm>
            <a:off x="1068917" y="2103120"/>
            <a:ext cx="9279467" cy="3664480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spcBef>
                <a:spcPts val="190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1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700" indent="-2349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9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200" indent="-1714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1968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46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b="0" dirty="0">
                <a:solidFill>
                  <a:srgbClr val="002B45"/>
                </a:solidFill>
              </a:rPr>
              <a:t>En utredning </a:t>
            </a:r>
            <a:r>
              <a:rPr lang="sv-SE" sz="2600" i="1" dirty="0">
                <a:solidFill>
                  <a:srgbClr val="002B45"/>
                </a:solidFill>
              </a:rPr>
              <a:t>bör</a:t>
            </a:r>
            <a:r>
              <a:rPr lang="sv-SE" sz="2600" b="0" dirty="0">
                <a:solidFill>
                  <a:srgbClr val="002B45"/>
                </a:solidFill>
              </a:rPr>
              <a:t> innehålla en bedömning om risk. Om det är lämpligt </a:t>
            </a:r>
            <a:r>
              <a:rPr lang="sv-SE" sz="2600" i="1" dirty="0">
                <a:solidFill>
                  <a:srgbClr val="002B45"/>
                </a:solidFill>
              </a:rPr>
              <a:t>bör</a:t>
            </a:r>
            <a:r>
              <a:rPr lang="sv-SE" sz="2600" b="0" dirty="0">
                <a:solidFill>
                  <a:srgbClr val="002B45"/>
                </a:solidFill>
              </a:rPr>
              <a:t> standardiserade bedömningsmetoder användas </a:t>
            </a:r>
            <a:endParaRPr lang="sv-SE" sz="2600" dirty="0">
              <a:solidFill>
                <a:srgbClr val="3F9C35"/>
              </a:solidFill>
            </a:endParaRPr>
          </a:p>
          <a:p>
            <a:pPr marL="0" indent="0">
              <a:buNone/>
            </a:pPr>
            <a:r>
              <a:rPr lang="sv-SE" sz="2600" b="0" dirty="0">
                <a:solidFill>
                  <a:srgbClr val="002B45"/>
                </a:solidFill>
              </a:rPr>
              <a:t>Socialnämnden </a:t>
            </a:r>
            <a:r>
              <a:rPr lang="sv-SE" sz="2600" i="1" dirty="0">
                <a:solidFill>
                  <a:srgbClr val="002B45"/>
                </a:solidFill>
              </a:rPr>
              <a:t>bör</a:t>
            </a:r>
            <a:r>
              <a:rPr lang="sv-SE" sz="2600" b="0" dirty="0">
                <a:solidFill>
                  <a:srgbClr val="002B45"/>
                </a:solidFill>
              </a:rPr>
              <a:t> överväga annan åtgärd vid häktning</a:t>
            </a:r>
          </a:p>
          <a:p>
            <a:pPr marL="0" indent="0">
              <a:buNone/>
            </a:pPr>
            <a:r>
              <a:rPr lang="sv-SE" sz="2600" b="0" dirty="0">
                <a:solidFill>
                  <a:srgbClr val="002B45"/>
                </a:solidFill>
              </a:rPr>
              <a:t>Ett yttrandet </a:t>
            </a:r>
            <a:r>
              <a:rPr lang="sv-SE" sz="2600" i="1" dirty="0">
                <a:solidFill>
                  <a:srgbClr val="002B45"/>
                </a:solidFill>
              </a:rPr>
              <a:t>bör </a:t>
            </a:r>
            <a:r>
              <a:rPr lang="sv-SE" sz="2600" b="0" dirty="0">
                <a:solidFill>
                  <a:srgbClr val="002B45"/>
                </a:solidFill>
              </a:rPr>
              <a:t>inte innehålla mer information än vad som behövs om barnet, den unge eller hans eller hennes familj</a:t>
            </a:r>
          </a:p>
          <a:p>
            <a:pPr marL="0" indent="0">
              <a:buNone/>
            </a:pPr>
            <a:r>
              <a:rPr lang="sv-SE" sz="2600" b="0" i="1" dirty="0"/>
              <a:t>Observera att skrivningarna är förenklade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b="0" dirty="0">
              <a:solidFill>
                <a:srgbClr val="002B4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6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5027083" cy="1296144"/>
          </a:xfrm>
        </p:spPr>
        <p:txBody>
          <a:bodyPr/>
          <a:lstStyle/>
          <a:p>
            <a:r>
              <a:rPr lang="sv-SE" dirty="0"/>
              <a:t>Handboken Barn och unga som begår brott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5027083" cy="3708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Juridiskt stöd i handläggningen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Kompletterar de allmänna råden HSLF-FS 2019:30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Bygger på lagstiftning, förarbeten, rättsfall och JO-beslut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4" name="Platshållare för bild 1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" r="-215"/>
          <a:stretch/>
        </p:blipFill>
        <p:spPr>
          <a:xfrm>
            <a:off x="8206823" y="1411287"/>
            <a:ext cx="2752725" cy="4035425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80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Handboken har tre delar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656995" cy="3708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sv-SE" b="1" dirty="0"/>
              <a:t>Samhällets ansvar för barn och unga som begår brott</a:t>
            </a:r>
            <a:br>
              <a:rPr lang="sv-SE" b="1" dirty="0"/>
            </a:br>
            <a:r>
              <a:rPr lang="sv-SE" sz="2200" dirty="0"/>
              <a:t>Här beskrivs barns och ungas rättigheter och rättsväsendets ansvar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b="1" dirty="0"/>
              <a:t>Rättsprocessen för barn och unga</a:t>
            </a:r>
            <a:br>
              <a:rPr lang="sv-SE" b="1" dirty="0"/>
            </a:br>
            <a:r>
              <a:rPr lang="sv-SE" sz="2200" dirty="0"/>
              <a:t>Beskriver processen och hur socialtjänstens uppgifter hänger ihop med 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v-SE" b="1" dirty="0"/>
              <a:t>Socialnämndens ansvar och arbetsuppgifter</a:t>
            </a:r>
            <a:br>
              <a:rPr lang="sv-SE" b="1" dirty="0"/>
            </a:br>
            <a:r>
              <a:rPr lang="sv-SE" sz="2000" dirty="0"/>
              <a:t>Här ges en mer fördjupad beskrivning av socialnämndens uppgifter (se nästa </a:t>
            </a:r>
            <a:r>
              <a:rPr lang="sv-SE" sz="2000" dirty="0" err="1"/>
              <a:t>slide</a:t>
            </a:r>
            <a:r>
              <a:rPr lang="sv-S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183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Ger stöd för arbetsuppgifter, till exempel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830731" cy="370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Begära utredning enligt 31 § LUL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Göra en framställan </a:t>
            </a:r>
            <a:r>
              <a:rPr lang="sv-SE" b="1"/>
              <a:t>om bevistalan </a:t>
            </a:r>
            <a:endParaRPr lang="sv-SE" b="1" dirty="0"/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Närvara vid polisförhör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Överväga alternativ till häktning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Skriva yttranden enligt 11 § LUL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spc="-40" dirty="0"/>
              <a:t>Fråga barn och unga om kontakt med medlingsverksamheten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Verkställa ungdomsvård och ungdomstjänst </a:t>
            </a:r>
          </a:p>
        </p:txBody>
      </p:sp>
    </p:spTree>
    <p:extLst>
      <p:ext uri="{BB962C8B-B14F-4D97-AF65-F5344CB8AC3E}">
        <p14:creationId xmlns:p14="http://schemas.microsoft.com/office/powerpoint/2010/main" val="3358880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Kunskapsstöd om risk </a:t>
            </a:r>
            <a:br>
              <a:rPr lang="sv-SE" dirty="0"/>
            </a:br>
            <a:r>
              <a:rPr lang="sv-SE" dirty="0"/>
              <a:t>och behov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8" y="2059200"/>
            <a:ext cx="5232492" cy="3708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Innehåller forskning om risk- och skyddsfaktorer för normbrytande beteende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b="0" dirty="0"/>
              <a:t>Be</a:t>
            </a:r>
            <a:r>
              <a:rPr lang="sv-SE" b="0" dirty="0"/>
              <a:t>skriver hur kunskapen kan användas för att identifiera och bedöma risker och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Särskild del om standardiserade bedömningsmetoder </a:t>
            </a:r>
          </a:p>
          <a:p>
            <a:endParaRPr lang="sv-SE" b="1" dirty="0"/>
          </a:p>
          <a:p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739" y="1383587"/>
            <a:ext cx="2833173" cy="4090825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62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 om risk- och skyddsfaktorer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Forskning om risk- och skyddsfaktorer för att utveckla normbrytande beteende</a:t>
            </a:r>
          </a:p>
          <a:p>
            <a:r>
              <a:rPr lang="sv-SE" dirty="0"/>
              <a:t>Praktiskt stöd för att identifiera, utreda och bedöma risker och behov för barn med normbrytande beteende med utgångspunkt i BBIC</a:t>
            </a:r>
          </a:p>
          <a:p>
            <a:endParaRPr lang="sv-SE" sz="2800" dirty="0"/>
          </a:p>
          <a:p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608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DEC2F79-BF63-49F3-83CE-362627D8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5BDDC90-7950-494F-BF41-85584BC2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0B1FAA2-E4DE-4E9A-8031-B89C4683B8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sv-SE" dirty="0"/>
              <a:t>Arbetssätt för brottsförebyggande samverkan</a:t>
            </a:r>
          </a:p>
          <a:p>
            <a:r>
              <a:rPr lang="sv-SE" dirty="0"/>
              <a:t>Förebyggande insatser och arbete med stöd i LVU</a:t>
            </a:r>
          </a:p>
          <a:p>
            <a:r>
              <a:rPr lang="sv-SE" dirty="0"/>
              <a:t>Samlat stöd: Barn och unga som begår brott</a:t>
            </a:r>
          </a:p>
          <a:p>
            <a:r>
              <a:rPr lang="sv-SE" dirty="0"/>
              <a:t>Rekommenderade insatser till barn och unga</a:t>
            </a:r>
          </a:p>
          <a:p>
            <a:r>
              <a:rPr lang="sv-SE" dirty="0"/>
              <a:t>Fler stödmaterial</a:t>
            </a:r>
          </a:p>
        </p:txBody>
      </p:sp>
    </p:spTree>
    <p:extLst>
      <p:ext uri="{BB962C8B-B14F-4D97-AF65-F5344CB8AC3E}">
        <p14:creationId xmlns:p14="http://schemas.microsoft.com/office/powerpoint/2010/main" val="1849105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Standardiserade bedömningsmetoder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9904003" y="6256482"/>
            <a:ext cx="1536170" cy="26723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Vad standardiserade bedömningsmetoder är</a:t>
            </a:r>
          </a:p>
          <a:p>
            <a:r>
              <a:rPr lang="sv-SE" dirty="0"/>
              <a:t>Risk- och behovsbedömningsmetoder för våld och kriminalitet </a:t>
            </a:r>
            <a:r>
              <a:rPr lang="sv-SE" dirty="0">
                <a:latin typeface="MS UI Gothic" panose="020B0600070205080204" pitchFamily="34" charset="-128"/>
                <a:ea typeface="MS UI Gothic" panose="020B0600070205080204" pitchFamily="34" charset="-128"/>
              </a:rPr>
              <a:t>-</a:t>
            </a:r>
            <a:r>
              <a:rPr lang="sv-SE" dirty="0"/>
              <a:t> forskningsläget</a:t>
            </a:r>
          </a:p>
          <a:p>
            <a:r>
              <a:rPr lang="sv-SE" dirty="0"/>
              <a:t>Mest använda i Sverige: YLS/CMI, SAVRY och ESTER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986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Rekommenderade insatser till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380364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5492304" cy="1296144"/>
          </a:xfrm>
        </p:spPr>
        <p:txBody>
          <a:bodyPr/>
          <a:lstStyle/>
          <a:p>
            <a:r>
              <a:rPr lang="sv-SE" dirty="0"/>
              <a:t>Kunskapsstöd med rekommenderade insatser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8" y="2059200"/>
            <a:ext cx="4866662" cy="3708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Stöd för planera, utforma och följa upp i enskilda ärenden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Innehåller rekommendationer om fem insatser som bör användas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Bilaga: Normbrytande beteende och NPF/IF</a:t>
            </a:r>
          </a:p>
          <a:p>
            <a:endParaRPr lang="sv-SE" dirty="0"/>
          </a:p>
          <a:p>
            <a:endParaRPr lang="sv-SE" b="1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7A0E9F7-1E12-4E7B-AA5C-C74D39BF4D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3704" y="1193670"/>
            <a:ext cx="3175632" cy="44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64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DAC1A34-CAFC-45DD-A563-9D85AA13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 6–11 år med hög risk för </a:t>
            </a:r>
            <a:br>
              <a:rPr lang="sv-SE" dirty="0"/>
            </a:br>
            <a:r>
              <a:rPr lang="sv-SE" dirty="0"/>
              <a:t>fortsatt normbrytande beteende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2FFC6F-5715-4476-A134-BBABABEA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E78AF7-B8C0-4201-9F3F-1A503B8D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F79EA7-E935-4C9A-B563-341E15A89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8917" y="2358188"/>
            <a:ext cx="9279467" cy="3409411"/>
          </a:xfrm>
        </p:spPr>
        <p:txBody>
          <a:bodyPr/>
          <a:lstStyle/>
          <a:p>
            <a:pPr marL="0" indent="0">
              <a:buNone/>
            </a:pPr>
            <a:r>
              <a:rPr lang="sv-SE" b="0" dirty="0"/>
              <a:t>Socialtjänsten </a:t>
            </a:r>
            <a:r>
              <a:rPr lang="sv-SE" b="0" i="1" dirty="0"/>
              <a:t>bör</a:t>
            </a:r>
            <a:r>
              <a:rPr lang="sv-SE" b="0" dirty="0"/>
              <a:t> erbjuda beteendebaserade föräldraskapsstödsprogram, t.ex. Cope, De otroliga åren, Komet och </a:t>
            </a:r>
            <a:r>
              <a:rPr lang="sv-SE" b="0" dirty="0" err="1"/>
              <a:t>Triple</a:t>
            </a:r>
            <a:r>
              <a:rPr lang="sv-SE" b="0" dirty="0"/>
              <a:t> P Socialtjänsten </a:t>
            </a:r>
            <a:br>
              <a:rPr lang="sv-SE" b="0" dirty="0"/>
            </a:br>
            <a:endParaRPr lang="sv-SE" b="0" dirty="0"/>
          </a:p>
          <a:p>
            <a:pPr marL="0" indent="0">
              <a:buNone/>
            </a:pPr>
            <a:r>
              <a:rPr lang="sv-SE" b="0" dirty="0"/>
              <a:t>Socialtjänsten </a:t>
            </a:r>
            <a:r>
              <a:rPr lang="sv-SE" b="0" i="1" dirty="0"/>
              <a:t>bör</a:t>
            </a:r>
            <a:r>
              <a:rPr lang="sv-SE" b="0" dirty="0"/>
              <a:t> erbjuda multimodala KBT-baserade färdighetsträningsprogram, t.ex. </a:t>
            </a:r>
            <a:r>
              <a:rPr lang="sv-SE" b="0" dirty="0" err="1"/>
              <a:t>Coping</a:t>
            </a:r>
            <a:r>
              <a:rPr lang="sv-SE" b="0" dirty="0"/>
              <a:t> Power Program, Dina-programmet och SNAP </a:t>
            </a:r>
          </a:p>
        </p:txBody>
      </p:sp>
    </p:spTree>
    <p:extLst>
      <p:ext uri="{BB962C8B-B14F-4D97-AF65-F5344CB8AC3E}">
        <p14:creationId xmlns:p14="http://schemas.microsoft.com/office/powerpoint/2010/main" val="244348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DAC1A34-CAFC-45DD-A563-9D85AA13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 12–17 år med hög risk för </a:t>
            </a:r>
            <a:br>
              <a:rPr lang="sv-SE" dirty="0"/>
            </a:br>
            <a:r>
              <a:rPr lang="sv-SE" dirty="0"/>
              <a:t>fortsatt normbrytande beteende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2FFC6F-5715-4476-A134-BBABABEA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E78AF7-B8C0-4201-9F3F-1A503B8D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9F79EA7-E935-4C9A-B563-341E15A89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8917" y="2277980"/>
            <a:ext cx="9279467" cy="3489620"/>
          </a:xfrm>
        </p:spPr>
        <p:txBody>
          <a:bodyPr/>
          <a:lstStyle/>
          <a:p>
            <a:pPr marL="0" indent="0">
              <a:buNone/>
            </a:pPr>
            <a:r>
              <a:rPr lang="sv-SE" b="0" dirty="0"/>
              <a:t>Socialtjänsten </a:t>
            </a:r>
            <a:r>
              <a:rPr lang="sv-SE" b="0" i="1" dirty="0"/>
              <a:t>bör</a:t>
            </a:r>
            <a:r>
              <a:rPr lang="sv-SE" b="0" dirty="0"/>
              <a:t> erbjuda strukturerad familjebehandling i öppenvård, t.ex. BSFT, FFT, MDFT och MST. Socialtjänsten bör erbjuda </a:t>
            </a:r>
            <a:r>
              <a:rPr lang="sv-SE" b="0" dirty="0" err="1"/>
              <a:t>Treatment</a:t>
            </a:r>
            <a:r>
              <a:rPr lang="sv-SE" b="0" dirty="0"/>
              <a:t> Foster Care Oregon (TFCO) som alternativ till institutionsvård. </a:t>
            </a:r>
            <a:br>
              <a:rPr lang="sv-SE" b="0" dirty="0"/>
            </a:br>
            <a:endParaRPr lang="sv-SE" b="0" dirty="0"/>
          </a:p>
          <a:p>
            <a:pPr marL="0" indent="0">
              <a:buNone/>
            </a:pPr>
            <a:r>
              <a:rPr lang="sv-SE" b="0" dirty="0"/>
              <a:t>Socialtjänsten </a:t>
            </a:r>
            <a:r>
              <a:rPr lang="sv-SE" b="0" i="1" dirty="0"/>
              <a:t>bör</a:t>
            </a:r>
            <a:r>
              <a:rPr lang="sv-SE" b="0" dirty="0"/>
              <a:t> erbjuda strukturerad, individuell KBT-baserad beteende- och färdighetsträning. Insatsen kan ges i öppenvård och på institution. </a:t>
            </a:r>
          </a:p>
        </p:txBody>
      </p:sp>
    </p:spTree>
    <p:extLst>
      <p:ext uri="{BB962C8B-B14F-4D97-AF65-F5344CB8AC3E}">
        <p14:creationId xmlns:p14="http://schemas.microsoft.com/office/powerpoint/2010/main" val="373794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266A2B2-1EB7-4BF8-8312-BFA688FB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rekommendationerna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C37EE0-E6AF-4FD5-923C-4AC55E03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02F70DF-7BFE-4438-8594-49FB7DD6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768E225-1E2D-4F00-9ADA-D7CFFCA3EF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8684683" cy="3708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/>
              <a:t>Framtagna i samarbete med en grupp externt sakkunniga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b="0" dirty="0"/>
              <a:t>Baseras på 27 systematiska översiktsartiklar/metaanalyser (500 studier)</a:t>
            </a:r>
          </a:p>
          <a:p>
            <a:pPr marL="342900" lvl="1" indent="-342900" defTabSz="6207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sv-SE" sz="2400" dirty="0"/>
              <a:t>Resultaten visar samstämmigt att de rekommenderade insatserna minskar fortsatt normbrytande och/eller kriminellt beteende. </a:t>
            </a:r>
          </a:p>
          <a:p>
            <a:pPr marL="342900" lvl="1" indent="-342900" defTabSz="6207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6088" algn="l"/>
              </a:tabLst>
            </a:pPr>
            <a:r>
              <a:rPr lang="sv-SE" sz="2400" dirty="0"/>
              <a:t>Färre studier med längre uppföljningstid = kunskapen om långtidseffekter mer osäker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4065327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Fler stödmaterial</a:t>
            </a:r>
          </a:p>
        </p:txBody>
      </p:sp>
    </p:spTree>
    <p:extLst>
      <p:ext uri="{BB962C8B-B14F-4D97-AF65-F5344CB8AC3E}">
        <p14:creationId xmlns:p14="http://schemas.microsoft.com/office/powerpoint/2010/main" val="57791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EB337D-3AE0-4E4D-A401-714C4DD2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Flödesschema om rättsväsendets och socialtjänstens uppgifter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44393C4-196D-4750-8AB4-289360FE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6C5B83-CF7F-46AC-9F9B-B27C6392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99AB974-8CD5-4A0F-8D0F-22D4D1C586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257994" cy="3708400"/>
          </a:xfrm>
        </p:spPr>
        <p:txBody>
          <a:bodyPr/>
          <a:lstStyle/>
          <a:p>
            <a:r>
              <a:rPr lang="sv-SE" b="0" dirty="0"/>
              <a:t>Visar socialnämndens och rättsväsendets uppgifter när barn 15-17 år befinner sig i en rättsprocess. </a:t>
            </a:r>
          </a:p>
          <a:p>
            <a:r>
              <a:rPr lang="sv-SE" b="0" dirty="0"/>
              <a:t>Innehåller sidhänvisningar till handboken Barn och unga som begår brott.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7763CE8-DA13-4945-A8CE-BD0BA9C85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32"/>
          <a:stretch/>
        </p:blipFill>
        <p:spPr>
          <a:xfrm>
            <a:off x="5706192" y="1982738"/>
            <a:ext cx="5982183" cy="392911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0290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EB337D-3AE0-4E4D-A401-714C4DD2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för samtal om yttranden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6C5B83-CF7F-46AC-9F9B-B27C6392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99AB974-8CD5-4A0F-8D0F-22D4D1C586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4013446" cy="3708400"/>
          </a:xfrm>
        </p:spPr>
        <p:txBody>
          <a:bodyPr/>
          <a:lstStyle/>
          <a:p>
            <a:pPr marL="0" indent="0">
              <a:buNone/>
            </a:pPr>
            <a:r>
              <a:rPr lang="sv-SE" b="0" dirty="0"/>
              <a:t>För samtal med barn 15–17 år och vårdnadshavare när socialtjänsten ska skriva yttrande till domstol.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7763CE8-DA13-4945-A8CE-BD0BA9C85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8697" y="1946412"/>
            <a:ext cx="5508465" cy="3821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730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8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D6C5B83-CF7F-46AC-9F9B-B27C6392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FFEEC4A2-52B8-45C8-A616-3B5387454060}"/>
              </a:ext>
            </a:extLst>
          </p:cNvPr>
          <p:cNvGrpSpPr/>
          <p:nvPr/>
        </p:nvGrpSpPr>
        <p:grpSpPr>
          <a:xfrm>
            <a:off x="633835" y="356422"/>
            <a:ext cx="11226352" cy="6145155"/>
            <a:chOff x="442484" y="-1"/>
            <a:chExt cx="11226352" cy="6145155"/>
          </a:xfrm>
        </p:grpSpPr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94A66F78-93DD-431F-94AC-F79D1F92F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484" y="-1"/>
              <a:ext cx="11226352" cy="6145155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E2C2F49A-CA8E-46C9-BBB6-09D8918F7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6"/>
            <a:stretch/>
          </p:blipFill>
          <p:spPr>
            <a:xfrm>
              <a:off x="2320604" y="429134"/>
              <a:ext cx="7550791" cy="4716072"/>
            </a:xfrm>
            <a:prstGeom prst="rect">
              <a:avLst/>
            </a:prstGeom>
          </p:spPr>
        </p:pic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93325BF4-A8F5-4E01-984B-21A2CAE806B1}"/>
              </a:ext>
            </a:extLst>
          </p:cNvPr>
          <p:cNvGrpSpPr/>
          <p:nvPr/>
        </p:nvGrpSpPr>
        <p:grpSpPr>
          <a:xfrm>
            <a:off x="-257009" y="2542606"/>
            <a:ext cx="4172486" cy="2360497"/>
            <a:chOff x="-365352" y="2309628"/>
            <a:chExt cx="4101915" cy="2360497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E3A2790B-4DC9-41B4-B4E8-1BD8EF7E9473}"/>
                </a:ext>
              </a:extLst>
            </p:cNvPr>
            <p:cNvGrpSpPr/>
            <p:nvPr/>
          </p:nvGrpSpPr>
          <p:grpSpPr>
            <a:xfrm>
              <a:off x="-365352" y="2309628"/>
              <a:ext cx="4101915" cy="2129363"/>
              <a:chOff x="1134653" y="2122200"/>
              <a:chExt cx="3525105" cy="2129363"/>
            </a:xfrm>
          </p:grpSpPr>
          <p:sp>
            <p:nvSpPr>
              <p:cNvPr id="25" name="Flödesschema: Lagrade data 24">
                <a:extLst>
                  <a:ext uri="{FF2B5EF4-FFF2-40B4-BE49-F238E27FC236}">
                    <a16:creationId xmlns:a16="http://schemas.microsoft.com/office/drawing/2014/main" id="{3E1CB03F-8487-4592-8CF4-EC903CCD90BC}"/>
                  </a:ext>
                </a:extLst>
              </p:cNvPr>
              <p:cNvSpPr/>
              <p:nvPr/>
            </p:nvSpPr>
            <p:spPr>
              <a:xfrm rot="15746518">
                <a:off x="1795465" y="2032698"/>
                <a:ext cx="1558053" cy="2879678"/>
              </a:xfrm>
              <a:prstGeom prst="flowChartOnlineStorage">
                <a:avLst/>
              </a:prstGeom>
              <a:solidFill>
                <a:srgbClr val="002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Pil: höger med huvud 25">
                <a:extLst>
                  <a:ext uri="{FF2B5EF4-FFF2-40B4-BE49-F238E27FC236}">
                    <a16:creationId xmlns:a16="http://schemas.microsoft.com/office/drawing/2014/main" id="{AA4AB052-8A9F-488C-9BAD-9A6DC2EEEB47}"/>
                  </a:ext>
                </a:extLst>
              </p:cNvPr>
              <p:cNvSpPr/>
              <p:nvPr/>
            </p:nvSpPr>
            <p:spPr>
              <a:xfrm rot="20425111">
                <a:off x="3216458" y="2122200"/>
                <a:ext cx="1443300" cy="2067657"/>
              </a:xfrm>
              <a:prstGeom prst="notchedRightArrow">
                <a:avLst>
                  <a:gd name="adj1" fmla="val 31071"/>
                  <a:gd name="adj2" fmla="val 56810"/>
                </a:avLst>
              </a:prstGeom>
              <a:solidFill>
                <a:srgbClr val="002B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DFBC7D00-BEDC-4D41-B2AA-567CB142F420}"/>
                </a:ext>
              </a:extLst>
            </p:cNvPr>
            <p:cNvSpPr/>
            <p:nvPr/>
          </p:nvSpPr>
          <p:spPr>
            <a:xfrm rot="21041894">
              <a:off x="-362840" y="2622793"/>
              <a:ext cx="3883830" cy="204733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100" b="1" dirty="0">
                  <a:solidFill>
                    <a:srgbClr val="FFFFFF"/>
                  </a:solidFill>
                </a:rPr>
                <a:t>Tema på Kunskapsguiden.se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982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7215895" cy="1408385"/>
          </a:xfrm>
        </p:spPr>
        <p:txBody>
          <a:bodyPr/>
          <a:lstStyle/>
          <a:p>
            <a:r>
              <a:rPr lang="sv-SE" dirty="0"/>
              <a:t>Arbetssätt för brottsförebyggande samverkan</a:t>
            </a:r>
          </a:p>
        </p:txBody>
      </p:sp>
    </p:spTree>
    <p:extLst>
      <p:ext uri="{BB962C8B-B14F-4D97-AF65-F5344CB8AC3E}">
        <p14:creationId xmlns:p14="http://schemas.microsoft.com/office/powerpoint/2010/main" val="1137002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574274" cy="37084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sv-SE" sz="3400" dirty="0">
                <a:solidFill>
                  <a:srgbClr val="3DB7E4"/>
                </a:solidFill>
              </a:rPr>
              <a:t>Frågor? </a:t>
            </a:r>
            <a:br>
              <a:rPr lang="sv-SE" sz="3400" dirty="0"/>
            </a:br>
            <a:br>
              <a:rPr lang="sv-SE" sz="3400" dirty="0"/>
            </a:br>
            <a:r>
              <a:rPr lang="sv-SE" sz="3400" b="0" dirty="0"/>
              <a:t>Kontakta gärna</a:t>
            </a:r>
            <a:br>
              <a:rPr lang="sv-SE" sz="3400" b="0" dirty="0"/>
            </a:br>
            <a:r>
              <a:rPr lang="sv-SE" sz="3400" b="0" dirty="0"/>
              <a:t>socialstyrelsen@socialstyrelsen.se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318956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73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4">
            <a:extLst>
              <a:ext uri="{FF2B5EF4-FFF2-40B4-BE49-F238E27FC236}">
                <a16:creationId xmlns:a16="http://schemas.microsoft.com/office/drawing/2014/main" id="{E77A8635-72E3-4E6E-A6FD-3671077A37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632" y="589289"/>
            <a:ext cx="2433791" cy="3240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B7D0AB8-F39B-4FA2-B494-DACF7462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SSPF och SIG, </a:t>
            </a:r>
            <a:br>
              <a:rPr lang="sv-SE" dirty="0"/>
            </a:br>
            <a:r>
              <a:rPr lang="sv-SE" dirty="0"/>
              <a:t>sociala insatsgrupper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E8C402-12A5-40C8-95BD-8060B0CA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5C09566-686C-4906-B885-3DD7F73817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8918" y="2059200"/>
            <a:ext cx="5203546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SSPF</a:t>
            </a:r>
          </a:p>
          <a:p>
            <a:pPr marL="0" indent="0">
              <a:buNone/>
            </a:pPr>
            <a:r>
              <a:rPr lang="sv-SE" sz="2400" b="0" dirty="0"/>
              <a:t>Samverkan mellan skola, socialtjänst, polis och fritidssektor för unga i risk att begå brott eller en begynnande kriminalitet.</a:t>
            </a:r>
          </a:p>
          <a:p>
            <a:pPr marL="0" indent="0">
              <a:buNone/>
            </a:pPr>
            <a:r>
              <a:rPr lang="sv-SE" sz="2400" dirty="0"/>
              <a:t>SIG</a:t>
            </a:r>
            <a:br>
              <a:rPr lang="sv-SE" sz="2400" dirty="0"/>
            </a:br>
            <a:r>
              <a:rPr lang="sv-SE" sz="2400" b="0" dirty="0"/>
              <a:t>Samverkan främst mellan socialtjänst, polis och skola för unga med hög risk att begå brott.</a:t>
            </a:r>
          </a:p>
          <a:p>
            <a:endParaRPr lang="sv-SE" sz="2400" dirty="0"/>
          </a:p>
        </p:txBody>
      </p:sp>
      <p:pic>
        <p:nvPicPr>
          <p:cNvPr id="10" name="Platshållare för innehåll 4">
            <a:extLst>
              <a:ext uri="{FF2B5EF4-FFF2-40B4-BE49-F238E27FC236}">
                <a16:creationId xmlns:a16="http://schemas.microsoft.com/office/drawing/2014/main" id="{DDA80058-A2B8-4723-98F6-C3AADB940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5969" y="1666416"/>
            <a:ext cx="2429246" cy="3240000"/>
          </a:xfrm>
          <a:prstGeom prst="rect">
            <a:avLst/>
          </a:prstGeom>
        </p:spPr>
      </p:pic>
      <p:pic>
        <p:nvPicPr>
          <p:cNvPr id="9" name="Platshållare för innehåll 4">
            <a:extLst>
              <a:ext uri="{FF2B5EF4-FFF2-40B4-BE49-F238E27FC236}">
                <a16:creationId xmlns:a16="http://schemas.microsoft.com/office/drawing/2014/main" id="{8723944D-1B97-4E8E-BFB2-3D7A39E64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601" y="3081495"/>
            <a:ext cx="239131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27B139-D3AF-495C-AB46-F6243538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92" y="686594"/>
            <a:ext cx="4671282" cy="1296144"/>
          </a:xfrm>
        </p:spPr>
        <p:txBody>
          <a:bodyPr/>
          <a:lstStyle/>
          <a:p>
            <a:r>
              <a:rPr lang="sv-SE" dirty="0"/>
              <a:t>Möjlighet att dela information med polis i brottsförebyggande syfte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861343-CA32-4BC7-8143-016ED12F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F1A7A7D-A1BF-4884-965E-3D59E885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85B18B7-A39D-4A41-8138-5F0FE4F12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3349" y="3170990"/>
            <a:ext cx="4481650" cy="23543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5 min film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Reflektionsfrågor för socialtjänstens personal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Reflektionsmaterial för samverkansgrupper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F2D445D-0FFE-4FD0-B431-45EC401286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793532"/>
            <a:ext cx="5169786" cy="263546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C6538F5-AC7D-400B-87A5-6602DC4D9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074" y="3293979"/>
            <a:ext cx="4190555" cy="223131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14501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3881B-BB3E-46B7-BC09-8CE277E2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rgbClr val="002B45"/>
                </a:solidFill>
              </a:rPr>
              <a:t>Hitta arbetssätt i vår exempelsamling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Sveriges kunskapsmyndighet för vård och omsorg 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4635847" cy="3708400"/>
          </a:xfrm>
        </p:spPr>
        <p:txBody>
          <a:bodyPr/>
          <a:lstStyle/>
          <a:p>
            <a:r>
              <a:rPr lang="sv-SE" sz="2800" b="0" dirty="0"/>
              <a:t>Metoder och arbetssätt om används i brotts-förebyggande arbete med barn och unga i Sverige</a:t>
            </a:r>
          </a:p>
          <a:p>
            <a:r>
              <a:rPr lang="sv-SE" sz="2800" b="0" dirty="0"/>
              <a:t>Utvalda av Socialstyrelsen och Polismyndigheten i samråd med Skolverket</a:t>
            </a:r>
            <a:endParaRPr lang="sv-SE" sz="2800" b="0" dirty="0">
              <a:solidFill>
                <a:srgbClr val="002B45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rgbClr val="002B45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F71291A-1066-4D42-8E3E-39DEA4B53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4697">
            <a:off x="6314251" y="1690230"/>
            <a:ext cx="6528931" cy="637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34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rgbClr val="3DB7E4"/>
          </a:solidFill>
        </p:spPr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8707811" cy="1408385"/>
          </a:xfrm>
        </p:spPr>
        <p:txBody>
          <a:bodyPr/>
          <a:lstStyle/>
          <a:p>
            <a:r>
              <a:rPr lang="sv-SE" dirty="0"/>
              <a:t>Stöd för förebyggande insatser och arbete med stöd i LVU</a:t>
            </a:r>
          </a:p>
        </p:txBody>
      </p:sp>
    </p:spTree>
    <p:extLst>
      <p:ext uri="{BB962C8B-B14F-4D97-AF65-F5344CB8AC3E}">
        <p14:creationId xmlns:p14="http://schemas.microsoft.com/office/powerpoint/2010/main" val="102459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4898746" cy="1296144"/>
          </a:xfrm>
        </p:spPr>
        <p:txBody>
          <a:bodyPr/>
          <a:lstStyle/>
          <a:p>
            <a:r>
              <a:rPr lang="sv-SE" dirty="0"/>
              <a:t>Vägledning om förebyggande insatser enligt 22 § LVU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7" y="2603500"/>
            <a:ext cx="5027083" cy="3164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spc="-30" dirty="0"/>
              <a:t>Beskriver hur tidiga förebyggande insatser med stöd i LVU kan vara till nytta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spc="-30" dirty="0"/>
              <a:t>Vägleder i regelverket och handläggningsprocessen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spc="-50" dirty="0"/>
              <a:t>Innehåller reflektionsmaterial för arbetsgrupper</a:t>
            </a:r>
          </a:p>
          <a:p>
            <a:endParaRPr lang="sv-SE" b="1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5A078A-421A-4CB9-8295-F02116C920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656" y="1495368"/>
            <a:ext cx="2727427" cy="38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5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5027083" cy="1296144"/>
          </a:xfrm>
        </p:spPr>
        <p:txBody>
          <a:bodyPr/>
          <a:lstStyle/>
          <a:p>
            <a:r>
              <a:rPr lang="sv-SE" dirty="0"/>
              <a:t>Handbok om LVU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2020-02-26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5027083" cy="3708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Ger juridiskt stöd för situationer när barn och unga inte kan få vård på frivillig väg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Kompletterar handboken Placerade barn och unga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Bygger på lagstiftning, förarbeten, rättsfall samt JO-beslut</a:t>
            </a:r>
          </a:p>
          <a:p>
            <a:endParaRPr lang="sv-SE" dirty="0"/>
          </a:p>
          <a:p>
            <a:endParaRPr lang="sv-SE" b="1" dirty="0"/>
          </a:p>
          <a:p>
            <a:endParaRPr lang="sv-SE" dirty="0"/>
          </a:p>
        </p:txBody>
      </p:sp>
      <p:pic>
        <p:nvPicPr>
          <p:cNvPr id="5" name="Platshållare för bild 9">
            <a:extLst>
              <a:ext uri="{FF2B5EF4-FFF2-40B4-BE49-F238E27FC236}">
                <a16:creationId xmlns:a16="http://schemas.microsoft.com/office/drawing/2014/main" id="{097AF35C-CA96-43EA-AED5-758A9086CF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966" y="1467694"/>
            <a:ext cx="2508433" cy="3678349"/>
          </a:xfrm>
          <a:prstGeom prst="rect">
            <a:avLst/>
          </a:prstGeom>
          <a:effectLst>
            <a:outerShdw blurRad="241300" dist="76200" dir="2160000" algn="tl" rotWithShape="0">
              <a:schemeClr val="tx1">
                <a:alpha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168685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_x0020_på_x0020_publikation xmlns="343f6c91-b5b3-4dff-89ad-5fc55ccc8930">Publicerad</Status_x0020_på_x0020_publikation>
    <Ansvarig_x0020_sakkunnig xmlns="343f6c91-b5b3-4dff-89ad-5fc55ccc8930">
      <UserInfo>
        <DisplayName/>
        <AccountId xsi:nil="true"/>
        <AccountType/>
      </UserInfo>
    </Ansvarig_x0020_sakkunnig>
    <Titel xmlns="343f6c91-b5b3-4dff-89ad-5fc55ccc8930">Bilaga – Samlat stöd för socialtjänstens arbete med barn och unga som begår brott – Barn och unga som begår brott</Titel>
    <Artikelnummer xmlns="343f6c91-b5b3-4dff-89ad-5fc55ccc8930">2020-2-6577</Artikelnummer>
    <Moms xmlns="343f6c91-b5b3-4dff-89ad-5fc55ccc8930">0%</Moms>
    <ISBN xmlns="343f6c91-b5b3-4dff-89ad-5fc55ccc8930" xsi:nil="true"/>
    <Anteckningar xmlns="343f6c91-b5b3-4dff-89ad-5fc55ccc8930" xsi:nil="true"/>
    <Leveransmetod xmlns="343f6c91-b5b3-4dff-89ad-5fc55ccc8930">
      <Value>Nedladdningsbar</Value>
    </Leveransmetod>
    <Huvuddokument_x002f_bilaga xmlns="343f6c91-b5b3-4dff-89ad-5fc55ccc8930">Bilaga</Huvuddokument_x002f_bilaga>
    <Ämnesområde xmlns="3b7fe2ab-f366-46fa-9c85-7b29d4e9a966">
      <Value>Barn och familj</Value>
    </Ämnesområde>
    <Ansvarig_x0020_produktionsledare xmlns="343f6c91-b5b3-4dff-89ad-5fc55ccc8930">
      <UserInfo>
        <DisplayName/>
        <AccountId xsi:nil="true"/>
        <AccountType/>
      </UserInfo>
    </Ansvarig_x0020_produktionsledare>
    <Dokumenttyp xmlns="343f6c91-b5b3-4dff-89ad-5fc55ccc8930">Publikation</Dokumenttyp>
    <Ingress xmlns="343f6c91-b5b3-4dff-89ad-5fc55ccc8930" xsi:nil="true"/>
    <Vikt_x0020__x0028_gram_x0029_ xmlns="343f6c91-b5b3-4dff-89ad-5fc55ccc8930" xsi:nil="true"/>
    <Språk_x0020_på_x0020_publikation xmlns="3b7fe2ab-f366-46fa-9c85-7b29d4e9a966">Svenska</Språk_x0020_på_x0020_publikation>
    <Ansvarig_x0020_avd_x002f_enhet xmlns="343f6c91-b5b3-4dff-89ad-5fc55ccc8930" xsi:nil="true"/>
    <POD-typ xmlns="3b7fe2ab-f366-46fa-9c85-7b29d4e9a966" xsi:nil="true"/>
    <Verksamhetsområde xmlns="343f6c91-b5b3-4dff-89ad-5fc55ccc8930">
      <Value>Socialtjänst</Value>
    </Verksamhetsområde>
    <Antal_x0020_sidor xmlns="343f6c91-b5b3-4dff-89ad-5fc55ccc8930" xsi:nil="true"/>
    <Avpubliceringsdatum xmlns="343f6c91-b5b3-4dff-89ad-5fc55ccc8930" xsi:nil="true"/>
    <Produkter xmlns="343f6c91-b5b3-4dff-89ad-5fc55ccc8930">Handböcker</Produkter>
    <Finns_x0020_omslag_x0020_till_x0020_huvuddokument xmlns="343f6c91-b5b3-4dff-89ad-5fc55ccc8930">false</Finns_x0020_omslag_x0020_till_x0020_huvuddokument>
    <SOCPublEdition xmlns="343f6c91-b5b3-4dff-89ad-5fc55ccc8930" xsi:nil="true"/>
    <E-plikt xmlns="3b7fe2ab-f366-46fa-9c85-7b29d4e9a966">false</E-plikt>
    <Typ_x0020_av_x0020_format xmlns="343f6c91-b5b3-4dff-89ad-5fc55ccc8930" xsi:nil="true"/>
    <Datum_x0020_för_x0020_publicering xmlns="343f6c91-b5b3-4dff-89ad-5fc55ccc8930">2020-02-10T11:00:00+00:00</Datum_x0020_för_x0020_publicering>
    <f0b63fb838514edda550d3da4cfbf27d xmlns="343f6c91-b5b3-4dff-89ad-5fc55ccc8930">
      <Terms xmlns="http://schemas.microsoft.com/office/infopath/2007/PartnerControls"/>
    </f0b63fb838514edda550d3da4cfbf27d>
    <Granskas_x0020_av_x0020_webbredaktion xmlns="343f6c91-b5b3-4dff-89ad-5fc55ccc8930">false</Granskas_x0020_av_x0020_webbredaktion>
    <n100172ac3744ec48476a6bc1cfadbfc xmlns="343f6c91-b5b3-4dff-89ad-5fc55ccc8930">
      <Terms xmlns="http://schemas.microsoft.com/office/infopath/2007/PartnerControls"/>
    </n100172ac3744ec48476a6bc1cfadbfc>
    <SOCPublYear xmlns="343f6c91-b5b3-4dff-89ad-5fc55ccc8930">2020</SOCPublYear>
    <SOCPublMonth xmlns="343f6c91-b5b3-4dff-89ad-5fc55ccc8930">02</SOCPublMonth>
    <Tidigare_x0020_sakkunnig xmlns="343f6c91-b5b3-4dff-89ad-5fc55ccc8930" xsi:nil="true"/>
    <Datum_x0020_för_x0020_uppdatering xmlns="343f6c91-b5b3-4dff-89ad-5fc55ccc8930" xsi:nil="true"/>
    <Beställningsnummer xmlns="343f6c91-b5b3-4dff-89ad-5fc55ccc8930" xsi:nil="true"/>
    <Pris_x0020__x0028_exkl._x0020_moms_x0029_ xmlns="343f6c91-b5b3-4dff-89ad-5fc55ccc8930" xsi:nil="true"/>
    <PortfoljID xmlns="18942921-39ac-4bf3-98fa-6ceb15a22cb8">6577</PortfoljID>
    <TaxCatchAll xmlns="343f6c91-b5b3-4dff-89ad-5fc55ccc8930"/>
    <Notifiera_x0020_webbredaktion xmlns="343f6c91-b5b3-4dff-89ad-5fc55ccc8930">true</Notifiera_x0020_webbredak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Server" ma:contentTypeID="0x010100096182B2028BF449A3D0EB79FD2CC846010018B3E305294CA74CB0E27D6EDADC3259" ma:contentTypeVersion="58" ma:contentTypeDescription="Dessa fält används av artikelkatalogen och är en innehållstyp för samtliga fält som ska vara läsbara via EpiServer Connector." ma:contentTypeScope="" ma:versionID="7e48ccafccd8f2d47d94f8505486ccac">
  <xsd:schema xmlns:xsd="http://www.w3.org/2001/XMLSchema" xmlns:xs="http://www.w3.org/2001/XMLSchema" xmlns:p="http://schemas.microsoft.com/office/2006/metadata/properties" xmlns:ns1="343f6c91-b5b3-4dff-89ad-5fc55ccc8930" xmlns:ns3="3b7fe2ab-f366-46fa-9c85-7b29d4e9a966" xmlns:ns4="18942921-39ac-4bf3-98fa-6ceb15a22cb8" targetNamespace="http://schemas.microsoft.com/office/2006/metadata/properties" ma:root="true" ma:fieldsID="c7244c7aa1587c1140d7e9b5fc46e75d" ns1:_="" ns3:_="" ns4:_="">
    <xsd:import namespace="343f6c91-b5b3-4dff-89ad-5fc55ccc8930"/>
    <xsd:import namespace="3b7fe2ab-f366-46fa-9c85-7b29d4e9a966"/>
    <xsd:import namespace="18942921-39ac-4bf3-98fa-6ceb15a22cb8"/>
    <xsd:element name="properties">
      <xsd:complexType>
        <xsd:sequence>
          <xsd:element name="documentManagement">
            <xsd:complexType>
              <xsd:all>
                <xsd:element ref="ns1:Titel"/>
                <xsd:element ref="ns1:SOCPublYear" minOccurs="0"/>
                <xsd:element ref="ns1:SOCPublMonth" minOccurs="0"/>
                <xsd:element ref="ns1:Beställningsnummer" minOccurs="0"/>
                <xsd:element ref="ns1:Artikelnummer" minOccurs="0"/>
                <xsd:element ref="ns1:Vikt_x0020__x0028_gram_x0029_" minOccurs="0"/>
                <xsd:element ref="ns1:Antal_x0020_sidor" minOccurs="0"/>
                <xsd:element ref="ns1:ISBN" minOccurs="0"/>
                <xsd:element ref="ns1:Typ_x0020_av_x0020_format" minOccurs="0"/>
                <xsd:element ref="ns3:POD-typ" minOccurs="0"/>
                <xsd:element ref="ns3:Språk_x0020_på_x0020_publikation" minOccurs="0"/>
                <xsd:element ref="ns1:Pris_x0020__x0028_exkl._x0020_moms_x0029_" minOccurs="0"/>
                <xsd:element ref="ns1:Moms" minOccurs="0"/>
                <xsd:element ref="ns1:SOCPublEdition" minOccurs="0"/>
                <xsd:element ref="ns1:Anteckningar" minOccurs="0"/>
                <xsd:element ref="ns1:Status_x0020_på_x0020_publikation"/>
                <xsd:element ref="ns1:Datum_x0020_för_x0020_publicering"/>
                <xsd:element ref="ns1:Ansvarig_x0020_produktionsledare" minOccurs="0"/>
                <xsd:element ref="ns1:Ansvarig_x0020_sakkunnig" minOccurs="0"/>
                <xsd:element ref="ns1:Ansvarig_x0020_avd_x002f_enhet" minOccurs="0"/>
                <xsd:element ref="ns1:Tidigare_x0020_sakkunnig" minOccurs="0"/>
                <xsd:element ref="ns1:Dokumenttyp" minOccurs="0"/>
                <xsd:element ref="ns1:Avpubliceringsdatum" minOccurs="0"/>
                <xsd:element ref="ns3:E-plikt" minOccurs="0"/>
                <xsd:element ref="ns1:Granskas_x0020_av_x0020_webbredaktion" minOccurs="0"/>
                <xsd:element ref="ns1:Datum_x0020_för_x0020_uppdatering" minOccurs="0"/>
                <xsd:element ref="ns1:Huvuddokument_x002f_bilaga"/>
                <xsd:element ref="ns1:Leveransmetod" minOccurs="0"/>
                <xsd:element ref="ns1:Ingress" minOccurs="0"/>
                <xsd:element ref="ns1:Produkter"/>
                <xsd:element ref="ns3:Ämnesområde" minOccurs="0"/>
                <xsd:element ref="ns4:PortfoljID" minOccurs="0"/>
                <xsd:element ref="ns1:Verksamhetsområde" minOccurs="0"/>
                <xsd:element ref="ns1:Finns_x0020_omslag_x0020_till_x0020_huvuddokument" minOccurs="0"/>
                <xsd:element ref="ns1:TaxCatchAll" minOccurs="0"/>
                <xsd:element ref="ns1:TaxCatchAllLabel" minOccurs="0"/>
                <xsd:element ref="ns1:f0b63fb838514edda550d3da4cfbf27d" minOccurs="0"/>
                <xsd:element ref="ns1:n100172ac3744ec48476a6bc1cfadbfc" minOccurs="0"/>
                <xsd:element ref="ns1:Notifiera_x0020_webbredak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f6c91-b5b3-4dff-89ad-5fc55ccc8930" elementFormDefault="qualified">
    <xsd:import namespace="http://schemas.microsoft.com/office/2006/documentManagement/types"/>
    <xsd:import namespace="http://schemas.microsoft.com/office/infopath/2007/PartnerControls"/>
    <xsd:element name="Titel" ma:index="0" ma:displayName="Titel" ma:internalName="Titel" ma:readOnly="false">
      <xsd:simpleType>
        <xsd:restriction base="dms:Text">
          <xsd:maxLength value="255"/>
        </xsd:restriction>
      </xsd:simpleType>
    </xsd:element>
    <xsd:element name="SOCPublYear" ma:index="1" nillable="true" ma:displayName="Publiceringsår" ma:decimals="0" ma:internalName="SOCPublYear" ma:readOnly="false">
      <xsd:simpleType>
        <xsd:restriction base="dms:Number">
          <xsd:maxInclusive value="2050"/>
          <xsd:minInclusive value="1980"/>
        </xsd:restriction>
      </xsd:simpleType>
    </xsd:element>
    <xsd:element name="SOCPublMonth" ma:index="2" nillable="true" ma:displayName="Publiceringsmånad" ma:default="01" ma:format="Dropdown" ma:internalName="SOCPublMonth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</xsd:restriction>
      </xsd:simpleType>
    </xsd:element>
    <xsd:element name="Beställningsnummer" ma:index="4" nillable="true" ma:displayName="Beställningsnummer" ma:internalName="Best_x00e4_llningsnummer" ma:readOnly="false">
      <xsd:simpleType>
        <xsd:restriction base="dms:Text">
          <xsd:maxLength value="25"/>
        </xsd:restriction>
      </xsd:simpleType>
    </xsd:element>
    <xsd:element name="Artikelnummer" ma:index="5" nillable="true" ma:displayName="Artikelnummer" ma:internalName="Artikelnummer" ma:readOnly="false">
      <xsd:simpleType>
        <xsd:restriction base="dms:Text">
          <xsd:maxLength value="255"/>
        </xsd:restriction>
      </xsd:simpleType>
    </xsd:element>
    <xsd:element name="Vikt_x0020__x0028_gram_x0029_" ma:index="6" nillable="true" ma:displayName="Vikt (gram)" ma:decimals="0" ma:internalName="Vikt_x0020__x0028_gram_x0029_" ma:readOnly="false" ma:percentage="FALSE">
      <xsd:simpleType>
        <xsd:restriction base="dms:Number"/>
      </xsd:simpleType>
    </xsd:element>
    <xsd:element name="Antal_x0020_sidor" ma:index="7" nillable="true" ma:displayName="Antal sidor" ma:decimals="0" ma:internalName="Antal_x0020_sidor" ma:readOnly="false" ma:percentage="FALSE">
      <xsd:simpleType>
        <xsd:restriction base="dms:Number"/>
      </xsd:simpleType>
    </xsd:element>
    <xsd:element name="ISBN" ma:index="8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Typ_x0020_av_x0020_format" ma:index="9" nillable="true" ma:displayName="Typ av format" ma:format="Dropdown" ma:internalName="Typ_x0020_av_x0020_format" ma:readOnly="false">
      <xsd:simpleType>
        <xsd:restriction base="dms:Choice">
          <xsd:enumeration value="---"/>
          <xsd:enumeration value="Affisch"/>
          <xsd:enumeration value="Blad"/>
          <xsd:enumeration value="Bok"/>
          <xsd:enumeration value="Broschyr"/>
          <xsd:enumeration value="DVD"/>
          <xsd:enumeration value="Excel"/>
          <xsd:enumeration value="Folder"/>
          <xsd:enumeration value="Häfte"/>
          <xsd:enumeration value="Kartongställ"/>
          <xsd:enumeration value="Kort"/>
          <xsd:enumeration value="Ljudfil"/>
          <xsd:enumeration value="PDF"/>
          <xsd:enumeration value="POD"/>
          <xsd:enumeration value="Profilmaterial"/>
          <xsd:enumeration value="Punktskrift"/>
        </xsd:restriction>
      </xsd:simpleType>
    </xsd:element>
    <xsd:element name="Pris_x0020__x0028_exkl._x0020_moms_x0029_" ma:index="12" nillable="true" ma:displayName="Pris (exkl. moms)" ma:LCID="1053" ma:internalName="Pris_x0020__x0028_exkl_x002e__x0020_moms_x0029_">
      <xsd:simpleType>
        <xsd:restriction base="dms:Currency"/>
      </xsd:simpleType>
    </xsd:element>
    <xsd:element name="Moms" ma:index="13" nillable="true" ma:displayName="Moms" ma:default="0%" ma:format="Dropdown" ma:internalName="Moms" ma:readOnly="false">
      <xsd:simpleType>
        <xsd:restriction base="dms:Choice">
          <xsd:enumeration value="0%"/>
          <xsd:enumeration value="6%"/>
          <xsd:enumeration value="12%"/>
          <xsd:enumeration value="25%"/>
        </xsd:restriction>
      </xsd:simpleType>
    </xsd:element>
    <xsd:element name="SOCPublEdition" ma:index="14" nillable="true" ma:displayName="Upplaga" ma:decimals="0" ma:internalName="SOCPublEdition" ma:readOnly="false">
      <xsd:simpleType>
        <xsd:restriction base="dms:Number"/>
      </xsd:simpleType>
    </xsd:element>
    <xsd:element name="Anteckningar" ma:index="15" nillable="true" ma:displayName="Anteckningar" ma:internalName="Anteckningar" ma:readOnly="false">
      <xsd:simpleType>
        <xsd:restriction base="dms:Note">
          <xsd:maxLength value="255"/>
        </xsd:restriction>
      </xsd:simpleType>
    </xsd:element>
    <xsd:element name="Status_x0020_på_x0020_publikation" ma:index="16" ma:displayName="Status på publikation" ma:format="Dropdown" ma:indexed="true" ma:internalName="Status_x0020_p_x00e5__x0020_publikation" ma:readOnly="false">
      <xsd:simpleType>
        <xsd:restriction base="dms:Choice">
          <xsd:enumeration value="Ej publicerad"/>
          <xsd:enumeration value="Publicerad"/>
          <xsd:enumeration value="Inaktuell"/>
        </xsd:restriction>
      </xsd:simpleType>
    </xsd:element>
    <xsd:element name="Datum_x0020_för_x0020_publicering" ma:index="17" ma:displayName="Datum för publicering på webb" ma:format="DateTime" ma:indexed="true" ma:internalName="Datum_x0020_f_x00f6_r_x0020_publicering" ma:readOnly="false">
      <xsd:simpleType>
        <xsd:restriction base="dms:DateTime"/>
      </xsd:simpleType>
    </xsd:element>
    <xsd:element name="Ansvarig_x0020_produktionsledare" ma:index="18" nillable="true" ma:displayName="Ansvarig produktionsledare" ma:indexed="true" ma:list="UserInfo" ma:SharePointGroup="0" ma:internalName="Ansvarig_x0020_produktionsledare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_x0020_sakkunnig" ma:index="19" nillable="true" ma:displayName="Ansvarig sakkunnig" ma:list="UserInfo" ma:SharePointGroup="0" ma:internalName="Ansvarig_x0020_sakkunnig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nsvarig_x0020_avd_x002f_enhet" ma:index="20" nillable="true" ma:displayName="Ansvarig avd/enhet" ma:format="Dropdown" ma:internalName="Ansvarig_x0020_avd_x002F_enhet">
      <xsd:simpleType>
        <xsd:restriction base="dms:Choice">
          <xsd:enumeration value="A/ACS"/>
          <xsd:enumeration value="A/HT1"/>
          <xsd:enumeration value="A/HT2"/>
          <xsd:enumeration value="A/HT3"/>
          <xsd:enumeration value="A/HT4"/>
          <xsd:enumeration value="A/SO1"/>
          <xsd:enumeration value="A/SO2"/>
          <xsd:enumeration value="A/SPEC1"/>
          <xsd:enumeration value="A/SPEC2"/>
          <xsd:enumeration value="BST/ACS"/>
          <xsd:enumeration value="BST/BEH1"/>
          <xsd:enumeration value="BST/BEH2"/>
          <xsd:enumeration value="BST/STB"/>
          <xsd:enumeration value="GDS/ACS"/>
          <xsd:enumeration value="GDS/KB"/>
          <xsd:enumeration value="KHS/ACS"/>
          <xsd:enumeration value="KHS/HV"/>
          <xsd:enumeration value="KHS/NDC"/>
          <xsd:enumeration value="KHS/NR"/>
          <xsd:enumeration value="KHS/NR1"/>
          <xsd:enumeration value="KHS/NR2"/>
          <xsd:enumeration value="KHS/PS"/>
          <xsd:enumeration value="KHS/VHS"/>
          <xsd:enumeration value="KOM/ACS"/>
          <xsd:enumeration value="KOM/KM1"/>
          <xsd:enumeration value="KOM/KM2"/>
          <xsd:enumeration value="KOM/PK"/>
          <xsd:enumeration value="KOM/PRE"/>
          <xsd:enumeration value="KOM/WEB"/>
          <xsd:enumeration value="KOM/WP"/>
          <xsd:enumeration value="KST/ACS"/>
          <xsd:enumeration value="KST/IE"/>
          <xsd:enumeration value="KST/KEB"/>
          <xsd:enumeration value="KST/KT"/>
          <xsd:enumeration value="KST/KU"/>
          <xsd:enumeration value="KST/VSO1"/>
          <xsd:enumeration value="KST/VSO2"/>
          <xsd:enumeration value="R/ACS"/>
          <xsd:enumeration value="R/FVJ"/>
          <xsd:enumeration value="R/HSJ"/>
          <xsd:enumeration value="R/SOJ"/>
          <xsd:enumeration value="S/ACS"/>
          <xsd:enumeration value="S/FOR"/>
          <xsd:enumeration value="S/IU"/>
          <xsd:enumeration value="S/KLT"/>
          <xsd:enumeration value="S/RE"/>
          <xsd:enumeration value="S/RES"/>
          <xsd:enumeration value="S/ST1"/>
          <xsd:enumeration value="S/ST2"/>
          <xsd:enumeration value="S/SÖ"/>
          <xsd:enumeration value="S/ÖJ1"/>
          <xsd:enumeration value="S/ÖJ2"/>
          <xsd:enumeration value="U/ACS"/>
          <xsd:enumeration value="U/EM"/>
          <xsd:enumeration value="U/SA"/>
          <xsd:enumeration value="U/UV"/>
          <xsd:enumeration value="U/VÄL"/>
          <xsd:enumeration value="V/ACS"/>
          <xsd:enumeration value="V/EE"/>
          <xsd:enumeration value="V/IT"/>
          <xsd:enumeration value="V/PE"/>
          <xsd:enumeration value="V/REG"/>
          <xsd:enumeration value="V/SE"/>
          <xsd:enumeration value="V/UE"/>
        </xsd:restriction>
      </xsd:simpleType>
    </xsd:element>
    <xsd:element name="Tidigare_x0020_sakkunnig" ma:index="21" nillable="true" ma:displayName="Tidigare sakkunnig" ma:internalName="Tidigare_x0020_sakkunnig">
      <xsd:simpleType>
        <xsd:restriction base="dms:Text">
          <xsd:maxLength value="255"/>
        </xsd:restriction>
      </xsd:simpleType>
    </xsd:element>
    <xsd:element name="Dokumenttyp" ma:index="22" nillable="true" ma:displayName="Dokumenttyp" ma:default="Publikation" ma:format="Dropdown" ma:internalName="Dokumenttyp" ma:readOnly="false">
      <xsd:simpleType>
        <xsd:restriction base="dms:Choice">
          <xsd:enumeration value="Publikation"/>
        </xsd:restriction>
      </xsd:simpleType>
    </xsd:element>
    <xsd:element name="Avpubliceringsdatum" ma:index="23" nillable="true" ma:displayName="Avpubliceringsdatum" ma:format="DateOnly" ma:internalName="Avpubliceringsdatum" ma:readOnly="false">
      <xsd:simpleType>
        <xsd:restriction base="dms:DateTime"/>
      </xsd:simpleType>
    </xsd:element>
    <xsd:element name="Granskas_x0020_av_x0020_webbredaktion" ma:index="25" nillable="true" ma:displayName="Granskas av webbredaktion" ma:default="0" ma:internalName="Granskas_x0020_av_x0020_webbredaktion" ma:readOnly="false">
      <xsd:simpleType>
        <xsd:restriction base="dms:Boolean"/>
      </xsd:simpleType>
    </xsd:element>
    <xsd:element name="Datum_x0020_för_x0020_uppdatering" ma:index="26" nillable="true" ma:displayName="Datum för uppdatering" ma:format="DateOnly" ma:internalName="Datum_x0020_f_x00f6_r_x0020_uppdatering" ma:readOnly="false">
      <xsd:simpleType>
        <xsd:restriction base="dms:DateTime"/>
      </xsd:simpleType>
    </xsd:element>
    <xsd:element name="Huvuddokument_x002f_bilaga" ma:index="27" ma:displayName="Huvuddokument/bilaga" ma:format="Dropdown" ma:internalName="Huvuddokument_x002F_bilaga" ma:readOnly="false">
      <xsd:simpleType>
        <xsd:restriction base="dms:Choice">
          <xsd:enumeration value="Huvuddokument"/>
          <xsd:enumeration value="Bilaga"/>
          <xsd:enumeration value="Omslag"/>
        </xsd:restriction>
      </xsd:simpleType>
    </xsd:element>
    <xsd:element name="Leveransmetod" ma:index="28" nillable="true" ma:displayName="Leveransmetod" ma:default="Nedladdningsbar" ma:internalName="Leveransmetod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dladdningsbar"/>
                    <xsd:enumeration value="Tryckt upplaga"/>
                    <xsd:enumeration value="Print on demand"/>
                    <xsd:enumeration value="Endast beställningsbar"/>
                  </xsd:restriction>
                </xsd:simpleType>
              </xsd:element>
            </xsd:sequence>
          </xsd:extension>
        </xsd:complexContent>
      </xsd:complexType>
    </xsd:element>
    <xsd:element name="Ingress" ma:index="29" nillable="true" ma:displayName="Ingress" ma:internalName="Ingress" ma:readOnly="false">
      <xsd:simpleType>
        <xsd:restriction base="dms:Note">
          <xsd:maxLength value="255"/>
        </xsd:restriction>
      </xsd:simpleType>
    </xsd:element>
    <xsd:element name="Produkter" ma:index="30" ma:displayName="Produkt" ma:default="Övrigt" ma:format="RadioButtons" ma:internalName="Produkter" ma:readOnly="false">
      <xsd:simpleType>
        <xsd:restriction base="dms:Choice">
          <xsd:enumeration value="Föreskrifter och allmänna råd"/>
          <xsd:enumeration value="Handböcker"/>
          <xsd:enumeration value="Klassifikationer och koder"/>
          <xsd:enumeration value="Kunskapsstöd"/>
          <xsd:enumeration value="Meddelandeblad"/>
          <xsd:enumeration value="Nationella riktlinjer"/>
          <xsd:enumeration value="Nationella screeningprogram"/>
          <xsd:enumeration value="Statistik"/>
          <xsd:enumeration value="Vägledning"/>
          <xsd:enumeration value="Öppna jämförelser"/>
          <xsd:enumeration value="Övrigt"/>
        </xsd:restriction>
      </xsd:simpleType>
    </xsd:element>
    <xsd:element name="Verksamhetsområde" ma:index="33" nillable="true" ma:displayName="Verksamhetsområde" ma:internalName="Verksamhetsomr_x00e5_d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älso- och sjukvård"/>
                    <xsd:enumeration value="Socialtjänst"/>
                    <xsd:enumeration value="Tandvård"/>
                  </xsd:restriction>
                </xsd:simpleType>
              </xsd:element>
            </xsd:sequence>
          </xsd:extension>
        </xsd:complexContent>
      </xsd:complexType>
    </xsd:element>
    <xsd:element name="Finns_x0020_omslag_x0020_till_x0020_huvuddokument" ma:index="34" nillable="true" ma:displayName="Finns omslag till huvuddokument" ma:default="0" ma:internalName="Finns_x0020_omslag_x0020_till_x0020_huvuddokument">
      <xsd:simpleType>
        <xsd:restriction base="dms:Boolean"/>
      </xsd:simpleType>
    </xsd:element>
    <xsd:element name="TaxCatchAll" ma:index="36" nillable="true" ma:displayName="Taxonomy Catch All Column" ma:description="" ma:hidden="true" ma:list="{d16448d0-d907-4fd0-a73a-d926832f6153}" ma:internalName="TaxCatchAll" ma:readOnly="false" ma:showField="CatchAllData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7" nillable="true" ma:displayName="Taxonomy Catch All Column1" ma:description="" ma:hidden="true" ma:list="{d16448d0-d907-4fd0-a73a-d926832f6153}" ma:internalName="TaxCatchAllLabel" ma:readOnly="true" ma:showField="CatchAllDataLabel" ma:web="343f6c91-b5b3-4dff-89ad-5fc55ccc8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0b63fb838514edda550d3da4cfbf27d" ma:index="39" nillable="true" ma:taxonomy="true" ma:internalName="f0b63fb838514edda550d3da4cfbf27d" ma:taxonomyFieldName="Ansvarig_x0020_avdelning_x002F_enhet" ma:displayName="Ansvarig enhet" ma:readOnly="false" ma:default="" ma:fieldId="{f0b63fb8-3851-4edd-a550-d3da4cfbf27d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n100172ac3744ec48476a6bc1cfadbfc" ma:index="40" nillable="true" ma:taxonomy="true" ma:internalName="n100172ac3744ec48476a6bc1cfadbfc" ma:taxonomyFieldName="Ansvarig_x0020_avdelning" ma:displayName="Ansvarig avdelning" ma:readOnly="false" ma:default="" ma:fieldId="{7100172a-c374-4ec4-8476-a6bc1cfadbfc}" ma:sspId="68028966-b333-4fcd-be16-92d907fe3d90" ma:termSetId="2ebf11d2-b480-4a3f-9366-2ba648925ad7" ma:anchorId="bcf0acf7-28b0-4787-afb1-e092e400ba94" ma:open="false" ma:isKeyword="false">
      <xsd:complexType>
        <xsd:sequence>
          <xsd:element ref="pc:Terms" minOccurs="0" maxOccurs="1"/>
        </xsd:sequence>
      </xsd:complexType>
    </xsd:element>
    <xsd:element name="Notifiera_x0020_webbredaktion" ma:index="51" nillable="true" ma:displayName="Notifiera webbredaktion" ma:default="1" ma:internalName="Notifiera_x0020_webbredak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fe2ab-f366-46fa-9c85-7b29d4e9a966" elementFormDefault="qualified">
    <xsd:import namespace="http://schemas.microsoft.com/office/2006/documentManagement/types"/>
    <xsd:import namespace="http://schemas.microsoft.com/office/infopath/2007/PartnerControls"/>
    <xsd:element name="POD-typ" ma:index="10" nillable="true" ma:displayName="POD-typ" ma:format="Dropdown" ma:internalName="POD_x002d_typ" ma:readOnly="false">
      <xsd:simpleType>
        <xsd:restriction base="dms:Choice">
          <xsd:enumeration value="---"/>
          <xsd:enumeration value="Klamrade blad"/>
          <xsd:enumeration value="Limbindning"/>
          <xsd:enumeration value="Rygghäftning"/>
          <xsd:enumeration value="Utskrift (1-2 sidor)"/>
        </xsd:restriction>
      </xsd:simpleType>
    </xsd:element>
    <xsd:element name="Språk_x0020_på_x0020_publikation" ma:index="11" nillable="true" ma:displayName="Språk på publikation" ma:default="Svenska" ma:format="Dropdown" ma:internalName="Spr_x00e5_k_x0020_p_x00e5__x0020_publikation" ma:readOnly="false">
      <xsd:simpleType>
        <xsd:restriction base="dms:Choice">
          <xsd:enumeration value="Afghanska"/>
          <xsd:enumeration value="Albanska"/>
          <xsd:enumeration value="Amarinja"/>
          <xsd:enumeration value="Amhariska"/>
          <xsd:enumeration value="Arabiska"/>
          <xsd:enumeration value="Assyriska"/>
          <xsd:enumeration value="Azerbajdzjanska"/>
          <xsd:enumeration value="Azeriska"/>
          <xsd:enumeration value="Bajuni"/>
          <xsd:enumeration value="Baskiska"/>
          <xsd:enumeration value="Behdini"/>
          <xsd:enumeration value="Vitryska"/>
          <xsd:enumeration value="Bengali"/>
          <xsd:enumeration value="Berber"/>
          <xsd:enumeration value="BKS"/>
          <xsd:enumeration value="Bosniska"/>
          <xsd:enumeration value="Bravanese"/>
          <xsd:enumeration value="Bulgariska"/>
          <xsd:enumeration value="Burmesiska"/>
          <xsd:enumeration value="Cakchiquel"/>
          <xsd:enumeration value="Kambodjanska"/>
          <xsd:enumeration value="Kantonesiska"/>
          <xsd:enumeration value="Katalansk"/>
          <xsd:enumeration value="Kaldeiska"/>
          <xsd:enumeration value="Chamorro"/>
          <xsd:enumeration value="Chao-chow"/>
          <xsd:enumeration value="Chavacano"/>
          <xsd:enumeration value="chuukese"/>
          <xsd:enumeration value="Kroatisk"/>
          <xsd:enumeration value="Tjeckiska"/>
          <xsd:enumeration value="Danska"/>
          <xsd:enumeration value="Dari"/>
          <xsd:enumeration value="Dinka"/>
          <xsd:enumeration value="Diula"/>
          <xsd:enumeration value="Holländska"/>
          <xsd:enumeration value="Engelska"/>
          <xsd:enumeration value="Estniska"/>
          <xsd:enumeration value="Fante"/>
          <xsd:enumeration value="Persiska"/>
          <xsd:enumeration value="Finska"/>
          <xsd:enumeration value="Flamländsk"/>
          <xsd:enumeration value="Franska"/>
          <xsd:enumeration value="Fukienese"/>
          <xsd:enumeration value="Fula"/>
          <xsd:enumeration value="Fulani"/>
          <xsd:enumeration value="Fuzhou"/>
          <xsd:enumeration value="Gaddang"/>
          <xsd:enumeration value="Gaelisk"/>
          <xsd:enumeration value="Gaelic-irländsk"/>
          <xsd:enumeration value="Gaelic-skott"/>
          <xsd:enumeration value="Georgiansk"/>
          <xsd:enumeration value="Tyska"/>
          <xsd:enumeration value="Gorani"/>
          <xsd:enumeration value="Grekiska"/>
          <xsd:enumeration value="Gujarati"/>
          <xsd:enumeration value="Haitisk kreol"/>
          <xsd:enumeration value="Hakka"/>
          <xsd:enumeration value="Hakka-chinese"/>
          <xsd:enumeration value="Hausa"/>
          <xsd:enumeration value="Hgebreiska"/>
          <xsd:enumeration value="Hindi"/>
          <xsd:enumeration value="Hmong"/>
          <xsd:enumeration value="Ungerska"/>
          <xsd:enumeration value="Ibanag"/>
          <xsd:enumeration value="Isländska"/>
          <xsd:enumeration value="Igbo"/>
          <xsd:enumeration value="Ilocano"/>
          <xsd:enumeration value="Indonesiska"/>
          <xsd:enumeration value="Inuktitut"/>
          <xsd:enumeration value="Italienska"/>
          <xsd:enumeration value="Jakartanese"/>
          <xsd:enumeration value="Japanska"/>
          <xsd:enumeration value="Javanesisk"/>
          <xsd:enumeration value="Jiddisch"/>
          <xsd:enumeration value="Kanjobal"/>
          <xsd:enumeration value="Karen"/>
          <xsd:enumeration value="Karenni"/>
          <xsd:enumeration value="Kashmiri"/>
          <xsd:enumeration value="Kazakiska"/>
          <xsd:enumeration value="Kikuyu"/>
          <xsd:enumeration value="Kinyarwanda"/>
          <xsd:enumeration value="Kirundi"/>
          <xsd:enumeration value="Koreanska"/>
          <xsd:enumeration value="Kosovos"/>
          <xsd:enumeration value="Kotokoli"/>
          <xsd:enumeration value="Krio"/>
          <xsd:enumeration value="Kurdisk"/>
          <xsd:enumeration value="kurmanji"/>
          <xsd:enumeration value="Kirgizistan"/>
          <xsd:enumeration value="Lakota"/>
          <xsd:enumeration value="Laotiska"/>
          <xsd:enumeration value="Lettiska"/>
          <xsd:enumeration value="Lingala"/>
          <xsd:enumeration value="Litauiska"/>
          <xsd:enumeration value="Luganda"/>
          <xsd:enumeration value="Lulesamiska"/>
          <xsd:enumeration value="Maay"/>
          <xsd:enumeration value="Makedonska"/>
          <xsd:enumeration value="Malay"/>
          <xsd:enumeration value="Malayalam"/>
          <xsd:enumeration value="Maltesisk"/>
          <xsd:enumeration value="Mandarin"/>
          <xsd:enumeration value="Mandingo"/>
          <xsd:enumeration value="Mandinka"/>
          <xsd:enumeration value="Marathi"/>
          <xsd:enumeration value="Marshallese"/>
          <xsd:enumeration value="Meänkieli"/>
          <xsd:enumeration value="Mirpuri"/>
          <xsd:enumeration value="Mixteco"/>
          <xsd:enumeration value="Moldavan"/>
          <xsd:enumeration value="Mongoliska"/>
          <xsd:enumeration value="Montenegrinsk"/>
          <xsd:enumeration value="Navajo"/>
          <xsd:enumeration value="Neapolitansk"/>
          <xsd:enumeration value="Nepali"/>
          <xsd:enumeration value="Nigerian Pidgin"/>
          <xsd:enumeration value="Nordsamiska"/>
          <xsd:enumeration value="Norska"/>
          <xsd:enumeration value="Oromo"/>
          <xsd:enumeration value="Pahari"/>
          <xsd:enumeration value="Papago"/>
          <xsd:enumeration value="Papiamento"/>
          <xsd:enumeration value="Patois"/>
          <xsd:enumeration value="Pidgin engelska"/>
          <xsd:enumeration value="Putsa"/>
          <xsd:enumeration value="Polska"/>
          <xsd:enumeration value="Portug.creole"/>
          <xsd:enumeration value="Portugisiska"/>
          <xsd:enumeration value="Pothwari"/>
          <xsd:enumeration value="Pulaar"/>
          <xsd:enumeration value="Punjabi"/>
          <xsd:enumeration value="Putian"/>
          <xsd:enumeration value="Quichua"/>
          <xsd:enumeration value="Reseromani"/>
          <xsd:enumeration value="Romani arli"/>
          <xsd:enumeration value="Romani kalderas"/>
          <xsd:enumeration value="Romani kale"/>
          <xsd:enumeration value="Romani lovari"/>
          <xsd:enumeration value="Rumänska"/>
          <xsd:enumeration value="Ryska"/>
          <xsd:enumeration value="Samiska"/>
          <xsd:enumeration value="Samoanska"/>
          <xsd:enumeration value="Serbiska"/>
          <xsd:enumeration value="Shanghainese"/>
          <xsd:enumeration value="Shona"/>
          <xsd:enumeration value="Sichuan"/>
          <xsd:enumeration value="Siciliansk"/>
          <xsd:enumeration value="Singalesisk"/>
          <xsd:enumeration value="Slovakiska"/>
          <xsd:enumeration value="Somaliska"/>
          <xsd:enumeration value="Sorani"/>
          <xsd:enumeration value="Spanska"/>
          <xsd:enumeration value="Sudanesiska arabiska"/>
          <xsd:enumeration value="Sundanesiska"/>
          <xsd:enumeration value="Susu"/>
          <xsd:enumeration value="Swahili"/>
          <xsd:enumeration value="Svenska"/>
          <xsd:enumeration value="Sydsamiska"/>
          <xsd:enumeration value="Sylhetti"/>
          <xsd:enumeration value="Tagalog"/>
          <xsd:enumeration value="Taiwanesiska"/>
          <xsd:enumeration value="Tadzjikiska"/>
          <xsd:enumeration value="Tamil"/>
          <xsd:enumeration value="Telugu"/>
          <xsd:enumeration value="Thai"/>
          <xsd:enumeration value="Tibetanska"/>
          <xsd:enumeration value="Tigre"/>
          <xsd:enumeration value="Tigrinska"/>
          <xsd:enumeration value="Toishanese"/>
          <xsd:enumeration value="Tonganska"/>
          <xsd:enumeration value="Toucouleur"/>
          <xsd:enumeration value="Trique"/>
          <xsd:enumeration value="Tshiluba"/>
          <xsd:enumeration value="Turkiska"/>
          <xsd:enumeration value="Ukrainska"/>
          <xsd:enumeration value="Urdu"/>
          <xsd:enumeration value="Uyghur"/>
          <xsd:enumeration value="Uzbekiska"/>
          <xsd:enumeration value="Vietnamesiska"/>
          <xsd:enumeration value="Visayan"/>
          <xsd:enumeration value="Walesisk"/>
          <xsd:enumeration value="Wolof"/>
          <xsd:enumeration value="Jiddisch"/>
          <xsd:enumeration value="Yoruba"/>
          <xsd:enumeration value="Yupik"/>
        </xsd:restriction>
      </xsd:simpleType>
    </xsd:element>
    <xsd:element name="E-plikt" ma:index="24" nillable="true" ma:displayName="E-plikt" ma:default="1" ma:internalName="E_x002d_plikt" ma:readOnly="false">
      <xsd:simpleType>
        <xsd:restriction base="dms:Boolean"/>
      </xsd:simpleType>
    </xsd:element>
    <xsd:element name="Ämnesområde" ma:index="31" nillable="true" ma:displayName="Ämnesområde" ma:internalName="_x00c4_mnesomr_x00e5_d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ylsökande"/>
                    <xsd:enumeration value="Barn och familj"/>
                    <xsd:enumeration value="Donation"/>
                    <xsd:enumeration value="Dödsfall"/>
                    <xsd:enumeration value="Ekonomiskt bistånd"/>
                    <xsd:enumeration value="E-hälsa"/>
                    <xsd:enumeration value="Fallolyckor"/>
                    <xsd:enumeration value="Funktionshinder"/>
                    <xsd:enumeration value="Hemlöshet"/>
                    <xsd:enumeration value="Hjälpmedel"/>
                    <xsd:enumeration value="Jämlik vård och omsorg"/>
                    <xsd:enumeration value="Kvinnors hälsa"/>
                    <xsd:enumeration value="Läkemedel"/>
                    <xsd:enumeration value="Missbruk och beroende"/>
                    <xsd:enumeration value="Palliativ vård"/>
                    <xsd:enumeration value="Psykisk ohälsa"/>
                    <xsd:enumeration value="Stöd till anhöriga"/>
                    <xsd:enumeration value="Våld- och brott"/>
                    <xsd:enumeration value="Vårdhygien"/>
                    <xsd:enumeration value="Äld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42921-39ac-4bf3-98fa-6ceb15a22cb8" elementFormDefault="qualified">
    <xsd:import namespace="http://schemas.microsoft.com/office/2006/documentManagement/types"/>
    <xsd:import namespace="http://schemas.microsoft.com/office/infopath/2007/PartnerControls"/>
    <xsd:element name="PortfoljID" ma:index="32" nillable="true" ma:displayName="Portfölj-ID" ma:list="{18942921-39ac-4bf3-98fa-6ceb15a22cb8}" ma:internalName="PortfoljID" ma:showField="ID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2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EDAD1-FA6C-40A0-951B-7FC258A092E6}">
  <ds:schemaRefs>
    <ds:schemaRef ds:uri="18942921-39ac-4bf3-98fa-6ceb15a22cb8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3b7fe2ab-f366-46fa-9c85-7b29d4e9a966"/>
    <ds:schemaRef ds:uri="343f6c91-b5b3-4dff-89ad-5fc55ccc893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1710C2-B297-4F13-AF6C-ABB28B2DBE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E22932-DFEE-466B-94C5-9C9874D27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f6c91-b5b3-4dff-89ad-5fc55ccc8930"/>
    <ds:schemaRef ds:uri="3b7fe2ab-f366-46fa-9c85-7b29d4e9a966"/>
    <ds:schemaRef ds:uri="18942921-39ac-4bf3-98fa-6ceb15a22c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12884</TotalTime>
  <Words>969</Words>
  <Application>Microsoft Office PowerPoint</Application>
  <PresentationFormat>Bredbild</PresentationFormat>
  <Paragraphs>145</Paragraphs>
  <Slides>31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6" baseType="lpstr">
      <vt:lpstr>MS UI Gothic</vt:lpstr>
      <vt:lpstr>Arial</vt:lpstr>
      <vt:lpstr>Calibri</vt:lpstr>
      <vt:lpstr>Century Gothic</vt:lpstr>
      <vt:lpstr>SoS-PPT-svensk-150922</vt:lpstr>
      <vt:lpstr>Stöd för socialtjänstens arbete med att förebygga brott bland barn och unga   </vt:lpstr>
      <vt:lpstr>PowerPoint-presentation</vt:lpstr>
      <vt:lpstr>Arbetssätt för brottsförebyggande samverkan</vt:lpstr>
      <vt:lpstr>SSPF och SIG,  sociala insatsgrupper</vt:lpstr>
      <vt:lpstr>Möjlighet att dela information med polis i brottsförebyggande syfte</vt:lpstr>
      <vt:lpstr>Hitta arbetssätt i vår exempelsamling</vt:lpstr>
      <vt:lpstr>Stöd för förebyggande insatser och arbete med stöd i LVU</vt:lpstr>
      <vt:lpstr>Vägledning om förebyggande insatser enligt 22 § LVU</vt:lpstr>
      <vt:lpstr>Handbok om LVU</vt:lpstr>
      <vt:lpstr>Samlat stöd: Barn och unga som begår brott</vt:lpstr>
      <vt:lpstr>Allmänna råd, handbok och kunskapsstöd</vt:lpstr>
      <vt:lpstr>Kort om de allmänna råden </vt:lpstr>
      <vt:lpstr>Innehåller rekommendationer om</vt:lpstr>
      <vt:lpstr>Några rekommendationer</vt:lpstr>
      <vt:lpstr>Handboken Barn och unga som begår brott</vt:lpstr>
      <vt:lpstr>Handboken har tre delar</vt:lpstr>
      <vt:lpstr>Ger stöd för arbetsuppgifter, till exempel</vt:lpstr>
      <vt:lpstr>Kunskapsstöd om risk  och behov</vt:lpstr>
      <vt:lpstr>Kunskap om risk- och skyddsfaktorer</vt:lpstr>
      <vt:lpstr>Standardiserade bedömningsmetoder</vt:lpstr>
      <vt:lpstr>Rekommenderade insatser till barn och unga</vt:lpstr>
      <vt:lpstr>Kunskapsstöd med rekommenderade insatser</vt:lpstr>
      <vt:lpstr>Barn 6–11 år med hög risk för  fortsatt normbrytande beteende</vt:lpstr>
      <vt:lpstr>Barn 12–17 år med hög risk för  fortsatt normbrytande beteende</vt:lpstr>
      <vt:lpstr>Om rekommendationerna</vt:lpstr>
      <vt:lpstr>Fler stödmaterial</vt:lpstr>
      <vt:lpstr>Flödesschema om rättsväsendets och socialtjänstens uppgifter</vt:lpstr>
      <vt:lpstr>Stöd för samtal om yttranden</vt:lpstr>
      <vt:lpstr>PowerPoint-presentation</vt:lpstr>
      <vt:lpstr>PowerPoint-presentation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Samlat stöd för socialtjänstens arbete med barn och unga som begår brott Allmänna råd, handbok och kunskapsstöd</dc:title>
  <dc:creator>Andersson, Lisa</dc:creator>
  <cp:keywords>class='Open'</cp:keywords>
  <cp:lastModifiedBy>Ohlén, Louise</cp:lastModifiedBy>
  <cp:revision>156</cp:revision>
  <cp:lastPrinted>2023-05-30T14:03:23Z</cp:lastPrinted>
  <dcterms:created xsi:type="dcterms:W3CDTF">2020-04-28T14:30:06Z</dcterms:created>
  <dcterms:modified xsi:type="dcterms:W3CDTF">2023-06-20T15:43:42Z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0x010100096182B2028BF449A3D0EB79FD2CC846010018B3E305294CA74CB0E27D6EDADC3259</vt:lpwstr>
  </property>
  <property fmtid="{D5CDD505-2E9C-101B-9397-08002B2CF9AE}" pid="3" name="Ansvarig avdelning/enhet">
    <vt:lpwstr/>
  </property>
  <property fmtid="{D5CDD505-2E9C-101B-9397-08002B2CF9AE}" pid="4" name="Skickat till Arkiv">
    <vt:bool>false</vt:bool>
  </property>
  <property fmtid="{D5CDD505-2E9C-101B-9397-08002B2CF9AE}" pid="5" name="Skickat till webbutik">
    <vt:bool>false</vt:bool>
  </property>
  <property fmtid="{D5CDD505-2E9C-101B-9397-08002B2CF9AE}" pid="6" name="Ansvarig avdelning">
    <vt:lpwstr/>
  </property>
  <property fmtid="{D5CDD505-2E9C-101B-9397-08002B2CF9AE}" pid="7" name="Arkiverad">
    <vt:bool>false</vt:bool>
  </property>
</Properties>
</file>